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47" r:id="rId1"/>
    <p:sldMasterId id="2147483836" r:id="rId2"/>
  </p:sldMasterIdLst>
  <p:notesMasterIdLst>
    <p:notesMasterId r:id="rId67"/>
  </p:notesMasterIdLst>
  <p:sldIdLst>
    <p:sldId id="1362" r:id="rId3"/>
    <p:sldId id="1727" r:id="rId4"/>
    <p:sldId id="1728" r:id="rId5"/>
    <p:sldId id="1733" r:id="rId6"/>
    <p:sldId id="1768" r:id="rId7"/>
    <p:sldId id="1979" r:id="rId8"/>
    <p:sldId id="1980" r:id="rId9"/>
    <p:sldId id="1767" r:id="rId10"/>
    <p:sldId id="1817" r:id="rId11"/>
    <p:sldId id="1818" r:id="rId12"/>
    <p:sldId id="829" r:id="rId13"/>
    <p:sldId id="1759" r:id="rId14"/>
    <p:sldId id="1736" r:id="rId15"/>
    <p:sldId id="2005" r:id="rId16"/>
    <p:sldId id="1954" r:id="rId17"/>
    <p:sldId id="835" r:id="rId18"/>
    <p:sldId id="1801" r:id="rId19"/>
    <p:sldId id="1804" r:id="rId20"/>
    <p:sldId id="1807" r:id="rId21"/>
    <p:sldId id="1811" r:id="rId22"/>
    <p:sldId id="1812" r:id="rId23"/>
    <p:sldId id="1813" r:id="rId24"/>
    <p:sldId id="834" r:id="rId25"/>
    <p:sldId id="1821" r:id="rId26"/>
    <p:sldId id="1822" r:id="rId27"/>
    <p:sldId id="1825" r:id="rId28"/>
    <p:sldId id="1847" r:id="rId29"/>
    <p:sldId id="1849" r:id="rId30"/>
    <p:sldId id="1850" r:id="rId31"/>
    <p:sldId id="1851" r:id="rId32"/>
    <p:sldId id="1827" r:id="rId33"/>
    <p:sldId id="1828" r:id="rId34"/>
    <p:sldId id="1854" r:id="rId35"/>
    <p:sldId id="1855" r:id="rId36"/>
    <p:sldId id="1856" r:id="rId37"/>
    <p:sldId id="2008" r:id="rId38"/>
    <p:sldId id="2009" r:id="rId39"/>
    <p:sldId id="1839" r:id="rId40"/>
    <p:sldId id="1819" r:id="rId41"/>
    <p:sldId id="1831" r:id="rId42"/>
    <p:sldId id="1832" r:id="rId43"/>
    <p:sldId id="1975" r:id="rId44"/>
    <p:sldId id="1974" r:id="rId45"/>
    <p:sldId id="1972" r:id="rId46"/>
    <p:sldId id="1973" r:id="rId47"/>
    <p:sldId id="2006" r:id="rId48"/>
    <p:sldId id="1859" r:id="rId49"/>
    <p:sldId id="1860" r:id="rId50"/>
    <p:sldId id="1945" r:id="rId51"/>
    <p:sldId id="1752" r:id="rId52"/>
    <p:sldId id="1753" r:id="rId53"/>
    <p:sldId id="1754" r:id="rId54"/>
    <p:sldId id="1755" r:id="rId55"/>
    <p:sldId id="2007" r:id="rId56"/>
    <p:sldId id="1946" r:id="rId57"/>
    <p:sldId id="1862" r:id="rId58"/>
    <p:sldId id="1863" r:id="rId59"/>
    <p:sldId id="1951" r:id="rId60"/>
    <p:sldId id="1815" r:id="rId61"/>
    <p:sldId id="1816" r:id="rId62"/>
    <p:sldId id="1875" r:id="rId63"/>
    <p:sldId id="1838" r:id="rId64"/>
    <p:sldId id="1953" r:id="rId65"/>
    <p:sldId id="1713" r:id="rId66"/>
  </p:sldIdLst>
  <p:sldSz cx="10691813" cy="7559675"/>
  <p:notesSz cx="7099300" cy="10234613"/>
  <p:embeddedFontLst>
    <p:embeddedFont>
      <p:font typeface="Calibri" panose="020F0502020204030204" pitchFamily="34" charset="0"/>
      <p:regular r:id="rId68"/>
      <p:bold r:id="rId69"/>
      <p:italic r:id="rId70"/>
      <p:boldItalic r:id="rId71"/>
    </p:embeddedFont>
    <p:embeddedFont>
      <p:font typeface="Arial Narrow" panose="020B0606020202030204" pitchFamily="34" charset="0"/>
      <p:regular r:id="rId72"/>
      <p:bold r:id="rId73"/>
      <p:italic r:id="rId74"/>
      <p:boldItalic r:id="rId75"/>
    </p:embeddedFont>
    <p:embeddedFont>
      <p:font typeface="Calibri Light" panose="020F0302020204030204" pitchFamily="34" charset="0"/>
      <p:regular r:id="rId76"/>
      <p:italic r:id="rId77"/>
    </p:embeddedFont>
  </p:embeddedFontLst>
  <p:defaultTextStyle>
    <a:defPPr>
      <a:defRPr lang="de-DE"/>
    </a:defPPr>
    <a:lvl1pPr algn="l" rtl="0" eaLnBrk="0" fontAlgn="base" hangingPunct="0">
      <a:spcBef>
        <a:spcPct val="0"/>
      </a:spcBef>
      <a:spcAft>
        <a:spcPct val="0"/>
      </a:spcAft>
      <a:defRPr sz="1000" kern="1200">
        <a:solidFill>
          <a:srgbClr val="969696"/>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1000" kern="1200">
        <a:solidFill>
          <a:srgbClr val="969696"/>
        </a:solidFill>
        <a:latin typeface="Arial" panose="020B0604020202020204" pitchFamily="34" charset="0"/>
        <a:ea typeface="+mn-ea"/>
        <a:cs typeface="+mn-cs"/>
      </a:defRPr>
    </a:lvl2pPr>
    <a:lvl3pPr marL="912813" indent="1588" algn="l" rtl="0" eaLnBrk="0" fontAlgn="base" hangingPunct="0">
      <a:spcBef>
        <a:spcPct val="0"/>
      </a:spcBef>
      <a:spcAft>
        <a:spcPct val="0"/>
      </a:spcAft>
      <a:defRPr sz="1000" kern="1200">
        <a:solidFill>
          <a:srgbClr val="969696"/>
        </a:solidFill>
        <a:latin typeface="Arial" panose="020B0604020202020204" pitchFamily="34" charset="0"/>
        <a:ea typeface="+mn-ea"/>
        <a:cs typeface="+mn-cs"/>
      </a:defRPr>
    </a:lvl3pPr>
    <a:lvl4pPr marL="1370013" indent="1588" algn="l" rtl="0" eaLnBrk="0" fontAlgn="base" hangingPunct="0">
      <a:spcBef>
        <a:spcPct val="0"/>
      </a:spcBef>
      <a:spcAft>
        <a:spcPct val="0"/>
      </a:spcAft>
      <a:defRPr sz="1000" kern="1200">
        <a:solidFill>
          <a:srgbClr val="969696"/>
        </a:solidFill>
        <a:latin typeface="Arial" panose="020B0604020202020204" pitchFamily="34" charset="0"/>
        <a:ea typeface="+mn-ea"/>
        <a:cs typeface="+mn-cs"/>
      </a:defRPr>
    </a:lvl4pPr>
    <a:lvl5pPr marL="1827213" indent="1588" algn="l" rtl="0" eaLnBrk="0" fontAlgn="base" hangingPunct="0">
      <a:spcBef>
        <a:spcPct val="0"/>
      </a:spcBef>
      <a:spcAft>
        <a:spcPct val="0"/>
      </a:spcAft>
      <a:defRPr sz="1000" kern="1200">
        <a:solidFill>
          <a:srgbClr val="969696"/>
        </a:solidFill>
        <a:latin typeface="Arial" panose="020B0604020202020204" pitchFamily="34" charset="0"/>
        <a:ea typeface="+mn-ea"/>
        <a:cs typeface="+mn-cs"/>
      </a:defRPr>
    </a:lvl5pPr>
    <a:lvl6pPr marL="2286000" algn="l" defTabSz="914400" rtl="0" eaLnBrk="1" latinLnBrk="0" hangingPunct="1">
      <a:defRPr sz="1000" kern="1200">
        <a:solidFill>
          <a:srgbClr val="969696"/>
        </a:solidFill>
        <a:latin typeface="Arial" panose="020B0604020202020204" pitchFamily="34" charset="0"/>
        <a:ea typeface="+mn-ea"/>
        <a:cs typeface="+mn-cs"/>
      </a:defRPr>
    </a:lvl6pPr>
    <a:lvl7pPr marL="2743200" algn="l" defTabSz="914400" rtl="0" eaLnBrk="1" latinLnBrk="0" hangingPunct="1">
      <a:defRPr sz="1000" kern="1200">
        <a:solidFill>
          <a:srgbClr val="969696"/>
        </a:solidFill>
        <a:latin typeface="Arial" panose="020B0604020202020204" pitchFamily="34" charset="0"/>
        <a:ea typeface="+mn-ea"/>
        <a:cs typeface="+mn-cs"/>
      </a:defRPr>
    </a:lvl7pPr>
    <a:lvl8pPr marL="3200400" algn="l" defTabSz="914400" rtl="0" eaLnBrk="1" latinLnBrk="0" hangingPunct="1">
      <a:defRPr sz="1000" kern="1200">
        <a:solidFill>
          <a:srgbClr val="969696"/>
        </a:solidFill>
        <a:latin typeface="Arial" panose="020B0604020202020204" pitchFamily="34" charset="0"/>
        <a:ea typeface="+mn-ea"/>
        <a:cs typeface="+mn-cs"/>
      </a:defRPr>
    </a:lvl8pPr>
    <a:lvl9pPr marL="3657600" algn="l" defTabSz="914400" rtl="0" eaLnBrk="1" latinLnBrk="0" hangingPunct="1">
      <a:defRPr sz="1000" kern="1200">
        <a:solidFill>
          <a:srgbClr val="969696"/>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381">
          <p15:clr>
            <a:srgbClr val="A4A3A4"/>
          </p15:clr>
        </p15:guide>
        <p15:guide id="2" pos="3368">
          <p15:clr>
            <a:srgbClr val="A4A3A4"/>
          </p15:clr>
        </p15:guide>
      </p15:sldGuideLst>
    </p:ext>
    <p:ext uri="{2D200454-40CA-4A62-9FC3-DE9A4176ACB9}">
      <p15:notesGuideLst xmlns:p15="http://schemas.microsoft.com/office/powerpoint/2012/main" xmlns="">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3399"/>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00"/>
    <a:srgbClr val="FABB00"/>
    <a:srgbClr val="ED7D31"/>
    <a:srgbClr val="0000CC"/>
    <a:srgbClr val="0000FF"/>
    <a:srgbClr val="5B9BD5"/>
    <a:srgbClr val="FFE699"/>
    <a:srgbClr val="FFC000"/>
    <a:srgbClr val="FFFFCC"/>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5856" autoAdjust="0"/>
  </p:normalViewPr>
  <p:slideViewPr>
    <p:cSldViewPr>
      <p:cViewPr varScale="1">
        <p:scale>
          <a:sx n="99" d="100"/>
          <a:sy n="99" d="100"/>
        </p:scale>
        <p:origin x="-912" y="-108"/>
      </p:cViewPr>
      <p:guideLst>
        <p:guide orient="horz" pos="2381"/>
        <p:guide pos="3368"/>
      </p:guideLst>
    </p:cSldViewPr>
  </p:slideViewPr>
  <p:outlineViewPr>
    <p:cViewPr>
      <p:scale>
        <a:sx n="33" d="100"/>
        <a:sy n="33" d="100"/>
      </p:scale>
      <p:origin x="0" y="-16195"/>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65" d="100"/>
          <a:sy n="65" d="100"/>
        </p:scale>
        <p:origin x="3029" y="29"/>
      </p:cViewPr>
      <p:guideLst>
        <p:guide orient="horz" pos="3223"/>
        <p:guide pos="2236"/>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1.fntdata"/><Relationship Id="rId76" Type="http://schemas.openxmlformats.org/officeDocument/2006/relationships/font" Target="fonts/font9.fntdata"/><Relationship Id="rId7" Type="http://schemas.openxmlformats.org/officeDocument/2006/relationships/slide" Target="slides/slide5.xml"/><Relationship Id="rId71"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7.fntdata"/><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6.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5.fntdata"/><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3.fntdata"/><Relationship Id="rId75"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l" defTabSz="990600" eaLnBrk="1" hangingPunct="1">
              <a:defRPr sz="1300">
                <a:solidFill>
                  <a:schemeClr val="tx1"/>
                </a:solidFill>
              </a:defRPr>
            </a:lvl1pPr>
          </a:lstStyle>
          <a:p>
            <a:pPr>
              <a:defRPr/>
            </a:pPr>
            <a:endParaRPr lang="de-DE" altLang="de-DE"/>
          </a:p>
        </p:txBody>
      </p:sp>
      <p:sp>
        <p:nvSpPr>
          <p:cNvPr id="5123" name="Rectangle 3"/>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eaLnBrk="1" hangingPunct="1">
              <a:defRPr sz="1300">
                <a:solidFill>
                  <a:schemeClr val="tx1"/>
                </a:solidFill>
              </a:defRPr>
            </a:lvl1pPr>
          </a:lstStyle>
          <a:p>
            <a:pPr>
              <a:defRPr/>
            </a:pPr>
            <a:endParaRPr lang="de-DE" altLang="de-DE"/>
          </a:p>
        </p:txBody>
      </p:sp>
      <p:sp>
        <p:nvSpPr>
          <p:cNvPr id="5124" name="Rectangle 4"/>
          <p:cNvSpPr>
            <a:spLocks noGrp="1" noRot="1" noChangeAspect="1" noChangeArrowheads="1" noTextEdit="1"/>
          </p:cNvSpPr>
          <p:nvPr>
            <p:ph type="sldImg" idx="2"/>
          </p:nvPr>
        </p:nvSpPr>
        <p:spPr bwMode="auto">
          <a:xfrm>
            <a:off x="836613" y="768350"/>
            <a:ext cx="542607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de-DE" altLang="de-DE" noProof="0" smtClean="0"/>
              <a:t>Textmasterformate durch Klicken bearbeiten</a:t>
            </a:r>
          </a:p>
          <a:p>
            <a:pPr lvl="1"/>
            <a:r>
              <a:rPr lang="de-DE" altLang="de-DE" noProof="0" smtClean="0"/>
              <a:t>Zweite Ebene</a:t>
            </a:r>
          </a:p>
          <a:p>
            <a:pPr lvl="2"/>
            <a:r>
              <a:rPr lang="de-DE" altLang="de-DE" noProof="0" smtClean="0"/>
              <a:t>Dritte Ebene</a:t>
            </a:r>
          </a:p>
          <a:p>
            <a:pPr lvl="3"/>
            <a:r>
              <a:rPr lang="de-DE" altLang="de-DE" noProof="0" smtClean="0"/>
              <a:t>Vierte Ebene</a:t>
            </a:r>
          </a:p>
          <a:p>
            <a:pPr lvl="4"/>
            <a:r>
              <a:rPr lang="de-DE" altLang="de-DE" noProof="0" smtClean="0"/>
              <a:t>Fünfte Ebene</a:t>
            </a:r>
          </a:p>
        </p:txBody>
      </p:sp>
      <p:sp>
        <p:nvSpPr>
          <p:cNvPr id="5126" name="Rectangle 6"/>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l" defTabSz="990600" eaLnBrk="1" hangingPunct="1">
              <a:defRPr sz="1300">
                <a:solidFill>
                  <a:schemeClr val="tx1"/>
                </a:solidFill>
              </a:defRPr>
            </a:lvl1pPr>
          </a:lstStyle>
          <a:p>
            <a:pPr>
              <a:defRPr/>
            </a:pPr>
            <a:endParaRPr lang="de-DE" altLang="de-DE"/>
          </a:p>
        </p:txBody>
      </p:sp>
      <p:sp>
        <p:nvSpPr>
          <p:cNvPr id="5127" name="Rectangle 7"/>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eaLnBrk="1" hangingPunct="1">
              <a:defRPr sz="1300">
                <a:solidFill>
                  <a:schemeClr val="tx1"/>
                </a:solidFill>
              </a:defRPr>
            </a:lvl1pPr>
          </a:lstStyle>
          <a:p>
            <a:pPr>
              <a:defRPr/>
            </a:pPr>
            <a:fld id="{3AA2D50D-6DE2-49D0-8955-5D67D18A867B}" type="slidenum">
              <a:rPr lang="de-DE" altLang="de-DE"/>
              <a:pPr>
                <a:defRPr/>
              </a:pPr>
              <a:t>‹Nr.›</a:t>
            </a:fld>
            <a:endParaRPr lang="de-DE" altLang="de-DE"/>
          </a:p>
        </p:txBody>
      </p:sp>
    </p:spTree>
    <p:extLst>
      <p:ext uri="{BB962C8B-B14F-4D97-AF65-F5344CB8AC3E}">
        <p14:creationId xmlns:p14="http://schemas.microsoft.com/office/powerpoint/2010/main" val="41080666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5613"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2813"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0013"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7213"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5543" algn="l" defTabSz="914217" rtl="0" eaLnBrk="1" latinLnBrk="0" hangingPunct="1">
      <a:defRPr sz="1200" kern="1200">
        <a:solidFill>
          <a:schemeClr val="tx1"/>
        </a:solidFill>
        <a:latin typeface="+mn-lt"/>
        <a:ea typeface="+mn-ea"/>
        <a:cs typeface="+mn-cs"/>
      </a:defRPr>
    </a:lvl6pPr>
    <a:lvl7pPr marL="2742651" algn="l" defTabSz="914217" rtl="0" eaLnBrk="1" latinLnBrk="0" hangingPunct="1">
      <a:defRPr sz="1200" kern="1200">
        <a:solidFill>
          <a:schemeClr val="tx1"/>
        </a:solidFill>
        <a:latin typeface="+mn-lt"/>
        <a:ea typeface="+mn-ea"/>
        <a:cs typeface="+mn-cs"/>
      </a:defRPr>
    </a:lvl7pPr>
    <a:lvl8pPr marL="3199760" algn="l" defTabSz="914217" rtl="0" eaLnBrk="1" latinLnBrk="0" hangingPunct="1">
      <a:defRPr sz="1200" kern="1200">
        <a:solidFill>
          <a:schemeClr val="tx1"/>
        </a:solidFill>
        <a:latin typeface="+mn-lt"/>
        <a:ea typeface="+mn-ea"/>
        <a:cs typeface="+mn-cs"/>
      </a:defRPr>
    </a:lvl8pPr>
    <a:lvl9pPr marL="3656868" algn="l" defTabSz="9142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8895058A-109A-4283-8CA3-89095D95ECC3}" type="slidenum">
              <a:rPr lang="de-DE" altLang="de-DE" sz="1300" smtClean="0">
                <a:solidFill>
                  <a:schemeClr val="tx1"/>
                </a:solidFill>
              </a:rPr>
              <a:pPr/>
              <a:t>1</a:t>
            </a:fld>
            <a:endParaRPr lang="de-DE" altLang="de-DE" sz="1300" dirty="0" smtClean="0">
              <a:solidFill>
                <a:schemeClr val="tx1"/>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de-DE" altLang="de-DE" dirty="0" smtClean="0"/>
          </a:p>
        </p:txBody>
      </p:sp>
    </p:spTree>
    <p:extLst>
      <p:ext uri="{BB962C8B-B14F-4D97-AF65-F5344CB8AC3E}">
        <p14:creationId xmlns:p14="http://schemas.microsoft.com/office/powerpoint/2010/main" val="253880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BCCF27-3D00-4A22-8FAF-3EAE25CE9548}" type="slidenum">
              <a:rPr lang="de-DE" altLang="de-DE"/>
              <a:pPr/>
              <a:t>19</a:t>
            </a:fld>
            <a:endParaRPr lang="de-DE" altLang="de-DE"/>
          </a:p>
        </p:txBody>
      </p:sp>
      <p:sp>
        <p:nvSpPr>
          <p:cNvPr id="1678338" name="Rectangle 2"/>
          <p:cNvSpPr>
            <a:spLocks noGrp="1" noRot="1" noChangeAspect="1" noChangeArrowheads="1" noTextEdit="1"/>
          </p:cNvSpPr>
          <p:nvPr>
            <p:ph type="sldImg"/>
          </p:nvPr>
        </p:nvSpPr>
        <p:spPr>
          <a:ln/>
        </p:spPr>
      </p:sp>
      <p:sp>
        <p:nvSpPr>
          <p:cNvPr id="1678339"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649236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46F9E4-9F07-432C-BE44-55B65BEDD2F6}" type="slidenum">
              <a:rPr lang="de-DE" altLang="de-DE"/>
              <a:pPr/>
              <a:t>20</a:t>
            </a:fld>
            <a:endParaRPr lang="de-DE" altLang="de-DE"/>
          </a:p>
        </p:txBody>
      </p:sp>
      <p:sp>
        <p:nvSpPr>
          <p:cNvPr id="1685506" name="Rectangle 2"/>
          <p:cNvSpPr>
            <a:spLocks noGrp="1" noRot="1" noChangeAspect="1" noChangeArrowheads="1" noTextEdit="1"/>
          </p:cNvSpPr>
          <p:nvPr>
            <p:ph type="sldImg"/>
          </p:nvPr>
        </p:nvSpPr>
        <p:spPr>
          <a:ln/>
        </p:spPr>
      </p:sp>
      <p:sp>
        <p:nvSpPr>
          <p:cNvPr id="1685507"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86082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1A73CD52-3A57-4708-8BD0-F8AEC4CDB972}" type="slidenum">
              <a:rPr lang="de-DE" altLang="de-DE" sz="1300" smtClean="0">
                <a:solidFill>
                  <a:schemeClr val="tx1"/>
                </a:solidFill>
              </a:rPr>
              <a:pPr/>
              <a:t>23</a:t>
            </a:fld>
            <a:endParaRPr lang="de-DE" altLang="de-DE" sz="1300" dirty="0" smtClean="0">
              <a:solidFill>
                <a:schemeClr val="tx1"/>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de-DE" altLang="de-DE" dirty="0" smtClean="0"/>
          </a:p>
        </p:txBody>
      </p:sp>
    </p:spTree>
    <p:extLst>
      <p:ext uri="{BB962C8B-B14F-4D97-AF65-F5344CB8AC3E}">
        <p14:creationId xmlns:p14="http://schemas.microsoft.com/office/powerpoint/2010/main" val="3509335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2F1316-5E20-4256-ADC8-1590A19C8C91}" type="slidenum">
              <a:rPr lang="de-DE" altLang="de-DE">
                <a:solidFill>
                  <a:srgbClr val="000000"/>
                </a:solidFill>
              </a:rPr>
              <a:pPr/>
              <a:t>47</a:t>
            </a:fld>
            <a:endParaRPr lang="de-DE" altLang="de-DE">
              <a:solidFill>
                <a:srgbClr val="000000"/>
              </a:solidFill>
            </a:endParaRPr>
          </a:p>
        </p:txBody>
      </p:sp>
      <p:sp>
        <p:nvSpPr>
          <p:cNvPr id="2484226" name="Rectangle 2"/>
          <p:cNvSpPr>
            <a:spLocks noGrp="1" noRot="1" noChangeAspect="1" noChangeArrowheads="1" noTextEdit="1"/>
          </p:cNvSpPr>
          <p:nvPr>
            <p:ph type="sldImg"/>
          </p:nvPr>
        </p:nvSpPr>
        <p:spPr>
          <a:ln/>
        </p:spPr>
      </p:sp>
      <p:sp>
        <p:nvSpPr>
          <p:cNvPr id="2484227"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736316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BE23D4-FFA7-4E28-8045-7A1B8F482668}" type="slidenum">
              <a:rPr lang="de-DE" altLang="de-DE">
                <a:solidFill>
                  <a:srgbClr val="000000"/>
                </a:solidFill>
              </a:rPr>
              <a:pPr/>
              <a:t>48</a:t>
            </a:fld>
            <a:endParaRPr lang="de-DE" altLang="de-DE">
              <a:solidFill>
                <a:srgbClr val="000000"/>
              </a:solidFill>
            </a:endParaRPr>
          </a:p>
        </p:txBody>
      </p:sp>
      <p:sp>
        <p:nvSpPr>
          <p:cNvPr id="2486274" name="Rectangle 2"/>
          <p:cNvSpPr>
            <a:spLocks noGrp="1" noRot="1" noChangeAspect="1" noChangeArrowheads="1" noTextEdit="1"/>
          </p:cNvSpPr>
          <p:nvPr>
            <p:ph type="sldImg"/>
          </p:nvPr>
        </p:nvSpPr>
        <p:spPr>
          <a:ln/>
        </p:spPr>
      </p:sp>
      <p:sp>
        <p:nvSpPr>
          <p:cNvPr id="24862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205544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EEDCA31C-77B8-44DD-924F-DD7040D9DDE4}" type="slidenum">
              <a:rPr lang="de-DE" altLang="de-DE" sz="1300" smtClean="0">
                <a:solidFill>
                  <a:srgbClr val="000000"/>
                </a:solidFill>
              </a:rPr>
              <a:pPr/>
              <a:t>50</a:t>
            </a:fld>
            <a:endParaRPr lang="de-DE" altLang="de-DE" sz="1300" dirty="0" smtClean="0">
              <a:solidFill>
                <a:srgbClr val="000000"/>
              </a:solidFill>
            </a:endParaRPr>
          </a:p>
        </p:txBody>
      </p:sp>
      <p:sp>
        <p:nvSpPr>
          <p:cNvPr id="26627" name="Rectangle 2"/>
          <p:cNvSpPr>
            <a:spLocks noGrp="1" noRot="1" noChangeAspect="1" noChangeArrowheads="1" noTextEdit="1"/>
          </p:cNvSpPr>
          <p:nvPr>
            <p:ph type="sldImg"/>
          </p:nvPr>
        </p:nvSpPr>
        <p:spPr>
          <a:ln/>
        </p:spPr>
      </p:sp>
      <p:sp>
        <p:nvSpPr>
          <p:cNvPr id="2" name="Notizenplatzhalter 1"/>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2021480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EEDCA31C-77B8-44DD-924F-DD7040D9DDE4}" type="slidenum">
              <a:rPr lang="de-DE" altLang="de-DE" sz="1300" smtClean="0">
                <a:solidFill>
                  <a:srgbClr val="000000"/>
                </a:solidFill>
              </a:rPr>
              <a:pPr/>
              <a:t>51</a:t>
            </a:fld>
            <a:endParaRPr lang="de-DE" altLang="de-DE" sz="1300" dirty="0" smtClean="0">
              <a:solidFill>
                <a:srgbClr val="000000"/>
              </a:solidFill>
            </a:endParaRPr>
          </a:p>
        </p:txBody>
      </p:sp>
      <p:sp>
        <p:nvSpPr>
          <p:cNvPr id="26627" name="Rectangle 2"/>
          <p:cNvSpPr>
            <a:spLocks noGrp="1" noRot="1" noChangeAspect="1" noChangeArrowheads="1" noTextEdit="1"/>
          </p:cNvSpPr>
          <p:nvPr>
            <p:ph type="sldImg"/>
          </p:nvPr>
        </p:nvSpPr>
        <p:spPr>
          <a:ln/>
        </p:spPr>
      </p:sp>
      <p:sp>
        <p:nvSpPr>
          <p:cNvPr id="2" name="Notizenplatzhalter 1"/>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3653803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EEDCA31C-77B8-44DD-924F-DD7040D9DDE4}" type="slidenum">
              <a:rPr lang="de-DE" altLang="de-DE" sz="1300" smtClean="0">
                <a:solidFill>
                  <a:srgbClr val="000000"/>
                </a:solidFill>
              </a:rPr>
              <a:pPr/>
              <a:t>52</a:t>
            </a:fld>
            <a:endParaRPr lang="de-DE" altLang="de-DE" sz="1300" dirty="0" smtClean="0">
              <a:solidFill>
                <a:srgbClr val="000000"/>
              </a:solidFill>
            </a:endParaRPr>
          </a:p>
        </p:txBody>
      </p:sp>
      <p:sp>
        <p:nvSpPr>
          <p:cNvPr id="26627" name="Rectangle 2"/>
          <p:cNvSpPr>
            <a:spLocks noGrp="1" noRot="1" noChangeAspect="1" noChangeArrowheads="1" noTextEdit="1"/>
          </p:cNvSpPr>
          <p:nvPr>
            <p:ph type="sldImg"/>
          </p:nvPr>
        </p:nvSpPr>
        <p:spPr>
          <a:ln/>
        </p:spPr>
      </p:sp>
      <p:sp>
        <p:nvSpPr>
          <p:cNvPr id="2" name="Notizenplatzhalter 1"/>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2769660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EEDCA31C-77B8-44DD-924F-DD7040D9DDE4}" type="slidenum">
              <a:rPr lang="de-DE" altLang="de-DE" sz="1300" smtClean="0">
                <a:solidFill>
                  <a:srgbClr val="000000"/>
                </a:solidFill>
              </a:rPr>
              <a:pPr/>
              <a:t>62</a:t>
            </a:fld>
            <a:endParaRPr lang="de-DE" altLang="de-DE" sz="1300" dirty="0" smtClean="0">
              <a:solidFill>
                <a:srgbClr val="000000"/>
              </a:solidFill>
            </a:endParaRPr>
          </a:p>
        </p:txBody>
      </p:sp>
      <p:sp>
        <p:nvSpPr>
          <p:cNvPr id="26627" name="Rectangle 2"/>
          <p:cNvSpPr>
            <a:spLocks noGrp="1" noRot="1" noChangeAspect="1" noChangeArrowheads="1" noTextEdit="1"/>
          </p:cNvSpPr>
          <p:nvPr>
            <p:ph type="sldImg"/>
          </p:nvPr>
        </p:nvSpPr>
        <p:spPr>
          <a:ln/>
        </p:spPr>
      </p:sp>
      <p:sp>
        <p:nvSpPr>
          <p:cNvPr id="2" name="Notizenplatzhalter 1"/>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2149086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lgn="ctr" defTabSz="990600">
              <a:defRPr sz="2400" b="1">
                <a:solidFill>
                  <a:schemeClr val="accent2"/>
                </a:solidFill>
                <a:latin typeface="Arial" panose="020B0604020202020204" pitchFamily="34" charset="0"/>
              </a:defRPr>
            </a:lvl1pPr>
            <a:lvl2pPr marL="742950" indent="-285750" algn="ctr" defTabSz="990600">
              <a:defRPr sz="2400" b="1">
                <a:solidFill>
                  <a:schemeClr val="accent2"/>
                </a:solidFill>
                <a:latin typeface="Arial" panose="020B0604020202020204" pitchFamily="34" charset="0"/>
              </a:defRPr>
            </a:lvl2pPr>
            <a:lvl3pPr marL="1143000" indent="-228600" algn="ctr" defTabSz="990600">
              <a:defRPr sz="2400" b="1">
                <a:solidFill>
                  <a:schemeClr val="accent2"/>
                </a:solidFill>
                <a:latin typeface="Arial" panose="020B0604020202020204" pitchFamily="34" charset="0"/>
              </a:defRPr>
            </a:lvl3pPr>
            <a:lvl4pPr marL="1600200" indent="-228600" algn="ctr" defTabSz="990600">
              <a:defRPr sz="2400" b="1">
                <a:solidFill>
                  <a:schemeClr val="accent2"/>
                </a:solidFill>
                <a:latin typeface="Arial" panose="020B0604020202020204" pitchFamily="34" charset="0"/>
              </a:defRPr>
            </a:lvl4pPr>
            <a:lvl5pPr marL="2057400" indent="-228600" algn="ctr" defTabSz="990600">
              <a:defRPr sz="2400" b="1">
                <a:solidFill>
                  <a:schemeClr val="accent2"/>
                </a:solidFill>
                <a:latin typeface="Arial" panose="020B0604020202020204" pitchFamily="34" charset="0"/>
              </a:defRPr>
            </a:lvl5pPr>
            <a:lvl6pPr marL="2514600" indent="-228600" algn="ctr" defTabSz="990600" eaLnBrk="0" fontAlgn="base" hangingPunct="0">
              <a:spcBef>
                <a:spcPct val="0"/>
              </a:spcBef>
              <a:spcAft>
                <a:spcPct val="0"/>
              </a:spcAft>
              <a:defRPr sz="2400" b="1">
                <a:solidFill>
                  <a:schemeClr val="accent2"/>
                </a:solidFill>
                <a:latin typeface="Arial" panose="020B0604020202020204" pitchFamily="34" charset="0"/>
              </a:defRPr>
            </a:lvl6pPr>
            <a:lvl7pPr marL="2971800" indent="-228600" algn="ctr" defTabSz="990600" eaLnBrk="0" fontAlgn="base" hangingPunct="0">
              <a:spcBef>
                <a:spcPct val="0"/>
              </a:spcBef>
              <a:spcAft>
                <a:spcPct val="0"/>
              </a:spcAft>
              <a:defRPr sz="2400" b="1">
                <a:solidFill>
                  <a:schemeClr val="accent2"/>
                </a:solidFill>
                <a:latin typeface="Arial" panose="020B0604020202020204" pitchFamily="34" charset="0"/>
              </a:defRPr>
            </a:lvl7pPr>
            <a:lvl8pPr marL="3429000" indent="-228600" algn="ctr" defTabSz="990600" eaLnBrk="0" fontAlgn="base" hangingPunct="0">
              <a:spcBef>
                <a:spcPct val="0"/>
              </a:spcBef>
              <a:spcAft>
                <a:spcPct val="0"/>
              </a:spcAft>
              <a:defRPr sz="2400" b="1">
                <a:solidFill>
                  <a:schemeClr val="accent2"/>
                </a:solidFill>
                <a:latin typeface="Arial" panose="020B0604020202020204" pitchFamily="34" charset="0"/>
              </a:defRPr>
            </a:lvl8pPr>
            <a:lvl9pPr marL="3886200" indent="-228600" algn="ctr" defTabSz="990600" eaLnBrk="0" fontAlgn="base" hangingPunct="0">
              <a:spcBef>
                <a:spcPct val="0"/>
              </a:spcBef>
              <a:spcAft>
                <a:spcPct val="0"/>
              </a:spcAft>
              <a:defRPr sz="2400" b="1">
                <a:solidFill>
                  <a:schemeClr val="accent2"/>
                </a:solidFill>
                <a:latin typeface="Arial" panose="020B0604020202020204" pitchFamily="34" charset="0"/>
              </a:defRPr>
            </a:lvl9pPr>
          </a:lstStyle>
          <a:p>
            <a:pPr algn="r"/>
            <a:fld id="{F6A443DE-5F79-4147-B0F1-7E495FAA7323}" type="slidenum">
              <a:rPr lang="de-DE" altLang="de-DE" sz="1300" b="0">
                <a:solidFill>
                  <a:schemeClr val="tx1"/>
                </a:solidFill>
              </a:rPr>
              <a:pPr algn="r"/>
              <a:t>2</a:t>
            </a:fld>
            <a:endParaRPr lang="de-DE" altLang="de-DE" sz="1300" b="0">
              <a:solidFill>
                <a:schemeClr val="tx1"/>
              </a:solidFill>
            </a:endParaRPr>
          </a:p>
        </p:txBody>
      </p:sp>
      <p:sp>
        <p:nvSpPr>
          <p:cNvPr id="10243" name="Rectangle 2"/>
          <p:cNvSpPr>
            <a:spLocks noGrp="1" noRot="1" noChangeAspect="1" noChangeArrowheads="1" noTextEdit="1"/>
          </p:cNvSpPr>
          <p:nvPr>
            <p:ph type="sldImg"/>
          </p:nvPr>
        </p:nvSpPr>
        <p:spPr>
          <a:xfrm>
            <a:off x="838200" y="768350"/>
            <a:ext cx="5424488" cy="3836988"/>
          </a:xfrm>
          <a:ln/>
        </p:spPr>
      </p:sp>
      <p:sp>
        <p:nvSpPr>
          <p:cNvPr id="10244"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396880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lgn="ctr" defTabSz="990600">
              <a:defRPr sz="2400" b="1">
                <a:solidFill>
                  <a:schemeClr val="accent2"/>
                </a:solidFill>
                <a:latin typeface="Arial" panose="020B0604020202020204" pitchFamily="34" charset="0"/>
              </a:defRPr>
            </a:lvl1pPr>
            <a:lvl2pPr marL="742950" indent="-285750" algn="ctr" defTabSz="990600">
              <a:defRPr sz="2400" b="1">
                <a:solidFill>
                  <a:schemeClr val="accent2"/>
                </a:solidFill>
                <a:latin typeface="Arial" panose="020B0604020202020204" pitchFamily="34" charset="0"/>
              </a:defRPr>
            </a:lvl2pPr>
            <a:lvl3pPr marL="1143000" indent="-228600" algn="ctr" defTabSz="990600">
              <a:defRPr sz="2400" b="1">
                <a:solidFill>
                  <a:schemeClr val="accent2"/>
                </a:solidFill>
                <a:latin typeface="Arial" panose="020B0604020202020204" pitchFamily="34" charset="0"/>
              </a:defRPr>
            </a:lvl3pPr>
            <a:lvl4pPr marL="1600200" indent="-228600" algn="ctr" defTabSz="990600">
              <a:defRPr sz="2400" b="1">
                <a:solidFill>
                  <a:schemeClr val="accent2"/>
                </a:solidFill>
                <a:latin typeface="Arial" panose="020B0604020202020204" pitchFamily="34" charset="0"/>
              </a:defRPr>
            </a:lvl4pPr>
            <a:lvl5pPr marL="2057400" indent="-228600" algn="ctr" defTabSz="990600">
              <a:defRPr sz="2400" b="1">
                <a:solidFill>
                  <a:schemeClr val="accent2"/>
                </a:solidFill>
                <a:latin typeface="Arial" panose="020B0604020202020204" pitchFamily="34" charset="0"/>
              </a:defRPr>
            </a:lvl5pPr>
            <a:lvl6pPr marL="2514600" indent="-228600" algn="ctr" defTabSz="990600" eaLnBrk="0" fontAlgn="base" hangingPunct="0">
              <a:spcBef>
                <a:spcPct val="0"/>
              </a:spcBef>
              <a:spcAft>
                <a:spcPct val="0"/>
              </a:spcAft>
              <a:defRPr sz="2400" b="1">
                <a:solidFill>
                  <a:schemeClr val="accent2"/>
                </a:solidFill>
                <a:latin typeface="Arial" panose="020B0604020202020204" pitchFamily="34" charset="0"/>
              </a:defRPr>
            </a:lvl6pPr>
            <a:lvl7pPr marL="2971800" indent="-228600" algn="ctr" defTabSz="990600" eaLnBrk="0" fontAlgn="base" hangingPunct="0">
              <a:spcBef>
                <a:spcPct val="0"/>
              </a:spcBef>
              <a:spcAft>
                <a:spcPct val="0"/>
              </a:spcAft>
              <a:defRPr sz="2400" b="1">
                <a:solidFill>
                  <a:schemeClr val="accent2"/>
                </a:solidFill>
                <a:latin typeface="Arial" panose="020B0604020202020204" pitchFamily="34" charset="0"/>
              </a:defRPr>
            </a:lvl7pPr>
            <a:lvl8pPr marL="3429000" indent="-228600" algn="ctr" defTabSz="990600" eaLnBrk="0" fontAlgn="base" hangingPunct="0">
              <a:spcBef>
                <a:spcPct val="0"/>
              </a:spcBef>
              <a:spcAft>
                <a:spcPct val="0"/>
              </a:spcAft>
              <a:defRPr sz="2400" b="1">
                <a:solidFill>
                  <a:schemeClr val="accent2"/>
                </a:solidFill>
                <a:latin typeface="Arial" panose="020B0604020202020204" pitchFamily="34" charset="0"/>
              </a:defRPr>
            </a:lvl8pPr>
            <a:lvl9pPr marL="3886200" indent="-228600" algn="ctr" defTabSz="990600" eaLnBrk="0" fontAlgn="base" hangingPunct="0">
              <a:spcBef>
                <a:spcPct val="0"/>
              </a:spcBef>
              <a:spcAft>
                <a:spcPct val="0"/>
              </a:spcAft>
              <a:defRPr sz="2400" b="1">
                <a:solidFill>
                  <a:schemeClr val="accent2"/>
                </a:solidFill>
                <a:latin typeface="Arial" panose="020B0604020202020204" pitchFamily="34" charset="0"/>
              </a:defRPr>
            </a:lvl9pPr>
          </a:lstStyle>
          <a:p>
            <a:pPr algn="r"/>
            <a:fld id="{5A9C50EA-66A9-40C1-BFF8-5F17442269F8}" type="slidenum">
              <a:rPr lang="de-DE" altLang="de-DE" sz="1300" b="0">
                <a:solidFill>
                  <a:srgbClr val="000000"/>
                </a:solidFill>
              </a:rPr>
              <a:pPr algn="r"/>
              <a:t>4</a:t>
            </a:fld>
            <a:endParaRPr lang="de-DE" altLang="de-DE" sz="1300" b="0">
              <a:solidFill>
                <a:srgbClr val="000000"/>
              </a:solidFill>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2395453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5377AF-F860-4B0F-A7D9-EF773938A420}" type="slidenum">
              <a:rPr lang="de-DE" altLang="de-DE"/>
              <a:pPr/>
              <a:t>5</a:t>
            </a:fld>
            <a:endParaRPr lang="de-DE" altLang="de-DE"/>
          </a:p>
        </p:txBody>
      </p:sp>
      <p:sp>
        <p:nvSpPr>
          <p:cNvPr id="1257474" name="Rectangle 2"/>
          <p:cNvSpPr>
            <a:spLocks noGrp="1" noRot="1" noChangeAspect="1" noChangeArrowheads="1" noTextEdit="1"/>
          </p:cNvSpPr>
          <p:nvPr>
            <p:ph type="sldImg"/>
          </p:nvPr>
        </p:nvSpPr>
        <p:spPr>
          <a:ln/>
        </p:spPr>
      </p:sp>
      <p:sp>
        <p:nvSpPr>
          <p:cNvPr id="12574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15616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EEDCA31C-77B8-44DD-924F-DD7040D9DDE4}" type="slidenum">
              <a:rPr lang="de-DE" altLang="de-DE" sz="1300" smtClean="0">
                <a:solidFill>
                  <a:srgbClr val="000000"/>
                </a:solidFill>
              </a:rPr>
              <a:pPr/>
              <a:t>7</a:t>
            </a:fld>
            <a:endParaRPr lang="de-DE" altLang="de-DE" sz="1300" dirty="0" smtClean="0">
              <a:solidFill>
                <a:srgbClr val="000000"/>
              </a:solidFill>
            </a:endParaRPr>
          </a:p>
        </p:txBody>
      </p:sp>
      <p:sp>
        <p:nvSpPr>
          <p:cNvPr id="26627" name="Rectangle 2"/>
          <p:cNvSpPr>
            <a:spLocks noGrp="1" noRot="1" noChangeAspect="1" noChangeArrowheads="1" noTextEdit="1"/>
          </p:cNvSpPr>
          <p:nvPr>
            <p:ph type="sldImg"/>
          </p:nvPr>
        </p:nvSpPr>
        <p:spPr>
          <a:ln/>
        </p:spPr>
      </p:sp>
      <p:sp>
        <p:nvSpPr>
          <p:cNvPr id="2" name="Notizenplatzhalter 1"/>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406330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5599145D-38D1-48D4-B40E-3972F94C7F17}" type="slidenum">
              <a:rPr lang="de-DE" altLang="de-DE" sz="1300" smtClean="0">
                <a:solidFill>
                  <a:schemeClr val="tx1"/>
                </a:solidFill>
              </a:rPr>
              <a:pPr/>
              <a:t>11</a:t>
            </a:fld>
            <a:endParaRPr lang="de-DE" altLang="de-DE" sz="1300" dirty="0" smtClean="0">
              <a:solidFill>
                <a:schemeClr val="tx1"/>
              </a:solidFill>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de-DE" altLang="de-DE" sz="1400" dirty="0" smtClean="0"/>
          </a:p>
        </p:txBody>
      </p:sp>
    </p:spTree>
    <p:extLst>
      <p:ext uri="{BB962C8B-B14F-4D97-AF65-F5344CB8AC3E}">
        <p14:creationId xmlns:p14="http://schemas.microsoft.com/office/powerpoint/2010/main" val="2132710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90600">
              <a:defRPr sz="1000">
                <a:solidFill>
                  <a:srgbClr val="969696"/>
                </a:solidFill>
                <a:latin typeface="Arial" panose="020B0604020202020204" pitchFamily="34" charset="0"/>
              </a:defRPr>
            </a:lvl1pPr>
            <a:lvl2pPr marL="742950" indent="-285750" defTabSz="990600">
              <a:defRPr sz="1000">
                <a:solidFill>
                  <a:srgbClr val="969696"/>
                </a:solidFill>
                <a:latin typeface="Arial" panose="020B0604020202020204" pitchFamily="34" charset="0"/>
              </a:defRPr>
            </a:lvl2pPr>
            <a:lvl3pPr marL="1143000" indent="-228600" defTabSz="990600">
              <a:defRPr sz="1000">
                <a:solidFill>
                  <a:srgbClr val="969696"/>
                </a:solidFill>
                <a:latin typeface="Arial" panose="020B0604020202020204" pitchFamily="34" charset="0"/>
              </a:defRPr>
            </a:lvl3pPr>
            <a:lvl4pPr marL="1600200" indent="-228600" defTabSz="990600">
              <a:defRPr sz="1000">
                <a:solidFill>
                  <a:srgbClr val="969696"/>
                </a:solidFill>
                <a:latin typeface="Arial" panose="020B0604020202020204" pitchFamily="34" charset="0"/>
              </a:defRPr>
            </a:lvl4pPr>
            <a:lvl5pPr marL="2057400" indent="-228600" defTabSz="990600">
              <a:defRPr sz="1000">
                <a:solidFill>
                  <a:srgbClr val="969696"/>
                </a:solidFill>
                <a:latin typeface="Arial" panose="020B0604020202020204" pitchFamily="34" charset="0"/>
              </a:defRPr>
            </a:lvl5pPr>
            <a:lvl6pPr marL="2514600" indent="-228600" defTabSz="990600"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0600"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0600"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0600" eaLnBrk="0" fontAlgn="base" hangingPunct="0">
              <a:spcBef>
                <a:spcPct val="0"/>
              </a:spcBef>
              <a:spcAft>
                <a:spcPct val="0"/>
              </a:spcAft>
              <a:defRPr sz="1000">
                <a:solidFill>
                  <a:srgbClr val="969696"/>
                </a:solidFill>
                <a:latin typeface="Arial" panose="020B0604020202020204" pitchFamily="34" charset="0"/>
              </a:defRPr>
            </a:lvl9pPr>
          </a:lstStyle>
          <a:p>
            <a:fld id="{0B72F132-B223-4760-80F7-894140DEEE95}" type="slidenum">
              <a:rPr lang="de-DE" altLang="de-DE" sz="1300" smtClean="0">
                <a:solidFill>
                  <a:schemeClr val="tx1"/>
                </a:solidFill>
              </a:rPr>
              <a:pPr/>
              <a:t>16</a:t>
            </a:fld>
            <a:endParaRPr lang="de-DE" altLang="de-DE" sz="1300" dirty="0" smtClean="0">
              <a:solidFill>
                <a:schemeClr val="tx1"/>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de-DE" altLang="de-DE" dirty="0" smtClean="0"/>
          </a:p>
        </p:txBody>
      </p:sp>
    </p:spTree>
    <p:extLst>
      <p:ext uri="{BB962C8B-B14F-4D97-AF65-F5344CB8AC3E}">
        <p14:creationId xmlns:p14="http://schemas.microsoft.com/office/powerpoint/2010/main" val="364010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B96F2-9C27-4E28-8576-672C1667CF7F}" type="slidenum">
              <a:rPr lang="de-DE" altLang="de-DE"/>
              <a:pPr/>
              <a:t>17</a:t>
            </a:fld>
            <a:endParaRPr lang="de-DE" altLang="de-DE"/>
          </a:p>
        </p:txBody>
      </p:sp>
      <p:sp>
        <p:nvSpPr>
          <p:cNvPr id="1670146" name="Rectangle 2"/>
          <p:cNvSpPr>
            <a:spLocks noGrp="1" noRot="1" noChangeAspect="1" noChangeArrowheads="1" noTextEdit="1"/>
          </p:cNvSpPr>
          <p:nvPr>
            <p:ph type="sldImg"/>
          </p:nvPr>
        </p:nvSpPr>
        <p:spPr>
          <a:ln/>
        </p:spPr>
      </p:sp>
      <p:sp>
        <p:nvSpPr>
          <p:cNvPr id="1670147"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274610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A65797-518A-433A-98D9-5A47DF681247}" type="slidenum">
              <a:rPr lang="de-DE" altLang="de-DE"/>
              <a:pPr/>
              <a:t>18</a:t>
            </a:fld>
            <a:endParaRPr lang="de-DE" altLang="de-DE"/>
          </a:p>
        </p:txBody>
      </p:sp>
      <p:sp>
        <p:nvSpPr>
          <p:cNvPr id="1674242" name="Rectangle 2"/>
          <p:cNvSpPr>
            <a:spLocks noGrp="1" noRot="1" noChangeAspect="1" noChangeArrowheads="1" noTextEdit="1"/>
          </p:cNvSpPr>
          <p:nvPr>
            <p:ph type="sldImg"/>
          </p:nvPr>
        </p:nvSpPr>
        <p:spPr>
          <a:ln/>
        </p:spPr>
      </p:sp>
      <p:sp>
        <p:nvSpPr>
          <p:cNvPr id="1674243"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965995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hyperlink" Target="https://www.verbraucherzentrale-rlp.de/" TargetMode="External"/><Relationship Id="rId5" Type="http://schemas.openxmlformats.org/officeDocument/2006/relationships/image" Target="../media/image5.png"/><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 Target="../slides/slide16.xml"/><Relationship Id="rId7" Type="http://schemas.openxmlformats.org/officeDocument/2006/relationships/slide" Target="../slides/slide3.xml"/><Relationship Id="rId2" Type="http://schemas.openxmlformats.org/officeDocument/2006/relationships/slide" Target="../slides/slide11.xml"/><Relationship Id="rId1" Type="http://schemas.openxmlformats.org/officeDocument/2006/relationships/slideMaster" Target="../slideMasters/slideMaster2.xml"/><Relationship Id="rId6" Type="http://schemas.openxmlformats.org/officeDocument/2006/relationships/slide" Target="../slides/slide63.xml"/><Relationship Id="rId5" Type="http://schemas.openxmlformats.org/officeDocument/2006/relationships/slide" Target="../slides/slide51.xml"/><Relationship Id="rId4" Type="http://schemas.openxmlformats.org/officeDocument/2006/relationships/slide" Target="../slides/slide23.xml"/><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le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auto">
          <a:xfrm>
            <a:off x="0" y="4859957"/>
            <a:ext cx="10706100" cy="2699718"/>
          </a:xfrm>
          <a:prstGeom prst="rect">
            <a:avLst/>
          </a:prstGeom>
          <a:solidFill>
            <a:srgbClr val="FABB00">
              <a:alpha val="74902"/>
            </a:srgbClr>
          </a:solidFill>
          <a:ln>
            <a:noFill/>
          </a:ln>
          <a:effectLst/>
          <a:extLst/>
        </p:spPr>
        <p:txBody>
          <a:bodyPr wrap="square" lIns="540000" tIns="396000" rIns="72000" bIns="72000">
            <a:no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eaLnBrk="1" hangingPunct="1">
              <a:defRPr/>
            </a:pPr>
            <a:endParaRPr lang="de-DE" altLang="de-DE" sz="2400" dirty="0" smtClean="0">
              <a:solidFill>
                <a:prstClr val="white"/>
              </a:solidFill>
            </a:endParaRPr>
          </a:p>
        </p:txBody>
      </p:sp>
      <p:pic>
        <p:nvPicPr>
          <p:cNvPr id="4" name="Grafik 9"/>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766286" y="431465"/>
            <a:ext cx="1476164"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 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98234" y="4427909"/>
            <a:ext cx="2393579"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11952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grau">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376535"/>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schwarz">
    <p:bg>
      <p:bgPr>
        <a:solidFill>
          <a:srgbClr val="11111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321113"/>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Himm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412043"/>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214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eer">
    <p:bg>
      <p:bgPr>
        <a:solidFill>
          <a:schemeClr val="tx1">
            <a:lumMod val="95000"/>
            <a:lumOff val="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05244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leer">
    <p:spTree>
      <p:nvGrpSpPr>
        <p:cNvPr id="1" name=""/>
        <p:cNvGrpSpPr/>
        <p:nvPr/>
      </p:nvGrpSpPr>
      <p:grpSpPr>
        <a:xfrm>
          <a:off x="0" y="0"/>
          <a:ext cx="0" cy="0"/>
          <a:chOff x="0" y="0"/>
          <a:chExt cx="0" cy="0"/>
        </a:xfrm>
      </p:grpSpPr>
      <p:sp>
        <p:nvSpPr>
          <p:cNvPr id="2" name="Text Box 3"/>
          <p:cNvSpPr txBox="1">
            <a:spLocks noChangeArrowheads="1"/>
          </p:cNvSpPr>
          <p:nvPr userDrawn="1"/>
        </p:nvSpPr>
        <p:spPr bwMode="auto">
          <a:xfrm>
            <a:off x="0" y="4859957"/>
            <a:ext cx="10706100" cy="2699718"/>
          </a:xfrm>
          <a:prstGeom prst="rect">
            <a:avLst/>
          </a:prstGeom>
          <a:solidFill>
            <a:srgbClr val="FABB00">
              <a:alpha val="74902"/>
            </a:srgbClr>
          </a:solidFill>
          <a:ln>
            <a:noFill/>
          </a:ln>
          <a:effectLst/>
          <a:extLst/>
        </p:spPr>
        <p:txBody>
          <a:bodyPr wrap="square" lIns="540000" tIns="396000" rIns="72000" bIns="72000">
            <a:no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eaLnBrk="1" hangingPunct="1">
              <a:defRPr/>
            </a:pPr>
            <a:endParaRPr lang="de-DE" altLang="de-DE" sz="2400" dirty="0" smtClean="0">
              <a:solidFill>
                <a:prstClr val="white"/>
              </a:solidFill>
            </a:endParaRPr>
          </a:p>
        </p:txBody>
      </p:sp>
      <p:pic>
        <p:nvPicPr>
          <p:cNvPr id="4" name="Grafik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766286" y="431465"/>
            <a:ext cx="1476164"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 3"/>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98234" y="4427909"/>
            <a:ext cx="2393579"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02290" y="5652045"/>
            <a:ext cx="1440161" cy="1440159"/>
          </a:xfrm>
          <a:prstGeom prst="rect">
            <a:avLst/>
          </a:prstGeom>
        </p:spPr>
      </p:pic>
      <p:pic>
        <p:nvPicPr>
          <p:cNvPr id="6" name="Grafik 5"/>
          <p:cNvPicPr>
            <a:picLocks noChangeAspect="1"/>
          </p:cNvPicPr>
          <p:nvPr userDrawn="1"/>
        </p:nvPicPr>
        <p:blipFill>
          <a:blip r:embed="rId5"/>
          <a:stretch>
            <a:fillRect/>
          </a:stretch>
        </p:blipFill>
        <p:spPr>
          <a:xfrm>
            <a:off x="6858074" y="5652045"/>
            <a:ext cx="1798476" cy="1438781"/>
          </a:xfrm>
          <a:prstGeom prst="rect">
            <a:avLst/>
          </a:prstGeom>
        </p:spPr>
      </p:pic>
      <p:sp>
        <p:nvSpPr>
          <p:cNvPr id="7" name="Rectangle 3">
            <a:hlinkClick r:id="" action="ppaction://noaction" highlightClick="1"/>
          </p:cNvPr>
          <p:cNvSpPr>
            <a:spLocks noChangeArrowheads="1"/>
          </p:cNvSpPr>
          <p:nvPr userDrawn="1"/>
        </p:nvSpPr>
        <p:spPr bwMode="auto">
          <a:xfrm>
            <a:off x="305346" y="1079537"/>
            <a:ext cx="8280920" cy="2880320"/>
          </a:xfrm>
          <a:prstGeom prst="rect">
            <a:avLst/>
          </a:prstGeom>
          <a:noFill/>
          <a:ln w="9525" algn="ctr">
            <a:noFill/>
            <a:miter lim="800000"/>
            <a:headEnd/>
            <a:tailEnd/>
          </a:ln>
          <a:effectLst/>
          <a:extLst/>
        </p:spPr>
        <p:txBody>
          <a:bodyPr wrap="square" lIns="72000" tIns="36000" rIns="72000" bIns="36000" anchor="ctr" anchorCtr="0">
            <a:noAutofit/>
          </a:bodyPr>
          <a:lstStyle>
            <a:lvl1pPr defTabSz="995363">
              <a:defRPr sz="1000">
                <a:solidFill>
                  <a:srgbClr val="969696"/>
                </a:solidFill>
                <a:latin typeface="Arial" panose="020B0604020202020204" pitchFamily="34" charset="0"/>
              </a:defRPr>
            </a:lvl1pPr>
            <a:lvl2pPr marL="742950" indent="-285750" defTabSz="995363">
              <a:defRPr sz="1000">
                <a:solidFill>
                  <a:srgbClr val="969696"/>
                </a:solidFill>
                <a:latin typeface="Arial" panose="020B0604020202020204" pitchFamily="34" charset="0"/>
              </a:defRPr>
            </a:lvl2pPr>
            <a:lvl3pPr marL="1143000" indent="-228600" defTabSz="995363">
              <a:defRPr sz="1000">
                <a:solidFill>
                  <a:srgbClr val="969696"/>
                </a:solidFill>
                <a:latin typeface="Arial" panose="020B0604020202020204" pitchFamily="34" charset="0"/>
              </a:defRPr>
            </a:lvl3pPr>
            <a:lvl4pPr marL="1600200" indent="-228600" defTabSz="995363">
              <a:defRPr sz="1000">
                <a:solidFill>
                  <a:srgbClr val="969696"/>
                </a:solidFill>
                <a:latin typeface="Arial" panose="020B0604020202020204" pitchFamily="34" charset="0"/>
              </a:defRPr>
            </a:lvl4pPr>
            <a:lvl5pPr marL="2057400" indent="-228600" defTabSz="995363">
              <a:defRPr sz="1000">
                <a:solidFill>
                  <a:srgbClr val="969696"/>
                </a:solidFill>
                <a:latin typeface="Arial" panose="020B0604020202020204" pitchFamily="34" charset="0"/>
              </a:defRPr>
            </a:lvl5pPr>
            <a:lvl6pPr marL="2514600" indent="-228600" defTabSz="995363"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5363"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5363"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5363" eaLnBrk="0" fontAlgn="base" hangingPunct="0">
              <a:spcBef>
                <a:spcPct val="0"/>
              </a:spcBef>
              <a:spcAft>
                <a:spcPct val="0"/>
              </a:spcAft>
              <a:defRPr sz="1000">
                <a:solidFill>
                  <a:srgbClr val="969696"/>
                </a:solidFill>
                <a:latin typeface="Arial" panose="020B0604020202020204" pitchFamily="34" charset="0"/>
              </a:defRPr>
            </a:lvl9pPr>
          </a:lstStyle>
          <a:p>
            <a:pPr algn="ctr" eaLnBrk="1" hangingPunct="1">
              <a:lnSpc>
                <a:spcPct val="150000"/>
              </a:lnSpc>
            </a:pPr>
            <a:r>
              <a:rPr lang="de-DE" altLang="de-DE" sz="4000" b="1" dirty="0" smtClean="0">
                <a:solidFill>
                  <a:schemeClr val="tx1">
                    <a:lumMod val="75000"/>
                    <a:lumOff val="25000"/>
                  </a:schemeClr>
                </a:solidFill>
              </a:rPr>
              <a:t>Vielen Dank Für Ihre </a:t>
            </a:r>
          </a:p>
          <a:p>
            <a:pPr algn="ctr" eaLnBrk="1" hangingPunct="1">
              <a:lnSpc>
                <a:spcPct val="150000"/>
              </a:lnSpc>
            </a:pPr>
            <a:r>
              <a:rPr lang="de-DE" altLang="de-DE" sz="4000" b="1" dirty="0" smtClean="0">
                <a:solidFill>
                  <a:schemeClr val="tx1">
                    <a:lumMod val="75000"/>
                    <a:lumOff val="25000"/>
                  </a:schemeClr>
                </a:solidFill>
              </a:rPr>
              <a:t>Aufmerksamkeit!</a:t>
            </a:r>
            <a:endParaRPr lang="de-DE" altLang="de-DE" sz="4000" b="1" dirty="0">
              <a:solidFill>
                <a:schemeClr val="tx1">
                  <a:lumMod val="75000"/>
                  <a:lumOff val="25000"/>
                </a:schemeClr>
              </a:solidFill>
            </a:endParaRPr>
          </a:p>
        </p:txBody>
      </p:sp>
      <p:sp>
        <p:nvSpPr>
          <p:cNvPr id="8" name="Text Box 3"/>
          <p:cNvSpPr txBox="1">
            <a:spLocks noChangeArrowheads="1"/>
          </p:cNvSpPr>
          <p:nvPr userDrawn="1"/>
        </p:nvSpPr>
        <p:spPr bwMode="auto">
          <a:xfrm>
            <a:off x="0" y="4859958"/>
            <a:ext cx="6065986" cy="2376264"/>
          </a:xfrm>
          <a:prstGeom prst="rect">
            <a:avLst/>
          </a:prstGeom>
          <a:noFill/>
          <a:ln>
            <a:noFill/>
          </a:ln>
          <a:effectLst/>
          <a:extLst/>
        </p:spPr>
        <p:txBody>
          <a:bodyPr lIns="540000" tIns="36000" rIns="35992" bIns="35992"/>
          <a:lstStyle>
            <a:lvl1pPr defTabSz="995363">
              <a:defRPr sz="1000">
                <a:solidFill>
                  <a:srgbClr val="969696"/>
                </a:solidFill>
                <a:latin typeface="Arial" panose="020B0604020202020204" pitchFamily="34" charset="0"/>
              </a:defRPr>
            </a:lvl1pPr>
            <a:lvl2pPr marL="742950" indent="-285750" defTabSz="995363">
              <a:defRPr sz="1000">
                <a:solidFill>
                  <a:srgbClr val="969696"/>
                </a:solidFill>
                <a:latin typeface="Arial" panose="020B0604020202020204" pitchFamily="34" charset="0"/>
              </a:defRPr>
            </a:lvl2pPr>
            <a:lvl3pPr marL="1143000" indent="-228600" defTabSz="995363">
              <a:defRPr sz="1000">
                <a:solidFill>
                  <a:srgbClr val="969696"/>
                </a:solidFill>
                <a:latin typeface="Arial" panose="020B0604020202020204" pitchFamily="34" charset="0"/>
              </a:defRPr>
            </a:lvl3pPr>
            <a:lvl4pPr marL="1600200" indent="-228600" defTabSz="995363">
              <a:defRPr sz="1000">
                <a:solidFill>
                  <a:srgbClr val="969696"/>
                </a:solidFill>
                <a:latin typeface="Arial" panose="020B0604020202020204" pitchFamily="34" charset="0"/>
              </a:defRPr>
            </a:lvl4pPr>
            <a:lvl5pPr marL="2057400" indent="-228600" defTabSz="995363">
              <a:defRPr sz="1000">
                <a:solidFill>
                  <a:srgbClr val="969696"/>
                </a:solidFill>
                <a:latin typeface="Arial" panose="020B0604020202020204" pitchFamily="34" charset="0"/>
              </a:defRPr>
            </a:lvl5pPr>
            <a:lvl6pPr marL="2514600" indent="-228600" defTabSz="995363"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5363"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5363"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5363"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lnSpc>
                <a:spcPct val="150000"/>
              </a:lnSpc>
              <a:defRPr/>
            </a:pPr>
            <a:endParaRPr lang="nb-NO" altLang="de-DE" sz="1600" dirty="0" smtClean="0">
              <a:solidFill>
                <a:schemeClr val="tx1">
                  <a:lumMod val="85000"/>
                  <a:lumOff val="15000"/>
                </a:schemeClr>
              </a:solidFill>
              <a:latin typeface="Arial"/>
            </a:endParaRPr>
          </a:p>
          <a:p>
            <a:pPr eaLnBrk="1" hangingPunct="1">
              <a:lnSpc>
                <a:spcPct val="150000"/>
              </a:lnSpc>
              <a:defRPr/>
            </a:pPr>
            <a:r>
              <a:rPr lang="nb-NO" altLang="de-DE" sz="1600" dirty="0" smtClean="0">
                <a:solidFill>
                  <a:schemeClr val="tx1">
                    <a:lumMod val="85000"/>
                    <a:lumOff val="15000"/>
                  </a:schemeClr>
                </a:solidFill>
                <a:latin typeface="Arial"/>
              </a:rPr>
              <a:t>Verbraucherzentrale Rheinland-Pfalz e.V.</a:t>
            </a:r>
          </a:p>
          <a:p>
            <a:pPr eaLnBrk="1" hangingPunct="1">
              <a:lnSpc>
                <a:spcPct val="150000"/>
              </a:lnSpc>
              <a:defRPr/>
            </a:pPr>
            <a:r>
              <a:rPr lang="de-DE" altLang="de-DE" sz="1600" dirty="0" smtClean="0">
                <a:solidFill>
                  <a:schemeClr val="tx1">
                    <a:lumMod val="85000"/>
                    <a:lumOff val="15000"/>
                  </a:schemeClr>
                </a:solidFill>
                <a:latin typeface="Arial"/>
              </a:rPr>
              <a:t>Seppel-Glückert-Passage 10,  55116 Mainz</a:t>
            </a:r>
          </a:p>
          <a:p>
            <a:pPr eaLnBrk="1" hangingPunct="1">
              <a:lnSpc>
                <a:spcPct val="150000"/>
              </a:lnSpc>
              <a:defRPr/>
            </a:pPr>
            <a:endParaRPr lang="de-DE" altLang="de-DE" sz="1600" dirty="0" smtClean="0">
              <a:solidFill>
                <a:schemeClr val="tx1">
                  <a:lumMod val="85000"/>
                  <a:lumOff val="15000"/>
                </a:schemeClr>
              </a:solidFill>
              <a:latin typeface="Arial"/>
            </a:endParaRPr>
          </a:p>
          <a:p>
            <a:pPr eaLnBrk="1" hangingPunct="1">
              <a:lnSpc>
                <a:spcPct val="150000"/>
              </a:lnSpc>
              <a:defRPr/>
            </a:pPr>
            <a:r>
              <a:rPr lang="de-DE" altLang="de-DE" sz="1600" dirty="0" smtClean="0">
                <a:solidFill>
                  <a:schemeClr val="tx1">
                    <a:lumMod val="85000"/>
                    <a:lumOff val="15000"/>
                  </a:schemeClr>
                </a:solidFill>
                <a:latin typeface="Arial"/>
                <a:hlinkClick r:id="rId6"/>
              </a:rPr>
              <a:t>https</a:t>
            </a:r>
            <a:r>
              <a:rPr lang="de-DE" altLang="de-DE" sz="1600" dirty="0">
                <a:solidFill>
                  <a:schemeClr val="tx1">
                    <a:lumMod val="85000"/>
                    <a:lumOff val="15000"/>
                  </a:schemeClr>
                </a:solidFill>
                <a:latin typeface="Arial"/>
                <a:hlinkClick r:id="rId6"/>
              </a:rPr>
              <a:t>://</a:t>
            </a:r>
            <a:r>
              <a:rPr lang="de-DE" altLang="de-DE" sz="1600" dirty="0" smtClean="0">
                <a:solidFill>
                  <a:schemeClr val="tx1">
                    <a:lumMod val="85000"/>
                    <a:lumOff val="15000"/>
                  </a:schemeClr>
                </a:solidFill>
                <a:latin typeface="Arial"/>
                <a:hlinkClick r:id="rId6"/>
              </a:rPr>
              <a:t>www.verbraucherzentrale-rlp.de</a:t>
            </a:r>
            <a:r>
              <a:rPr lang="de-DE" altLang="de-DE" sz="1600" dirty="0" smtClean="0">
                <a:solidFill>
                  <a:schemeClr val="tx1">
                    <a:lumMod val="85000"/>
                    <a:lumOff val="15000"/>
                  </a:schemeClr>
                </a:solidFill>
                <a:latin typeface="Arial"/>
              </a:rPr>
              <a:t> </a:t>
            </a:r>
            <a:endParaRPr lang="de-DE" altLang="de-DE" sz="1600" dirty="0">
              <a:solidFill>
                <a:schemeClr val="tx1">
                  <a:lumMod val="85000"/>
                  <a:lumOff val="15000"/>
                </a:schemeClr>
              </a:solidFill>
              <a:latin typeface="Arial"/>
            </a:endParaRPr>
          </a:p>
        </p:txBody>
      </p:sp>
    </p:spTree>
    <p:extLst>
      <p:ext uri="{BB962C8B-B14F-4D97-AF65-F5344CB8AC3E}">
        <p14:creationId xmlns:p14="http://schemas.microsoft.com/office/powerpoint/2010/main" val="268183473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weiß">
    <p:spTree>
      <p:nvGrpSpPr>
        <p:cNvPr id="1" name=""/>
        <p:cNvGrpSpPr/>
        <p:nvPr/>
      </p:nvGrpSpPr>
      <p:grpSpPr>
        <a:xfrm>
          <a:off x="0" y="0"/>
          <a:ext cx="0" cy="0"/>
          <a:chOff x="0" y="0"/>
          <a:chExt cx="0" cy="0"/>
        </a:xfrm>
      </p:grpSpPr>
      <p:pic>
        <p:nvPicPr>
          <p:cNvPr id="2" name="Bild 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06346" y="6876181"/>
            <a:ext cx="1385467"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9306346" y="359457"/>
            <a:ext cx="1008000" cy="936000"/>
          </a:xfrm>
          <a:prstGeom prst="rect">
            <a:avLst/>
          </a:prstGeom>
        </p:spPr>
      </p:pic>
    </p:spTree>
    <p:extLst>
      <p:ext uri="{BB962C8B-B14F-4D97-AF65-F5344CB8AC3E}">
        <p14:creationId xmlns:p14="http://schemas.microsoft.com/office/powerpoint/2010/main" val="2791053667"/>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Inhalte - hier im Master eintragen">
    <p:spTree>
      <p:nvGrpSpPr>
        <p:cNvPr id="1" name=""/>
        <p:cNvGrpSpPr/>
        <p:nvPr/>
      </p:nvGrpSpPr>
      <p:grpSpPr>
        <a:xfrm>
          <a:off x="0" y="0"/>
          <a:ext cx="0" cy="0"/>
          <a:chOff x="0" y="0"/>
          <a:chExt cx="0" cy="0"/>
        </a:xfrm>
      </p:grpSpPr>
      <p:grpSp>
        <p:nvGrpSpPr>
          <p:cNvPr id="3" name="Gruppieren 2"/>
          <p:cNvGrpSpPr/>
          <p:nvPr userDrawn="1"/>
        </p:nvGrpSpPr>
        <p:grpSpPr>
          <a:xfrm>
            <a:off x="0" y="971550"/>
            <a:ext cx="525463" cy="5545138"/>
            <a:chOff x="0" y="971550"/>
            <a:chExt cx="525463" cy="5545138"/>
          </a:xfrm>
        </p:grpSpPr>
        <p:sp>
          <p:nvSpPr>
            <p:cNvPr id="4" name="Rectangle 73">
              <a:hlinkClick r:id="rId2" action="ppaction://hlinksldjump"/>
            </p:cNvPr>
            <p:cNvSpPr>
              <a:spLocks noChangeArrowheads="1"/>
            </p:cNvSpPr>
            <p:nvPr userDrawn="1"/>
          </p:nvSpPr>
          <p:spPr bwMode="auto">
            <a:xfrm>
              <a:off x="0" y="1620838"/>
              <a:ext cx="522288" cy="360362"/>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5" name="Rectangle 74">
              <a:hlinkClick r:id="rId3" action="ppaction://hlinksldjump"/>
            </p:cNvPr>
            <p:cNvSpPr>
              <a:spLocks noChangeArrowheads="1"/>
            </p:cNvSpPr>
            <p:nvPr userDrawn="1"/>
          </p:nvSpPr>
          <p:spPr bwMode="auto">
            <a:xfrm>
              <a:off x="0" y="2268538"/>
              <a:ext cx="522288" cy="360362"/>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6" name="Rectangle 75">
              <a:hlinkClick r:id="rId4" action="ppaction://hlinksldjump"/>
            </p:cNvPr>
            <p:cNvSpPr>
              <a:spLocks noChangeArrowheads="1"/>
            </p:cNvSpPr>
            <p:nvPr userDrawn="1"/>
          </p:nvSpPr>
          <p:spPr bwMode="auto">
            <a:xfrm>
              <a:off x="0" y="2916238"/>
              <a:ext cx="522288" cy="360362"/>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7" name="Rectangle 76">
              <a:hlinkClick r:id="rId5" action="ppaction://hlinksldjump"/>
            </p:cNvPr>
            <p:cNvSpPr>
              <a:spLocks noChangeArrowheads="1"/>
            </p:cNvSpPr>
            <p:nvPr userDrawn="1"/>
          </p:nvSpPr>
          <p:spPr bwMode="auto">
            <a:xfrm>
              <a:off x="0" y="3563938"/>
              <a:ext cx="522288" cy="358775"/>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8" name="Rectangle 77">
              <a:hlinkClick r:id="rId6" action="ppaction://hlinksldjump"/>
            </p:cNvPr>
            <p:cNvSpPr>
              <a:spLocks noChangeArrowheads="1"/>
            </p:cNvSpPr>
            <p:nvPr userDrawn="1"/>
          </p:nvSpPr>
          <p:spPr bwMode="auto">
            <a:xfrm>
              <a:off x="0" y="4208463"/>
              <a:ext cx="522288" cy="358775"/>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9" name="Rectangle 78">
              <a:hlinkClick r:id="" action="ppaction://noaction"/>
            </p:cNvPr>
            <p:cNvSpPr>
              <a:spLocks noChangeArrowheads="1"/>
            </p:cNvSpPr>
            <p:nvPr userDrawn="1"/>
          </p:nvSpPr>
          <p:spPr bwMode="auto">
            <a:xfrm>
              <a:off x="0" y="4859338"/>
              <a:ext cx="522288" cy="360362"/>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10" name="Rectangle 79">
              <a:hlinkClick r:id="" action="ppaction://noaction"/>
            </p:cNvPr>
            <p:cNvSpPr>
              <a:spLocks noChangeArrowheads="1"/>
            </p:cNvSpPr>
            <p:nvPr userDrawn="1"/>
          </p:nvSpPr>
          <p:spPr bwMode="auto">
            <a:xfrm>
              <a:off x="0" y="5507038"/>
              <a:ext cx="522288" cy="360362"/>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11" name="Rectangle 80">
              <a:hlinkClick r:id="" action="ppaction://noaction"/>
            </p:cNvPr>
            <p:cNvSpPr>
              <a:spLocks noChangeArrowheads="1"/>
            </p:cNvSpPr>
            <p:nvPr userDrawn="1"/>
          </p:nvSpPr>
          <p:spPr bwMode="auto">
            <a:xfrm>
              <a:off x="3175" y="6156325"/>
              <a:ext cx="522288" cy="360363"/>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sp>
          <p:nvSpPr>
            <p:cNvPr id="12" name="Rectangle 73">
              <a:hlinkClick r:id="rId7" action="ppaction://hlinksldjump"/>
            </p:cNvPr>
            <p:cNvSpPr>
              <a:spLocks noChangeArrowheads="1"/>
            </p:cNvSpPr>
            <p:nvPr userDrawn="1"/>
          </p:nvSpPr>
          <p:spPr bwMode="auto">
            <a:xfrm>
              <a:off x="0" y="971550"/>
              <a:ext cx="522288" cy="360363"/>
            </a:xfrm>
            <a:prstGeom prst="rect">
              <a:avLst/>
            </a:prstGeom>
            <a:solidFill>
              <a:srgbClr val="EAEAEA"/>
            </a:solidFill>
            <a:ln>
              <a:noFill/>
            </a:ln>
            <a:effectLst/>
            <a:extLst>
              <a:ext uri="{91240B29-F687-4F45-9708-019B960494DF}">
                <a14:hiddenLine xmlns:a14="http://schemas.microsoft.com/office/drawing/2010/main" w="9525" algn="ctr">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000">
                  <a:solidFill>
                    <a:srgbClr val="969696"/>
                  </a:solidFill>
                  <a:latin typeface="Arial" panose="020B0604020202020204" pitchFamily="34" charset="0"/>
                </a:defRPr>
              </a:lvl1pPr>
              <a:lvl2pPr marL="742950" indent="-285750" algn="ctr">
                <a:defRPr sz="1000">
                  <a:solidFill>
                    <a:srgbClr val="969696"/>
                  </a:solidFill>
                  <a:latin typeface="Arial" panose="020B0604020202020204" pitchFamily="34" charset="0"/>
                </a:defRPr>
              </a:lvl2pPr>
              <a:lvl3pPr marL="1143000" indent="-228600" algn="ctr">
                <a:defRPr sz="1000">
                  <a:solidFill>
                    <a:srgbClr val="969696"/>
                  </a:solidFill>
                  <a:latin typeface="Arial" panose="020B0604020202020204" pitchFamily="34" charset="0"/>
                </a:defRPr>
              </a:lvl3pPr>
              <a:lvl4pPr marL="1600200" indent="-228600" algn="ctr">
                <a:defRPr sz="1000">
                  <a:solidFill>
                    <a:srgbClr val="969696"/>
                  </a:solidFill>
                  <a:latin typeface="Arial" panose="020B0604020202020204" pitchFamily="34" charset="0"/>
                </a:defRPr>
              </a:lvl4pPr>
              <a:lvl5pPr marL="2057400" indent="-228600" algn="ctr">
                <a:defRPr sz="1000">
                  <a:solidFill>
                    <a:srgbClr val="969696"/>
                  </a:solidFill>
                  <a:latin typeface="Arial" panose="020B0604020202020204" pitchFamily="34" charset="0"/>
                </a:defRPr>
              </a:lvl5pPr>
              <a:lvl6pPr marL="2514600" indent="-228600" algn="ctr" eaLnBrk="0" fontAlgn="base" hangingPunct="0">
                <a:spcBef>
                  <a:spcPct val="0"/>
                </a:spcBef>
                <a:spcAft>
                  <a:spcPct val="0"/>
                </a:spcAft>
                <a:defRPr sz="1000">
                  <a:solidFill>
                    <a:srgbClr val="969696"/>
                  </a:solidFill>
                  <a:latin typeface="Arial" panose="020B0604020202020204" pitchFamily="34" charset="0"/>
                </a:defRPr>
              </a:lvl6pPr>
              <a:lvl7pPr marL="2971800" indent="-228600" algn="ctr" eaLnBrk="0" fontAlgn="base" hangingPunct="0">
                <a:spcBef>
                  <a:spcPct val="0"/>
                </a:spcBef>
                <a:spcAft>
                  <a:spcPct val="0"/>
                </a:spcAft>
                <a:defRPr sz="1000">
                  <a:solidFill>
                    <a:srgbClr val="969696"/>
                  </a:solidFill>
                  <a:latin typeface="Arial" panose="020B0604020202020204" pitchFamily="34" charset="0"/>
                </a:defRPr>
              </a:lvl7pPr>
              <a:lvl8pPr marL="3429000" indent="-228600" algn="ctr" eaLnBrk="0" fontAlgn="base" hangingPunct="0">
                <a:spcBef>
                  <a:spcPct val="0"/>
                </a:spcBef>
                <a:spcAft>
                  <a:spcPct val="0"/>
                </a:spcAft>
                <a:defRPr sz="1000">
                  <a:solidFill>
                    <a:srgbClr val="969696"/>
                  </a:solidFill>
                  <a:latin typeface="Arial" panose="020B0604020202020204" pitchFamily="34" charset="0"/>
                </a:defRPr>
              </a:lvl8pPr>
              <a:lvl9pPr marL="3886200" indent="-228600" algn="ctr"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endParaRPr lang="de-DE" altLang="de-DE" smtClean="0"/>
            </a:p>
          </p:txBody>
        </p:sp>
      </p:grpSp>
      <p:sp>
        <p:nvSpPr>
          <p:cNvPr id="15" name="Rectangle 48"/>
          <p:cNvSpPr>
            <a:spLocks noChangeArrowheads="1"/>
          </p:cNvSpPr>
          <p:nvPr userDrawn="1"/>
        </p:nvSpPr>
        <p:spPr bwMode="auto">
          <a:xfrm>
            <a:off x="1313906" y="827837"/>
            <a:ext cx="9377907" cy="58794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marL="498475" indent="-498475" algn="l" defTabSz="995363">
              <a:defRPr>
                <a:solidFill>
                  <a:schemeClr val="tx1"/>
                </a:solidFill>
                <a:latin typeface="Arial" panose="020B0604020202020204" pitchFamily="34" charset="0"/>
              </a:defRPr>
            </a:lvl1pPr>
            <a:lvl2pPr marL="995363" indent="-496888" algn="l" defTabSz="995363">
              <a:defRPr>
                <a:solidFill>
                  <a:schemeClr val="tx1"/>
                </a:solidFill>
                <a:latin typeface="Arial" panose="020B0604020202020204" pitchFamily="34" charset="0"/>
              </a:defRPr>
            </a:lvl2pPr>
            <a:lvl3pPr marL="1497013" indent="-501650" algn="l" defTabSz="995363">
              <a:defRPr>
                <a:solidFill>
                  <a:schemeClr val="tx1"/>
                </a:solidFill>
                <a:latin typeface="Arial" panose="020B0604020202020204" pitchFamily="34" charset="0"/>
              </a:defRPr>
            </a:lvl3pPr>
            <a:lvl4pPr marL="1995488" indent="-498475" algn="l" defTabSz="995363">
              <a:defRPr>
                <a:solidFill>
                  <a:schemeClr val="tx1"/>
                </a:solidFill>
                <a:latin typeface="Arial" panose="020B0604020202020204" pitchFamily="34" charset="0"/>
              </a:defRPr>
            </a:lvl4pPr>
            <a:lvl5pPr marL="2493963" indent="-498475" algn="l" defTabSz="995363">
              <a:defRPr>
                <a:solidFill>
                  <a:schemeClr val="tx1"/>
                </a:solidFill>
                <a:latin typeface="Arial" panose="020B0604020202020204" pitchFamily="34" charset="0"/>
              </a:defRPr>
            </a:lvl5pPr>
            <a:lvl6pPr marL="2951163" indent="-498475" defTabSz="995363" fontAlgn="base">
              <a:spcBef>
                <a:spcPct val="0"/>
              </a:spcBef>
              <a:spcAft>
                <a:spcPct val="0"/>
              </a:spcAft>
              <a:defRPr>
                <a:solidFill>
                  <a:schemeClr val="tx1"/>
                </a:solidFill>
                <a:latin typeface="Arial" panose="020B0604020202020204" pitchFamily="34" charset="0"/>
              </a:defRPr>
            </a:lvl6pPr>
            <a:lvl7pPr marL="3408363" indent="-498475" defTabSz="995363" fontAlgn="base">
              <a:spcBef>
                <a:spcPct val="0"/>
              </a:spcBef>
              <a:spcAft>
                <a:spcPct val="0"/>
              </a:spcAft>
              <a:defRPr>
                <a:solidFill>
                  <a:schemeClr val="tx1"/>
                </a:solidFill>
                <a:latin typeface="Arial" panose="020B0604020202020204" pitchFamily="34" charset="0"/>
              </a:defRPr>
            </a:lvl7pPr>
            <a:lvl8pPr marL="3865563" indent="-498475" defTabSz="995363" fontAlgn="base">
              <a:spcBef>
                <a:spcPct val="0"/>
              </a:spcBef>
              <a:spcAft>
                <a:spcPct val="0"/>
              </a:spcAft>
              <a:defRPr>
                <a:solidFill>
                  <a:schemeClr val="tx1"/>
                </a:solidFill>
                <a:latin typeface="Arial" panose="020B0604020202020204" pitchFamily="34" charset="0"/>
              </a:defRPr>
            </a:lvl8pPr>
            <a:lvl9pPr marL="4322763" indent="-498475" defTabSz="995363" fontAlgn="base">
              <a:spcBef>
                <a:spcPct val="0"/>
              </a:spcBef>
              <a:spcAft>
                <a:spcPct val="0"/>
              </a:spcAft>
              <a:defRPr>
                <a:solidFill>
                  <a:schemeClr val="tx1"/>
                </a:solidFill>
                <a:latin typeface="Arial" panose="020B0604020202020204" pitchFamily="34" charset="0"/>
              </a:defRPr>
            </a:lvl9pPr>
          </a:lstStyle>
          <a:p>
            <a:pPr marL="0" indent="0" eaLnBrk="1" hangingPunct="1">
              <a:lnSpc>
                <a:spcPct val="150000"/>
              </a:lnSpc>
              <a:spcBef>
                <a:spcPts val="0"/>
              </a:spcBef>
              <a:spcAft>
                <a:spcPts val="800"/>
              </a:spcAft>
              <a:buClr>
                <a:prstClr val="black"/>
              </a:buClr>
              <a:defRPr/>
            </a:pPr>
            <a:r>
              <a:rPr lang="de-DE" altLang="de-DE" sz="2400" b="1" dirty="0" smtClean="0">
                <a:solidFill>
                  <a:schemeClr val="tx1">
                    <a:lumMod val="85000"/>
                    <a:lumOff val="15000"/>
                  </a:schemeClr>
                </a:solidFill>
                <a:cs typeface="Arial" panose="020B0604020202020204" pitchFamily="34" charset="0"/>
              </a:rPr>
              <a:t>Schimmel in Wohngebäuden</a:t>
            </a:r>
          </a:p>
          <a:p>
            <a:pPr marL="0" indent="0" eaLnBrk="1" hangingPunct="1">
              <a:lnSpc>
                <a:spcPct val="150000"/>
              </a:lnSpc>
              <a:spcBef>
                <a:spcPts val="0"/>
              </a:spcBef>
              <a:spcAft>
                <a:spcPts val="800"/>
              </a:spcAft>
              <a:buClr>
                <a:srgbClr val="5B9BD5">
                  <a:lumMod val="50000"/>
                </a:srgbClr>
              </a:buClr>
              <a:buFont typeface="+mj-lt"/>
              <a:buNone/>
              <a:defRPr/>
            </a:pPr>
            <a:r>
              <a:rPr lang="de-DE" altLang="de-DE" sz="2400" dirty="0" smtClean="0">
                <a:solidFill>
                  <a:schemeClr val="tx1">
                    <a:lumMod val="85000"/>
                    <a:lumOff val="15000"/>
                  </a:schemeClr>
                </a:solidFill>
                <a:cs typeface="Arial" panose="020B0604020202020204" pitchFamily="34" charset="0"/>
              </a:rPr>
              <a:t>Wachstumsbedingungen</a:t>
            </a:r>
          </a:p>
          <a:p>
            <a:pPr marL="0" indent="0" eaLnBrk="1" hangingPunct="1">
              <a:lnSpc>
                <a:spcPct val="150000"/>
              </a:lnSpc>
              <a:spcBef>
                <a:spcPts val="0"/>
              </a:spcBef>
              <a:spcAft>
                <a:spcPts val="800"/>
              </a:spcAft>
              <a:buClr>
                <a:srgbClr val="5B9BD5">
                  <a:lumMod val="50000"/>
                </a:srgbClr>
              </a:buClr>
              <a:buFont typeface="+mj-lt"/>
              <a:buNone/>
              <a:defRPr/>
            </a:pPr>
            <a:r>
              <a:rPr lang="de-DE" altLang="de-DE" sz="2400" dirty="0" smtClean="0">
                <a:solidFill>
                  <a:schemeClr val="tx1">
                    <a:lumMod val="85000"/>
                    <a:lumOff val="15000"/>
                  </a:schemeClr>
                </a:solidFill>
                <a:cs typeface="Arial" panose="020B0604020202020204" pitchFamily="34" charset="0"/>
              </a:rPr>
              <a:t>Schimmel entdeckt, was tun?</a:t>
            </a:r>
          </a:p>
          <a:p>
            <a:pPr marL="0" marR="0" indent="0" algn="l" defTabSz="995363" rtl="0" eaLnBrk="1" fontAlgn="base" latinLnBrk="0" hangingPunct="1">
              <a:lnSpc>
                <a:spcPct val="150000"/>
              </a:lnSpc>
              <a:spcBef>
                <a:spcPts val="0"/>
              </a:spcBef>
              <a:spcAft>
                <a:spcPts val="800"/>
              </a:spcAft>
              <a:buClr>
                <a:srgbClr val="5B9BD5">
                  <a:lumMod val="50000"/>
                </a:srgbClr>
              </a:buClr>
              <a:buSzTx/>
              <a:buFont typeface="+mj-lt"/>
              <a:buNone/>
              <a:tabLst/>
              <a:defRPr/>
            </a:pPr>
            <a:r>
              <a:rPr lang="de-DE" altLang="de-DE" sz="2400" dirty="0" smtClean="0">
                <a:solidFill>
                  <a:schemeClr val="tx1">
                    <a:lumMod val="85000"/>
                    <a:lumOff val="15000"/>
                  </a:schemeClr>
                </a:solidFill>
                <a:cs typeface="Arial" panose="020B0604020202020204" pitchFamily="34" charset="0"/>
              </a:rPr>
              <a:t>Schuld am Schaden</a:t>
            </a:r>
          </a:p>
          <a:p>
            <a:pPr marL="0" marR="0" indent="0" algn="l" defTabSz="995363" rtl="0" eaLnBrk="1" fontAlgn="base" latinLnBrk="0" hangingPunct="1">
              <a:lnSpc>
                <a:spcPct val="150000"/>
              </a:lnSpc>
              <a:spcBef>
                <a:spcPts val="0"/>
              </a:spcBef>
              <a:spcAft>
                <a:spcPts val="800"/>
              </a:spcAft>
              <a:buClr>
                <a:srgbClr val="5B9BD5">
                  <a:lumMod val="50000"/>
                </a:srgbClr>
              </a:buClr>
              <a:buSzTx/>
              <a:buFont typeface="+mj-lt"/>
              <a:buNone/>
              <a:tabLst/>
              <a:defRPr/>
            </a:pPr>
            <a:r>
              <a:rPr lang="de-DE" altLang="de-DE" sz="2400" dirty="0" smtClean="0">
                <a:solidFill>
                  <a:schemeClr val="tx1">
                    <a:lumMod val="85000"/>
                    <a:lumOff val="15000"/>
                  </a:schemeClr>
                </a:solidFill>
                <a:cs typeface="Arial" panose="020B0604020202020204" pitchFamily="34" charset="0"/>
              </a:rPr>
              <a:t>Raumluftfeuchte wie hoch?</a:t>
            </a:r>
          </a:p>
          <a:p>
            <a:pPr marL="0" marR="0" indent="0" algn="l" defTabSz="995363" rtl="0" eaLnBrk="1" fontAlgn="base" latinLnBrk="0" hangingPunct="1">
              <a:lnSpc>
                <a:spcPct val="150000"/>
              </a:lnSpc>
              <a:spcBef>
                <a:spcPts val="0"/>
              </a:spcBef>
              <a:spcAft>
                <a:spcPts val="800"/>
              </a:spcAft>
              <a:buClr>
                <a:srgbClr val="5B9BD5">
                  <a:lumMod val="50000"/>
                </a:srgbClr>
              </a:buClr>
              <a:buSzTx/>
              <a:buFont typeface="+mj-lt"/>
              <a:buNone/>
              <a:tabLst/>
              <a:defRPr/>
            </a:pPr>
            <a:r>
              <a:rPr lang="de-DE" altLang="de-DE" sz="2400" dirty="0" smtClean="0">
                <a:solidFill>
                  <a:schemeClr val="tx1">
                    <a:lumMod val="85000"/>
                    <a:lumOff val="15000"/>
                  </a:schemeClr>
                </a:solidFill>
                <a:cs typeface="Arial" panose="020B0604020202020204" pitchFamily="34" charset="0"/>
              </a:rPr>
              <a:t>Räume trocknen, lüften</a:t>
            </a:r>
          </a:p>
          <a:p>
            <a:pPr marL="0" marR="0" indent="0" algn="l" defTabSz="995363" rtl="0" eaLnBrk="1" fontAlgn="base" latinLnBrk="0" hangingPunct="1">
              <a:lnSpc>
                <a:spcPct val="150000"/>
              </a:lnSpc>
              <a:spcBef>
                <a:spcPts val="0"/>
              </a:spcBef>
              <a:spcAft>
                <a:spcPts val="800"/>
              </a:spcAft>
              <a:buClr>
                <a:srgbClr val="5B9BD5">
                  <a:lumMod val="50000"/>
                </a:srgbClr>
              </a:buClr>
              <a:buSzTx/>
              <a:buFont typeface="+mj-lt"/>
              <a:buNone/>
              <a:tabLst/>
              <a:defRPr/>
            </a:pPr>
            <a:r>
              <a:rPr lang="de-DE" altLang="de-DE" sz="2400" dirty="0" smtClean="0">
                <a:solidFill>
                  <a:schemeClr val="tx1">
                    <a:lumMod val="85000"/>
                    <a:lumOff val="15000"/>
                  </a:schemeClr>
                </a:solidFill>
                <a:cs typeface="Arial" panose="020B0604020202020204" pitchFamily="34" charset="0"/>
              </a:rPr>
              <a:t>Wärmebrücken,</a:t>
            </a:r>
            <a:r>
              <a:rPr lang="de-DE" altLang="de-DE" sz="2400" baseline="0" dirty="0" smtClean="0">
                <a:solidFill>
                  <a:schemeClr val="tx1">
                    <a:lumMod val="85000"/>
                    <a:lumOff val="15000"/>
                  </a:schemeClr>
                </a:solidFill>
                <a:cs typeface="Arial" panose="020B0604020202020204" pitchFamily="34" charset="0"/>
              </a:rPr>
              <a:t> n</a:t>
            </a:r>
            <a:r>
              <a:rPr lang="de-DE" altLang="de-DE" sz="2400" dirty="0" smtClean="0">
                <a:solidFill>
                  <a:schemeClr val="tx1">
                    <a:lumMod val="85000"/>
                    <a:lumOff val="15000"/>
                  </a:schemeClr>
                </a:solidFill>
                <a:cs typeface="Arial" panose="020B0604020202020204" pitchFamily="34" charset="0"/>
              </a:rPr>
              <a:t>eue Fenster,…</a:t>
            </a:r>
          </a:p>
          <a:p>
            <a:pPr marL="0" indent="0" eaLnBrk="1" hangingPunct="1">
              <a:lnSpc>
                <a:spcPct val="150000"/>
              </a:lnSpc>
              <a:spcBef>
                <a:spcPts val="0"/>
              </a:spcBef>
              <a:spcAft>
                <a:spcPts val="800"/>
              </a:spcAft>
              <a:buClr>
                <a:prstClr val="black"/>
              </a:buClr>
              <a:defRPr/>
            </a:pPr>
            <a:r>
              <a:rPr lang="de-DE" altLang="de-DE" sz="2400" dirty="0" smtClean="0">
                <a:solidFill>
                  <a:schemeClr val="tx1">
                    <a:lumMod val="85000"/>
                    <a:lumOff val="15000"/>
                  </a:schemeClr>
                </a:solidFill>
                <a:cs typeface="Arial" panose="020B0604020202020204" pitchFamily="34" charset="0"/>
              </a:rPr>
              <a:t>Fazit / Ende</a:t>
            </a:r>
          </a:p>
          <a:p>
            <a:pPr marL="0" indent="0" eaLnBrk="1" hangingPunct="1">
              <a:lnSpc>
                <a:spcPct val="150000"/>
              </a:lnSpc>
              <a:spcBef>
                <a:spcPts val="0"/>
              </a:spcBef>
              <a:spcAft>
                <a:spcPts val="800"/>
              </a:spcAft>
              <a:buClr>
                <a:prstClr val="black"/>
              </a:buClr>
              <a:defRPr/>
            </a:pPr>
            <a:r>
              <a:rPr lang="de-DE" altLang="de-DE" sz="2400" dirty="0" smtClean="0">
                <a:solidFill>
                  <a:schemeClr val="tx1">
                    <a:lumMod val="85000"/>
                    <a:lumOff val="15000"/>
                  </a:schemeClr>
                </a:solidFill>
                <a:cs typeface="Arial" panose="020B0604020202020204" pitchFamily="34" charset="0"/>
              </a:rPr>
              <a:t>Anhang</a:t>
            </a:r>
          </a:p>
        </p:txBody>
      </p:sp>
      <p:pic>
        <p:nvPicPr>
          <p:cNvPr id="14" name="Grafik 13"/>
          <p:cNvPicPr preferRelativeResize="0">
            <a:picLocks/>
          </p:cNvPicPr>
          <p:nvPr userDrawn="1"/>
        </p:nvPicPr>
        <p:blipFill>
          <a:blip r:embed="rId8" cstate="screen">
            <a:extLst>
              <a:ext uri="{28A0092B-C50C-407E-A947-70E740481C1C}">
                <a14:useLocalDpi xmlns:a14="http://schemas.microsoft.com/office/drawing/2010/main"/>
              </a:ext>
            </a:extLst>
          </a:blip>
          <a:stretch>
            <a:fillRect/>
          </a:stretch>
        </p:blipFill>
        <p:spPr>
          <a:xfrm>
            <a:off x="9306346" y="359457"/>
            <a:ext cx="1008000" cy="936000"/>
          </a:xfrm>
          <a:prstGeom prst="rect">
            <a:avLst/>
          </a:prstGeom>
        </p:spPr>
      </p:pic>
      <p:pic>
        <p:nvPicPr>
          <p:cNvPr id="16" name="Bild 3"/>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9306346" y="6876181"/>
            <a:ext cx="1385467"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478127"/>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weiß">
    <p:spTree>
      <p:nvGrpSpPr>
        <p:cNvPr id="1" name=""/>
        <p:cNvGrpSpPr/>
        <p:nvPr/>
      </p:nvGrpSpPr>
      <p:grpSpPr>
        <a:xfrm>
          <a:off x="0" y="0"/>
          <a:ext cx="0" cy="0"/>
          <a:chOff x="0" y="0"/>
          <a:chExt cx="0" cy="0"/>
        </a:xfrm>
      </p:grpSpPr>
      <p:pic>
        <p:nvPicPr>
          <p:cNvPr id="2" name="Bild 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06346" y="6876181"/>
            <a:ext cx="1385467"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65295"/>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wei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7"/>
          <p:cNvSpPr>
            <a:spLocks noGrp="1"/>
          </p:cNvSpPr>
          <p:nvPr>
            <p:ph type="title"/>
          </p:nvPr>
        </p:nvSpPr>
        <p:spPr>
          <a:xfrm>
            <a:off x="0" y="2339677"/>
            <a:ext cx="10691813" cy="1460500"/>
          </a:xfrm>
          <a:prstGeom prst="rect">
            <a:avLst/>
          </a:prstGeom>
        </p:spPr>
        <p:txBody>
          <a:bodyPr/>
          <a:lstStyle>
            <a:lvl1pPr>
              <a:defRPr sz="4800">
                <a:latin typeface="+mn-lt"/>
              </a:defRPr>
            </a:lvl1pPr>
          </a:lstStyle>
          <a:p>
            <a:r>
              <a:rPr lang="de-DE" smtClean="0"/>
              <a:t>Titelmasterformat durch Klicken bearbeiten</a:t>
            </a:r>
            <a:endParaRPr lang="de-DE"/>
          </a:p>
        </p:txBody>
      </p:sp>
      <p:pic>
        <p:nvPicPr>
          <p:cNvPr id="9" name="Grafik 8"/>
          <p:cNvPicPr preferRelativeResize="0">
            <a:picLocks/>
          </p:cNvPicPr>
          <p:nvPr userDrawn="1"/>
        </p:nvPicPr>
        <p:blipFill>
          <a:blip r:embed="rId3" cstate="screen">
            <a:extLst>
              <a:ext uri="{28A0092B-C50C-407E-A947-70E740481C1C}">
                <a14:useLocalDpi xmlns:a14="http://schemas.microsoft.com/office/drawing/2010/main"/>
              </a:ext>
            </a:extLst>
          </a:blip>
          <a:stretch>
            <a:fillRect/>
          </a:stretch>
        </p:blipFill>
        <p:spPr>
          <a:xfrm>
            <a:off x="9306346" y="359457"/>
            <a:ext cx="1008000" cy="936000"/>
          </a:xfrm>
          <a:prstGeom prst="rect">
            <a:avLst/>
          </a:prstGeom>
        </p:spPr>
      </p:pic>
      <p:pic>
        <p:nvPicPr>
          <p:cNvPr id="10" name="Bild 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306346" y="6876181"/>
            <a:ext cx="1385467"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391033"/>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weiß">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727705"/>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 Target="../slides/slide3.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slide" Target="../slides/slide3.xml"/><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324">
            <a:hlinkClick r:id="" action="ppaction://hlinkshowjump?jump=endshow" highlightClick="1"/>
            <a:hlinkHover r:id="" action="ppaction://noaction" highlightClick="1"/>
          </p:cNvPr>
          <p:cNvSpPr>
            <a:spLocks noChangeArrowheads="1"/>
          </p:cNvSpPr>
          <p:nvPr userDrawn="1"/>
        </p:nvSpPr>
        <p:spPr bwMode="auto">
          <a:xfrm>
            <a:off x="9666386" y="0"/>
            <a:ext cx="1025427" cy="324000"/>
          </a:xfrm>
          <a:prstGeom prst="rect">
            <a:avLst/>
          </a:prstGeom>
          <a:solidFill>
            <a:srgbClr val="FFFFFF">
              <a:alpha val="1176"/>
            </a:srgbClr>
          </a:solidFill>
          <a:ln>
            <a:noFill/>
          </a:ln>
          <a:effectLst/>
          <a:extLst/>
        </p:spPr>
        <p:txBody>
          <a:bodyPr wrap="none" lIns="0" tIns="0" rIns="0" bIns="0" anchor="ctr">
            <a:norm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de-DE" sz="1200" dirty="0" smtClean="0">
              <a:solidFill>
                <a:prstClr val="white"/>
              </a:solidFill>
              <a:latin typeface="Arial"/>
              <a:cs typeface="Arial" panose="020B0604020202020204" pitchFamily="34" charset="0"/>
            </a:endParaRPr>
          </a:p>
        </p:txBody>
      </p:sp>
      <p:sp>
        <p:nvSpPr>
          <p:cNvPr id="6" name="Rectangle 324">
            <a:hlinkClick r:id="rId6" action="ppaction://hlinksldjump" highlightClick="1"/>
            <a:hlinkHover r:id="" action="ppaction://noaction" highlightClick="1"/>
          </p:cNvPr>
          <p:cNvSpPr>
            <a:spLocks noChangeArrowheads="1"/>
          </p:cNvSpPr>
          <p:nvPr userDrawn="1"/>
        </p:nvSpPr>
        <p:spPr bwMode="auto">
          <a:xfrm>
            <a:off x="3014" y="-1862"/>
            <a:ext cx="1025427" cy="324000"/>
          </a:xfrm>
          <a:prstGeom prst="rect">
            <a:avLst/>
          </a:prstGeom>
          <a:solidFill>
            <a:srgbClr val="FFFFFF">
              <a:alpha val="1176"/>
            </a:srgbClr>
          </a:solidFill>
          <a:ln>
            <a:noFill/>
          </a:ln>
          <a:effectLst/>
          <a:extLst/>
        </p:spPr>
        <p:txBody>
          <a:bodyPr wrap="none" lIns="0" tIns="0" rIns="0" bIns="0" anchor="ctr">
            <a:norm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de-DE" sz="1200" dirty="0" smtClean="0">
              <a:solidFill>
                <a:prstClr val="white"/>
              </a:solidFill>
              <a:latin typeface="Arial"/>
              <a:cs typeface="Arial" panose="020B0604020202020204" pitchFamily="34" charset="0"/>
            </a:endParaRPr>
          </a:p>
        </p:txBody>
      </p:sp>
    </p:spTree>
    <p:extLst>
      <p:ext uri="{BB962C8B-B14F-4D97-AF65-F5344CB8AC3E}">
        <p14:creationId xmlns:p14="http://schemas.microsoft.com/office/powerpoint/2010/main" val="3059082021"/>
      </p:ext>
    </p:extLst>
  </p:cSld>
  <p:clrMap bg1="lt1" tx1="dk1" bg2="lt2" tx2="dk2" accent1="accent1" accent2="accent2" accent3="accent3" accent4="accent4" accent5="accent5" accent6="accent6" hlink="hlink" folHlink="folHlink"/>
  <p:sldLayoutIdLst>
    <p:sldLayoutId id="2147483851" r:id="rId1"/>
    <p:sldLayoutId id="2147483849" r:id="rId2"/>
    <p:sldLayoutId id="2147483850" r:id="rId3"/>
    <p:sldLayoutId id="2147483855" r:id="rId4"/>
  </p:sldLayoutIdLst>
  <p:transition/>
  <p:timing>
    <p:tnLst>
      <p:par>
        <p:cTn id="1" dur="indefinite" restart="never" nodeType="tmRoot"/>
      </p:par>
    </p:tnLst>
  </p:timing>
  <p:txStyles>
    <p:titleStyle>
      <a:lvl1pPr algn="ctr" defTabSz="993775" rtl="0" eaLnBrk="0" fontAlgn="base" hangingPunct="0">
        <a:spcBef>
          <a:spcPct val="0"/>
        </a:spcBef>
        <a:spcAft>
          <a:spcPct val="0"/>
        </a:spcAft>
        <a:defRPr sz="4700" kern="1200">
          <a:solidFill>
            <a:schemeClr val="tx2"/>
          </a:solidFill>
          <a:latin typeface="+mj-lt"/>
          <a:ea typeface="+mj-ea"/>
          <a:cs typeface="+mj-cs"/>
        </a:defRPr>
      </a:lvl1pPr>
      <a:lvl2pPr algn="ctr" defTabSz="993775" rtl="0" eaLnBrk="0" fontAlgn="base" hangingPunct="0">
        <a:spcBef>
          <a:spcPct val="0"/>
        </a:spcBef>
        <a:spcAft>
          <a:spcPct val="0"/>
        </a:spcAft>
        <a:defRPr sz="4700">
          <a:solidFill>
            <a:schemeClr val="tx2"/>
          </a:solidFill>
          <a:latin typeface="Arial" panose="020B0604020202020204" pitchFamily="34" charset="0"/>
        </a:defRPr>
      </a:lvl2pPr>
      <a:lvl3pPr algn="ctr" defTabSz="993775" rtl="0" eaLnBrk="0" fontAlgn="base" hangingPunct="0">
        <a:spcBef>
          <a:spcPct val="0"/>
        </a:spcBef>
        <a:spcAft>
          <a:spcPct val="0"/>
        </a:spcAft>
        <a:defRPr sz="4700">
          <a:solidFill>
            <a:schemeClr val="tx2"/>
          </a:solidFill>
          <a:latin typeface="Arial" panose="020B0604020202020204" pitchFamily="34" charset="0"/>
        </a:defRPr>
      </a:lvl3pPr>
      <a:lvl4pPr algn="ctr" defTabSz="993775" rtl="0" eaLnBrk="0" fontAlgn="base" hangingPunct="0">
        <a:spcBef>
          <a:spcPct val="0"/>
        </a:spcBef>
        <a:spcAft>
          <a:spcPct val="0"/>
        </a:spcAft>
        <a:defRPr sz="4700">
          <a:solidFill>
            <a:schemeClr val="tx2"/>
          </a:solidFill>
          <a:latin typeface="Arial" panose="020B0604020202020204" pitchFamily="34" charset="0"/>
        </a:defRPr>
      </a:lvl4pPr>
      <a:lvl5pPr algn="ctr" defTabSz="993775" rtl="0" eaLnBrk="0" fontAlgn="base" hangingPunct="0">
        <a:spcBef>
          <a:spcPct val="0"/>
        </a:spcBef>
        <a:spcAft>
          <a:spcPct val="0"/>
        </a:spcAft>
        <a:defRPr sz="4700">
          <a:solidFill>
            <a:schemeClr val="tx2"/>
          </a:solidFill>
          <a:latin typeface="Arial" panose="020B0604020202020204" pitchFamily="34" charset="0"/>
        </a:defRPr>
      </a:lvl5pPr>
      <a:lvl6pPr marL="457109" algn="ctr" defTabSz="995164" rtl="0" fontAlgn="base">
        <a:spcBef>
          <a:spcPct val="0"/>
        </a:spcBef>
        <a:spcAft>
          <a:spcPct val="0"/>
        </a:spcAft>
        <a:defRPr sz="4799">
          <a:solidFill>
            <a:schemeClr val="tx2"/>
          </a:solidFill>
          <a:latin typeface="Arial" panose="020B0604020202020204" pitchFamily="34" charset="0"/>
        </a:defRPr>
      </a:lvl6pPr>
      <a:lvl7pPr marL="914217" algn="ctr" defTabSz="995164" rtl="0" fontAlgn="base">
        <a:spcBef>
          <a:spcPct val="0"/>
        </a:spcBef>
        <a:spcAft>
          <a:spcPct val="0"/>
        </a:spcAft>
        <a:defRPr sz="4799">
          <a:solidFill>
            <a:schemeClr val="tx2"/>
          </a:solidFill>
          <a:latin typeface="Arial" panose="020B0604020202020204" pitchFamily="34" charset="0"/>
        </a:defRPr>
      </a:lvl7pPr>
      <a:lvl8pPr marL="1371326" algn="ctr" defTabSz="995164" rtl="0" fontAlgn="base">
        <a:spcBef>
          <a:spcPct val="0"/>
        </a:spcBef>
        <a:spcAft>
          <a:spcPct val="0"/>
        </a:spcAft>
        <a:defRPr sz="4799">
          <a:solidFill>
            <a:schemeClr val="tx2"/>
          </a:solidFill>
          <a:latin typeface="Arial" panose="020B0604020202020204" pitchFamily="34" charset="0"/>
        </a:defRPr>
      </a:lvl8pPr>
      <a:lvl9pPr marL="1828434" algn="ctr" defTabSz="995164" rtl="0" fontAlgn="base">
        <a:spcBef>
          <a:spcPct val="0"/>
        </a:spcBef>
        <a:spcAft>
          <a:spcPct val="0"/>
        </a:spcAft>
        <a:defRPr sz="4799">
          <a:solidFill>
            <a:schemeClr val="tx2"/>
          </a:solidFill>
          <a:latin typeface="Arial" panose="020B0604020202020204" pitchFamily="34" charset="0"/>
        </a:defRPr>
      </a:lvl9pPr>
    </p:titleStyle>
    <p:bodyStyle>
      <a:lvl1pPr marL="373063" indent="-373063" algn="l" defTabSz="993775" rtl="0" eaLnBrk="0" fontAlgn="base" hangingPunct="0">
        <a:spcBef>
          <a:spcPct val="20000"/>
        </a:spcBef>
        <a:spcAft>
          <a:spcPct val="0"/>
        </a:spcAft>
        <a:buChar char="•"/>
        <a:defRPr sz="3400" kern="1200">
          <a:solidFill>
            <a:schemeClr val="tx1"/>
          </a:solidFill>
          <a:latin typeface="+mn-lt"/>
          <a:ea typeface="+mn-ea"/>
          <a:cs typeface="+mn-cs"/>
        </a:defRPr>
      </a:lvl1pPr>
      <a:lvl2pPr marL="809625" indent="-311150" algn="l" defTabSz="993775" rtl="0" eaLnBrk="0" fontAlgn="base" hangingPunct="0">
        <a:spcBef>
          <a:spcPct val="20000"/>
        </a:spcBef>
        <a:spcAft>
          <a:spcPct val="0"/>
        </a:spcAft>
        <a:buChar char="–"/>
        <a:defRPr sz="3000" kern="1200">
          <a:solidFill>
            <a:schemeClr val="tx1"/>
          </a:solidFill>
          <a:latin typeface="+mn-lt"/>
          <a:ea typeface="+mn-ea"/>
          <a:cs typeface="+mn-cs"/>
        </a:defRPr>
      </a:lvl2pPr>
      <a:lvl3pPr marL="1246188" indent="-250825" algn="l" defTabSz="993775" rtl="0" eaLnBrk="0" fontAlgn="base" hangingPunct="0">
        <a:spcBef>
          <a:spcPct val="20000"/>
        </a:spcBef>
        <a:spcAft>
          <a:spcPct val="0"/>
        </a:spcAft>
        <a:buChar char="•"/>
        <a:defRPr sz="2500" kern="1200">
          <a:solidFill>
            <a:schemeClr val="tx1"/>
          </a:solidFill>
          <a:latin typeface="+mn-lt"/>
          <a:ea typeface="+mn-ea"/>
          <a:cs typeface="+mn-cs"/>
        </a:defRPr>
      </a:lvl3pPr>
      <a:lvl4pPr marL="1744663" indent="-247650" algn="l" defTabSz="993775" rtl="0" eaLnBrk="0" fontAlgn="base" hangingPunct="0">
        <a:spcBef>
          <a:spcPct val="20000"/>
        </a:spcBef>
        <a:spcAft>
          <a:spcPct val="0"/>
        </a:spcAft>
        <a:buChar char="–"/>
        <a:defRPr sz="2200" kern="1200">
          <a:solidFill>
            <a:schemeClr val="tx1"/>
          </a:solidFill>
          <a:latin typeface="+mn-lt"/>
          <a:ea typeface="+mn-ea"/>
          <a:cs typeface="+mn-cs"/>
        </a:defRPr>
      </a:lvl4pPr>
      <a:lvl5pPr marL="2241550" indent="-246063" algn="l" defTabSz="993775" rtl="0" eaLnBrk="0" fontAlgn="base" hangingPunct="0">
        <a:spcBef>
          <a:spcPct val="20000"/>
        </a:spcBef>
        <a:spcAft>
          <a:spcPct val="0"/>
        </a:spcAft>
        <a:buChar char="»"/>
        <a:defRPr sz="22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324">
            <a:hlinkClick r:id="" action="ppaction://hlinkshowjump?jump=endshow" highlightClick="1"/>
            <a:hlinkHover r:id="" action="ppaction://noaction" highlightClick="1"/>
          </p:cNvPr>
          <p:cNvSpPr>
            <a:spLocks noChangeArrowheads="1"/>
          </p:cNvSpPr>
          <p:nvPr userDrawn="1"/>
        </p:nvSpPr>
        <p:spPr bwMode="auto">
          <a:xfrm>
            <a:off x="9666386" y="0"/>
            <a:ext cx="1025427" cy="324000"/>
          </a:xfrm>
          <a:prstGeom prst="rect">
            <a:avLst/>
          </a:prstGeom>
          <a:solidFill>
            <a:srgbClr val="FFFFFF">
              <a:alpha val="1176"/>
            </a:srgbClr>
          </a:solidFill>
          <a:ln>
            <a:noFill/>
          </a:ln>
          <a:effectLst/>
          <a:extLst/>
        </p:spPr>
        <p:txBody>
          <a:bodyPr wrap="none" lIns="0" tIns="0" rIns="0" bIns="0" anchor="ctr">
            <a:norm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de-DE" sz="1200" dirty="0" smtClean="0">
              <a:solidFill>
                <a:prstClr val="white"/>
              </a:solidFill>
              <a:latin typeface="Arial"/>
              <a:cs typeface="Arial" panose="020B0604020202020204" pitchFamily="34" charset="0"/>
            </a:endParaRPr>
          </a:p>
        </p:txBody>
      </p:sp>
      <p:sp>
        <p:nvSpPr>
          <p:cNvPr id="7" name="Rectangle 324">
            <a:hlinkClick r:id="rId10" action="ppaction://hlinksldjump" highlightClick="1"/>
            <a:hlinkHover r:id="" action="ppaction://noaction" highlightClick="1"/>
          </p:cNvPr>
          <p:cNvSpPr>
            <a:spLocks noChangeArrowheads="1"/>
          </p:cNvSpPr>
          <p:nvPr userDrawn="1"/>
        </p:nvSpPr>
        <p:spPr bwMode="auto">
          <a:xfrm>
            <a:off x="3014" y="-1862"/>
            <a:ext cx="1025427" cy="324000"/>
          </a:xfrm>
          <a:prstGeom prst="rect">
            <a:avLst/>
          </a:prstGeom>
          <a:solidFill>
            <a:srgbClr val="FFFFFF">
              <a:alpha val="1176"/>
            </a:srgbClr>
          </a:solidFill>
          <a:ln>
            <a:noFill/>
          </a:ln>
          <a:effectLst/>
          <a:extLst/>
        </p:spPr>
        <p:txBody>
          <a:bodyPr wrap="none" lIns="0" tIns="0" rIns="0" bIns="0" anchor="ctr">
            <a:norm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de-DE" sz="1200" dirty="0" smtClean="0">
              <a:solidFill>
                <a:prstClr val="white"/>
              </a:solidFill>
              <a:latin typeface="Arial"/>
              <a:cs typeface="Arial" panose="020B0604020202020204" pitchFamily="34" charset="0"/>
            </a:endParaRPr>
          </a:p>
        </p:txBody>
      </p:sp>
      <p:sp>
        <p:nvSpPr>
          <p:cNvPr id="11" name="Text Box 3"/>
          <p:cNvSpPr txBox="1">
            <a:spLocks noChangeArrowheads="1"/>
          </p:cNvSpPr>
          <p:nvPr userDrawn="1"/>
        </p:nvSpPr>
        <p:spPr bwMode="auto">
          <a:xfrm>
            <a:off x="0" y="7128209"/>
            <a:ext cx="10691813" cy="431466"/>
          </a:xfrm>
          <a:prstGeom prst="rect">
            <a:avLst/>
          </a:prstGeom>
          <a:solidFill>
            <a:srgbClr val="FABB00">
              <a:alpha val="74902"/>
            </a:srgbClr>
          </a:solidFill>
          <a:ln>
            <a:noFill/>
          </a:ln>
          <a:effectLst/>
          <a:extLst/>
        </p:spPr>
        <p:txBody>
          <a:bodyPr wrap="square" lIns="324000" tIns="36000" rIns="72000" bIns="36000" anchor="ctr">
            <a:no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de-DE" altLang="de-DE" sz="1200" dirty="0" smtClean="0">
                <a:solidFill>
                  <a:prstClr val="black">
                    <a:lumMod val="65000"/>
                    <a:lumOff val="35000"/>
                  </a:prstClr>
                </a:solidFill>
              </a:rPr>
              <a:t>© VZ RLP </a:t>
            </a:r>
            <a:r>
              <a:rPr lang="de-DE" altLang="de-DE" sz="1200" baseline="0" dirty="0" smtClean="0">
                <a:solidFill>
                  <a:prstClr val="black">
                    <a:lumMod val="65000"/>
                    <a:lumOff val="35000"/>
                  </a:prstClr>
                </a:solidFill>
              </a:rPr>
              <a:t>/ </a:t>
            </a:r>
            <a:r>
              <a:rPr lang="de-DE" altLang="de-DE" sz="1200" dirty="0" smtClean="0">
                <a:solidFill>
                  <a:prstClr val="black">
                    <a:lumMod val="65000"/>
                    <a:lumOff val="35000"/>
                  </a:prstClr>
                </a:solidFill>
              </a:rPr>
              <a:t>Schimmel in Wohnungen / Mainz 25.01.2016</a:t>
            </a:r>
          </a:p>
        </p:txBody>
      </p:sp>
      <p:sp>
        <p:nvSpPr>
          <p:cNvPr id="12" name="Rectangle 331"/>
          <p:cNvSpPr>
            <a:spLocks noChangeArrowheads="1"/>
          </p:cNvSpPr>
          <p:nvPr userDrawn="1"/>
        </p:nvSpPr>
        <p:spPr bwMode="auto">
          <a:xfrm>
            <a:off x="0" y="7128209"/>
            <a:ext cx="1025426" cy="431466"/>
          </a:xfrm>
          <a:prstGeom prst="rect">
            <a:avLst/>
          </a:prstGeom>
          <a:noFill/>
          <a:ln>
            <a:noFill/>
          </a:ln>
          <a:effectLst/>
          <a:extLst/>
        </p:spPr>
        <p:txBody>
          <a:bodyPr wrap="none" lIns="0" tIns="0" rIns="0" bIns="0" anchor="ctr" anchorCtr="1">
            <a:no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algn="ctr" eaLnBrk="1" hangingPunct="1">
              <a:defRPr/>
            </a:pPr>
            <a:fld id="{6F0C1847-B7D6-4B56-A00A-8C8B6382C3C9}" type="slidenum">
              <a:rPr lang="de-DE" altLang="de-DE" sz="1800" smtClean="0">
                <a:solidFill>
                  <a:prstClr val="black">
                    <a:lumMod val="65000"/>
                    <a:lumOff val="35000"/>
                  </a:prstClr>
                </a:solidFill>
              </a:rPr>
              <a:pPr algn="ctr" eaLnBrk="1" hangingPunct="1">
                <a:defRPr/>
              </a:pPr>
              <a:t>‹Nr.›</a:t>
            </a:fld>
            <a:endParaRPr lang="de-DE" altLang="de-DE" sz="1800" dirty="0" smtClean="0">
              <a:solidFill>
                <a:prstClr val="black">
                  <a:lumMod val="65000"/>
                  <a:lumOff val="35000"/>
                </a:prstClr>
              </a:solidFill>
            </a:endParaRPr>
          </a:p>
        </p:txBody>
      </p:sp>
    </p:spTree>
    <p:extLst>
      <p:ext uri="{BB962C8B-B14F-4D97-AF65-F5344CB8AC3E}">
        <p14:creationId xmlns:p14="http://schemas.microsoft.com/office/powerpoint/2010/main" val="860687792"/>
      </p:ext>
    </p:extLst>
  </p:cSld>
  <p:clrMap bg1="lt1" tx1="dk1" bg2="lt2" tx2="dk2" accent1="accent1" accent2="accent2" accent3="accent3" accent4="accent4" accent5="accent5" accent6="accent6" hlink="hlink" folHlink="folHlink"/>
  <p:sldLayoutIdLst>
    <p:sldLayoutId id="2147483840" r:id="rId1"/>
    <p:sldLayoutId id="2147483796" r:id="rId2"/>
    <p:sldLayoutId id="2147483852" r:id="rId3"/>
    <p:sldLayoutId id="2147483853" r:id="rId4"/>
    <p:sldLayoutId id="2147483854" r:id="rId5"/>
    <p:sldLayoutId id="2147483842" r:id="rId6"/>
    <p:sldLayoutId id="2147483844" r:id="rId7"/>
    <p:sldLayoutId id="2147483846" r:id="rId8"/>
  </p:sldLayoutIdLst>
  <p:transition/>
  <p:timing>
    <p:tnLst>
      <p:par>
        <p:cTn id="1" dur="indefinite" restart="never" nodeType="tmRoot"/>
      </p:par>
    </p:tnLst>
  </p:timing>
  <p:txStyles>
    <p:titleStyle>
      <a:lvl1pPr algn="ctr" defTabSz="993775" rtl="0" eaLnBrk="0" fontAlgn="base" hangingPunct="0">
        <a:spcBef>
          <a:spcPct val="0"/>
        </a:spcBef>
        <a:spcAft>
          <a:spcPct val="0"/>
        </a:spcAft>
        <a:defRPr sz="4700" kern="1200">
          <a:solidFill>
            <a:schemeClr val="tx2"/>
          </a:solidFill>
          <a:latin typeface="+mj-lt"/>
          <a:ea typeface="+mj-ea"/>
          <a:cs typeface="+mj-cs"/>
        </a:defRPr>
      </a:lvl1pPr>
      <a:lvl2pPr algn="ctr" defTabSz="993775" rtl="0" eaLnBrk="0" fontAlgn="base" hangingPunct="0">
        <a:spcBef>
          <a:spcPct val="0"/>
        </a:spcBef>
        <a:spcAft>
          <a:spcPct val="0"/>
        </a:spcAft>
        <a:defRPr sz="4700">
          <a:solidFill>
            <a:schemeClr val="tx2"/>
          </a:solidFill>
          <a:latin typeface="Arial" panose="020B0604020202020204" pitchFamily="34" charset="0"/>
        </a:defRPr>
      </a:lvl2pPr>
      <a:lvl3pPr algn="ctr" defTabSz="993775" rtl="0" eaLnBrk="0" fontAlgn="base" hangingPunct="0">
        <a:spcBef>
          <a:spcPct val="0"/>
        </a:spcBef>
        <a:spcAft>
          <a:spcPct val="0"/>
        </a:spcAft>
        <a:defRPr sz="4700">
          <a:solidFill>
            <a:schemeClr val="tx2"/>
          </a:solidFill>
          <a:latin typeface="Arial" panose="020B0604020202020204" pitchFamily="34" charset="0"/>
        </a:defRPr>
      </a:lvl3pPr>
      <a:lvl4pPr algn="ctr" defTabSz="993775" rtl="0" eaLnBrk="0" fontAlgn="base" hangingPunct="0">
        <a:spcBef>
          <a:spcPct val="0"/>
        </a:spcBef>
        <a:spcAft>
          <a:spcPct val="0"/>
        </a:spcAft>
        <a:defRPr sz="4700">
          <a:solidFill>
            <a:schemeClr val="tx2"/>
          </a:solidFill>
          <a:latin typeface="Arial" panose="020B0604020202020204" pitchFamily="34" charset="0"/>
        </a:defRPr>
      </a:lvl4pPr>
      <a:lvl5pPr algn="ctr" defTabSz="993775" rtl="0" eaLnBrk="0" fontAlgn="base" hangingPunct="0">
        <a:spcBef>
          <a:spcPct val="0"/>
        </a:spcBef>
        <a:spcAft>
          <a:spcPct val="0"/>
        </a:spcAft>
        <a:defRPr sz="4700">
          <a:solidFill>
            <a:schemeClr val="tx2"/>
          </a:solidFill>
          <a:latin typeface="Arial" panose="020B0604020202020204" pitchFamily="34" charset="0"/>
        </a:defRPr>
      </a:lvl5pPr>
      <a:lvl6pPr marL="457109" algn="ctr" defTabSz="995164" rtl="0" fontAlgn="base">
        <a:spcBef>
          <a:spcPct val="0"/>
        </a:spcBef>
        <a:spcAft>
          <a:spcPct val="0"/>
        </a:spcAft>
        <a:defRPr sz="4799">
          <a:solidFill>
            <a:schemeClr val="tx2"/>
          </a:solidFill>
          <a:latin typeface="Arial" panose="020B0604020202020204" pitchFamily="34" charset="0"/>
        </a:defRPr>
      </a:lvl6pPr>
      <a:lvl7pPr marL="914217" algn="ctr" defTabSz="995164" rtl="0" fontAlgn="base">
        <a:spcBef>
          <a:spcPct val="0"/>
        </a:spcBef>
        <a:spcAft>
          <a:spcPct val="0"/>
        </a:spcAft>
        <a:defRPr sz="4799">
          <a:solidFill>
            <a:schemeClr val="tx2"/>
          </a:solidFill>
          <a:latin typeface="Arial" panose="020B0604020202020204" pitchFamily="34" charset="0"/>
        </a:defRPr>
      </a:lvl7pPr>
      <a:lvl8pPr marL="1371326" algn="ctr" defTabSz="995164" rtl="0" fontAlgn="base">
        <a:spcBef>
          <a:spcPct val="0"/>
        </a:spcBef>
        <a:spcAft>
          <a:spcPct val="0"/>
        </a:spcAft>
        <a:defRPr sz="4799">
          <a:solidFill>
            <a:schemeClr val="tx2"/>
          </a:solidFill>
          <a:latin typeface="Arial" panose="020B0604020202020204" pitchFamily="34" charset="0"/>
        </a:defRPr>
      </a:lvl8pPr>
      <a:lvl9pPr marL="1828434" algn="ctr" defTabSz="995164" rtl="0" fontAlgn="base">
        <a:spcBef>
          <a:spcPct val="0"/>
        </a:spcBef>
        <a:spcAft>
          <a:spcPct val="0"/>
        </a:spcAft>
        <a:defRPr sz="4799">
          <a:solidFill>
            <a:schemeClr val="tx2"/>
          </a:solidFill>
          <a:latin typeface="Arial" panose="020B0604020202020204" pitchFamily="34" charset="0"/>
        </a:defRPr>
      </a:lvl9pPr>
    </p:titleStyle>
    <p:bodyStyle>
      <a:lvl1pPr marL="373063" indent="-373063" algn="l" defTabSz="993775" rtl="0" eaLnBrk="0" fontAlgn="base" hangingPunct="0">
        <a:spcBef>
          <a:spcPct val="20000"/>
        </a:spcBef>
        <a:spcAft>
          <a:spcPct val="0"/>
        </a:spcAft>
        <a:buChar char="•"/>
        <a:defRPr sz="3400" kern="1200">
          <a:solidFill>
            <a:schemeClr val="tx1"/>
          </a:solidFill>
          <a:latin typeface="+mn-lt"/>
          <a:ea typeface="+mn-ea"/>
          <a:cs typeface="+mn-cs"/>
        </a:defRPr>
      </a:lvl1pPr>
      <a:lvl2pPr marL="809625" indent="-311150" algn="l" defTabSz="993775" rtl="0" eaLnBrk="0" fontAlgn="base" hangingPunct="0">
        <a:spcBef>
          <a:spcPct val="20000"/>
        </a:spcBef>
        <a:spcAft>
          <a:spcPct val="0"/>
        </a:spcAft>
        <a:buChar char="–"/>
        <a:defRPr sz="3000" kern="1200">
          <a:solidFill>
            <a:schemeClr val="tx1"/>
          </a:solidFill>
          <a:latin typeface="+mn-lt"/>
          <a:ea typeface="+mn-ea"/>
          <a:cs typeface="+mn-cs"/>
        </a:defRPr>
      </a:lvl2pPr>
      <a:lvl3pPr marL="1246188" indent="-250825" algn="l" defTabSz="993775" rtl="0" eaLnBrk="0" fontAlgn="base" hangingPunct="0">
        <a:spcBef>
          <a:spcPct val="20000"/>
        </a:spcBef>
        <a:spcAft>
          <a:spcPct val="0"/>
        </a:spcAft>
        <a:buChar char="•"/>
        <a:defRPr sz="2500" kern="1200">
          <a:solidFill>
            <a:schemeClr val="tx1"/>
          </a:solidFill>
          <a:latin typeface="+mn-lt"/>
          <a:ea typeface="+mn-ea"/>
          <a:cs typeface="+mn-cs"/>
        </a:defRPr>
      </a:lvl3pPr>
      <a:lvl4pPr marL="1744663" indent="-247650" algn="l" defTabSz="993775" rtl="0" eaLnBrk="0" fontAlgn="base" hangingPunct="0">
        <a:spcBef>
          <a:spcPct val="20000"/>
        </a:spcBef>
        <a:spcAft>
          <a:spcPct val="0"/>
        </a:spcAft>
        <a:buChar char="–"/>
        <a:defRPr sz="2200" kern="1200">
          <a:solidFill>
            <a:schemeClr val="tx1"/>
          </a:solidFill>
          <a:latin typeface="+mn-lt"/>
          <a:ea typeface="+mn-ea"/>
          <a:cs typeface="+mn-cs"/>
        </a:defRPr>
      </a:lvl4pPr>
      <a:lvl5pPr marL="2241550" indent="-246063" algn="l" defTabSz="993775" rtl="0" eaLnBrk="0" fontAlgn="base" hangingPunct="0">
        <a:spcBef>
          <a:spcPct val="20000"/>
        </a:spcBef>
        <a:spcAft>
          <a:spcPct val="0"/>
        </a:spcAft>
        <a:buChar char="»"/>
        <a:defRPr sz="22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schimmelpilz.de/newforum/index.htm" TargetMode="External"/><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schimmelpilz.de/newforum/index.htm" TargetMode="External"/><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www.youtube.com/watch?v=WM_vfhohBU0&amp;feature=related" TargetMode="External"/><Relationship Id="rId1" Type="http://schemas.openxmlformats.org/officeDocument/2006/relationships/slideLayout" Target="../slideLayouts/slideLayout9.xml"/><Relationship Id="rId4" Type="http://schemas.openxmlformats.org/officeDocument/2006/relationships/hyperlink" Target="http://www.energie-fachberater.de/"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file:///C:\Dokumente%20und%20Einstellungen\Arbeit\Eigene%20Dateien\HO\A%20Energie\A\HO%20Vortr&#228;ge%20VZ-RLP%202013\HO%20PPS\HO%20Schimmelrisiko%20Au&#223;entemperatur.pps" TargetMode="Externa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file:///C:\Dokumente%20und%20Einstellungen\Arbeit\Eigene%20Dateien\HO\A%20Energie\A\HO%20Vortr&#228;ge%20VZ-RLP%202013\HO%20PPS\HO%20Schimmelrisiko%20Au&#223;entemperatur.pps" TargetMode="Externa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ChangeArrowheads="1"/>
          </p:cNvSpPr>
          <p:nvPr/>
        </p:nvSpPr>
        <p:spPr bwMode="auto">
          <a:xfrm>
            <a:off x="0" y="0"/>
            <a:ext cx="10691813" cy="1619837"/>
          </a:xfrm>
          <a:prstGeom prst="rect">
            <a:avLst/>
          </a:prstGeom>
          <a:noFill/>
          <a:ln>
            <a:noFill/>
          </a:ln>
          <a:extLst/>
        </p:spPr>
        <p:txBody>
          <a:bodyPr lIns="540000" tIns="504000" rIns="359924" bIns="36000"/>
          <a:lstStyle>
            <a:lvl1pPr>
              <a:defRPr sz="1000">
                <a:solidFill>
                  <a:srgbClr val="969696"/>
                </a:solidFill>
                <a:latin typeface="Arial" panose="020B0604020202020204" pitchFamily="34" charset="0"/>
              </a:defRPr>
            </a:lvl1pPr>
            <a:lvl2pPr marL="742950" indent="-285750">
              <a:defRPr sz="1000">
                <a:solidFill>
                  <a:srgbClr val="969696"/>
                </a:solidFill>
                <a:latin typeface="Arial" panose="020B0604020202020204" pitchFamily="34" charset="0"/>
              </a:defRPr>
            </a:lvl2pPr>
            <a:lvl3pPr marL="1143000" indent="-228600">
              <a:defRPr sz="1000">
                <a:solidFill>
                  <a:srgbClr val="969696"/>
                </a:solidFill>
                <a:latin typeface="Arial" panose="020B0604020202020204" pitchFamily="34" charset="0"/>
              </a:defRPr>
            </a:lvl3pPr>
            <a:lvl4pPr marL="1600200" indent="-228600">
              <a:defRPr sz="1000">
                <a:solidFill>
                  <a:srgbClr val="969696"/>
                </a:solidFill>
                <a:latin typeface="Arial" panose="020B0604020202020204" pitchFamily="34" charset="0"/>
              </a:defRPr>
            </a:lvl4pPr>
            <a:lvl5pPr marL="2057400" indent="-228600">
              <a:defRPr sz="1000">
                <a:solidFill>
                  <a:srgbClr val="969696"/>
                </a:solidFill>
                <a:latin typeface="Arial" panose="020B0604020202020204" pitchFamily="34" charset="0"/>
              </a:defRPr>
            </a:lvl5pPr>
            <a:lvl6pPr marL="2514600" indent="-228600" eaLnBrk="0" fontAlgn="base" hangingPunct="0">
              <a:spcBef>
                <a:spcPct val="0"/>
              </a:spcBef>
              <a:spcAft>
                <a:spcPct val="0"/>
              </a:spcAft>
              <a:defRPr sz="1000">
                <a:solidFill>
                  <a:srgbClr val="969696"/>
                </a:solidFill>
                <a:latin typeface="Arial" panose="020B0604020202020204" pitchFamily="34" charset="0"/>
              </a:defRPr>
            </a:lvl6pPr>
            <a:lvl7pPr marL="2971800" indent="-228600" eaLnBrk="0" fontAlgn="base" hangingPunct="0">
              <a:spcBef>
                <a:spcPct val="0"/>
              </a:spcBef>
              <a:spcAft>
                <a:spcPct val="0"/>
              </a:spcAft>
              <a:defRPr sz="1000">
                <a:solidFill>
                  <a:srgbClr val="969696"/>
                </a:solidFill>
                <a:latin typeface="Arial" panose="020B0604020202020204" pitchFamily="34" charset="0"/>
              </a:defRPr>
            </a:lvl7pPr>
            <a:lvl8pPr marL="3429000" indent="-228600" eaLnBrk="0" fontAlgn="base" hangingPunct="0">
              <a:spcBef>
                <a:spcPct val="0"/>
              </a:spcBef>
              <a:spcAft>
                <a:spcPct val="0"/>
              </a:spcAft>
              <a:defRPr sz="1000">
                <a:solidFill>
                  <a:srgbClr val="969696"/>
                </a:solidFill>
                <a:latin typeface="Arial" panose="020B0604020202020204" pitchFamily="34" charset="0"/>
              </a:defRPr>
            </a:lvl8pPr>
            <a:lvl9pPr marL="3886200" indent="-228600"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spcBef>
                <a:spcPts val="600"/>
              </a:spcBef>
            </a:pPr>
            <a:endParaRPr lang="de-DE" altLang="de-DE" sz="1600" dirty="0" smtClean="0">
              <a:solidFill>
                <a:schemeClr val="bg1"/>
              </a:solidFill>
            </a:endParaRPr>
          </a:p>
          <a:p>
            <a:pPr eaLnBrk="1" hangingPunct="1">
              <a:spcBef>
                <a:spcPts val="600"/>
              </a:spcBef>
            </a:pPr>
            <a:r>
              <a:rPr lang="de-DE" altLang="de-DE" sz="1600" dirty="0" smtClean="0">
                <a:solidFill>
                  <a:schemeClr val="bg1"/>
                </a:solidFill>
              </a:rPr>
              <a:t>Mainz 25.01.2016</a:t>
            </a:r>
          </a:p>
          <a:p>
            <a:pPr eaLnBrk="1" hangingPunct="1">
              <a:spcBef>
                <a:spcPts val="600"/>
              </a:spcBef>
            </a:pPr>
            <a:r>
              <a:rPr lang="de-DE" altLang="de-DE" sz="1600" dirty="0" smtClean="0">
                <a:solidFill>
                  <a:schemeClr val="bg1"/>
                </a:solidFill>
              </a:rPr>
              <a:t>Hermann Obermeyer</a:t>
            </a:r>
            <a:endParaRPr lang="de-DE" altLang="de-DE" sz="1600" dirty="0">
              <a:solidFill>
                <a:schemeClr val="bg1"/>
              </a:solidFill>
            </a:endParaRPr>
          </a:p>
        </p:txBody>
      </p:sp>
      <p:sp>
        <p:nvSpPr>
          <p:cNvPr id="1525763" name="Text Box 3"/>
          <p:cNvSpPr txBox="1">
            <a:spLocks noChangeArrowheads="1"/>
          </p:cNvSpPr>
          <p:nvPr/>
        </p:nvSpPr>
        <p:spPr bwMode="auto">
          <a:xfrm>
            <a:off x="0" y="4859837"/>
            <a:ext cx="10691813" cy="2699838"/>
          </a:xfrm>
          <a:prstGeom prst="rect">
            <a:avLst/>
          </a:prstGeom>
          <a:noFill/>
          <a:ln>
            <a:noFill/>
          </a:ln>
          <a:effectLst/>
          <a:extLst/>
        </p:spPr>
        <p:txBody>
          <a:bodyPr wrap="square" lIns="540000" tIns="396000" rIns="72000" bIns="72000">
            <a:noAutofit/>
          </a:bodyPr>
          <a:lstStyle>
            <a:lvl1pPr algn="l" defTabSz="995363">
              <a:defRPr>
                <a:solidFill>
                  <a:schemeClr val="tx1"/>
                </a:solidFill>
                <a:latin typeface="Arial" panose="020B0604020202020204" pitchFamily="34" charset="0"/>
              </a:defRPr>
            </a:lvl1pPr>
            <a:lvl2pPr marL="498475" algn="l" defTabSz="995363">
              <a:defRPr>
                <a:solidFill>
                  <a:schemeClr val="tx1"/>
                </a:solidFill>
                <a:latin typeface="Arial" panose="020B0604020202020204" pitchFamily="34" charset="0"/>
              </a:defRPr>
            </a:lvl2pPr>
            <a:lvl3pPr marL="995363" algn="l" defTabSz="995363">
              <a:defRPr>
                <a:solidFill>
                  <a:schemeClr val="tx1"/>
                </a:solidFill>
                <a:latin typeface="Arial" panose="020B0604020202020204" pitchFamily="34" charset="0"/>
              </a:defRPr>
            </a:lvl3pPr>
            <a:lvl4pPr marL="1497013" algn="l" defTabSz="995363">
              <a:defRPr>
                <a:solidFill>
                  <a:schemeClr val="tx1"/>
                </a:solidFill>
                <a:latin typeface="Arial" panose="020B0604020202020204" pitchFamily="34" charset="0"/>
              </a:defRPr>
            </a:lvl4pPr>
            <a:lvl5pPr marL="1995488" algn="l" defTabSz="995363">
              <a:defRPr>
                <a:solidFill>
                  <a:schemeClr val="tx1"/>
                </a:solidFill>
                <a:latin typeface="Arial" panose="020B0604020202020204" pitchFamily="34" charset="0"/>
              </a:defRPr>
            </a:lvl5pPr>
            <a:lvl6pPr marL="2452688" defTabSz="995363" fontAlgn="base">
              <a:spcBef>
                <a:spcPct val="0"/>
              </a:spcBef>
              <a:spcAft>
                <a:spcPct val="0"/>
              </a:spcAft>
              <a:defRPr>
                <a:solidFill>
                  <a:schemeClr val="tx1"/>
                </a:solidFill>
                <a:latin typeface="Arial" panose="020B0604020202020204" pitchFamily="34" charset="0"/>
              </a:defRPr>
            </a:lvl6pPr>
            <a:lvl7pPr marL="2909888" defTabSz="995363" fontAlgn="base">
              <a:spcBef>
                <a:spcPct val="0"/>
              </a:spcBef>
              <a:spcAft>
                <a:spcPct val="0"/>
              </a:spcAft>
              <a:defRPr>
                <a:solidFill>
                  <a:schemeClr val="tx1"/>
                </a:solidFill>
                <a:latin typeface="Arial" panose="020B0604020202020204" pitchFamily="34" charset="0"/>
              </a:defRPr>
            </a:lvl7pPr>
            <a:lvl8pPr marL="3367088" defTabSz="995363" fontAlgn="base">
              <a:spcBef>
                <a:spcPct val="0"/>
              </a:spcBef>
              <a:spcAft>
                <a:spcPct val="0"/>
              </a:spcAft>
              <a:defRPr>
                <a:solidFill>
                  <a:schemeClr val="tx1"/>
                </a:solidFill>
                <a:latin typeface="Arial" panose="020B0604020202020204" pitchFamily="34" charset="0"/>
              </a:defRPr>
            </a:lvl8pPr>
            <a:lvl9pPr marL="3824288" defTabSz="995363" fontAlgn="base">
              <a:spcBef>
                <a:spcPct val="0"/>
              </a:spcBef>
              <a:spcAft>
                <a:spcPct val="0"/>
              </a:spcAft>
              <a:defRPr>
                <a:solidFill>
                  <a:schemeClr val="tx1"/>
                </a:solidFill>
                <a:latin typeface="Arial" panose="020B0604020202020204" pitchFamily="34" charset="0"/>
              </a:defRPr>
            </a:lvl9pPr>
          </a:lstStyle>
          <a:p>
            <a:pPr eaLnBrk="1" hangingPunct="1">
              <a:defRPr/>
            </a:pPr>
            <a:r>
              <a:rPr lang="de-DE" altLang="de-DE" sz="4000" b="1" dirty="0" smtClean="0">
                <a:solidFill>
                  <a:schemeClr val="bg1"/>
                </a:solidFill>
              </a:rPr>
              <a:t>SCHIMMEL IN WOHNUNGEN</a:t>
            </a:r>
          </a:p>
          <a:p>
            <a:pPr eaLnBrk="1" hangingPunct="1">
              <a:spcBef>
                <a:spcPts val="1800"/>
              </a:spcBef>
              <a:defRPr/>
            </a:pPr>
            <a:r>
              <a:rPr lang="de-DE" altLang="de-DE" sz="2400" dirty="0" smtClean="0">
                <a:solidFill>
                  <a:schemeClr val="bg1"/>
                </a:solidFill>
              </a:rPr>
              <a:t>Ursachen und Vermeidung</a:t>
            </a:r>
          </a:p>
        </p:txBody>
      </p:sp>
      <p:pic>
        <p:nvPicPr>
          <p:cNvPr id="9" name="Grafik 8"/>
          <p:cNvPicPr preferRelativeResize="0">
            <a:picLocks/>
          </p:cNvPicPr>
          <p:nvPr/>
        </p:nvPicPr>
        <p:blipFill>
          <a:blip r:embed="rId3" cstate="screen">
            <a:extLst>
              <a:ext uri="{28A0092B-C50C-407E-A947-70E740481C1C}">
                <a14:useLocalDpi xmlns:a14="http://schemas.microsoft.com/office/drawing/2010/main"/>
              </a:ext>
            </a:extLst>
          </a:blip>
          <a:stretch>
            <a:fillRect/>
          </a:stretch>
        </p:blipFill>
        <p:spPr>
          <a:xfrm>
            <a:off x="8729906" y="395837"/>
            <a:ext cx="1512000" cy="1440000"/>
          </a:xfrm>
          <a:prstGeom prst="rect">
            <a:avLst/>
          </a:prstGeom>
        </p:spPr>
      </p:pic>
    </p:spTree>
    <p:extLst>
      <p:ext uri="{BB962C8B-B14F-4D97-AF65-F5344CB8AC3E}">
        <p14:creationId xmlns:p14="http://schemas.microsoft.com/office/powerpoint/2010/main" val="384337394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feld 25"/>
          <p:cNvSpPr txBox="1"/>
          <p:nvPr/>
        </p:nvSpPr>
        <p:spPr>
          <a:xfrm>
            <a:off x="6962" y="143433"/>
            <a:ext cx="10691812" cy="461665"/>
          </a:xfrm>
          <a:prstGeom prst="rect">
            <a:avLst/>
          </a:prstGeom>
          <a:solidFill>
            <a:schemeClr val="tx1">
              <a:lumMod val="85000"/>
              <a:lumOff val="15000"/>
            </a:schemeClr>
          </a:solidFill>
        </p:spPr>
        <p:txBody>
          <a:bodyPr wrap="square" rtlCol="0">
            <a:spAutoFit/>
          </a:bodyPr>
          <a:lstStyle/>
          <a:p>
            <a:pPr algn="ctr"/>
            <a:r>
              <a:rPr lang="de-DE" sz="2400" b="1" dirty="0" smtClean="0">
                <a:solidFill>
                  <a:schemeClr val="accent1">
                    <a:lumMod val="20000"/>
                    <a:lumOff val="80000"/>
                  </a:schemeClr>
                </a:solidFill>
              </a:rPr>
              <a:t>„Schimmelfreie“ Wohnungen</a:t>
            </a:r>
            <a:r>
              <a:rPr lang="de-DE" sz="2400" b="1" dirty="0">
                <a:solidFill>
                  <a:schemeClr val="accent1">
                    <a:lumMod val="20000"/>
                    <a:lumOff val="80000"/>
                  </a:schemeClr>
                </a:solidFill>
              </a:rPr>
              <a:t>	...gibt es nicht und hat es nie </a:t>
            </a:r>
            <a:r>
              <a:rPr lang="de-DE" sz="2400" b="1" dirty="0" smtClean="0">
                <a:solidFill>
                  <a:schemeClr val="accent1">
                    <a:lumMod val="20000"/>
                    <a:lumOff val="80000"/>
                  </a:schemeClr>
                </a:solidFill>
              </a:rPr>
              <a:t>gegeben</a:t>
            </a:r>
          </a:p>
        </p:txBody>
      </p:sp>
      <p:pic>
        <p:nvPicPr>
          <p:cNvPr id="2" name="Grafik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83493"/>
            <a:ext cx="10691813" cy="6444716"/>
          </a:xfrm>
          <a:prstGeom prst="rect">
            <a:avLst/>
          </a:prstGeom>
        </p:spPr>
      </p:pic>
    </p:spTree>
    <p:extLst>
      <p:ext uri="{BB962C8B-B14F-4D97-AF65-F5344CB8AC3E}">
        <p14:creationId xmlns:p14="http://schemas.microsoft.com/office/powerpoint/2010/main" val="394517149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Wachstumsbedingungen</a:t>
            </a:r>
            <a:endParaRPr lang="de-DE"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305757" y="395461"/>
            <a:ext cx="10386467" cy="626693"/>
          </a:xfrm>
          <a:prstGeom prst="rect">
            <a:avLst/>
          </a:prstGeom>
          <a:noFill/>
          <a:ln>
            <a:noFill/>
          </a:ln>
          <a:effectLst/>
          <a:extLst/>
        </p:spPr>
        <p:txBody>
          <a:bodyPr wrap="square" lIns="36000" tIns="36000" rIns="35992" bIns="35992">
            <a:spAutoFit/>
          </a:bodyPr>
          <a:lstStyle>
            <a:lvl1pPr defTabSz="995363">
              <a:defRPr sz="1000">
                <a:solidFill>
                  <a:srgbClr val="969696"/>
                </a:solidFill>
                <a:latin typeface="Arial" panose="020B0604020202020204" pitchFamily="34" charset="0"/>
              </a:defRPr>
            </a:lvl1pPr>
            <a:lvl2pPr marL="742950" indent="-285750" defTabSz="995363">
              <a:defRPr sz="1000">
                <a:solidFill>
                  <a:srgbClr val="969696"/>
                </a:solidFill>
                <a:latin typeface="Arial" panose="020B0604020202020204" pitchFamily="34" charset="0"/>
              </a:defRPr>
            </a:lvl2pPr>
            <a:lvl3pPr marL="1143000" indent="-228600" defTabSz="995363">
              <a:defRPr sz="1000">
                <a:solidFill>
                  <a:srgbClr val="969696"/>
                </a:solidFill>
                <a:latin typeface="Arial" panose="020B0604020202020204" pitchFamily="34" charset="0"/>
              </a:defRPr>
            </a:lvl3pPr>
            <a:lvl4pPr marL="1600200" indent="-228600" defTabSz="995363">
              <a:defRPr sz="1000">
                <a:solidFill>
                  <a:srgbClr val="969696"/>
                </a:solidFill>
                <a:latin typeface="Arial" panose="020B0604020202020204" pitchFamily="34" charset="0"/>
              </a:defRPr>
            </a:lvl4pPr>
            <a:lvl5pPr marL="2057400" indent="-228600" defTabSz="995363">
              <a:defRPr sz="1000">
                <a:solidFill>
                  <a:srgbClr val="969696"/>
                </a:solidFill>
                <a:latin typeface="Arial" panose="020B0604020202020204" pitchFamily="34" charset="0"/>
              </a:defRPr>
            </a:lvl5pPr>
            <a:lvl6pPr marL="2514600" indent="-228600" defTabSz="995363"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5363"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5363"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5363"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lnSpc>
                <a:spcPct val="150000"/>
              </a:lnSpc>
              <a:defRPr/>
            </a:pPr>
            <a:r>
              <a:rPr lang="nb-NO" altLang="de-DE" sz="2400" b="1" dirty="0" smtClean="0">
                <a:solidFill>
                  <a:schemeClr val="tx1">
                    <a:lumMod val="85000"/>
                    <a:lumOff val="15000"/>
                  </a:schemeClr>
                </a:solidFill>
                <a:latin typeface="Arial"/>
              </a:rPr>
              <a:t>Wachstumsbedingungen </a:t>
            </a:r>
            <a:r>
              <a:rPr lang="nb-NO" altLang="de-DE" sz="2400" dirty="0" smtClean="0">
                <a:solidFill>
                  <a:schemeClr val="tx1">
                    <a:lumMod val="85000"/>
                    <a:lumOff val="15000"/>
                  </a:schemeClr>
                </a:solidFill>
                <a:latin typeface="Arial"/>
              </a:rPr>
              <a:t>	</a:t>
            </a:r>
            <a:r>
              <a:rPr lang="nb-NO" altLang="de-DE" sz="2400" dirty="0">
                <a:solidFill>
                  <a:schemeClr val="tx1">
                    <a:lumMod val="85000"/>
                    <a:lumOff val="15000"/>
                  </a:schemeClr>
                </a:solidFill>
                <a:latin typeface="Arial"/>
              </a:rPr>
              <a:t> </a:t>
            </a:r>
            <a:r>
              <a:rPr lang="nb-NO" altLang="de-DE" sz="2400" dirty="0" smtClean="0">
                <a:solidFill>
                  <a:schemeClr val="tx1">
                    <a:lumMod val="85000"/>
                    <a:lumOff val="15000"/>
                  </a:schemeClr>
                </a:solidFill>
                <a:latin typeface="Arial"/>
              </a:rPr>
              <a:t>      </a:t>
            </a:r>
            <a:r>
              <a:rPr lang="nb-NO" altLang="de-DE" sz="2400" b="1" i="1" dirty="0" smtClean="0">
                <a:solidFill>
                  <a:srgbClr val="FF0000"/>
                </a:solidFill>
                <a:latin typeface="Arial"/>
              </a:rPr>
              <a:t>...da, wo der Schimmel wächst!</a:t>
            </a:r>
            <a:endParaRPr lang="nb-NO" altLang="de-DE" sz="2400" b="1" i="1" dirty="0">
              <a:solidFill>
                <a:srgbClr val="FF0000"/>
              </a:solidFill>
              <a:latin typeface="Arial"/>
            </a:endParaRPr>
          </a:p>
        </p:txBody>
      </p:sp>
      <p:grpSp>
        <p:nvGrpSpPr>
          <p:cNvPr id="5" name="Gruppieren 4"/>
          <p:cNvGrpSpPr/>
          <p:nvPr/>
        </p:nvGrpSpPr>
        <p:grpSpPr>
          <a:xfrm>
            <a:off x="0" y="971525"/>
            <a:ext cx="10691813" cy="6156684"/>
            <a:chOff x="0" y="971525"/>
            <a:chExt cx="10691813" cy="6156684"/>
          </a:xfrm>
        </p:grpSpPr>
        <p:sp>
          <p:nvSpPr>
            <p:cNvPr id="2" name="Rechteck 1"/>
            <p:cNvSpPr/>
            <p:nvPr/>
          </p:nvSpPr>
          <p:spPr bwMode="auto">
            <a:xfrm>
              <a:off x="2645607" y="971525"/>
              <a:ext cx="8046206" cy="6156684"/>
            </a:xfrm>
            <a:prstGeom prst="rect">
              <a:avLst/>
            </a:prstGeom>
            <a:gradFill flip="none" rotWithShape="1">
              <a:gsLst>
                <a:gs pos="50000">
                  <a:schemeClr val="accent2">
                    <a:lumMod val="40000"/>
                    <a:lumOff val="60000"/>
                  </a:schemeClr>
                </a:gs>
                <a:gs pos="13000">
                  <a:schemeClr val="accent4">
                    <a:lumMod val="40000"/>
                    <a:lumOff val="60000"/>
                  </a:schemeClr>
                </a:gs>
                <a:gs pos="0">
                  <a:schemeClr val="accent1">
                    <a:lumMod val="20000"/>
                    <a:lumOff val="80000"/>
                  </a:schemeClr>
                </a:gs>
                <a:gs pos="100000">
                  <a:schemeClr val="accent2">
                    <a:lumMod val="60000"/>
                    <a:lumOff val="40000"/>
                  </a:schemeClr>
                </a:gs>
              </a:gsLst>
              <a:lin ang="0" scaled="1"/>
              <a:tileRect/>
            </a:gra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95363" rtl="0" eaLnBrk="1" fontAlgn="base" latinLnBrk="0" hangingPunct="1">
                <a:lnSpc>
                  <a:spcPct val="100000"/>
                </a:lnSpc>
                <a:spcBef>
                  <a:spcPct val="0"/>
                </a:spcBef>
                <a:spcAft>
                  <a:spcPct val="0"/>
                </a:spcAft>
                <a:buClrTx/>
                <a:buSzTx/>
                <a:buFontTx/>
                <a:buNone/>
                <a:tabLst/>
              </a:pPr>
              <a:endParaRPr kumimoji="0" lang="de-DE" sz="1000" b="0" i="0" u="none" strike="noStrike" cap="none" normalizeH="0" baseline="0" smtClean="0">
                <a:ln>
                  <a:noFill/>
                </a:ln>
                <a:solidFill>
                  <a:srgbClr val="969696"/>
                </a:solidFill>
                <a:effectLst/>
                <a:latin typeface="Arial" panose="020B0604020202020204" pitchFamily="34" charset="0"/>
              </a:endParaRPr>
            </a:p>
          </p:txBody>
        </p:sp>
        <p:sp>
          <p:nvSpPr>
            <p:cNvPr id="4" name="Textfeld 3"/>
            <p:cNvSpPr txBox="1"/>
            <p:nvPr/>
          </p:nvSpPr>
          <p:spPr>
            <a:xfrm>
              <a:off x="0" y="4679937"/>
              <a:ext cx="4627418" cy="461665"/>
            </a:xfrm>
            <a:prstGeom prst="rect">
              <a:avLst/>
            </a:prstGeom>
            <a:noFill/>
          </p:spPr>
          <p:txBody>
            <a:bodyPr wrap="square" rtlCol="0">
              <a:spAutoFit/>
            </a:bodyPr>
            <a:lstStyle/>
            <a:p>
              <a:r>
                <a:rPr lang="de-DE" sz="2400" dirty="0" smtClean="0">
                  <a:solidFill>
                    <a:schemeClr val="tx1">
                      <a:lumMod val="85000"/>
                      <a:lumOff val="15000"/>
                    </a:schemeClr>
                  </a:solidFill>
                </a:rPr>
                <a:t>     außen  		    innen</a:t>
              </a:r>
            </a:p>
          </p:txBody>
        </p:sp>
      </p:grpSp>
      <p:grpSp>
        <p:nvGrpSpPr>
          <p:cNvPr id="3" name="Gruppieren 2"/>
          <p:cNvGrpSpPr/>
          <p:nvPr/>
        </p:nvGrpSpPr>
        <p:grpSpPr>
          <a:xfrm>
            <a:off x="2717614" y="3311785"/>
            <a:ext cx="7974199" cy="1211468"/>
            <a:chOff x="2717614" y="3311785"/>
            <a:chExt cx="7974199" cy="1211468"/>
          </a:xfrm>
        </p:grpSpPr>
        <p:sp>
          <p:nvSpPr>
            <p:cNvPr id="246" name="Pfeil nach links 245"/>
            <p:cNvSpPr/>
            <p:nvPr/>
          </p:nvSpPr>
          <p:spPr bwMode="auto">
            <a:xfrm>
              <a:off x="2717614" y="3491805"/>
              <a:ext cx="1152128" cy="540060"/>
            </a:xfrm>
            <a:prstGeom prst="leftArrow">
              <a:avLst/>
            </a:prstGeom>
            <a:solidFill>
              <a:schemeClr val="accent1"/>
            </a:solidFill>
            <a:ln w="9525">
              <a:noFill/>
              <a:round/>
              <a:headEnd/>
              <a:tailEnd/>
            </a:ln>
            <a:effectLst>
              <a:outerShdw blurRad="50800" dist="38100" dir="2700000" algn="tl" rotWithShape="0">
                <a:prstClr val="black">
                  <a:alpha val="40000"/>
                </a:prstClr>
              </a:outerShdw>
            </a:effectLst>
            <a:extLst/>
          </p:spPr>
          <p:txBody>
            <a:bodyPr rtlCol="0" anchor="ctr"/>
            <a:lstStyle/>
            <a:p>
              <a:pPr algn="ctr"/>
              <a:endParaRPr lang="de-DE" sz="2000"/>
            </a:p>
          </p:txBody>
        </p:sp>
        <p:sp>
          <p:nvSpPr>
            <p:cNvPr id="249" name="Text Box 3"/>
            <p:cNvSpPr txBox="1">
              <a:spLocks noChangeArrowheads="1"/>
            </p:cNvSpPr>
            <p:nvPr/>
          </p:nvSpPr>
          <p:spPr bwMode="auto">
            <a:xfrm>
              <a:off x="3888408" y="3311785"/>
              <a:ext cx="6803405" cy="1211468"/>
            </a:xfrm>
            <a:prstGeom prst="rect">
              <a:avLst/>
            </a:prstGeom>
            <a:noFill/>
            <a:ln>
              <a:noFill/>
            </a:ln>
            <a:effectLst/>
            <a:extLst/>
          </p:spPr>
          <p:txBody>
            <a:bodyPr wrap="square" lIns="36000" tIns="36000" rIns="35992" bIns="35992">
              <a:spAutoFit/>
            </a:bodyPr>
            <a:lstStyle>
              <a:lvl1pPr defTabSz="995363">
                <a:defRPr sz="1000">
                  <a:solidFill>
                    <a:srgbClr val="969696"/>
                  </a:solidFill>
                  <a:latin typeface="Arial" panose="020B0604020202020204" pitchFamily="34" charset="0"/>
                </a:defRPr>
              </a:lvl1pPr>
              <a:lvl2pPr marL="742950" indent="-285750" defTabSz="995363">
                <a:defRPr sz="1000">
                  <a:solidFill>
                    <a:srgbClr val="969696"/>
                  </a:solidFill>
                  <a:latin typeface="Arial" panose="020B0604020202020204" pitchFamily="34" charset="0"/>
                </a:defRPr>
              </a:lvl2pPr>
              <a:lvl3pPr marL="1143000" indent="-228600" defTabSz="995363">
                <a:defRPr sz="1000">
                  <a:solidFill>
                    <a:srgbClr val="969696"/>
                  </a:solidFill>
                  <a:latin typeface="Arial" panose="020B0604020202020204" pitchFamily="34" charset="0"/>
                </a:defRPr>
              </a:lvl3pPr>
              <a:lvl4pPr marL="1600200" indent="-228600" defTabSz="995363">
                <a:defRPr sz="1000">
                  <a:solidFill>
                    <a:srgbClr val="969696"/>
                  </a:solidFill>
                  <a:latin typeface="Arial" panose="020B0604020202020204" pitchFamily="34" charset="0"/>
                </a:defRPr>
              </a:lvl4pPr>
              <a:lvl5pPr marL="2057400" indent="-228600" defTabSz="995363">
                <a:defRPr sz="1000">
                  <a:solidFill>
                    <a:srgbClr val="969696"/>
                  </a:solidFill>
                  <a:latin typeface="Arial" panose="020B0604020202020204" pitchFamily="34" charset="0"/>
                </a:defRPr>
              </a:lvl5pPr>
              <a:lvl6pPr marL="2514600" indent="-228600" defTabSz="995363"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5363"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5363"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5363" eaLnBrk="0" fontAlgn="base" hangingPunct="0">
                <a:spcBef>
                  <a:spcPct val="0"/>
                </a:spcBef>
                <a:spcAft>
                  <a:spcPct val="0"/>
                </a:spcAft>
                <a:defRPr sz="1000">
                  <a:solidFill>
                    <a:srgbClr val="969696"/>
                  </a:solidFill>
                  <a:latin typeface="Arial" panose="020B0604020202020204" pitchFamily="34" charset="0"/>
                </a:defRPr>
              </a:lvl9pPr>
            </a:lstStyle>
            <a:p>
              <a:pPr algn="ctr" eaLnBrk="1" hangingPunct="1">
                <a:defRPr/>
              </a:pPr>
              <a:r>
                <a:rPr lang="de-DE" altLang="de-DE" sz="4400" b="1" dirty="0" smtClean="0">
                  <a:solidFill>
                    <a:schemeClr val="accent1">
                      <a:lumMod val="75000"/>
                    </a:schemeClr>
                  </a:solidFill>
                  <a:effectLst>
                    <a:outerShdw blurRad="38100" dist="38100" dir="2700000" algn="tl">
                      <a:srgbClr val="000000">
                        <a:alpha val="43137"/>
                      </a:srgbClr>
                    </a:outerShdw>
                  </a:effectLst>
                  <a:latin typeface="Arial"/>
                </a:rPr>
                <a:t>…an der Oberfläche!</a:t>
              </a:r>
            </a:p>
            <a:p>
              <a:pPr algn="ctr" eaLnBrk="1" hangingPunct="1">
                <a:lnSpc>
                  <a:spcPct val="150000"/>
                </a:lnSpc>
                <a:defRPr/>
              </a:pPr>
              <a:r>
                <a:rPr lang="de-DE" altLang="de-DE" sz="2000" dirty="0" smtClean="0">
                  <a:solidFill>
                    <a:schemeClr val="accent1">
                      <a:lumMod val="75000"/>
                    </a:schemeClr>
                  </a:solidFill>
                  <a:latin typeface="Arial"/>
                </a:rPr>
                <a:t>(auf Baumaterialien)</a:t>
              </a:r>
            </a:p>
          </p:txBody>
        </p:sp>
      </p:grpSp>
      <p:grpSp>
        <p:nvGrpSpPr>
          <p:cNvPr id="250" name="Gruppieren 249"/>
          <p:cNvGrpSpPr/>
          <p:nvPr/>
        </p:nvGrpSpPr>
        <p:grpSpPr>
          <a:xfrm>
            <a:off x="1709502" y="971526"/>
            <a:ext cx="987638" cy="6156683"/>
            <a:chOff x="1709502" y="971526"/>
            <a:chExt cx="987638" cy="6264696"/>
          </a:xfrm>
        </p:grpSpPr>
        <p:pic>
          <p:nvPicPr>
            <p:cNvPr id="244" name="Grafik 243"/>
            <p:cNvPicPr>
              <a:picLocks noChangeAspect="1"/>
            </p:cNvPicPr>
            <p:nvPr/>
          </p:nvPicPr>
          <p:blipFill rotWithShape="1">
            <a:blip r:embed="rId2" cstate="screen">
              <a:extLst>
                <a:ext uri="{28A0092B-C50C-407E-A947-70E740481C1C}">
                  <a14:useLocalDpi xmlns:a14="http://schemas.microsoft.com/office/drawing/2010/main"/>
                </a:ext>
              </a:extLst>
            </a:blip>
            <a:srcRect t="11183" b="660"/>
            <a:stretch/>
          </p:blipFill>
          <p:spPr>
            <a:xfrm>
              <a:off x="1709502" y="971526"/>
              <a:ext cx="987638" cy="6264696"/>
            </a:xfrm>
            <a:prstGeom prst="rect">
              <a:avLst/>
            </a:prstGeom>
            <a:effectLst>
              <a:outerShdw blurRad="50800" dist="38100" algn="l" rotWithShape="0">
                <a:prstClr val="black">
                  <a:alpha val="40000"/>
                </a:prstClr>
              </a:outerShdw>
            </a:effectLst>
          </p:spPr>
        </p:pic>
        <p:sp>
          <p:nvSpPr>
            <p:cNvPr id="248" name="Textfeld 247"/>
            <p:cNvSpPr txBox="1"/>
            <p:nvPr/>
          </p:nvSpPr>
          <p:spPr>
            <a:xfrm>
              <a:off x="1889522" y="6912185"/>
              <a:ext cx="474810" cy="230832"/>
            </a:xfrm>
            <a:prstGeom prst="rect">
              <a:avLst/>
            </a:prstGeom>
            <a:noFill/>
          </p:spPr>
          <p:txBody>
            <a:bodyPr wrap="none" rtlCol="0">
              <a:spAutoFit/>
            </a:bodyPr>
            <a:lstStyle/>
            <a:p>
              <a:r>
                <a:rPr lang="de-DE" sz="900" dirty="0" smtClean="0">
                  <a:solidFill>
                    <a:schemeClr val="bg1">
                      <a:lumMod val="65000"/>
                    </a:schemeClr>
                  </a:solidFill>
                </a:rPr>
                <a:t>© HO</a:t>
              </a:r>
              <a:endParaRPr lang="de-DE" sz="900" dirty="0">
                <a:solidFill>
                  <a:schemeClr val="bg1">
                    <a:lumMod val="65000"/>
                  </a:schemeClr>
                </a:solidFill>
              </a:endParaRPr>
            </a:p>
          </p:txBody>
        </p:sp>
      </p:grpSp>
      <p:sp>
        <p:nvSpPr>
          <p:cNvPr id="11" name="Line 7"/>
          <p:cNvSpPr>
            <a:spLocks noChangeShapeType="1"/>
          </p:cNvSpPr>
          <p:nvPr/>
        </p:nvSpPr>
        <p:spPr bwMode="auto">
          <a:xfrm>
            <a:off x="-1" y="971525"/>
            <a:ext cx="10692000" cy="0"/>
          </a:xfrm>
          <a:prstGeom prst="line">
            <a:avLst/>
          </a:prstGeom>
          <a:noFill/>
          <a:ln w="9525">
            <a:solidFill>
              <a:schemeClr val="tx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p>
        </p:txBody>
      </p:sp>
    </p:spTree>
    <p:extLst>
      <p:ext uri="{BB962C8B-B14F-4D97-AF65-F5344CB8AC3E}">
        <p14:creationId xmlns:p14="http://schemas.microsoft.com/office/powerpoint/2010/main" val="33429968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9587" name="Rectangle 3"/>
          <p:cNvSpPr>
            <a:spLocks noChangeArrowheads="1"/>
          </p:cNvSpPr>
          <p:nvPr/>
        </p:nvSpPr>
        <p:spPr bwMode="auto">
          <a:xfrm>
            <a:off x="1730644" y="1655601"/>
            <a:ext cx="8961169" cy="3950680"/>
          </a:xfrm>
          <a:prstGeom prst="rect">
            <a:avLst/>
          </a:prstGeom>
          <a:noFill/>
          <a:ln>
            <a:noFill/>
          </a:ln>
          <a:effectLst/>
          <a:extLst/>
        </p:spPr>
        <p:txBody>
          <a:bodyPr wrap="square" lIns="36000" tIns="36000" rIns="35992" bIns="35992">
            <a:spAutoFit/>
          </a:bodyPr>
          <a:lstStyle/>
          <a:p>
            <a:pPr defTabSz="995363" eaLnBrk="1" hangingPunct="1">
              <a:lnSpc>
                <a:spcPct val="150000"/>
              </a:lnSpc>
            </a:pPr>
            <a:r>
              <a:rPr lang="de-DE" altLang="de-DE" sz="2400" dirty="0">
                <a:solidFill>
                  <a:schemeClr val="tx1">
                    <a:lumMod val="85000"/>
                    <a:lumOff val="15000"/>
                  </a:schemeClr>
                </a:solidFill>
                <a:latin typeface="Arial"/>
              </a:rPr>
              <a:t>Es hat sich gezeigt, dass die </a:t>
            </a:r>
            <a:r>
              <a:rPr lang="de-DE" altLang="de-DE" sz="2400" dirty="0" smtClean="0">
                <a:solidFill>
                  <a:schemeClr val="tx1">
                    <a:lumMod val="85000"/>
                    <a:lumOff val="15000"/>
                  </a:schemeClr>
                </a:solidFill>
                <a:latin typeface="Arial"/>
              </a:rPr>
              <a:t>wesentlichen </a:t>
            </a:r>
            <a:br>
              <a:rPr lang="de-DE" altLang="de-DE" sz="2400" dirty="0" smtClean="0">
                <a:solidFill>
                  <a:schemeClr val="tx1">
                    <a:lumMod val="85000"/>
                    <a:lumOff val="15000"/>
                  </a:schemeClr>
                </a:solidFill>
                <a:latin typeface="Arial"/>
              </a:rPr>
            </a:br>
            <a:r>
              <a:rPr lang="de-DE" altLang="de-DE" sz="2400" dirty="0" smtClean="0">
                <a:solidFill>
                  <a:schemeClr val="tx1">
                    <a:lumMod val="85000"/>
                    <a:lumOff val="15000"/>
                  </a:schemeClr>
                </a:solidFill>
                <a:latin typeface="Arial"/>
              </a:rPr>
              <a:t>Wachstumsvoraussetzungen</a:t>
            </a:r>
            <a:endParaRPr lang="de-DE" altLang="de-DE" sz="2400" dirty="0">
              <a:solidFill>
                <a:schemeClr val="tx1">
                  <a:lumMod val="85000"/>
                  <a:lumOff val="15000"/>
                </a:schemeClr>
              </a:solidFill>
              <a:latin typeface="Arial"/>
            </a:endParaRPr>
          </a:p>
          <a:p>
            <a:pPr marL="342900" indent="-342900" defTabSz="995363" eaLnBrk="1" hangingPunct="1">
              <a:lnSpc>
                <a:spcPct val="150000"/>
              </a:lnSpc>
              <a:buFont typeface="Arial" panose="020B0604020202020204" pitchFamily="34" charset="0"/>
              <a:buChar char="•"/>
            </a:pPr>
            <a:r>
              <a:rPr lang="de-DE" altLang="de-DE" sz="2400" b="1" dirty="0" smtClean="0">
                <a:solidFill>
                  <a:srgbClr val="CC3300"/>
                </a:solidFill>
                <a:latin typeface="Arial"/>
              </a:rPr>
              <a:t>Feuchte 	</a:t>
            </a:r>
            <a:r>
              <a:rPr lang="de-DE" altLang="de-DE" sz="2400" dirty="0" smtClean="0">
                <a:solidFill>
                  <a:schemeClr val="tx1">
                    <a:lumMod val="85000"/>
                    <a:lumOff val="15000"/>
                  </a:schemeClr>
                </a:solidFill>
                <a:latin typeface="Arial"/>
              </a:rPr>
              <a:t>(an der Oberfläche)</a:t>
            </a:r>
            <a:endParaRPr lang="de-DE" altLang="de-DE" sz="2400" dirty="0">
              <a:solidFill>
                <a:schemeClr val="tx1">
                  <a:lumMod val="85000"/>
                  <a:lumOff val="15000"/>
                </a:schemeClr>
              </a:solidFill>
              <a:latin typeface="Arial"/>
            </a:endParaRPr>
          </a:p>
          <a:p>
            <a:pPr marL="342900" indent="-342900" defTabSz="995363" eaLnBrk="1" hangingPunct="1">
              <a:lnSpc>
                <a:spcPct val="150000"/>
              </a:lnSpc>
              <a:buFont typeface="Arial" panose="020B0604020202020204" pitchFamily="34" charset="0"/>
              <a:buChar char="•"/>
            </a:pPr>
            <a:r>
              <a:rPr lang="de-DE" altLang="de-DE" sz="2400" b="1" dirty="0" smtClean="0">
                <a:solidFill>
                  <a:srgbClr val="CC3300"/>
                </a:solidFill>
                <a:latin typeface="Arial"/>
              </a:rPr>
              <a:t>Nährboden</a:t>
            </a:r>
            <a:r>
              <a:rPr lang="de-DE" altLang="de-DE" sz="2400" dirty="0" smtClean="0">
                <a:solidFill>
                  <a:schemeClr val="tx1">
                    <a:lumMod val="85000"/>
                    <a:lumOff val="15000"/>
                  </a:schemeClr>
                </a:solidFill>
                <a:latin typeface="Arial"/>
              </a:rPr>
              <a:t> </a:t>
            </a:r>
            <a:r>
              <a:rPr lang="de-DE" altLang="de-DE" sz="2400" dirty="0">
                <a:solidFill>
                  <a:schemeClr val="tx1">
                    <a:lumMod val="85000"/>
                    <a:lumOff val="15000"/>
                  </a:schemeClr>
                </a:solidFill>
                <a:latin typeface="Arial"/>
              </a:rPr>
              <a:t>(Substrat)</a:t>
            </a:r>
          </a:p>
          <a:p>
            <a:pPr marL="342900" indent="-342900" defTabSz="995363" eaLnBrk="1" hangingPunct="1">
              <a:lnSpc>
                <a:spcPct val="150000"/>
              </a:lnSpc>
              <a:buFont typeface="Arial" panose="020B0604020202020204" pitchFamily="34" charset="0"/>
              <a:buChar char="•"/>
            </a:pPr>
            <a:r>
              <a:rPr lang="de-DE" altLang="de-DE" sz="2400" b="1" dirty="0" smtClean="0">
                <a:solidFill>
                  <a:srgbClr val="CC3300"/>
                </a:solidFill>
                <a:latin typeface="Arial"/>
              </a:rPr>
              <a:t>Temperatur </a:t>
            </a:r>
            <a:r>
              <a:rPr lang="de-DE" altLang="de-DE" sz="2400" dirty="0" smtClean="0">
                <a:solidFill>
                  <a:schemeClr val="tx1">
                    <a:lumMod val="85000"/>
                    <a:lumOff val="15000"/>
                  </a:schemeClr>
                </a:solidFill>
                <a:latin typeface="Arial"/>
              </a:rPr>
              <a:t>über </a:t>
            </a:r>
            <a:r>
              <a:rPr lang="de-DE" altLang="de-DE" sz="2400" dirty="0">
                <a:solidFill>
                  <a:schemeClr val="tx1">
                    <a:lumMod val="85000"/>
                    <a:lumOff val="15000"/>
                  </a:schemeClr>
                </a:solidFill>
                <a:latin typeface="Arial"/>
              </a:rPr>
              <a:t>eine bestimmte </a:t>
            </a:r>
            <a:endParaRPr lang="de-DE" altLang="de-DE" sz="2400" dirty="0" smtClean="0">
              <a:solidFill>
                <a:schemeClr val="tx1">
                  <a:lumMod val="85000"/>
                  <a:lumOff val="15000"/>
                </a:schemeClr>
              </a:solidFill>
              <a:latin typeface="Arial"/>
            </a:endParaRPr>
          </a:p>
          <a:p>
            <a:pPr marL="342900" indent="-342900" defTabSz="995363" eaLnBrk="1" hangingPunct="1">
              <a:lnSpc>
                <a:spcPct val="150000"/>
              </a:lnSpc>
              <a:buFont typeface="Arial" panose="020B0604020202020204" pitchFamily="34" charset="0"/>
              <a:buChar char="•"/>
            </a:pPr>
            <a:r>
              <a:rPr lang="de-DE" altLang="de-DE" sz="2400" b="1" dirty="0" smtClean="0">
                <a:solidFill>
                  <a:srgbClr val="CC3300"/>
                </a:solidFill>
                <a:latin typeface="Arial"/>
              </a:rPr>
              <a:t>Zeitperiode</a:t>
            </a:r>
            <a:r>
              <a:rPr lang="de-DE" altLang="de-DE" sz="2400" dirty="0" smtClean="0">
                <a:solidFill>
                  <a:schemeClr val="tx1">
                    <a:lumMod val="85000"/>
                    <a:lumOff val="15000"/>
                  </a:schemeClr>
                </a:solidFill>
                <a:latin typeface="Arial"/>
              </a:rPr>
              <a:t> </a:t>
            </a:r>
            <a:r>
              <a:rPr lang="de-DE" altLang="de-DE" sz="2400" u="sng" dirty="0" smtClean="0">
                <a:solidFill>
                  <a:schemeClr val="tx1">
                    <a:lumMod val="85000"/>
                    <a:lumOff val="15000"/>
                  </a:schemeClr>
                </a:solidFill>
                <a:latin typeface="Arial"/>
              </a:rPr>
              <a:t>simultan am Ort</a:t>
            </a:r>
            <a:r>
              <a:rPr lang="de-DE" altLang="de-DE" sz="2400" dirty="0" smtClean="0">
                <a:solidFill>
                  <a:schemeClr val="tx1">
                    <a:lumMod val="85000"/>
                    <a:lumOff val="15000"/>
                  </a:schemeClr>
                </a:solidFill>
                <a:latin typeface="Arial"/>
              </a:rPr>
              <a:t> vorhanden sein </a:t>
            </a:r>
            <a:r>
              <a:rPr lang="de-DE" altLang="de-DE" sz="2400" dirty="0">
                <a:solidFill>
                  <a:schemeClr val="tx1">
                    <a:lumMod val="85000"/>
                    <a:lumOff val="15000"/>
                  </a:schemeClr>
                </a:solidFill>
                <a:latin typeface="Arial"/>
              </a:rPr>
              <a:t>müssen</a:t>
            </a:r>
            <a:r>
              <a:rPr lang="de-DE" altLang="de-DE" sz="2400" dirty="0" smtClean="0">
                <a:solidFill>
                  <a:schemeClr val="tx1">
                    <a:lumMod val="85000"/>
                    <a:lumOff val="15000"/>
                  </a:schemeClr>
                </a:solidFill>
                <a:latin typeface="Arial"/>
              </a:rPr>
              <a:t>, </a:t>
            </a:r>
          </a:p>
          <a:p>
            <a:pPr defTabSz="995363" eaLnBrk="1" hangingPunct="1">
              <a:lnSpc>
                <a:spcPct val="150000"/>
              </a:lnSpc>
            </a:pPr>
            <a:r>
              <a:rPr lang="de-DE" altLang="de-DE" sz="2400" dirty="0" smtClean="0">
                <a:solidFill>
                  <a:schemeClr val="tx1">
                    <a:lumMod val="85000"/>
                    <a:lumOff val="15000"/>
                  </a:schemeClr>
                </a:solidFill>
                <a:latin typeface="Arial"/>
              </a:rPr>
              <a:t>um </a:t>
            </a:r>
            <a:r>
              <a:rPr lang="de-DE" altLang="de-DE" sz="2400" dirty="0">
                <a:solidFill>
                  <a:schemeClr val="tx1">
                    <a:lumMod val="85000"/>
                    <a:lumOff val="15000"/>
                  </a:schemeClr>
                </a:solidFill>
                <a:latin typeface="Arial"/>
              </a:rPr>
              <a:t>Pilzwachstum </a:t>
            </a:r>
            <a:r>
              <a:rPr lang="de-DE" altLang="de-DE" sz="2400" dirty="0" smtClean="0">
                <a:solidFill>
                  <a:schemeClr val="tx1">
                    <a:lumMod val="85000"/>
                    <a:lumOff val="15000"/>
                  </a:schemeClr>
                </a:solidFill>
                <a:latin typeface="Arial"/>
              </a:rPr>
              <a:t>zu </a:t>
            </a:r>
            <a:r>
              <a:rPr lang="de-DE" altLang="de-DE" sz="2400" dirty="0">
                <a:solidFill>
                  <a:schemeClr val="tx1">
                    <a:lumMod val="85000"/>
                    <a:lumOff val="15000"/>
                  </a:schemeClr>
                </a:solidFill>
                <a:latin typeface="Arial"/>
              </a:rPr>
              <a:t>ermöglichen.</a:t>
            </a:r>
          </a:p>
        </p:txBody>
      </p:sp>
      <p:sp>
        <p:nvSpPr>
          <p:cNvPr id="4" name="Text Box 3"/>
          <p:cNvSpPr txBox="1">
            <a:spLocks noChangeArrowheads="1"/>
          </p:cNvSpPr>
          <p:nvPr/>
        </p:nvSpPr>
        <p:spPr bwMode="auto">
          <a:xfrm>
            <a:off x="319956" y="395461"/>
            <a:ext cx="10386467" cy="626693"/>
          </a:xfrm>
          <a:prstGeom prst="rect">
            <a:avLst/>
          </a:prstGeom>
          <a:noFill/>
          <a:ln>
            <a:noFill/>
          </a:ln>
          <a:effectLst/>
          <a:extLst/>
        </p:spPr>
        <p:txBody>
          <a:bodyPr wrap="square" lIns="36000" tIns="36000" rIns="35992" bIns="35992">
            <a:spAutoFit/>
          </a:bodyPr>
          <a:lstStyle>
            <a:defPPr>
              <a:defRPr lang="de-DE"/>
            </a:defPPr>
            <a:lvl1pPr defTabSz="995363" eaLnBrk="1" hangingPunct="1">
              <a:lnSpc>
                <a:spcPct val="150000"/>
              </a:lnSpc>
              <a:defRPr sz="2400" b="1">
                <a:solidFill>
                  <a:schemeClr val="tx1">
                    <a:lumMod val="85000"/>
                    <a:lumOff val="15000"/>
                  </a:schemeClr>
                </a:solidFill>
                <a:latin typeface="Arial"/>
              </a:defRPr>
            </a:lvl1pPr>
            <a:lvl2pPr marL="742950" indent="-285750" defTabSz="995363"/>
            <a:lvl3pPr marL="1143000" indent="-228600" defTabSz="995363"/>
            <a:lvl4pPr marL="1600200" indent="-228600" defTabSz="995363"/>
            <a:lvl5pPr marL="2057400" indent="-228600" defTabSz="995363"/>
            <a:lvl6pPr marL="2514600" indent="-228600" defTabSz="995363" eaLnBrk="0" fontAlgn="base" hangingPunct="0">
              <a:spcBef>
                <a:spcPct val="0"/>
              </a:spcBef>
              <a:spcAft>
                <a:spcPct val="0"/>
              </a:spcAft>
            </a:lvl6pPr>
            <a:lvl7pPr marL="2971800" indent="-228600" defTabSz="995363" eaLnBrk="0" fontAlgn="base" hangingPunct="0">
              <a:spcBef>
                <a:spcPct val="0"/>
              </a:spcBef>
              <a:spcAft>
                <a:spcPct val="0"/>
              </a:spcAft>
            </a:lvl7pPr>
            <a:lvl8pPr marL="3429000" indent="-228600" defTabSz="995363" eaLnBrk="0" fontAlgn="base" hangingPunct="0">
              <a:spcBef>
                <a:spcPct val="0"/>
              </a:spcBef>
              <a:spcAft>
                <a:spcPct val="0"/>
              </a:spcAft>
            </a:lvl8pPr>
            <a:lvl9pPr marL="3886200" indent="-228600" defTabSz="995363" eaLnBrk="0" fontAlgn="base" hangingPunct="0">
              <a:spcBef>
                <a:spcPct val="0"/>
              </a:spcBef>
              <a:spcAft>
                <a:spcPct val="0"/>
              </a:spcAft>
            </a:lvl9pPr>
          </a:lstStyle>
          <a:p>
            <a:r>
              <a:rPr lang="nb-NO" altLang="de-DE" dirty="0"/>
              <a:t>Schimmelpilzbildung und </a:t>
            </a:r>
            <a:r>
              <a:rPr lang="nb-NO" altLang="de-DE" dirty="0">
                <a:solidFill>
                  <a:srgbClr val="CC3300"/>
                </a:solidFill>
              </a:rPr>
              <a:t>vier</a:t>
            </a:r>
            <a:r>
              <a:rPr lang="nb-NO" altLang="de-DE" dirty="0"/>
              <a:t> Wachstumsvoraussetzungen</a:t>
            </a:r>
          </a:p>
        </p:txBody>
      </p:sp>
      <p:sp>
        <p:nvSpPr>
          <p:cNvPr id="9" name="Line 7"/>
          <p:cNvSpPr>
            <a:spLocks noChangeShapeType="1"/>
          </p:cNvSpPr>
          <p:nvPr/>
        </p:nvSpPr>
        <p:spPr bwMode="auto">
          <a:xfrm>
            <a:off x="-1" y="971525"/>
            <a:ext cx="10692000" cy="0"/>
          </a:xfrm>
          <a:prstGeom prst="line">
            <a:avLst/>
          </a:prstGeom>
          <a:noFill/>
          <a:ln w="9525">
            <a:solidFill>
              <a:schemeClr val="tx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p>
        </p:txBody>
      </p:sp>
    </p:spTree>
    <p:extLst>
      <p:ext uri="{BB962C8B-B14F-4D97-AF65-F5344CB8AC3E}">
        <p14:creationId xmlns:p14="http://schemas.microsoft.com/office/powerpoint/2010/main" val="191773889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1745506" y="215441"/>
            <a:ext cx="6840000" cy="6673686"/>
          </a:xfrm>
          <a:prstGeom prst="rect">
            <a:avLst/>
          </a:prstGeom>
        </p:spPr>
      </p:pic>
      <p:sp>
        <p:nvSpPr>
          <p:cNvPr id="11" name="Rectangle 4"/>
          <p:cNvSpPr>
            <a:spLocks noChangeArrowheads="1"/>
          </p:cNvSpPr>
          <p:nvPr/>
        </p:nvSpPr>
        <p:spPr bwMode="auto">
          <a:xfrm>
            <a:off x="8514258" y="6084093"/>
            <a:ext cx="1404156" cy="413079"/>
          </a:xfrm>
          <a:prstGeom prst="rect">
            <a:avLst/>
          </a:prstGeom>
          <a:noFill/>
          <a:ln>
            <a:noFill/>
          </a:ln>
          <a:effectLs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eaLnBrk="1" hangingPunct="1"/>
            <a:r>
              <a:rPr lang="de-DE" altLang="de-DE" dirty="0" smtClean="0">
                <a:solidFill>
                  <a:schemeClr val="bg1">
                    <a:lumMod val="50000"/>
                  </a:schemeClr>
                </a:solidFill>
              </a:rPr>
              <a:t>Quelle: </a:t>
            </a:r>
          </a:p>
          <a:p>
            <a:pPr eaLnBrk="1" hangingPunct="1"/>
            <a:r>
              <a:rPr lang="de-DE" altLang="de-DE" dirty="0" err="1" smtClean="0">
                <a:solidFill>
                  <a:schemeClr val="bg1">
                    <a:lumMod val="50000"/>
                  </a:schemeClr>
                </a:solidFill>
              </a:rPr>
              <a:t>Sedlbauer</a:t>
            </a:r>
            <a:r>
              <a:rPr lang="de-DE" altLang="de-DE" dirty="0" smtClean="0">
                <a:solidFill>
                  <a:schemeClr val="bg1">
                    <a:lumMod val="50000"/>
                  </a:schemeClr>
                </a:solidFill>
              </a:rPr>
              <a:t> / 2001</a:t>
            </a:r>
            <a:endParaRPr lang="de-DE" altLang="de-DE" dirty="0">
              <a:solidFill>
                <a:schemeClr val="bg1">
                  <a:lumMod val="50000"/>
                </a:schemeClr>
              </a:solidFill>
            </a:endParaRPr>
          </a:p>
        </p:txBody>
      </p:sp>
    </p:spTree>
    <p:extLst>
      <p:ext uri="{BB962C8B-B14F-4D97-AF65-F5344CB8AC3E}">
        <p14:creationId xmlns:p14="http://schemas.microsoft.com/office/powerpoint/2010/main" val="133053798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4013758" y="1079537"/>
            <a:ext cx="6017274" cy="5870957"/>
          </a:xfrm>
          <a:prstGeom prst="rect">
            <a:avLst/>
          </a:prstGeom>
        </p:spPr>
      </p:pic>
      <p:sp>
        <p:nvSpPr>
          <p:cNvPr id="3" name="Text Box 3"/>
          <p:cNvSpPr txBox="1">
            <a:spLocks noChangeArrowheads="1"/>
          </p:cNvSpPr>
          <p:nvPr/>
        </p:nvSpPr>
        <p:spPr bwMode="auto">
          <a:xfrm>
            <a:off x="305757" y="395461"/>
            <a:ext cx="10386467" cy="626693"/>
          </a:xfrm>
          <a:prstGeom prst="rect">
            <a:avLst/>
          </a:prstGeom>
          <a:noFill/>
          <a:ln>
            <a:noFill/>
          </a:ln>
          <a:effectLst/>
          <a:extLst/>
        </p:spPr>
        <p:txBody>
          <a:bodyPr wrap="square" lIns="36000" tIns="36000" rIns="35992" bIns="35992">
            <a:spAutoFit/>
          </a:bodyPr>
          <a:lstStyle>
            <a:lvl1pPr defTabSz="995363">
              <a:defRPr sz="1000">
                <a:solidFill>
                  <a:srgbClr val="969696"/>
                </a:solidFill>
                <a:latin typeface="Arial" panose="020B0604020202020204" pitchFamily="34" charset="0"/>
              </a:defRPr>
            </a:lvl1pPr>
            <a:lvl2pPr marL="742950" indent="-285750" defTabSz="995363">
              <a:defRPr sz="1000">
                <a:solidFill>
                  <a:srgbClr val="969696"/>
                </a:solidFill>
                <a:latin typeface="Arial" panose="020B0604020202020204" pitchFamily="34" charset="0"/>
              </a:defRPr>
            </a:lvl2pPr>
            <a:lvl3pPr marL="1143000" indent="-228600" defTabSz="995363">
              <a:defRPr sz="1000">
                <a:solidFill>
                  <a:srgbClr val="969696"/>
                </a:solidFill>
                <a:latin typeface="Arial" panose="020B0604020202020204" pitchFamily="34" charset="0"/>
              </a:defRPr>
            </a:lvl3pPr>
            <a:lvl4pPr marL="1600200" indent="-228600" defTabSz="995363">
              <a:defRPr sz="1000">
                <a:solidFill>
                  <a:srgbClr val="969696"/>
                </a:solidFill>
                <a:latin typeface="Arial" panose="020B0604020202020204" pitchFamily="34" charset="0"/>
              </a:defRPr>
            </a:lvl4pPr>
            <a:lvl5pPr marL="2057400" indent="-228600" defTabSz="995363">
              <a:defRPr sz="1000">
                <a:solidFill>
                  <a:srgbClr val="969696"/>
                </a:solidFill>
                <a:latin typeface="Arial" panose="020B0604020202020204" pitchFamily="34" charset="0"/>
              </a:defRPr>
            </a:lvl5pPr>
            <a:lvl6pPr marL="2514600" indent="-228600" defTabSz="995363"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5363"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5363"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5363"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lnSpc>
                <a:spcPct val="150000"/>
              </a:lnSpc>
              <a:defRPr/>
            </a:pPr>
            <a:r>
              <a:rPr lang="nb-NO" altLang="de-DE" sz="2400" b="1" dirty="0" smtClean="0">
                <a:solidFill>
                  <a:schemeClr val="tx1">
                    <a:lumMod val="85000"/>
                    <a:lumOff val="15000"/>
                  </a:schemeClr>
                </a:solidFill>
                <a:latin typeface="Arial"/>
              </a:rPr>
              <a:t>Schlechte Wachstumsbedingungen </a:t>
            </a:r>
            <a:r>
              <a:rPr lang="nb-NO" altLang="de-DE" sz="2400" dirty="0" smtClean="0">
                <a:solidFill>
                  <a:schemeClr val="tx1">
                    <a:lumMod val="85000"/>
                    <a:lumOff val="15000"/>
                  </a:schemeClr>
                </a:solidFill>
                <a:latin typeface="Arial"/>
              </a:rPr>
              <a:t>	</a:t>
            </a:r>
            <a:endParaRPr lang="nb-NO" altLang="de-DE" sz="2400" i="1" dirty="0">
              <a:solidFill>
                <a:schemeClr val="tx1">
                  <a:lumMod val="85000"/>
                  <a:lumOff val="15000"/>
                </a:schemeClr>
              </a:solidFill>
              <a:latin typeface="Arial"/>
            </a:endParaRPr>
          </a:p>
        </p:txBody>
      </p:sp>
      <p:sp>
        <p:nvSpPr>
          <p:cNvPr id="4" name="Line 7"/>
          <p:cNvSpPr>
            <a:spLocks noChangeShapeType="1"/>
          </p:cNvSpPr>
          <p:nvPr/>
        </p:nvSpPr>
        <p:spPr bwMode="auto">
          <a:xfrm>
            <a:off x="-1" y="971525"/>
            <a:ext cx="10692000" cy="0"/>
          </a:xfrm>
          <a:prstGeom prst="line">
            <a:avLst/>
          </a:prstGeom>
          <a:noFill/>
          <a:ln w="9525">
            <a:solidFill>
              <a:schemeClr val="tx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p>
        </p:txBody>
      </p:sp>
      <p:sp>
        <p:nvSpPr>
          <p:cNvPr id="5" name="Ellipse 4"/>
          <p:cNvSpPr/>
          <p:nvPr/>
        </p:nvSpPr>
        <p:spPr bwMode="auto">
          <a:xfrm>
            <a:off x="5453918" y="3347789"/>
            <a:ext cx="288032" cy="288032"/>
          </a:xfrm>
          <a:prstGeom prst="ellipse">
            <a:avLst/>
          </a:prstGeom>
          <a:solidFill>
            <a:srgbClr val="FFC000">
              <a:alpha val="60000"/>
            </a:srgbClr>
          </a:solidFill>
          <a:ln w="12700">
            <a:solidFill>
              <a:srgbClr val="FF0000"/>
            </a:solidFill>
            <a:round/>
            <a:headEnd/>
            <a:tailEnd/>
          </a:ln>
          <a:effectLst>
            <a:outerShdw blurRad="50800" dist="38100" dir="2700000" algn="tl" rotWithShape="0">
              <a:prstClr val="black">
                <a:alpha val="40000"/>
              </a:prstClr>
            </a:outerShdw>
          </a:effectLst>
          <a:extLst/>
        </p:spPr>
        <p:txBody>
          <a:bodyPr rtlCol="0" anchor="ctr"/>
          <a:lstStyle/>
          <a:p>
            <a:pPr algn="ctr"/>
            <a:endParaRPr lang="de-DE" sz="2000"/>
          </a:p>
        </p:txBody>
      </p:sp>
      <p:sp>
        <p:nvSpPr>
          <p:cNvPr id="9" name="Rechteck 8"/>
          <p:cNvSpPr/>
          <p:nvPr/>
        </p:nvSpPr>
        <p:spPr>
          <a:xfrm>
            <a:off x="305346" y="1799617"/>
            <a:ext cx="3636404" cy="1938992"/>
          </a:xfrm>
          <a:prstGeom prst="rect">
            <a:avLst/>
          </a:prstGeom>
        </p:spPr>
        <p:txBody>
          <a:bodyPr wrap="square">
            <a:spAutoFit/>
          </a:bodyPr>
          <a:lstStyle/>
          <a:p>
            <a:r>
              <a:rPr lang="de-DE" altLang="de-DE" sz="2400" dirty="0" smtClean="0">
                <a:solidFill>
                  <a:schemeClr val="tx1">
                    <a:lumMod val="85000"/>
                    <a:lumOff val="15000"/>
                  </a:schemeClr>
                </a:solidFill>
                <a:latin typeface="Arial"/>
              </a:rPr>
              <a:t>Der Schimmel wächst </a:t>
            </a:r>
          </a:p>
          <a:p>
            <a:endParaRPr lang="de-DE" altLang="de-DE" sz="2400" b="1" dirty="0">
              <a:solidFill>
                <a:schemeClr val="tx1">
                  <a:lumMod val="85000"/>
                  <a:lumOff val="15000"/>
                </a:schemeClr>
              </a:solidFill>
              <a:latin typeface="Arial"/>
            </a:endParaRPr>
          </a:p>
          <a:p>
            <a:r>
              <a:rPr lang="de-DE" altLang="de-DE" sz="2400" b="1" dirty="0" smtClean="0">
                <a:solidFill>
                  <a:srgbClr val="CC3300"/>
                </a:solidFill>
                <a:latin typeface="Arial"/>
              </a:rPr>
              <a:t>nicht</a:t>
            </a:r>
          </a:p>
          <a:p>
            <a:endParaRPr lang="de-DE" altLang="de-DE" sz="2400" dirty="0">
              <a:solidFill>
                <a:schemeClr val="tx1">
                  <a:lumMod val="85000"/>
                  <a:lumOff val="15000"/>
                </a:schemeClr>
              </a:solidFill>
              <a:latin typeface="Arial"/>
            </a:endParaRPr>
          </a:p>
          <a:p>
            <a:r>
              <a:rPr lang="de-DE" altLang="de-DE" sz="2400" dirty="0" smtClean="0">
                <a:solidFill>
                  <a:schemeClr val="tx1">
                    <a:lumMod val="85000"/>
                    <a:lumOff val="15000"/>
                  </a:schemeClr>
                </a:solidFill>
                <a:latin typeface="Arial"/>
              </a:rPr>
              <a:t>…wo es trocken ist!</a:t>
            </a:r>
          </a:p>
        </p:txBody>
      </p:sp>
      <p:sp>
        <p:nvSpPr>
          <p:cNvPr id="10" name="Pfeil nach rechts 9"/>
          <p:cNvSpPr/>
          <p:nvPr/>
        </p:nvSpPr>
        <p:spPr>
          <a:xfrm>
            <a:off x="3581710" y="3347789"/>
            <a:ext cx="504000" cy="288032"/>
          </a:xfrm>
          <a:prstGeom prst="rightArrow">
            <a:avLst/>
          </a:prstGeom>
          <a:solidFill>
            <a:schemeClr val="accent4"/>
          </a:solidFill>
          <a:ln>
            <a:solidFill>
              <a:srgbClr val="FF0000"/>
            </a:solidFill>
          </a:ln>
          <a:effectLst>
            <a:outerShdw blurRad="50800" dist="38100" dir="2700000" algn="tl" rotWithShape="0">
              <a:prstClr val="black">
                <a:alpha val="40000"/>
              </a:prstClr>
            </a:outerShdw>
          </a:effectLst>
        </p:spPr>
        <p:txBody>
          <a:bodyPr wrap="square" rtlCol="0" anchor="ctr">
            <a:spAutoFit/>
          </a:bodyPr>
          <a:lstStyle/>
          <a:p>
            <a:pPr algn="ctr"/>
            <a:endParaRPr lang="de-DE" sz="2000" dirty="0" err="1" smtClean="0">
              <a:solidFill>
                <a:prstClr val="black">
                  <a:lumMod val="85000"/>
                  <a:lumOff val="15000"/>
                </a:prstClr>
              </a:solidFill>
              <a:latin typeface="Arial"/>
            </a:endParaRPr>
          </a:p>
        </p:txBody>
      </p:sp>
      <p:sp>
        <p:nvSpPr>
          <p:cNvPr id="11" name="Rectangle 4"/>
          <p:cNvSpPr>
            <a:spLocks noChangeArrowheads="1"/>
          </p:cNvSpPr>
          <p:nvPr/>
        </p:nvSpPr>
        <p:spPr bwMode="auto">
          <a:xfrm>
            <a:off x="9774398" y="5940077"/>
            <a:ext cx="917415" cy="413079"/>
          </a:xfrm>
          <a:prstGeom prst="rect">
            <a:avLst/>
          </a:prstGeom>
          <a:noFill/>
          <a:ln>
            <a:noFill/>
          </a:ln>
          <a:effectLs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eaLnBrk="1" hangingPunct="1"/>
            <a:r>
              <a:rPr lang="de-DE" altLang="de-DE" dirty="0" smtClean="0">
                <a:solidFill>
                  <a:schemeClr val="bg1">
                    <a:lumMod val="50000"/>
                  </a:schemeClr>
                </a:solidFill>
              </a:rPr>
              <a:t>Quelle: </a:t>
            </a:r>
          </a:p>
          <a:p>
            <a:pPr eaLnBrk="1" hangingPunct="1"/>
            <a:r>
              <a:rPr lang="de-DE" altLang="de-DE" dirty="0" err="1" smtClean="0">
                <a:solidFill>
                  <a:schemeClr val="bg1">
                    <a:lumMod val="50000"/>
                  </a:schemeClr>
                </a:solidFill>
              </a:rPr>
              <a:t>Sedlbauer</a:t>
            </a:r>
            <a:endParaRPr lang="de-DE" altLang="de-DE" dirty="0">
              <a:solidFill>
                <a:schemeClr val="bg1">
                  <a:lumMod val="50000"/>
                </a:schemeClr>
              </a:solidFill>
            </a:endParaRPr>
          </a:p>
        </p:txBody>
      </p:sp>
      <p:sp>
        <p:nvSpPr>
          <p:cNvPr id="12" name="Ellipse 11"/>
          <p:cNvSpPr/>
          <p:nvPr/>
        </p:nvSpPr>
        <p:spPr bwMode="auto">
          <a:xfrm>
            <a:off x="7434138" y="3311785"/>
            <a:ext cx="288032" cy="288032"/>
          </a:xfrm>
          <a:prstGeom prst="ellipse">
            <a:avLst/>
          </a:prstGeom>
          <a:noFill/>
          <a:ln w="12700">
            <a:solidFill>
              <a:srgbClr val="FF0000"/>
            </a:solidFill>
            <a:round/>
            <a:headEnd/>
            <a:tailEnd/>
          </a:ln>
          <a:effectLst>
            <a:outerShdw blurRad="50800" dist="38100" dir="2700000" algn="tl" rotWithShape="0">
              <a:prstClr val="black">
                <a:alpha val="40000"/>
              </a:prstClr>
            </a:outerShdw>
          </a:effectLst>
          <a:extLst/>
        </p:spPr>
        <p:txBody>
          <a:bodyPr rtlCol="0" anchor="ctr"/>
          <a:lstStyle/>
          <a:p>
            <a:pPr algn="ctr"/>
            <a:endParaRPr lang="de-DE" sz="2000"/>
          </a:p>
        </p:txBody>
      </p:sp>
      <p:sp>
        <p:nvSpPr>
          <p:cNvPr id="13" name="Ellipse 12"/>
          <p:cNvSpPr/>
          <p:nvPr/>
        </p:nvSpPr>
        <p:spPr bwMode="auto">
          <a:xfrm>
            <a:off x="8010202" y="6192105"/>
            <a:ext cx="288032" cy="288032"/>
          </a:xfrm>
          <a:prstGeom prst="ellipse">
            <a:avLst/>
          </a:prstGeom>
          <a:noFill/>
          <a:ln w="12700">
            <a:solidFill>
              <a:srgbClr val="FF0000"/>
            </a:solidFill>
            <a:round/>
            <a:headEnd/>
            <a:tailEnd/>
          </a:ln>
          <a:effectLst>
            <a:outerShdw blurRad="50800" dist="38100" dir="2700000" algn="tl" rotWithShape="0">
              <a:prstClr val="black">
                <a:alpha val="40000"/>
              </a:prstClr>
            </a:outerShdw>
          </a:effectLst>
          <a:extLst/>
        </p:spPr>
        <p:txBody>
          <a:bodyPr rtlCol="0" anchor="ctr"/>
          <a:lstStyle/>
          <a:p>
            <a:pPr algn="ctr"/>
            <a:endParaRPr lang="de-DE" sz="2000"/>
          </a:p>
        </p:txBody>
      </p:sp>
      <p:sp>
        <p:nvSpPr>
          <p:cNvPr id="14" name="Ellipse 13"/>
          <p:cNvSpPr/>
          <p:nvPr/>
        </p:nvSpPr>
        <p:spPr bwMode="auto">
          <a:xfrm>
            <a:off x="5057874" y="6192105"/>
            <a:ext cx="288032" cy="288032"/>
          </a:xfrm>
          <a:prstGeom prst="ellipse">
            <a:avLst/>
          </a:prstGeom>
          <a:noFill/>
          <a:ln w="12700">
            <a:solidFill>
              <a:srgbClr val="FF0000"/>
            </a:solidFill>
            <a:round/>
            <a:headEnd/>
            <a:tailEnd/>
          </a:ln>
          <a:effectLst>
            <a:outerShdw blurRad="50800" dist="38100" dir="2700000" algn="tl" rotWithShape="0">
              <a:prstClr val="black">
                <a:alpha val="40000"/>
              </a:prstClr>
            </a:outerShdw>
          </a:effectLst>
          <a:extLst/>
        </p:spPr>
        <p:txBody>
          <a:bodyPr rtlCol="0" anchor="ctr"/>
          <a:lstStyle/>
          <a:p>
            <a:pPr algn="ctr"/>
            <a:endParaRPr lang="de-DE" sz="2000"/>
          </a:p>
        </p:txBody>
      </p:sp>
      <p:sp>
        <p:nvSpPr>
          <p:cNvPr id="15" name="Ellipse 14"/>
          <p:cNvSpPr/>
          <p:nvPr/>
        </p:nvSpPr>
        <p:spPr bwMode="auto">
          <a:xfrm>
            <a:off x="6822070" y="6192105"/>
            <a:ext cx="288032" cy="288032"/>
          </a:xfrm>
          <a:prstGeom prst="ellipse">
            <a:avLst/>
          </a:prstGeom>
          <a:noFill/>
          <a:ln w="12700">
            <a:solidFill>
              <a:srgbClr val="FF0000"/>
            </a:solidFill>
            <a:round/>
            <a:headEnd/>
            <a:tailEnd/>
          </a:ln>
          <a:effectLst>
            <a:outerShdw blurRad="50800" dist="38100" dir="2700000" algn="tl" rotWithShape="0">
              <a:prstClr val="black">
                <a:alpha val="40000"/>
              </a:prstClr>
            </a:outerShdw>
          </a:effectLst>
          <a:extLst/>
        </p:spPr>
        <p:txBody>
          <a:bodyPr rtlCol="0" anchor="ctr"/>
          <a:lstStyle/>
          <a:p>
            <a:pPr algn="ctr"/>
            <a:endParaRPr lang="de-DE" sz="2000"/>
          </a:p>
        </p:txBody>
      </p:sp>
    </p:spTree>
    <p:extLst>
      <p:ext uri="{BB962C8B-B14F-4D97-AF65-F5344CB8AC3E}">
        <p14:creationId xmlns:p14="http://schemas.microsoft.com/office/powerpoint/2010/main" val="379860279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Schimmel entdeckt, was tun?</a:t>
            </a:r>
            <a:endParaRPr lang="de-DE"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22" name="Line 2"/>
          <p:cNvSpPr>
            <a:spLocks noChangeShapeType="1"/>
          </p:cNvSpPr>
          <p:nvPr/>
        </p:nvSpPr>
        <p:spPr bwMode="auto">
          <a:xfrm>
            <a:off x="7083854" y="1449083"/>
            <a:ext cx="323464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69123" name="Line 3"/>
          <p:cNvSpPr>
            <a:spLocks noChangeShapeType="1"/>
          </p:cNvSpPr>
          <p:nvPr/>
        </p:nvSpPr>
        <p:spPr bwMode="auto">
          <a:xfrm>
            <a:off x="10318500" y="1449083"/>
            <a:ext cx="0" cy="161097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669124" name="Picture 4" descr="IMG_20130126_171206"/>
          <p:cNvPicPr>
            <a:picLocks noChangeAspect="1" noChangeArrowheads="1"/>
          </p:cNvPicPr>
          <p:nvPr/>
        </p:nvPicPr>
        <p:blipFill rotWithShape="1">
          <a:blip r:embed="rId3" cstate="screen">
            <a:lum bright="10000" contrast="40000"/>
            <a:grayscl/>
            <a:extLst>
              <a:ext uri="{28A0092B-C50C-407E-A947-70E740481C1C}">
                <a14:useLocalDpi xmlns:a14="http://schemas.microsoft.com/office/drawing/2010/main"/>
              </a:ext>
            </a:extLst>
          </a:blip>
          <a:srcRect/>
          <a:stretch/>
        </p:blipFill>
        <p:spPr bwMode="auto">
          <a:xfrm>
            <a:off x="0" y="0"/>
            <a:ext cx="6786000" cy="7128209"/>
          </a:xfrm>
          <a:prstGeom prst="rect">
            <a:avLst/>
          </a:prstGeom>
          <a:noFill/>
          <a:extLst>
            <a:ext uri="{909E8E84-426E-40DD-AFC4-6F175D3DCCD1}">
              <a14:hiddenFill xmlns:a14="http://schemas.microsoft.com/office/drawing/2010/main">
                <a:solidFill>
                  <a:srgbClr val="FFFFFF"/>
                </a:solidFill>
              </a14:hiddenFill>
            </a:ext>
          </a:extLst>
        </p:spPr>
      </p:pic>
      <p:sp>
        <p:nvSpPr>
          <p:cNvPr id="1669125" name="Text Box 5"/>
          <p:cNvSpPr txBox="1">
            <a:spLocks noChangeArrowheads="1"/>
          </p:cNvSpPr>
          <p:nvPr/>
        </p:nvSpPr>
        <p:spPr bwMode="auto">
          <a:xfrm>
            <a:off x="7182259" y="755491"/>
            <a:ext cx="3023552" cy="425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lnSpc>
                <a:spcPct val="130000"/>
              </a:lnSpc>
            </a:pPr>
            <a:r>
              <a:rPr lang="de-DE" altLang="de-DE" sz="2400" b="1">
                <a:solidFill>
                  <a:srgbClr val="333333"/>
                </a:solidFill>
              </a:rPr>
              <a:t>Ein typischer Fall </a:t>
            </a:r>
          </a:p>
          <a:p>
            <a:pPr algn="ctr">
              <a:lnSpc>
                <a:spcPct val="130000"/>
              </a:lnSpc>
            </a:pPr>
            <a:r>
              <a:rPr lang="de-DE" altLang="de-DE" sz="2400" b="1">
                <a:solidFill>
                  <a:srgbClr val="333333"/>
                </a:solidFill>
              </a:rPr>
              <a:t>im Altbau</a:t>
            </a:r>
          </a:p>
          <a:p>
            <a:pPr algn="ctr">
              <a:lnSpc>
                <a:spcPct val="130000"/>
              </a:lnSpc>
            </a:pPr>
            <a:endParaRPr lang="de-DE" altLang="de-DE" sz="2400" b="1">
              <a:solidFill>
                <a:srgbClr val="333333"/>
              </a:solidFill>
            </a:endParaRPr>
          </a:p>
          <a:p>
            <a:pPr algn="ctr">
              <a:lnSpc>
                <a:spcPct val="130000"/>
              </a:lnSpc>
            </a:pPr>
            <a:endParaRPr lang="de-DE" altLang="de-DE" sz="2400" b="1">
              <a:solidFill>
                <a:srgbClr val="333333"/>
              </a:solidFill>
            </a:endParaRPr>
          </a:p>
          <a:p>
            <a:pPr algn="ctr">
              <a:lnSpc>
                <a:spcPct val="130000"/>
              </a:lnSpc>
            </a:pPr>
            <a:r>
              <a:rPr lang="de-DE" altLang="de-DE" sz="3199" b="1">
                <a:solidFill>
                  <a:srgbClr val="003399"/>
                </a:solidFill>
                <a:effectLst>
                  <a:outerShdw blurRad="38100" dist="38100" dir="2700000" algn="tl">
                    <a:srgbClr val="C0C0C0"/>
                  </a:outerShdw>
                </a:effectLst>
              </a:rPr>
              <a:t>Schimmel? </a:t>
            </a:r>
          </a:p>
          <a:p>
            <a:pPr algn="ctr">
              <a:lnSpc>
                <a:spcPct val="130000"/>
              </a:lnSpc>
            </a:pPr>
            <a:r>
              <a:rPr lang="de-DE" altLang="de-DE" sz="2000">
                <a:solidFill>
                  <a:srgbClr val="333333"/>
                </a:solidFill>
              </a:rPr>
              <a:t>(...von „Schimmer“)</a:t>
            </a:r>
          </a:p>
          <a:p>
            <a:pPr algn="ctr">
              <a:lnSpc>
                <a:spcPct val="130000"/>
              </a:lnSpc>
            </a:pPr>
            <a:endParaRPr lang="de-DE" altLang="de-DE" sz="2000">
              <a:solidFill>
                <a:srgbClr val="333333"/>
              </a:solidFill>
            </a:endParaRPr>
          </a:p>
          <a:p>
            <a:pPr algn="ctr">
              <a:lnSpc>
                <a:spcPct val="130000"/>
              </a:lnSpc>
            </a:pPr>
            <a:endParaRPr lang="de-DE" altLang="de-DE" sz="2000">
              <a:solidFill>
                <a:srgbClr val="333333"/>
              </a:solidFill>
            </a:endParaRPr>
          </a:p>
          <a:p>
            <a:pPr algn="ctr">
              <a:lnSpc>
                <a:spcPct val="130000"/>
              </a:lnSpc>
            </a:pPr>
            <a:r>
              <a:rPr lang="de-DE" altLang="de-DE" sz="2000">
                <a:solidFill>
                  <a:srgbClr val="333333"/>
                </a:solidFill>
              </a:rPr>
              <a:t>...was tun?</a:t>
            </a:r>
          </a:p>
        </p:txBody>
      </p:sp>
      <p:sp>
        <p:nvSpPr>
          <p:cNvPr id="1669126" name="Line 6"/>
          <p:cNvSpPr>
            <a:spLocks noChangeShapeType="1"/>
          </p:cNvSpPr>
          <p:nvPr/>
        </p:nvSpPr>
        <p:spPr bwMode="auto">
          <a:xfrm flipH="1">
            <a:off x="4698343" y="3129893"/>
            <a:ext cx="2593430" cy="219029"/>
          </a:xfrm>
          <a:prstGeom prst="line">
            <a:avLst/>
          </a:prstGeom>
          <a:noFill/>
          <a:ln w="571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69128" name="Line 8"/>
          <p:cNvSpPr>
            <a:spLocks noChangeShapeType="1"/>
          </p:cNvSpPr>
          <p:nvPr/>
        </p:nvSpPr>
        <p:spPr bwMode="auto">
          <a:xfrm>
            <a:off x="7398113" y="1801434"/>
            <a:ext cx="2664852" cy="0"/>
          </a:xfrm>
          <a:prstGeom prst="line">
            <a:avLst/>
          </a:prstGeom>
          <a:noFill/>
          <a:ln w="952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 name="Text Box 8"/>
          <p:cNvSpPr txBox="1">
            <a:spLocks noChangeArrowheads="1"/>
          </p:cNvSpPr>
          <p:nvPr/>
        </p:nvSpPr>
        <p:spPr bwMode="auto">
          <a:xfrm>
            <a:off x="125326" y="6660157"/>
            <a:ext cx="6299465" cy="24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9" tIns="45699" rIns="91399" bIns="45699">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marL="1368425"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dirty="0">
                <a:solidFill>
                  <a:srgbClr val="B2B2B2"/>
                </a:solidFill>
              </a:rPr>
              <a:t>Foto und Messungen: H. Obermeyer / Mainz 05.02.2013</a:t>
            </a:r>
          </a:p>
        </p:txBody>
      </p:sp>
    </p:spTree>
    <p:extLst>
      <p:ext uri="{BB962C8B-B14F-4D97-AF65-F5344CB8AC3E}">
        <p14:creationId xmlns:p14="http://schemas.microsoft.com/office/powerpoint/2010/main" val="106452116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G_20130126_170445"/>
          <p:cNvPicPr>
            <a:picLocks noChangeAspect="1" noChangeArrowheads="1"/>
          </p:cNvPicPr>
          <p:nvPr/>
        </p:nvPicPr>
        <p:blipFill rotWithShape="1">
          <a:blip r:embed="rId3" cstate="screen">
            <a:lum bright="10000" contrast="40000"/>
            <a:grayscl/>
            <a:extLst>
              <a:ext uri="{28A0092B-C50C-407E-A947-70E740481C1C}">
                <a14:useLocalDpi xmlns:a14="http://schemas.microsoft.com/office/drawing/2010/main"/>
              </a:ext>
            </a:extLst>
          </a:blip>
          <a:srcRect/>
          <a:stretch/>
        </p:blipFill>
        <p:spPr bwMode="auto">
          <a:xfrm>
            <a:off x="-3526" y="-1"/>
            <a:ext cx="6482332" cy="7128210"/>
          </a:xfrm>
          <a:prstGeom prst="rect">
            <a:avLst/>
          </a:prstGeom>
          <a:noFill/>
          <a:extLst>
            <a:ext uri="{909E8E84-426E-40DD-AFC4-6F175D3DCCD1}">
              <a14:hiddenFill xmlns:a14="http://schemas.microsoft.com/office/drawing/2010/main">
                <a:solidFill>
                  <a:srgbClr val="FFFFFF"/>
                </a:solidFill>
              </a14:hiddenFill>
            </a:ext>
          </a:extLst>
        </p:spPr>
      </p:pic>
      <p:sp>
        <p:nvSpPr>
          <p:cNvPr id="1673218" name="Line 2"/>
          <p:cNvSpPr>
            <a:spLocks noChangeShapeType="1"/>
          </p:cNvSpPr>
          <p:nvPr/>
        </p:nvSpPr>
        <p:spPr bwMode="auto">
          <a:xfrm>
            <a:off x="7083854" y="1449083"/>
            <a:ext cx="323464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73219" name="Line 3"/>
          <p:cNvSpPr>
            <a:spLocks noChangeShapeType="1"/>
          </p:cNvSpPr>
          <p:nvPr/>
        </p:nvSpPr>
        <p:spPr bwMode="auto">
          <a:xfrm>
            <a:off x="10318500" y="1449083"/>
            <a:ext cx="0" cy="161097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673221" name="Picture 5" descr="IMG_20130126_170511"/>
          <p:cNvPicPr>
            <a:picLocks noChangeAspect="1" noChangeArrowheads="1"/>
          </p:cNvPicPr>
          <p:nvPr/>
        </p:nvPicPr>
        <p:blipFill>
          <a:blip r:embed="rId4" cstate="screen">
            <a:lum contrast="20000"/>
            <a:extLst>
              <a:ext uri="{28A0092B-C50C-407E-A947-70E740481C1C}">
                <a14:useLocalDpi xmlns:a14="http://schemas.microsoft.com/office/drawing/2010/main"/>
              </a:ext>
            </a:extLst>
          </a:blip>
          <a:srcRect/>
          <a:stretch>
            <a:fillRect/>
          </a:stretch>
        </p:blipFill>
        <p:spPr bwMode="auto">
          <a:xfrm>
            <a:off x="4104742" y="2412493"/>
            <a:ext cx="1439561" cy="2160134"/>
          </a:xfrm>
          <a:prstGeom prst="rect">
            <a:avLst/>
          </a:prstGeom>
          <a:noFill/>
          <a:ln w="9525">
            <a:solidFill>
              <a:srgbClr val="B2B2B2"/>
            </a:solidFill>
            <a:miter lim="800000"/>
            <a:headEnd/>
            <a:tailEnd/>
          </a:ln>
          <a:extLst>
            <a:ext uri="{909E8E84-426E-40DD-AFC4-6F175D3DCCD1}">
              <a14:hiddenFill xmlns:a14="http://schemas.microsoft.com/office/drawing/2010/main">
                <a:solidFill>
                  <a:srgbClr val="FFFFFF"/>
                </a:solidFill>
              </a14:hiddenFill>
            </a:ext>
          </a:extLst>
        </p:spPr>
      </p:pic>
      <p:pic>
        <p:nvPicPr>
          <p:cNvPr id="1673222" name="Picture 6" descr="IMG_20130126_170503"/>
          <p:cNvPicPr>
            <a:picLocks noChangeAspect="1" noChangeArrowheads="1"/>
          </p:cNvPicPr>
          <p:nvPr/>
        </p:nvPicPr>
        <p:blipFill>
          <a:blip r:embed="rId5" cstate="screen">
            <a:lum contrast="20000"/>
            <a:extLst>
              <a:ext uri="{28A0092B-C50C-407E-A947-70E740481C1C}">
                <a14:useLocalDpi xmlns:a14="http://schemas.microsoft.com/office/drawing/2010/main"/>
              </a:ext>
            </a:extLst>
          </a:blip>
          <a:srcRect/>
          <a:stretch>
            <a:fillRect/>
          </a:stretch>
        </p:blipFill>
        <p:spPr bwMode="auto">
          <a:xfrm>
            <a:off x="2414410" y="2412494"/>
            <a:ext cx="1455431" cy="2161721"/>
          </a:xfrm>
          <a:prstGeom prst="rect">
            <a:avLst/>
          </a:prstGeom>
          <a:noFill/>
          <a:ln w="9525">
            <a:solidFill>
              <a:srgbClr val="B2B2B2"/>
            </a:solidFill>
            <a:miter lim="800000"/>
            <a:headEnd/>
            <a:tailEnd/>
          </a:ln>
          <a:extLst>
            <a:ext uri="{909E8E84-426E-40DD-AFC4-6F175D3DCCD1}">
              <a14:hiddenFill xmlns:a14="http://schemas.microsoft.com/office/drawing/2010/main">
                <a:solidFill>
                  <a:srgbClr val="FFFFFF"/>
                </a:solidFill>
              </a14:hiddenFill>
            </a:ext>
          </a:extLst>
        </p:spPr>
      </p:pic>
      <p:pic>
        <p:nvPicPr>
          <p:cNvPr id="1673223" name="Picture 7" descr="IMG_20130126_170507"/>
          <p:cNvPicPr>
            <a:picLocks noChangeAspect="1" noChangeArrowheads="1"/>
          </p:cNvPicPr>
          <p:nvPr/>
        </p:nvPicPr>
        <p:blipFill>
          <a:blip r:embed="rId6" cstate="screen">
            <a:lum contrast="20000"/>
            <a:extLst>
              <a:ext uri="{28A0092B-C50C-407E-A947-70E740481C1C}">
                <a14:useLocalDpi xmlns:a14="http://schemas.microsoft.com/office/drawing/2010/main"/>
              </a:ext>
            </a:extLst>
          </a:blip>
          <a:srcRect/>
          <a:stretch>
            <a:fillRect/>
          </a:stretch>
        </p:blipFill>
        <p:spPr bwMode="auto">
          <a:xfrm>
            <a:off x="722490" y="2412493"/>
            <a:ext cx="1442734" cy="2160134"/>
          </a:xfrm>
          <a:prstGeom prst="rect">
            <a:avLst/>
          </a:prstGeom>
          <a:noFill/>
          <a:ln w="9525">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1673225" name="Text Box 9"/>
          <p:cNvSpPr txBox="1">
            <a:spLocks noChangeArrowheads="1"/>
          </p:cNvSpPr>
          <p:nvPr/>
        </p:nvSpPr>
        <p:spPr bwMode="auto">
          <a:xfrm>
            <a:off x="6714044" y="576142"/>
            <a:ext cx="3977440" cy="304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nSpc>
                <a:spcPct val="110000"/>
              </a:lnSpc>
            </a:pPr>
            <a:r>
              <a:rPr lang="de-DE" altLang="de-DE" sz="1600"/>
              <a:t>„Schimmer“ in der Außenwandecke </a:t>
            </a:r>
          </a:p>
          <a:p>
            <a:pPr>
              <a:lnSpc>
                <a:spcPct val="110000"/>
              </a:lnSpc>
            </a:pPr>
            <a:r>
              <a:rPr lang="de-DE" altLang="de-DE" sz="1600"/>
              <a:t>des Wohn- und Schlafraumes am 5.2.2013 entdeckt und sofort gemeldet.</a:t>
            </a:r>
          </a:p>
          <a:p>
            <a:pPr>
              <a:lnSpc>
                <a:spcPct val="110000"/>
              </a:lnSpc>
            </a:pPr>
            <a:endParaRPr lang="de-DE" altLang="de-DE" sz="1600"/>
          </a:p>
          <a:p>
            <a:pPr>
              <a:lnSpc>
                <a:spcPct val="110000"/>
              </a:lnSpc>
            </a:pPr>
            <a:r>
              <a:rPr lang="de-DE" altLang="de-DE" sz="1600"/>
              <a:t>Außentemperaturen: „Frostperiode“</a:t>
            </a:r>
          </a:p>
          <a:p>
            <a:pPr>
              <a:lnSpc>
                <a:spcPct val="110000"/>
              </a:lnSpc>
            </a:pPr>
            <a:endParaRPr lang="de-DE" altLang="de-DE" sz="1600"/>
          </a:p>
          <a:p>
            <a:pPr>
              <a:lnSpc>
                <a:spcPct val="110000"/>
              </a:lnSpc>
            </a:pPr>
            <a:r>
              <a:rPr lang="de-DE" altLang="de-DE" sz="1600"/>
              <a:t>Messungen</a:t>
            </a:r>
          </a:p>
          <a:p>
            <a:pPr>
              <a:lnSpc>
                <a:spcPct val="110000"/>
              </a:lnSpc>
            </a:pPr>
            <a:r>
              <a:rPr lang="de-DE" altLang="de-DE" sz="1600"/>
              <a:t>Raumtemperatur ~ 20°C</a:t>
            </a:r>
          </a:p>
          <a:p>
            <a:pPr>
              <a:lnSpc>
                <a:spcPct val="110000"/>
              </a:lnSpc>
            </a:pPr>
            <a:r>
              <a:rPr lang="de-DE" altLang="de-DE" sz="1600"/>
              <a:t>Rel. Raumluftfeuchte ~ 45%</a:t>
            </a:r>
          </a:p>
          <a:p>
            <a:pPr>
              <a:lnSpc>
                <a:spcPct val="110000"/>
              </a:lnSpc>
            </a:pPr>
            <a:r>
              <a:rPr lang="de-DE" altLang="de-DE" sz="1600"/>
              <a:t>Oberflächentemperaturen (vgl. links)</a:t>
            </a:r>
          </a:p>
          <a:p>
            <a:pPr>
              <a:lnSpc>
                <a:spcPct val="110000"/>
              </a:lnSpc>
            </a:pPr>
            <a:endParaRPr lang="de-DE" altLang="de-DE" sz="1600"/>
          </a:p>
        </p:txBody>
      </p:sp>
      <p:sp>
        <p:nvSpPr>
          <p:cNvPr id="1673226" name="Text Box 10"/>
          <p:cNvSpPr txBox="1">
            <a:spLocks noChangeArrowheads="1"/>
          </p:cNvSpPr>
          <p:nvPr/>
        </p:nvSpPr>
        <p:spPr bwMode="auto">
          <a:xfrm>
            <a:off x="738362" y="2447411"/>
            <a:ext cx="1404642" cy="33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1600" b="1">
                <a:solidFill>
                  <a:srgbClr val="660033"/>
                </a:solidFill>
              </a:rPr>
              <a:t>12,5 °C</a:t>
            </a:r>
          </a:p>
        </p:txBody>
      </p:sp>
      <p:sp>
        <p:nvSpPr>
          <p:cNvPr id="1673227" name="Text Box 11"/>
          <p:cNvSpPr txBox="1">
            <a:spLocks noChangeArrowheads="1"/>
          </p:cNvSpPr>
          <p:nvPr/>
        </p:nvSpPr>
        <p:spPr bwMode="auto">
          <a:xfrm>
            <a:off x="2430282" y="2736275"/>
            <a:ext cx="1437973" cy="33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1600" b="1">
                <a:solidFill>
                  <a:srgbClr val="660033"/>
                </a:solidFill>
              </a:rPr>
              <a:t>   8,6 °C</a:t>
            </a:r>
          </a:p>
        </p:txBody>
      </p:sp>
      <p:sp>
        <p:nvSpPr>
          <p:cNvPr id="1673228" name="Text Box 12"/>
          <p:cNvSpPr txBox="1">
            <a:spLocks noChangeArrowheads="1"/>
          </p:cNvSpPr>
          <p:nvPr/>
        </p:nvSpPr>
        <p:spPr bwMode="auto">
          <a:xfrm>
            <a:off x="4085696" y="2447411"/>
            <a:ext cx="1439561" cy="33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1600" b="1">
                <a:solidFill>
                  <a:srgbClr val="660033"/>
                </a:solidFill>
              </a:rPr>
              <a:t>   12,4 °C</a:t>
            </a:r>
          </a:p>
        </p:txBody>
      </p:sp>
      <p:sp>
        <p:nvSpPr>
          <p:cNvPr id="14" name="Text Box 8"/>
          <p:cNvSpPr txBox="1">
            <a:spLocks noChangeArrowheads="1"/>
          </p:cNvSpPr>
          <p:nvPr/>
        </p:nvSpPr>
        <p:spPr bwMode="auto">
          <a:xfrm>
            <a:off x="125326" y="6660157"/>
            <a:ext cx="6299465" cy="24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9" tIns="45699" rIns="91399" bIns="45699">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marL="1368425"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dirty="0">
                <a:solidFill>
                  <a:srgbClr val="B2B2B2"/>
                </a:solidFill>
              </a:rPr>
              <a:t>Foto und Messungen: H. Obermeyer / Mainz 05.02.2013</a:t>
            </a:r>
          </a:p>
        </p:txBody>
      </p:sp>
    </p:spTree>
    <p:extLst>
      <p:ext uri="{BB962C8B-B14F-4D97-AF65-F5344CB8AC3E}">
        <p14:creationId xmlns:p14="http://schemas.microsoft.com/office/powerpoint/2010/main" val="163633004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IMG_20130126_170445"/>
          <p:cNvPicPr>
            <a:picLocks noChangeAspect="1" noChangeArrowheads="1"/>
          </p:cNvPicPr>
          <p:nvPr/>
        </p:nvPicPr>
        <p:blipFill rotWithShape="1">
          <a:blip r:embed="rId3" cstate="screen">
            <a:lum bright="10000" contrast="40000"/>
            <a:grayscl/>
            <a:extLst>
              <a:ext uri="{28A0092B-C50C-407E-A947-70E740481C1C}">
                <a14:useLocalDpi xmlns:a14="http://schemas.microsoft.com/office/drawing/2010/main"/>
              </a:ext>
            </a:extLst>
          </a:blip>
          <a:srcRect/>
          <a:stretch/>
        </p:blipFill>
        <p:spPr bwMode="auto">
          <a:xfrm>
            <a:off x="-3526" y="-1"/>
            <a:ext cx="6482332" cy="7128210"/>
          </a:xfrm>
          <a:prstGeom prst="rect">
            <a:avLst/>
          </a:prstGeom>
          <a:noFill/>
          <a:extLst>
            <a:ext uri="{909E8E84-426E-40DD-AFC4-6F175D3DCCD1}">
              <a14:hiddenFill xmlns:a14="http://schemas.microsoft.com/office/drawing/2010/main">
                <a:solidFill>
                  <a:srgbClr val="FFFFFF"/>
                </a:solidFill>
              </a14:hiddenFill>
            </a:ext>
          </a:extLst>
        </p:spPr>
      </p:pic>
      <p:sp>
        <p:nvSpPr>
          <p:cNvPr id="1677314" name="Line 2"/>
          <p:cNvSpPr>
            <a:spLocks noChangeShapeType="1"/>
          </p:cNvSpPr>
          <p:nvPr/>
        </p:nvSpPr>
        <p:spPr bwMode="auto">
          <a:xfrm>
            <a:off x="7083854" y="1449083"/>
            <a:ext cx="323464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77315" name="Line 3"/>
          <p:cNvSpPr>
            <a:spLocks noChangeShapeType="1"/>
          </p:cNvSpPr>
          <p:nvPr/>
        </p:nvSpPr>
        <p:spPr bwMode="auto">
          <a:xfrm>
            <a:off x="10318500" y="1449083"/>
            <a:ext cx="0" cy="161097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677317" name="Picture 5" descr="IMG_20130126_170511"/>
          <p:cNvPicPr>
            <a:picLocks noChangeAspect="1" noChangeArrowheads="1"/>
          </p:cNvPicPr>
          <p:nvPr/>
        </p:nvPicPr>
        <p:blipFill>
          <a:blip r:embed="rId4" cstate="screen">
            <a:lum contrast="20000"/>
            <a:extLst>
              <a:ext uri="{28A0092B-C50C-407E-A947-70E740481C1C}">
                <a14:useLocalDpi xmlns:a14="http://schemas.microsoft.com/office/drawing/2010/main"/>
              </a:ext>
            </a:extLst>
          </a:blip>
          <a:srcRect/>
          <a:stretch>
            <a:fillRect/>
          </a:stretch>
        </p:blipFill>
        <p:spPr bwMode="auto">
          <a:xfrm>
            <a:off x="4104742" y="2412493"/>
            <a:ext cx="1439561" cy="2160134"/>
          </a:xfrm>
          <a:prstGeom prst="rect">
            <a:avLst/>
          </a:prstGeom>
          <a:noFill/>
          <a:ln w="9525">
            <a:solidFill>
              <a:srgbClr val="B2B2B2"/>
            </a:solidFill>
            <a:miter lim="800000"/>
            <a:headEnd/>
            <a:tailEnd/>
          </a:ln>
          <a:extLst>
            <a:ext uri="{909E8E84-426E-40DD-AFC4-6F175D3DCCD1}">
              <a14:hiddenFill xmlns:a14="http://schemas.microsoft.com/office/drawing/2010/main">
                <a:solidFill>
                  <a:srgbClr val="FFFFFF"/>
                </a:solidFill>
              </a14:hiddenFill>
            </a:ext>
          </a:extLst>
        </p:spPr>
      </p:pic>
      <p:pic>
        <p:nvPicPr>
          <p:cNvPr id="1677318" name="Picture 6" descr="IMG_20130126_170503"/>
          <p:cNvPicPr>
            <a:picLocks noChangeAspect="1" noChangeArrowheads="1"/>
          </p:cNvPicPr>
          <p:nvPr/>
        </p:nvPicPr>
        <p:blipFill>
          <a:blip r:embed="rId5" cstate="screen">
            <a:lum contrast="20000"/>
            <a:extLst>
              <a:ext uri="{28A0092B-C50C-407E-A947-70E740481C1C}">
                <a14:useLocalDpi xmlns:a14="http://schemas.microsoft.com/office/drawing/2010/main"/>
              </a:ext>
            </a:extLst>
          </a:blip>
          <a:srcRect/>
          <a:stretch>
            <a:fillRect/>
          </a:stretch>
        </p:blipFill>
        <p:spPr bwMode="auto">
          <a:xfrm>
            <a:off x="2414410" y="2412494"/>
            <a:ext cx="1455431" cy="2161721"/>
          </a:xfrm>
          <a:prstGeom prst="rect">
            <a:avLst/>
          </a:prstGeom>
          <a:noFill/>
          <a:ln w="9525">
            <a:solidFill>
              <a:srgbClr val="B2B2B2"/>
            </a:solidFill>
            <a:miter lim="800000"/>
            <a:headEnd/>
            <a:tailEnd/>
          </a:ln>
          <a:extLst>
            <a:ext uri="{909E8E84-426E-40DD-AFC4-6F175D3DCCD1}">
              <a14:hiddenFill xmlns:a14="http://schemas.microsoft.com/office/drawing/2010/main">
                <a:solidFill>
                  <a:srgbClr val="FFFFFF"/>
                </a:solidFill>
              </a14:hiddenFill>
            </a:ext>
          </a:extLst>
        </p:spPr>
      </p:pic>
      <p:pic>
        <p:nvPicPr>
          <p:cNvPr id="1677319" name="Picture 7" descr="IMG_20130126_170507"/>
          <p:cNvPicPr>
            <a:picLocks noChangeAspect="1" noChangeArrowheads="1"/>
          </p:cNvPicPr>
          <p:nvPr/>
        </p:nvPicPr>
        <p:blipFill>
          <a:blip r:embed="rId6" cstate="screen">
            <a:lum contrast="20000"/>
            <a:extLst>
              <a:ext uri="{28A0092B-C50C-407E-A947-70E740481C1C}">
                <a14:useLocalDpi xmlns:a14="http://schemas.microsoft.com/office/drawing/2010/main"/>
              </a:ext>
            </a:extLst>
          </a:blip>
          <a:srcRect/>
          <a:stretch>
            <a:fillRect/>
          </a:stretch>
        </p:blipFill>
        <p:spPr bwMode="auto">
          <a:xfrm>
            <a:off x="722490" y="2412493"/>
            <a:ext cx="1442734" cy="2160134"/>
          </a:xfrm>
          <a:prstGeom prst="rect">
            <a:avLst/>
          </a:prstGeom>
          <a:noFill/>
          <a:ln w="9525">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1677320" name="Text Box 8"/>
          <p:cNvSpPr txBox="1">
            <a:spLocks noChangeArrowheads="1"/>
          </p:cNvSpPr>
          <p:nvPr/>
        </p:nvSpPr>
        <p:spPr bwMode="auto">
          <a:xfrm>
            <a:off x="125326" y="6660157"/>
            <a:ext cx="6299465" cy="24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9" tIns="45699" rIns="91399" bIns="45699">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marL="1368425"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dirty="0">
                <a:solidFill>
                  <a:srgbClr val="B2B2B2"/>
                </a:solidFill>
              </a:rPr>
              <a:t>Foto und Messungen: H. Obermeyer / Mainz 05.02.2013</a:t>
            </a:r>
          </a:p>
        </p:txBody>
      </p:sp>
      <p:sp>
        <p:nvSpPr>
          <p:cNvPr id="1677321" name="Text Box 9"/>
          <p:cNvSpPr txBox="1">
            <a:spLocks noChangeArrowheads="1"/>
          </p:cNvSpPr>
          <p:nvPr/>
        </p:nvSpPr>
        <p:spPr bwMode="auto">
          <a:xfrm>
            <a:off x="6714044" y="576142"/>
            <a:ext cx="3977440" cy="6529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nSpc>
                <a:spcPct val="110000"/>
              </a:lnSpc>
            </a:pPr>
            <a:r>
              <a:rPr lang="de-DE" altLang="de-DE" sz="1600" dirty="0"/>
              <a:t>„Schimmer“ in der Außenwandecke </a:t>
            </a:r>
          </a:p>
          <a:p>
            <a:pPr>
              <a:lnSpc>
                <a:spcPct val="110000"/>
              </a:lnSpc>
            </a:pPr>
            <a:r>
              <a:rPr lang="de-DE" altLang="de-DE" sz="1600" dirty="0"/>
              <a:t>des Wohn- und Schlafraumes am 5.2.2013 entdeckt und sofort gemeldet.</a:t>
            </a:r>
          </a:p>
          <a:p>
            <a:pPr>
              <a:lnSpc>
                <a:spcPct val="110000"/>
              </a:lnSpc>
            </a:pPr>
            <a:endParaRPr lang="de-DE" altLang="de-DE" sz="1600" dirty="0"/>
          </a:p>
          <a:p>
            <a:pPr>
              <a:lnSpc>
                <a:spcPct val="110000"/>
              </a:lnSpc>
            </a:pPr>
            <a:r>
              <a:rPr lang="de-DE" altLang="de-DE" sz="1600" dirty="0"/>
              <a:t>Außentemperaturen: „Frostperiode“</a:t>
            </a:r>
          </a:p>
          <a:p>
            <a:pPr>
              <a:lnSpc>
                <a:spcPct val="110000"/>
              </a:lnSpc>
            </a:pPr>
            <a:endParaRPr lang="de-DE" altLang="de-DE" sz="1600" dirty="0"/>
          </a:p>
          <a:p>
            <a:pPr>
              <a:lnSpc>
                <a:spcPct val="110000"/>
              </a:lnSpc>
            </a:pPr>
            <a:r>
              <a:rPr lang="de-DE" altLang="de-DE" sz="1600" dirty="0"/>
              <a:t>Messungen</a:t>
            </a:r>
          </a:p>
          <a:p>
            <a:pPr>
              <a:lnSpc>
                <a:spcPct val="110000"/>
              </a:lnSpc>
            </a:pPr>
            <a:r>
              <a:rPr lang="de-DE" altLang="de-DE" sz="1600" dirty="0"/>
              <a:t>Raumtemperatur ~ 20°C</a:t>
            </a:r>
          </a:p>
          <a:p>
            <a:pPr>
              <a:lnSpc>
                <a:spcPct val="110000"/>
              </a:lnSpc>
            </a:pPr>
            <a:r>
              <a:rPr lang="de-DE" altLang="de-DE" sz="1600" dirty="0"/>
              <a:t>Rel. Raumluftfeuchte ~ 45%</a:t>
            </a:r>
          </a:p>
          <a:p>
            <a:pPr>
              <a:lnSpc>
                <a:spcPct val="110000"/>
              </a:lnSpc>
            </a:pPr>
            <a:r>
              <a:rPr lang="de-DE" altLang="de-DE" sz="1600" dirty="0"/>
              <a:t>Oberflächentemperaturen (vgl. links)</a:t>
            </a:r>
          </a:p>
          <a:p>
            <a:pPr>
              <a:lnSpc>
                <a:spcPct val="110000"/>
              </a:lnSpc>
            </a:pPr>
            <a:endParaRPr lang="de-DE" altLang="de-DE" sz="1600" dirty="0"/>
          </a:p>
          <a:p>
            <a:pPr>
              <a:lnSpc>
                <a:spcPct val="110000"/>
              </a:lnSpc>
            </a:pPr>
            <a:r>
              <a:rPr lang="de-DE" altLang="de-DE" sz="1600" dirty="0"/>
              <a:t>Aktionen </a:t>
            </a:r>
          </a:p>
          <a:p>
            <a:pPr>
              <a:lnSpc>
                <a:spcPct val="110000"/>
              </a:lnSpc>
            </a:pPr>
            <a:r>
              <a:rPr lang="de-DE" altLang="de-DE" sz="1600" dirty="0"/>
              <a:t>Sofort (am selben Abend) beseitigt,</a:t>
            </a:r>
          </a:p>
          <a:p>
            <a:pPr>
              <a:lnSpc>
                <a:spcPct val="110000"/>
              </a:lnSpc>
            </a:pPr>
            <a:r>
              <a:rPr lang="de-DE" altLang="de-DE" sz="1600" dirty="0"/>
              <a:t>Tapete runter.</a:t>
            </a:r>
          </a:p>
          <a:p>
            <a:pPr>
              <a:lnSpc>
                <a:spcPct val="110000"/>
              </a:lnSpc>
            </a:pPr>
            <a:endParaRPr lang="de-DE" altLang="de-DE" sz="1600" dirty="0"/>
          </a:p>
          <a:p>
            <a:pPr>
              <a:lnSpc>
                <a:spcPct val="110000"/>
              </a:lnSpc>
            </a:pPr>
            <a:r>
              <a:rPr lang="de-DE" altLang="de-DE" sz="1600" dirty="0"/>
              <a:t>Raumtrocknung durch</a:t>
            </a:r>
          </a:p>
          <a:p>
            <a:pPr>
              <a:lnSpc>
                <a:spcPct val="110000"/>
              </a:lnSpc>
            </a:pPr>
            <a:r>
              <a:rPr lang="de-DE" altLang="de-DE" sz="1600" dirty="0"/>
              <a:t>längere Kipplüftung mit </a:t>
            </a:r>
          </a:p>
          <a:p>
            <a:pPr>
              <a:lnSpc>
                <a:spcPct val="110000"/>
              </a:lnSpc>
            </a:pPr>
            <a:r>
              <a:rPr lang="de-DE" altLang="de-DE" sz="1600" dirty="0"/>
              <a:t>Heizkörper in Betrieb.</a:t>
            </a:r>
          </a:p>
          <a:p>
            <a:pPr>
              <a:lnSpc>
                <a:spcPct val="110000"/>
              </a:lnSpc>
            </a:pPr>
            <a:endParaRPr lang="de-DE" altLang="de-DE" sz="1600" dirty="0"/>
          </a:p>
          <a:p>
            <a:pPr>
              <a:lnSpc>
                <a:spcPct val="110000"/>
              </a:lnSpc>
            </a:pPr>
            <a:r>
              <a:rPr lang="de-DE" altLang="de-DE" sz="1600" dirty="0"/>
              <a:t>danach:</a:t>
            </a:r>
          </a:p>
          <a:p>
            <a:pPr>
              <a:lnSpc>
                <a:spcPct val="110000"/>
              </a:lnSpc>
            </a:pPr>
            <a:r>
              <a:rPr lang="de-DE" altLang="de-DE" sz="1600" dirty="0"/>
              <a:t>...neue Tapete</a:t>
            </a:r>
          </a:p>
          <a:p>
            <a:pPr>
              <a:lnSpc>
                <a:spcPct val="110000"/>
              </a:lnSpc>
            </a:pPr>
            <a:r>
              <a:rPr lang="de-DE" altLang="de-DE" sz="1600" dirty="0"/>
              <a:t>...Hygrometer gekauft und beobachtet </a:t>
            </a:r>
          </a:p>
          <a:p>
            <a:pPr>
              <a:lnSpc>
                <a:spcPct val="110000"/>
              </a:lnSpc>
            </a:pPr>
            <a:r>
              <a:rPr lang="de-DE" altLang="de-DE" sz="1600" dirty="0"/>
              <a:t>...Rel. Feuchte nach Wochen um 35%.</a:t>
            </a:r>
          </a:p>
          <a:p>
            <a:pPr>
              <a:lnSpc>
                <a:spcPct val="110000"/>
              </a:lnSpc>
            </a:pPr>
            <a:r>
              <a:rPr lang="de-DE" altLang="de-DE" sz="1600" dirty="0"/>
              <a:t>...alles wieder gut</a:t>
            </a:r>
          </a:p>
        </p:txBody>
      </p:sp>
      <p:pic>
        <p:nvPicPr>
          <p:cNvPr id="1677322" name="Picture 10" descr="IMG_20130126_173522"/>
          <p:cNvPicPr>
            <a:picLocks noChangeAspect="1" noChangeArrowheads="1"/>
          </p:cNvPicPr>
          <p:nvPr/>
        </p:nvPicPr>
        <p:blipFill>
          <a:blip r:embed="rId7" cstate="screen">
            <a:lum bright="10000" contrast="10000"/>
            <a:extLst>
              <a:ext uri="{28A0092B-C50C-407E-A947-70E740481C1C}">
                <a14:useLocalDpi xmlns:a14="http://schemas.microsoft.com/office/drawing/2010/main"/>
              </a:ext>
            </a:extLst>
          </a:blip>
          <a:srcRect/>
          <a:stretch>
            <a:fillRect/>
          </a:stretch>
        </p:blipFill>
        <p:spPr bwMode="auto">
          <a:xfrm>
            <a:off x="9034481" y="4212340"/>
            <a:ext cx="1657002" cy="1980784"/>
          </a:xfrm>
          <a:prstGeom prst="rect">
            <a:avLst/>
          </a:prstGeom>
          <a:noFill/>
          <a:extLst>
            <a:ext uri="{909E8E84-426E-40DD-AFC4-6F175D3DCCD1}">
              <a14:hiddenFill xmlns:a14="http://schemas.microsoft.com/office/drawing/2010/main">
                <a:solidFill>
                  <a:srgbClr val="FFFFFF"/>
                </a:solidFill>
              </a14:hiddenFill>
            </a:ext>
          </a:extLst>
        </p:spPr>
      </p:pic>
      <p:sp>
        <p:nvSpPr>
          <p:cNvPr id="1677324" name="Text Box 12"/>
          <p:cNvSpPr txBox="1">
            <a:spLocks noChangeArrowheads="1"/>
          </p:cNvSpPr>
          <p:nvPr/>
        </p:nvSpPr>
        <p:spPr bwMode="auto">
          <a:xfrm>
            <a:off x="738362" y="2447411"/>
            <a:ext cx="1404642" cy="33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1600" b="1">
                <a:solidFill>
                  <a:srgbClr val="660033"/>
                </a:solidFill>
              </a:rPr>
              <a:t>12,5 °C</a:t>
            </a:r>
          </a:p>
        </p:txBody>
      </p:sp>
      <p:sp>
        <p:nvSpPr>
          <p:cNvPr id="1677325" name="Text Box 13"/>
          <p:cNvSpPr txBox="1">
            <a:spLocks noChangeArrowheads="1"/>
          </p:cNvSpPr>
          <p:nvPr/>
        </p:nvSpPr>
        <p:spPr bwMode="auto">
          <a:xfrm>
            <a:off x="2430282" y="2736275"/>
            <a:ext cx="1437973" cy="33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1600" b="1">
                <a:solidFill>
                  <a:srgbClr val="660033"/>
                </a:solidFill>
              </a:rPr>
              <a:t>   8,6 °C</a:t>
            </a:r>
          </a:p>
        </p:txBody>
      </p:sp>
      <p:sp>
        <p:nvSpPr>
          <p:cNvPr id="1677326" name="Text Box 14"/>
          <p:cNvSpPr txBox="1">
            <a:spLocks noChangeArrowheads="1"/>
          </p:cNvSpPr>
          <p:nvPr/>
        </p:nvSpPr>
        <p:spPr bwMode="auto">
          <a:xfrm>
            <a:off x="4085696" y="2447411"/>
            <a:ext cx="1439561" cy="33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r>
              <a:rPr lang="de-DE" altLang="de-DE" sz="1600" b="1">
                <a:solidFill>
                  <a:srgbClr val="660033"/>
                </a:solidFill>
              </a:rPr>
              <a:t>   12,4 °C</a:t>
            </a:r>
          </a:p>
        </p:txBody>
      </p:sp>
    </p:spTree>
    <p:extLst>
      <p:ext uri="{BB962C8B-B14F-4D97-AF65-F5344CB8AC3E}">
        <p14:creationId xmlns:p14="http://schemas.microsoft.com/office/powerpoint/2010/main" val="163499137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2"/>
          <p:cNvSpPr>
            <a:spLocks noChangeShapeType="1"/>
          </p:cNvSpPr>
          <p:nvPr/>
        </p:nvSpPr>
        <p:spPr bwMode="auto">
          <a:xfrm>
            <a:off x="7083061" y="1449083"/>
            <a:ext cx="323464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219" name="Line 3"/>
          <p:cNvSpPr>
            <a:spLocks noChangeShapeType="1"/>
          </p:cNvSpPr>
          <p:nvPr/>
        </p:nvSpPr>
        <p:spPr bwMode="auto">
          <a:xfrm>
            <a:off x="10317706" y="1449084"/>
            <a:ext cx="0" cy="16093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2" name="Grafik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43" y="-1"/>
            <a:ext cx="10698555" cy="7128209"/>
          </a:xfrm>
          <a:prstGeom prst="rect">
            <a:avLst/>
          </a:prstGeom>
        </p:spPr>
      </p:pic>
      <p:sp>
        <p:nvSpPr>
          <p:cNvPr id="9221" name="Text Box 5"/>
          <p:cNvSpPr txBox="1">
            <a:spLocks noChangeArrowheads="1"/>
          </p:cNvSpPr>
          <p:nvPr/>
        </p:nvSpPr>
        <p:spPr bwMode="auto">
          <a:xfrm>
            <a:off x="8262230" y="6696161"/>
            <a:ext cx="23402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defTabSz="995363">
              <a:defRPr sz="2400" b="1">
                <a:solidFill>
                  <a:schemeClr val="accent2"/>
                </a:solidFill>
                <a:latin typeface="Arial" panose="020B0604020202020204" pitchFamily="34" charset="0"/>
              </a:defRPr>
            </a:lvl1pPr>
            <a:lvl2pPr marL="742950" indent="-285750" algn="ctr" defTabSz="995363">
              <a:defRPr sz="2400" b="1">
                <a:solidFill>
                  <a:schemeClr val="accent2"/>
                </a:solidFill>
                <a:latin typeface="Arial" panose="020B0604020202020204" pitchFamily="34" charset="0"/>
              </a:defRPr>
            </a:lvl2pPr>
            <a:lvl3pPr marL="1143000" indent="-228600" algn="ctr" defTabSz="995363">
              <a:defRPr sz="2400" b="1">
                <a:solidFill>
                  <a:schemeClr val="accent2"/>
                </a:solidFill>
                <a:latin typeface="Arial" panose="020B0604020202020204" pitchFamily="34" charset="0"/>
              </a:defRPr>
            </a:lvl3pPr>
            <a:lvl4pPr marL="1600200" indent="-228600" algn="ctr" defTabSz="995363">
              <a:defRPr sz="2400" b="1">
                <a:solidFill>
                  <a:schemeClr val="accent2"/>
                </a:solidFill>
                <a:latin typeface="Arial" panose="020B0604020202020204" pitchFamily="34" charset="0"/>
              </a:defRPr>
            </a:lvl4pPr>
            <a:lvl5pPr marL="2057400" indent="-228600" algn="ctr" defTabSz="995363">
              <a:defRPr sz="2400" b="1">
                <a:solidFill>
                  <a:schemeClr val="accent2"/>
                </a:solidFill>
                <a:latin typeface="Arial" panose="020B0604020202020204" pitchFamily="34" charset="0"/>
              </a:defRPr>
            </a:lvl5pPr>
            <a:lvl6pPr marL="2514600" indent="-228600" algn="ctr" defTabSz="995363" eaLnBrk="0" fontAlgn="base" hangingPunct="0">
              <a:spcBef>
                <a:spcPct val="0"/>
              </a:spcBef>
              <a:spcAft>
                <a:spcPct val="0"/>
              </a:spcAft>
              <a:defRPr sz="2400" b="1">
                <a:solidFill>
                  <a:schemeClr val="accent2"/>
                </a:solidFill>
                <a:latin typeface="Arial" panose="020B0604020202020204" pitchFamily="34" charset="0"/>
              </a:defRPr>
            </a:lvl6pPr>
            <a:lvl7pPr marL="2971800" indent="-228600" algn="ctr" defTabSz="995363" eaLnBrk="0" fontAlgn="base" hangingPunct="0">
              <a:spcBef>
                <a:spcPct val="0"/>
              </a:spcBef>
              <a:spcAft>
                <a:spcPct val="0"/>
              </a:spcAft>
              <a:defRPr sz="2400" b="1">
                <a:solidFill>
                  <a:schemeClr val="accent2"/>
                </a:solidFill>
                <a:latin typeface="Arial" panose="020B0604020202020204" pitchFamily="34" charset="0"/>
              </a:defRPr>
            </a:lvl7pPr>
            <a:lvl8pPr marL="3429000" indent="-228600" algn="ctr" defTabSz="995363" eaLnBrk="0" fontAlgn="base" hangingPunct="0">
              <a:spcBef>
                <a:spcPct val="0"/>
              </a:spcBef>
              <a:spcAft>
                <a:spcPct val="0"/>
              </a:spcAft>
              <a:defRPr sz="2400" b="1">
                <a:solidFill>
                  <a:schemeClr val="accent2"/>
                </a:solidFill>
                <a:latin typeface="Arial" panose="020B0604020202020204" pitchFamily="34" charset="0"/>
              </a:defRPr>
            </a:lvl8pPr>
            <a:lvl9pPr marL="3886200" indent="-228600" algn="ctr" defTabSz="995363" eaLnBrk="0" fontAlgn="base" hangingPunct="0">
              <a:spcBef>
                <a:spcPct val="0"/>
              </a:spcBef>
              <a:spcAft>
                <a:spcPct val="0"/>
              </a:spcAft>
              <a:defRPr sz="2400" b="1">
                <a:solidFill>
                  <a:schemeClr val="accent2"/>
                </a:solidFill>
                <a:latin typeface="Arial" panose="020B0604020202020204" pitchFamily="34" charset="0"/>
              </a:defRPr>
            </a:lvl9pPr>
          </a:lstStyle>
          <a:p>
            <a:pPr eaLnBrk="1" hangingPunct="1"/>
            <a:r>
              <a:rPr lang="de-DE" altLang="de-DE" sz="1200" b="0" dirty="0">
                <a:solidFill>
                  <a:schemeClr val="tx1"/>
                </a:solidFill>
              </a:rPr>
              <a:t>Quelle: </a:t>
            </a:r>
            <a:r>
              <a:rPr lang="de-DE" altLang="de-DE" sz="1200" b="0" dirty="0" err="1" smtClean="0">
                <a:solidFill>
                  <a:schemeClr val="tx1"/>
                </a:solidFill>
              </a:rPr>
              <a:t>elvis</a:t>
            </a:r>
            <a:r>
              <a:rPr lang="de-DE" altLang="de-DE" sz="1200" b="0" dirty="0" smtClean="0">
                <a:solidFill>
                  <a:schemeClr val="tx1"/>
                </a:solidFill>
              </a:rPr>
              <a:t> Forum </a:t>
            </a:r>
            <a:r>
              <a:rPr lang="de-DE" altLang="de-DE" sz="1200" b="0" dirty="0" err="1" smtClean="0">
                <a:solidFill>
                  <a:schemeClr val="tx1"/>
                </a:solidFill>
              </a:rPr>
              <a:t>vzbv</a:t>
            </a:r>
            <a:endParaRPr lang="de-DE" altLang="de-DE" sz="1200" b="0" dirty="0">
              <a:solidFill>
                <a:schemeClr val="tx1"/>
              </a:solidFill>
            </a:endParaRPr>
          </a:p>
        </p:txBody>
      </p:sp>
      <p:sp>
        <p:nvSpPr>
          <p:cNvPr id="6" name="Text Box 2"/>
          <p:cNvSpPr txBox="1">
            <a:spLocks noChangeArrowheads="1"/>
          </p:cNvSpPr>
          <p:nvPr/>
        </p:nvSpPr>
        <p:spPr bwMode="auto">
          <a:xfrm>
            <a:off x="305346" y="431465"/>
            <a:ext cx="10386467" cy="558213"/>
          </a:xfrm>
          <a:prstGeom prst="rect">
            <a:avLst/>
          </a:prstGeom>
          <a:noFill/>
          <a:ln>
            <a:noFill/>
          </a:ln>
          <a:effectLst/>
        </p:spPr>
        <p:txBody>
          <a:bodyPr wrap="square" lIns="36000" tIns="36000" rIns="35992" bIns="35992">
            <a:spAutoFit/>
          </a:bodyPr>
          <a:lstStyle>
            <a:defPPr>
              <a:defRPr lang="de-DE"/>
            </a:defPPr>
            <a:lvl1pPr defTabSz="995363" eaLnBrk="1" hangingPunct="1">
              <a:lnSpc>
                <a:spcPct val="150000"/>
              </a:lnSpc>
              <a:defRPr sz="2400" b="1">
                <a:solidFill>
                  <a:schemeClr val="tx1">
                    <a:lumMod val="85000"/>
                    <a:lumOff val="15000"/>
                  </a:schemeClr>
                </a:solidFill>
                <a:latin typeface="Arial"/>
              </a:defRPr>
            </a:lvl1pPr>
            <a:lvl2pPr marL="742950" indent="-285750" defTabSz="995363"/>
            <a:lvl3pPr marL="1143000" indent="-228600" defTabSz="995363"/>
            <a:lvl4pPr marL="1600200" indent="-228600" defTabSz="995363"/>
            <a:lvl5pPr marL="2057400" indent="-228600" defTabSz="995363"/>
            <a:lvl6pPr marL="2514600" indent="-228600" defTabSz="995363" eaLnBrk="0" fontAlgn="base" hangingPunct="0">
              <a:spcBef>
                <a:spcPct val="0"/>
              </a:spcBef>
              <a:spcAft>
                <a:spcPct val="0"/>
              </a:spcAft>
            </a:lvl6pPr>
            <a:lvl7pPr marL="2971800" indent="-228600" defTabSz="995363" eaLnBrk="0" fontAlgn="base" hangingPunct="0">
              <a:spcBef>
                <a:spcPct val="0"/>
              </a:spcBef>
              <a:spcAft>
                <a:spcPct val="0"/>
              </a:spcAft>
            </a:lvl7pPr>
            <a:lvl8pPr marL="3429000" indent="-228600" defTabSz="995363" eaLnBrk="0" fontAlgn="base" hangingPunct="0">
              <a:spcBef>
                <a:spcPct val="0"/>
              </a:spcBef>
              <a:spcAft>
                <a:spcPct val="0"/>
              </a:spcAft>
            </a:lvl8pPr>
            <a:lvl9pPr marL="3886200" indent="-228600" defTabSz="995363" eaLnBrk="0" fontAlgn="base" hangingPunct="0">
              <a:spcBef>
                <a:spcPct val="0"/>
              </a:spcBef>
              <a:spcAft>
                <a:spcPct val="0"/>
              </a:spcAft>
            </a:lvl9pPr>
          </a:lstStyle>
          <a:p>
            <a:r>
              <a:rPr lang="de-DE" dirty="0"/>
              <a:t>Schimmel </a:t>
            </a:r>
            <a:r>
              <a:rPr lang="de-DE" dirty="0" smtClean="0"/>
              <a:t>hinter einer „Thermotapete“</a:t>
            </a:r>
            <a:endParaRPr lang="de-DE" dirty="0"/>
          </a:p>
        </p:txBody>
      </p:sp>
    </p:spTree>
    <p:extLst>
      <p:ext uri="{BB962C8B-B14F-4D97-AF65-F5344CB8AC3E}">
        <p14:creationId xmlns:p14="http://schemas.microsoft.com/office/powerpoint/2010/main" val="2299100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G_20130126_171206"/>
          <p:cNvPicPr>
            <a:picLocks noChangeAspect="1" noChangeArrowheads="1"/>
          </p:cNvPicPr>
          <p:nvPr/>
        </p:nvPicPr>
        <p:blipFill rotWithShape="1">
          <a:blip r:embed="rId3" cstate="screen">
            <a:lum bright="10000" contrast="40000"/>
            <a:grayscl/>
            <a:extLst>
              <a:ext uri="{28A0092B-C50C-407E-A947-70E740481C1C}">
                <a14:useLocalDpi xmlns:a14="http://schemas.microsoft.com/office/drawing/2010/main"/>
              </a:ext>
            </a:extLst>
          </a:blip>
          <a:srcRect/>
          <a:stretch/>
        </p:blipFill>
        <p:spPr bwMode="auto">
          <a:xfrm>
            <a:off x="0" y="0"/>
            <a:ext cx="6786000" cy="7128209"/>
          </a:xfrm>
          <a:prstGeom prst="rect">
            <a:avLst/>
          </a:prstGeom>
          <a:noFill/>
          <a:extLst>
            <a:ext uri="{909E8E84-426E-40DD-AFC4-6F175D3DCCD1}">
              <a14:hiddenFill xmlns:a14="http://schemas.microsoft.com/office/drawing/2010/main">
                <a:solidFill>
                  <a:srgbClr val="FFFFFF"/>
                </a:solidFill>
              </a14:hiddenFill>
            </a:ext>
          </a:extLst>
        </p:spPr>
      </p:pic>
      <p:sp>
        <p:nvSpPr>
          <p:cNvPr id="1684482" name="Line 2"/>
          <p:cNvSpPr>
            <a:spLocks noChangeShapeType="1"/>
          </p:cNvSpPr>
          <p:nvPr/>
        </p:nvSpPr>
        <p:spPr bwMode="auto">
          <a:xfrm>
            <a:off x="7083854" y="1449083"/>
            <a:ext cx="323464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84483" name="Line 3"/>
          <p:cNvSpPr>
            <a:spLocks noChangeShapeType="1"/>
          </p:cNvSpPr>
          <p:nvPr/>
        </p:nvSpPr>
        <p:spPr bwMode="auto">
          <a:xfrm>
            <a:off x="10318500" y="1449083"/>
            <a:ext cx="0" cy="161097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84485" name="Text Box 5"/>
          <p:cNvSpPr txBox="1">
            <a:spLocks noChangeArrowheads="1"/>
          </p:cNvSpPr>
          <p:nvPr/>
        </p:nvSpPr>
        <p:spPr bwMode="auto">
          <a:xfrm>
            <a:off x="7217177" y="468215"/>
            <a:ext cx="3023552" cy="72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lnSpc>
                <a:spcPct val="130000"/>
              </a:lnSpc>
            </a:pPr>
            <a:r>
              <a:rPr lang="de-DE" altLang="de-DE" sz="3199" b="1">
                <a:solidFill>
                  <a:srgbClr val="003399"/>
                </a:solidFill>
                <a:effectLst>
                  <a:outerShdw blurRad="38100" dist="38100" dir="2700000" algn="tl">
                    <a:srgbClr val="C0C0C0"/>
                  </a:outerShdw>
                </a:effectLst>
              </a:rPr>
              <a:t>Schimmel </a:t>
            </a:r>
            <a:endParaRPr lang="de-DE" altLang="de-DE" sz="2400" b="1">
              <a:solidFill>
                <a:srgbClr val="CC3300"/>
              </a:solidFill>
              <a:effectLst>
                <a:outerShdw blurRad="38100" dist="38100" dir="2700000" algn="tl">
                  <a:srgbClr val="C0C0C0"/>
                </a:outerShdw>
              </a:effectLst>
            </a:endParaRPr>
          </a:p>
        </p:txBody>
      </p:sp>
      <p:sp>
        <p:nvSpPr>
          <p:cNvPr id="1684486" name="Line 6"/>
          <p:cNvSpPr>
            <a:spLocks noChangeShapeType="1"/>
          </p:cNvSpPr>
          <p:nvPr/>
        </p:nvSpPr>
        <p:spPr bwMode="auto">
          <a:xfrm flipH="1">
            <a:off x="4698342" y="1115778"/>
            <a:ext cx="2663266" cy="2233143"/>
          </a:xfrm>
          <a:prstGeom prst="line">
            <a:avLst/>
          </a:prstGeom>
          <a:noFill/>
          <a:ln w="381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84489" name="Text Box 9"/>
          <p:cNvSpPr txBox="1">
            <a:spLocks noChangeArrowheads="1"/>
          </p:cNvSpPr>
          <p:nvPr/>
        </p:nvSpPr>
        <p:spPr bwMode="auto">
          <a:xfrm>
            <a:off x="7361608" y="1404643"/>
            <a:ext cx="3329876" cy="529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nSpc>
                <a:spcPct val="110000"/>
              </a:lnSpc>
              <a:spcBef>
                <a:spcPct val="70000"/>
              </a:spcBef>
            </a:pPr>
            <a:r>
              <a:rPr lang="de-DE" altLang="de-DE" sz="2400" b="1" i="1">
                <a:solidFill>
                  <a:srgbClr val="CC3300"/>
                </a:solidFill>
                <a:effectLst>
                  <a:outerShdw blurRad="38100" dist="38100" dir="2700000" algn="tl">
                    <a:srgbClr val="C0C0C0"/>
                  </a:outerShdw>
                </a:effectLst>
              </a:rPr>
              <a:t>     Was tun! </a:t>
            </a:r>
          </a:p>
          <a:p>
            <a:pPr>
              <a:lnSpc>
                <a:spcPct val="110000"/>
              </a:lnSpc>
              <a:spcBef>
                <a:spcPct val="70000"/>
              </a:spcBef>
              <a:buFontTx/>
              <a:buChar char="•"/>
            </a:pPr>
            <a:r>
              <a:rPr lang="de-DE" altLang="de-DE" sz="2400" i="1">
                <a:solidFill>
                  <a:srgbClr val="003399"/>
                </a:solidFill>
              </a:rPr>
              <a:t> ...melden (Mieter)</a:t>
            </a:r>
          </a:p>
          <a:p>
            <a:pPr>
              <a:lnSpc>
                <a:spcPct val="110000"/>
              </a:lnSpc>
              <a:spcBef>
                <a:spcPct val="70000"/>
              </a:spcBef>
              <a:buFontTx/>
              <a:buChar char="•"/>
            </a:pPr>
            <a:r>
              <a:rPr lang="de-DE" altLang="de-DE" sz="2400" i="1">
                <a:solidFill>
                  <a:srgbClr val="003399"/>
                </a:solidFill>
              </a:rPr>
              <a:t> ...dokumentieren! </a:t>
            </a:r>
          </a:p>
          <a:p>
            <a:pPr>
              <a:lnSpc>
                <a:spcPct val="110000"/>
              </a:lnSpc>
              <a:spcBef>
                <a:spcPct val="70000"/>
              </a:spcBef>
              <a:buFontTx/>
              <a:buChar char="•"/>
            </a:pPr>
            <a:r>
              <a:rPr lang="de-DE" altLang="de-DE" sz="2400" i="1">
                <a:solidFill>
                  <a:srgbClr val="003399"/>
                </a:solidFill>
              </a:rPr>
              <a:t> ...sofort sachgerecht</a:t>
            </a:r>
            <a:br>
              <a:rPr lang="de-DE" altLang="de-DE" sz="2400" i="1">
                <a:solidFill>
                  <a:srgbClr val="003399"/>
                </a:solidFill>
              </a:rPr>
            </a:br>
            <a:r>
              <a:rPr lang="de-DE" altLang="de-DE" sz="2400" i="1">
                <a:solidFill>
                  <a:srgbClr val="003399"/>
                </a:solidFill>
              </a:rPr>
              <a:t>     beseitigen</a:t>
            </a:r>
          </a:p>
          <a:p>
            <a:pPr>
              <a:lnSpc>
                <a:spcPct val="110000"/>
              </a:lnSpc>
              <a:spcBef>
                <a:spcPct val="70000"/>
              </a:spcBef>
              <a:buFontTx/>
              <a:buChar char="•"/>
            </a:pPr>
            <a:r>
              <a:rPr lang="de-DE" altLang="de-DE" sz="2400" i="1">
                <a:solidFill>
                  <a:srgbClr val="003399"/>
                </a:solidFill>
              </a:rPr>
              <a:t> ...Ursache finden</a:t>
            </a:r>
            <a:br>
              <a:rPr lang="de-DE" altLang="de-DE" sz="2400" i="1">
                <a:solidFill>
                  <a:srgbClr val="003399"/>
                </a:solidFill>
              </a:rPr>
            </a:br>
            <a:r>
              <a:rPr lang="de-DE" altLang="de-DE" sz="2400" i="1">
                <a:solidFill>
                  <a:srgbClr val="003399"/>
                </a:solidFill>
              </a:rPr>
              <a:t>     und beheben</a:t>
            </a:r>
          </a:p>
          <a:p>
            <a:pPr>
              <a:lnSpc>
                <a:spcPct val="110000"/>
              </a:lnSpc>
              <a:spcBef>
                <a:spcPct val="70000"/>
              </a:spcBef>
              <a:buFontTx/>
              <a:buChar char="•"/>
            </a:pPr>
            <a:r>
              <a:rPr lang="de-DE" altLang="de-DE" sz="2400" i="1">
                <a:solidFill>
                  <a:srgbClr val="003399"/>
                </a:solidFill>
              </a:rPr>
              <a:t> ...weiter beobachten</a:t>
            </a:r>
          </a:p>
          <a:p>
            <a:pPr>
              <a:lnSpc>
                <a:spcPct val="110000"/>
              </a:lnSpc>
              <a:spcBef>
                <a:spcPct val="70000"/>
              </a:spcBef>
            </a:pPr>
            <a:r>
              <a:rPr lang="de-DE" altLang="de-DE" sz="2400" b="1" i="1">
                <a:solidFill>
                  <a:srgbClr val="CC3300"/>
                </a:solidFill>
                <a:effectLst>
                  <a:outerShdw blurRad="38100" dist="38100" dir="2700000" algn="tl">
                    <a:srgbClr val="C0C0C0"/>
                  </a:outerShdw>
                </a:effectLst>
              </a:rPr>
              <a:t>     Erfolg feiern!</a:t>
            </a:r>
          </a:p>
        </p:txBody>
      </p:sp>
      <p:sp>
        <p:nvSpPr>
          <p:cNvPr id="1684490" name="Line 10"/>
          <p:cNvSpPr>
            <a:spLocks noChangeShapeType="1"/>
          </p:cNvSpPr>
          <p:nvPr/>
        </p:nvSpPr>
        <p:spPr bwMode="auto">
          <a:xfrm>
            <a:off x="7506041" y="1944279"/>
            <a:ext cx="2915625" cy="0"/>
          </a:xfrm>
          <a:prstGeom prst="line">
            <a:avLst/>
          </a:prstGeom>
          <a:noFill/>
          <a:ln w="952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84491" name="Line 11"/>
          <p:cNvSpPr>
            <a:spLocks noChangeShapeType="1"/>
          </p:cNvSpPr>
          <p:nvPr/>
        </p:nvSpPr>
        <p:spPr bwMode="auto">
          <a:xfrm>
            <a:off x="7469535" y="6083610"/>
            <a:ext cx="2952130" cy="0"/>
          </a:xfrm>
          <a:prstGeom prst="line">
            <a:avLst/>
          </a:prstGeom>
          <a:noFill/>
          <a:ln w="952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 name="Text Box 8"/>
          <p:cNvSpPr txBox="1">
            <a:spLocks noChangeArrowheads="1"/>
          </p:cNvSpPr>
          <p:nvPr/>
        </p:nvSpPr>
        <p:spPr bwMode="auto">
          <a:xfrm>
            <a:off x="125326" y="6660157"/>
            <a:ext cx="6299465" cy="24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9" tIns="45699" rIns="91399" bIns="45699">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marL="1368425"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dirty="0">
                <a:solidFill>
                  <a:srgbClr val="B2B2B2"/>
                </a:solidFill>
              </a:rPr>
              <a:t>Foto und Messungen: H. Obermeyer / Mainz 05.02.2013</a:t>
            </a:r>
          </a:p>
        </p:txBody>
      </p:sp>
    </p:spTree>
    <p:extLst>
      <p:ext uri="{BB962C8B-B14F-4D97-AF65-F5344CB8AC3E}">
        <p14:creationId xmlns:p14="http://schemas.microsoft.com/office/powerpoint/2010/main" val="198565490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caled"/>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6613724" cy="7128209"/>
          </a:xfrm>
          <a:prstGeom prst="rect">
            <a:avLst/>
          </a:prstGeom>
          <a:noFill/>
          <a:extLst>
            <a:ext uri="{909E8E84-426E-40DD-AFC4-6F175D3DCCD1}">
              <a14:hiddenFill xmlns:a14="http://schemas.microsoft.com/office/drawing/2010/main">
                <a:solidFill>
                  <a:srgbClr val="FFFFFF"/>
                </a:solidFill>
              </a14:hiddenFill>
            </a:ext>
          </a:extLst>
        </p:spPr>
      </p:pic>
      <p:sp>
        <p:nvSpPr>
          <p:cNvPr id="1683459" name="Rectangle 3"/>
          <p:cNvSpPr>
            <a:spLocks noChangeArrowheads="1"/>
          </p:cNvSpPr>
          <p:nvPr/>
        </p:nvSpPr>
        <p:spPr bwMode="auto">
          <a:xfrm>
            <a:off x="4051108" y="6084093"/>
            <a:ext cx="6640705" cy="38228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65" tIns="52133" rIns="104265" bIns="52133">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1800" dirty="0">
                <a:hlinkClick r:id="rId3"/>
              </a:rPr>
              <a:t>http://www.schimmelpilz.de/newforum/index.htm</a:t>
            </a:r>
            <a:r>
              <a:rPr lang="de-DE" altLang="de-DE" sz="1800" dirty="0"/>
              <a:t> </a:t>
            </a:r>
          </a:p>
        </p:txBody>
      </p:sp>
      <p:sp>
        <p:nvSpPr>
          <p:cNvPr id="1683460" name="Text Box 4"/>
          <p:cNvSpPr txBox="1">
            <a:spLocks noChangeArrowheads="1"/>
          </p:cNvSpPr>
          <p:nvPr/>
        </p:nvSpPr>
        <p:spPr bwMode="auto">
          <a:xfrm>
            <a:off x="7039414" y="2052207"/>
            <a:ext cx="3652070" cy="3207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65" tIns="52133" rIns="104265" bIns="52133">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nSpc>
                <a:spcPct val="120000"/>
              </a:lnSpc>
              <a:buFont typeface="Wingdings" panose="05000000000000000000" pitchFamily="2" charset="2"/>
              <a:buChar char="Ø"/>
            </a:pPr>
            <a:r>
              <a:rPr lang="de-DE" altLang="de-DE" sz="2400" i="1">
                <a:solidFill>
                  <a:srgbClr val="333333"/>
                </a:solidFill>
              </a:rPr>
              <a:t> 2 x Mietminderung</a:t>
            </a:r>
          </a:p>
          <a:p>
            <a:pPr>
              <a:lnSpc>
                <a:spcPct val="120000"/>
              </a:lnSpc>
              <a:buFont typeface="Wingdings" panose="05000000000000000000" pitchFamily="2" charset="2"/>
              <a:buChar char="Ø"/>
            </a:pPr>
            <a:endParaRPr lang="de-DE" altLang="de-DE" sz="2400" i="1">
              <a:solidFill>
                <a:srgbClr val="333333"/>
              </a:solidFill>
            </a:endParaRPr>
          </a:p>
          <a:p>
            <a:pPr>
              <a:lnSpc>
                <a:spcPct val="120000"/>
              </a:lnSpc>
              <a:buFont typeface="Wingdings" panose="05000000000000000000" pitchFamily="2" charset="2"/>
              <a:buChar char="Ø"/>
            </a:pPr>
            <a:r>
              <a:rPr lang="de-DE" altLang="de-DE" sz="2400" i="1">
                <a:solidFill>
                  <a:srgbClr val="333333"/>
                </a:solidFill>
              </a:rPr>
              <a:t> Anwalt eingeschaltet</a:t>
            </a:r>
          </a:p>
          <a:p>
            <a:pPr>
              <a:lnSpc>
                <a:spcPct val="120000"/>
              </a:lnSpc>
              <a:buFont typeface="Wingdings" panose="05000000000000000000" pitchFamily="2" charset="2"/>
              <a:buChar char="Ø"/>
            </a:pPr>
            <a:endParaRPr lang="de-DE" altLang="de-DE" sz="2400" i="1">
              <a:solidFill>
                <a:srgbClr val="333333"/>
              </a:solidFill>
            </a:endParaRPr>
          </a:p>
          <a:p>
            <a:pPr>
              <a:lnSpc>
                <a:spcPct val="120000"/>
              </a:lnSpc>
              <a:buFont typeface="Wingdings" panose="05000000000000000000" pitchFamily="2" charset="2"/>
              <a:buChar char="Ø"/>
            </a:pPr>
            <a:r>
              <a:rPr lang="de-DE" altLang="de-DE" sz="2400" i="1">
                <a:solidFill>
                  <a:srgbClr val="333333"/>
                </a:solidFill>
              </a:rPr>
              <a:t> etc. etc. etc. </a:t>
            </a:r>
          </a:p>
          <a:p>
            <a:pPr>
              <a:lnSpc>
                <a:spcPct val="120000"/>
              </a:lnSpc>
              <a:buFont typeface="Wingdings" panose="05000000000000000000" pitchFamily="2" charset="2"/>
              <a:buChar char="Ø"/>
            </a:pPr>
            <a:endParaRPr lang="de-DE" altLang="de-DE" sz="2400" i="1">
              <a:solidFill>
                <a:srgbClr val="333333"/>
              </a:solidFill>
            </a:endParaRPr>
          </a:p>
          <a:p>
            <a:pPr>
              <a:lnSpc>
                <a:spcPct val="120000"/>
              </a:lnSpc>
              <a:buFont typeface="Wingdings" panose="05000000000000000000" pitchFamily="2" charset="2"/>
              <a:buChar char="Ø"/>
            </a:pPr>
            <a:r>
              <a:rPr lang="de-DE" altLang="de-DE" sz="2400" i="1">
                <a:solidFill>
                  <a:srgbClr val="333333"/>
                </a:solidFill>
              </a:rPr>
              <a:t> ???</a:t>
            </a:r>
          </a:p>
        </p:txBody>
      </p:sp>
      <p:sp>
        <p:nvSpPr>
          <p:cNvPr id="1683461" name="Text Box 5"/>
          <p:cNvSpPr txBox="1">
            <a:spLocks noChangeArrowheads="1"/>
          </p:cNvSpPr>
          <p:nvPr/>
        </p:nvSpPr>
        <p:spPr bwMode="auto">
          <a:xfrm>
            <a:off x="7244157" y="971346"/>
            <a:ext cx="3447326" cy="57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3199" b="1">
                <a:solidFill>
                  <a:srgbClr val="CC3300"/>
                </a:solidFill>
                <a:effectLst>
                  <a:outerShdw blurRad="38100" dist="38100" dir="2700000" algn="tl">
                    <a:srgbClr val="C0C0C0"/>
                  </a:outerShdw>
                </a:effectLst>
              </a:rPr>
              <a:t>I r r w e g e . . .</a:t>
            </a:r>
          </a:p>
        </p:txBody>
      </p:sp>
      <p:sp>
        <p:nvSpPr>
          <p:cNvPr id="1683462" name="Line 6"/>
          <p:cNvSpPr>
            <a:spLocks noChangeShapeType="1"/>
          </p:cNvSpPr>
          <p:nvPr/>
        </p:nvSpPr>
        <p:spPr bwMode="auto">
          <a:xfrm>
            <a:off x="7182259" y="1620497"/>
            <a:ext cx="3202902" cy="0"/>
          </a:xfrm>
          <a:prstGeom prst="line">
            <a:avLst/>
          </a:prstGeom>
          <a:noFill/>
          <a:ln w="952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 name="Text Box 7"/>
          <p:cNvSpPr txBox="1">
            <a:spLocks noChangeArrowheads="1"/>
          </p:cNvSpPr>
          <p:nvPr/>
        </p:nvSpPr>
        <p:spPr bwMode="auto">
          <a:xfrm>
            <a:off x="3978084" y="6143471"/>
            <a:ext cx="2592289" cy="27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99" tIns="45699" rIns="91399" bIns="45699">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marL="1368425"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1200" dirty="0" smtClean="0">
                <a:solidFill>
                  <a:schemeClr val="accent5"/>
                </a:solidFill>
              </a:rPr>
              <a:t>Bildquelle:</a:t>
            </a:r>
            <a:endParaRPr lang="de-DE" altLang="de-DE" sz="1200" dirty="0">
              <a:solidFill>
                <a:schemeClr val="accent5"/>
              </a:solidFill>
            </a:endParaRPr>
          </a:p>
        </p:txBody>
      </p:sp>
    </p:spTree>
    <p:extLst>
      <p:ext uri="{BB962C8B-B14F-4D97-AF65-F5344CB8AC3E}">
        <p14:creationId xmlns:p14="http://schemas.microsoft.com/office/powerpoint/2010/main" val="15295752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6532" name="Text Box 4"/>
          <p:cNvSpPr txBox="1">
            <a:spLocks noChangeArrowheads="1"/>
          </p:cNvSpPr>
          <p:nvPr/>
        </p:nvSpPr>
        <p:spPr bwMode="auto">
          <a:xfrm>
            <a:off x="7039414" y="2052207"/>
            <a:ext cx="3652070" cy="3207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65" tIns="52133" rIns="104265" bIns="52133">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nSpc>
                <a:spcPct val="120000"/>
              </a:lnSpc>
              <a:buFont typeface="Wingdings" panose="05000000000000000000" pitchFamily="2" charset="2"/>
              <a:buChar char="Ø"/>
            </a:pPr>
            <a:r>
              <a:rPr lang="de-DE" altLang="de-DE" sz="2400" i="1" dirty="0">
                <a:solidFill>
                  <a:srgbClr val="333333"/>
                </a:solidFill>
              </a:rPr>
              <a:t> 2 x Mietminderung</a:t>
            </a:r>
          </a:p>
          <a:p>
            <a:pPr>
              <a:lnSpc>
                <a:spcPct val="120000"/>
              </a:lnSpc>
              <a:buFont typeface="Wingdings" panose="05000000000000000000" pitchFamily="2" charset="2"/>
              <a:buChar char="Ø"/>
            </a:pPr>
            <a:endParaRPr lang="de-DE" altLang="de-DE" sz="2400" i="1" dirty="0">
              <a:solidFill>
                <a:srgbClr val="333333"/>
              </a:solidFill>
            </a:endParaRPr>
          </a:p>
          <a:p>
            <a:pPr>
              <a:lnSpc>
                <a:spcPct val="120000"/>
              </a:lnSpc>
              <a:buFont typeface="Wingdings" panose="05000000000000000000" pitchFamily="2" charset="2"/>
              <a:buChar char="Ø"/>
            </a:pPr>
            <a:r>
              <a:rPr lang="de-DE" altLang="de-DE" sz="2400" i="1" dirty="0">
                <a:solidFill>
                  <a:srgbClr val="333333"/>
                </a:solidFill>
              </a:rPr>
              <a:t> Anwalt eingeschaltet</a:t>
            </a:r>
          </a:p>
          <a:p>
            <a:pPr>
              <a:lnSpc>
                <a:spcPct val="120000"/>
              </a:lnSpc>
              <a:buFont typeface="Wingdings" panose="05000000000000000000" pitchFamily="2" charset="2"/>
              <a:buChar char="Ø"/>
            </a:pPr>
            <a:endParaRPr lang="de-DE" altLang="de-DE" sz="2400" i="1" dirty="0">
              <a:solidFill>
                <a:srgbClr val="333333"/>
              </a:solidFill>
            </a:endParaRPr>
          </a:p>
          <a:p>
            <a:pPr>
              <a:lnSpc>
                <a:spcPct val="120000"/>
              </a:lnSpc>
              <a:buFont typeface="Wingdings" panose="05000000000000000000" pitchFamily="2" charset="2"/>
              <a:buChar char="Ø"/>
            </a:pPr>
            <a:r>
              <a:rPr lang="de-DE" altLang="de-DE" sz="2400" i="1" dirty="0">
                <a:solidFill>
                  <a:srgbClr val="333333"/>
                </a:solidFill>
              </a:rPr>
              <a:t> etc. etc. etc. </a:t>
            </a:r>
          </a:p>
          <a:p>
            <a:pPr>
              <a:lnSpc>
                <a:spcPct val="120000"/>
              </a:lnSpc>
              <a:buFont typeface="Wingdings" panose="05000000000000000000" pitchFamily="2" charset="2"/>
              <a:buChar char="Ø"/>
            </a:pPr>
            <a:endParaRPr lang="de-DE" altLang="de-DE" sz="2400" i="1" dirty="0">
              <a:solidFill>
                <a:srgbClr val="333333"/>
              </a:solidFill>
            </a:endParaRPr>
          </a:p>
          <a:p>
            <a:pPr>
              <a:lnSpc>
                <a:spcPct val="120000"/>
              </a:lnSpc>
              <a:buFont typeface="Wingdings" panose="05000000000000000000" pitchFamily="2" charset="2"/>
              <a:buChar char="Ø"/>
            </a:pPr>
            <a:r>
              <a:rPr lang="de-DE" altLang="de-DE" sz="2400" i="1" dirty="0">
                <a:solidFill>
                  <a:srgbClr val="333333"/>
                </a:solidFill>
              </a:rPr>
              <a:t> ???</a:t>
            </a:r>
          </a:p>
        </p:txBody>
      </p:sp>
      <p:sp>
        <p:nvSpPr>
          <p:cNvPr id="1686533" name="Text Box 5"/>
          <p:cNvSpPr txBox="1">
            <a:spLocks noChangeArrowheads="1"/>
          </p:cNvSpPr>
          <p:nvPr/>
        </p:nvSpPr>
        <p:spPr bwMode="auto">
          <a:xfrm>
            <a:off x="7244157" y="971346"/>
            <a:ext cx="3447326" cy="57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3199" b="1" dirty="0">
                <a:solidFill>
                  <a:srgbClr val="CC3300"/>
                </a:solidFill>
                <a:effectLst>
                  <a:outerShdw blurRad="38100" dist="38100" dir="2700000" algn="tl">
                    <a:srgbClr val="C0C0C0"/>
                  </a:outerShdw>
                </a:effectLst>
              </a:rPr>
              <a:t>I r </a:t>
            </a:r>
            <a:r>
              <a:rPr lang="de-DE" altLang="de-DE" sz="3199" b="1" dirty="0" err="1">
                <a:solidFill>
                  <a:srgbClr val="CC3300"/>
                </a:solidFill>
                <a:effectLst>
                  <a:outerShdw blurRad="38100" dist="38100" dir="2700000" algn="tl">
                    <a:srgbClr val="C0C0C0"/>
                  </a:outerShdw>
                </a:effectLst>
              </a:rPr>
              <a:t>r</a:t>
            </a:r>
            <a:r>
              <a:rPr lang="de-DE" altLang="de-DE" sz="3199" b="1" dirty="0">
                <a:solidFill>
                  <a:srgbClr val="CC3300"/>
                </a:solidFill>
                <a:effectLst>
                  <a:outerShdw blurRad="38100" dist="38100" dir="2700000" algn="tl">
                    <a:srgbClr val="C0C0C0"/>
                  </a:outerShdw>
                </a:effectLst>
              </a:rPr>
              <a:t> w e g e . . .</a:t>
            </a:r>
          </a:p>
        </p:txBody>
      </p:sp>
      <p:sp>
        <p:nvSpPr>
          <p:cNvPr id="1686534" name="Line 6"/>
          <p:cNvSpPr>
            <a:spLocks noChangeShapeType="1"/>
          </p:cNvSpPr>
          <p:nvPr/>
        </p:nvSpPr>
        <p:spPr bwMode="auto">
          <a:xfrm>
            <a:off x="7182259" y="1620497"/>
            <a:ext cx="3202902" cy="0"/>
          </a:xfrm>
          <a:prstGeom prst="line">
            <a:avLst/>
          </a:prstGeom>
          <a:noFill/>
          <a:ln w="952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686530" name="Picture 2" descr="scaled"/>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6613724" cy="7128209"/>
          </a:xfrm>
          <a:prstGeom prst="rect">
            <a:avLst/>
          </a:prstGeom>
          <a:noFill/>
          <a:extLst>
            <a:ext uri="{909E8E84-426E-40DD-AFC4-6F175D3DCCD1}">
              <a14:hiddenFill xmlns:a14="http://schemas.microsoft.com/office/drawing/2010/main">
                <a:solidFill>
                  <a:srgbClr val="FFFFFF"/>
                </a:solidFill>
              </a14:hiddenFill>
            </a:ext>
          </a:extLst>
        </p:spPr>
      </p:pic>
      <p:sp>
        <p:nvSpPr>
          <p:cNvPr id="1686535" name="Text Box 7"/>
          <p:cNvSpPr txBox="1">
            <a:spLocks noChangeArrowheads="1"/>
          </p:cNvSpPr>
          <p:nvPr/>
        </p:nvSpPr>
        <p:spPr bwMode="auto">
          <a:xfrm>
            <a:off x="329" y="612647"/>
            <a:ext cx="6605788" cy="231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5" tIns="45702" rIns="91405" bIns="45702">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lnSpc>
                <a:spcPct val="130000"/>
              </a:lnSpc>
            </a:pPr>
            <a:r>
              <a:rPr lang="de-DE" altLang="de-DE" sz="2799" dirty="0">
                <a:solidFill>
                  <a:srgbClr val="00FF00"/>
                </a:solidFill>
              </a:rPr>
              <a:t>Wer seine Räume nicht trocken hält </a:t>
            </a:r>
          </a:p>
          <a:p>
            <a:pPr algn="ctr">
              <a:lnSpc>
                <a:spcPct val="130000"/>
              </a:lnSpc>
            </a:pPr>
            <a:r>
              <a:rPr lang="de-DE" altLang="de-DE" sz="2799" dirty="0">
                <a:solidFill>
                  <a:srgbClr val="00FF00"/>
                </a:solidFill>
              </a:rPr>
              <a:t>und lieber streitet,</a:t>
            </a:r>
          </a:p>
          <a:p>
            <a:pPr algn="ctr">
              <a:lnSpc>
                <a:spcPct val="130000"/>
              </a:lnSpc>
            </a:pPr>
            <a:r>
              <a:rPr lang="de-DE" altLang="de-DE" sz="2799" dirty="0">
                <a:solidFill>
                  <a:srgbClr val="00FF00"/>
                </a:solidFill>
              </a:rPr>
              <a:t>kann viel Geld verlieren</a:t>
            </a:r>
          </a:p>
          <a:p>
            <a:pPr algn="ctr">
              <a:lnSpc>
                <a:spcPct val="130000"/>
              </a:lnSpc>
            </a:pPr>
            <a:r>
              <a:rPr lang="de-DE" altLang="de-DE" sz="2799" dirty="0">
                <a:solidFill>
                  <a:srgbClr val="00FF00"/>
                </a:solidFill>
              </a:rPr>
              <a:t>und den Schimmel behalten!</a:t>
            </a:r>
          </a:p>
        </p:txBody>
      </p:sp>
      <p:sp>
        <p:nvSpPr>
          <p:cNvPr id="10" name="Rectangle 3"/>
          <p:cNvSpPr>
            <a:spLocks noChangeArrowheads="1"/>
          </p:cNvSpPr>
          <p:nvPr/>
        </p:nvSpPr>
        <p:spPr bwMode="auto">
          <a:xfrm>
            <a:off x="4051108" y="6084093"/>
            <a:ext cx="6640705" cy="38228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65" tIns="52133" rIns="104265" bIns="52133">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1800" dirty="0">
                <a:hlinkClick r:id="rId3"/>
              </a:rPr>
              <a:t>http://www.schimmelpilz.de/newforum/index.htm</a:t>
            </a:r>
            <a:r>
              <a:rPr lang="de-DE" altLang="de-DE" sz="1800" dirty="0"/>
              <a:t> </a:t>
            </a:r>
          </a:p>
        </p:txBody>
      </p:sp>
      <p:sp>
        <p:nvSpPr>
          <p:cNvPr id="11" name="Text Box 7"/>
          <p:cNvSpPr txBox="1">
            <a:spLocks noChangeArrowheads="1"/>
          </p:cNvSpPr>
          <p:nvPr/>
        </p:nvSpPr>
        <p:spPr bwMode="auto">
          <a:xfrm>
            <a:off x="3978084" y="6143471"/>
            <a:ext cx="2592289" cy="27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99" tIns="45699" rIns="91399" bIns="45699">
            <a:spAutoFit/>
          </a:bodyPr>
          <a:lstStyle>
            <a:lvl1pPr algn="l" defTabSz="995363">
              <a:defRPr>
                <a:solidFill>
                  <a:schemeClr val="tx1"/>
                </a:solidFill>
                <a:latin typeface="Arial" panose="020B0604020202020204" pitchFamily="34" charset="0"/>
              </a:defRPr>
            </a:lvl1pPr>
            <a:lvl2pPr marL="455613"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marL="1368425"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1200" dirty="0" smtClean="0">
                <a:solidFill>
                  <a:schemeClr val="accent5"/>
                </a:solidFill>
              </a:rPr>
              <a:t>Bildquelle:</a:t>
            </a:r>
            <a:endParaRPr lang="de-DE" altLang="de-DE" sz="1200" dirty="0">
              <a:solidFill>
                <a:schemeClr val="accent5"/>
              </a:solidFill>
            </a:endParaRPr>
          </a:p>
        </p:txBody>
      </p:sp>
    </p:spTree>
    <p:extLst>
      <p:ext uri="{BB962C8B-B14F-4D97-AF65-F5344CB8AC3E}">
        <p14:creationId xmlns:p14="http://schemas.microsoft.com/office/powerpoint/2010/main" val="20673873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Schuld am Schaden?</a:t>
            </a:r>
            <a:endParaRPr lang="de-DE"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2050" name="Text Box 2"/>
          <p:cNvSpPr txBox="1">
            <a:spLocks noChangeArrowheads="1"/>
          </p:cNvSpPr>
          <p:nvPr/>
        </p:nvSpPr>
        <p:spPr bwMode="auto">
          <a:xfrm>
            <a:off x="3221670" y="4931965"/>
            <a:ext cx="4320480" cy="936299"/>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eaLnBrk="1" hangingPunct="1"/>
            <a:r>
              <a:rPr lang="de-DE" altLang="de-DE" sz="1800" b="1" dirty="0">
                <a:solidFill>
                  <a:srgbClr val="000000"/>
                </a:solidFill>
              </a:rPr>
              <a:t>Quellen: Dr. Jürgen </a:t>
            </a:r>
            <a:r>
              <a:rPr lang="de-DE" altLang="de-DE" sz="1800" b="1" dirty="0" err="1">
                <a:solidFill>
                  <a:srgbClr val="000000"/>
                </a:solidFill>
              </a:rPr>
              <a:t>Blaich</a:t>
            </a:r>
            <a:endParaRPr lang="de-DE" altLang="de-DE" sz="1800" b="1" dirty="0">
              <a:solidFill>
                <a:srgbClr val="000000"/>
              </a:solidFill>
            </a:endParaRPr>
          </a:p>
          <a:p>
            <a:pPr algn="ctr" eaLnBrk="1" hangingPunct="1"/>
            <a:r>
              <a:rPr lang="de-DE" altLang="de-DE" sz="1800" b="1" dirty="0">
                <a:solidFill>
                  <a:srgbClr val="000000"/>
                </a:solidFill>
              </a:rPr>
              <a:t>Bauschäden</a:t>
            </a:r>
          </a:p>
          <a:p>
            <a:pPr algn="ctr" eaLnBrk="1" hangingPunct="1"/>
            <a:r>
              <a:rPr lang="de-DE" altLang="de-DE" sz="1800" b="1" dirty="0">
                <a:solidFill>
                  <a:srgbClr val="000000"/>
                </a:solidFill>
              </a:rPr>
              <a:t>EMPA</a:t>
            </a:r>
          </a:p>
        </p:txBody>
      </p:sp>
      <p:sp>
        <p:nvSpPr>
          <p:cNvPr id="2562051" name="Rectangle 3"/>
          <p:cNvSpPr>
            <a:spLocks noChangeArrowheads="1"/>
          </p:cNvSpPr>
          <p:nvPr/>
        </p:nvSpPr>
        <p:spPr bwMode="auto">
          <a:xfrm>
            <a:off x="341350" y="899517"/>
            <a:ext cx="10081120" cy="40679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284" tIns="52142" rIns="104284" bIns="52142"/>
          <a:lstStyle>
            <a:lvl1pPr marL="342900" indent="-342900" algn="l">
              <a:spcBef>
                <a:spcPct val="20000"/>
              </a:spcBef>
              <a:buChar char="•"/>
              <a:defRPr sz="3500">
                <a:solidFill>
                  <a:schemeClr val="tx1"/>
                </a:solidFill>
                <a:latin typeface="Arial" panose="020B0604020202020204" pitchFamily="34" charset="0"/>
              </a:defRPr>
            </a:lvl1pPr>
            <a:lvl2pPr marL="742950" indent="-285750" algn="l">
              <a:spcBef>
                <a:spcPct val="20000"/>
              </a:spcBef>
              <a:buChar char="–"/>
              <a:defRPr sz="3100">
                <a:solidFill>
                  <a:schemeClr val="tx1"/>
                </a:solidFill>
                <a:latin typeface="Arial" panose="020B0604020202020204" pitchFamily="34" charset="0"/>
              </a:defRPr>
            </a:lvl2pPr>
            <a:lvl3pPr marL="1143000" indent="-228600" algn="l">
              <a:spcBef>
                <a:spcPct val="20000"/>
              </a:spcBef>
              <a:buChar char="•"/>
              <a:defRPr sz="2600">
                <a:solidFill>
                  <a:schemeClr val="tx1"/>
                </a:solidFill>
                <a:latin typeface="Arial" panose="020B0604020202020204" pitchFamily="34" charset="0"/>
              </a:defRPr>
            </a:lvl3pPr>
            <a:lvl4pPr marL="1600200" indent="-228600" algn="l">
              <a:spcBef>
                <a:spcPct val="20000"/>
              </a:spcBef>
              <a:buChar char="–"/>
              <a:defRPr sz="2200">
                <a:solidFill>
                  <a:schemeClr val="tx1"/>
                </a:solidFill>
                <a:latin typeface="Arial" panose="020B0604020202020204" pitchFamily="34" charset="0"/>
              </a:defRPr>
            </a:lvl4pPr>
            <a:lvl5pPr marL="2057400" indent="-228600" algn="l">
              <a:spcBef>
                <a:spcPct val="20000"/>
              </a:spcBef>
              <a:buChar char="»"/>
              <a:defRPr sz="2200">
                <a:solidFill>
                  <a:schemeClr val="tx1"/>
                </a:solidFill>
                <a:latin typeface="Arial" panose="020B0604020202020204" pitchFamily="34" charset="0"/>
              </a:defRPr>
            </a:lvl5pPr>
            <a:lvl6pPr marL="2514600" indent="-228600" fontAlgn="base">
              <a:spcBef>
                <a:spcPct val="20000"/>
              </a:spcBef>
              <a:spcAft>
                <a:spcPct val="0"/>
              </a:spcAft>
              <a:buChar char="»"/>
              <a:defRPr sz="2200">
                <a:solidFill>
                  <a:schemeClr val="tx1"/>
                </a:solidFill>
                <a:latin typeface="Arial" panose="020B0604020202020204" pitchFamily="34" charset="0"/>
              </a:defRPr>
            </a:lvl6pPr>
            <a:lvl7pPr marL="2971800" indent="-228600" fontAlgn="base">
              <a:spcBef>
                <a:spcPct val="20000"/>
              </a:spcBef>
              <a:spcAft>
                <a:spcPct val="0"/>
              </a:spcAft>
              <a:buChar char="»"/>
              <a:defRPr sz="2200">
                <a:solidFill>
                  <a:schemeClr val="tx1"/>
                </a:solidFill>
                <a:latin typeface="Arial" panose="020B0604020202020204" pitchFamily="34" charset="0"/>
              </a:defRPr>
            </a:lvl7pPr>
            <a:lvl8pPr marL="3429000" indent="-228600" fontAlgn="base">
              <a:spcBef>
                <a:spcPct val="20000"/>
              </a:spcBef>
              <a:spcAft>
                <a:spcPct val="0"/>
              </a:spcAft>
              <a:buChar char="»"/>
              <a:defRPr sz="2200">
                <a:solidFill>
                  <a:schemeClr val="tx1"/>
                </a:solidFill>
                <a:latin typeface="Arial" panose="020B0604020202020204" pitchFamily="34" charset="0"/>
              </a:defRPr>
            </a:lvl8pPr>
            <a:lvl9pPr marL="3886200" indent="-228600" fontAlgn="base">
              <a:spcBef>
                <a:spcPct val="20000"/>
              </a:spcBef>
              <a:spcAft>
                <a:spcPct val="0"/>
              </a:spcAft>
              <a:buChar char="»"/>
              <a:defRPr sz="2200">
                <a:solidFill>
                  <a:schemeClr val="tx1"/>
                </a:solidFill>
                <a:latin typeface="Arial" panose="020B0604020202020204" pitchFamily="34" charset="0"/>
              </a:defRPr>
            </a:lvl9pPr>
          </a:lstStyle>
          <a:p>
            <a:pPr algn="ctr" eaLnBrk="1" hangingPunct="1">
              <a:buFontTx/>
              <a:buNone/>
            </a:pPr>
            <a:endParaRPr lang="de-DE" altLang="de-DE" sz="3200" b="1" dirty="0">
              <a:solidFill>
                <a:srgbClr val="000000"/>
              </a:solidFill>
            </a:endParaRPr>
          </a:p>
          <a:p>
            <a:pPr algn="ctr" eaLnBrk="1" hangingPunct="1">
              <a:buFontTx/>
              <a:buNone/>
            </a:pPr>
            <a:r>
              <a:rPr lang="de-DE" altLang="de-DE" sz="3200" b="1" dirty="0">
                <a:solidFill>
                  <a:srgbClr val="CC3300"/>
                </a:solidFill>
              </a:rPr>
              <a:t>Sechs</a:t>
            </a:r>
            <a:r>
              <a:rPr lang="de-DE" altLang="de-DE" sz="3200" dirty="0">
                <a:solidFill>
                  <a:srgbClr val="000000"/>
                </a:solidFill>
              </a:rPr>
              <a:t> typische Fälle, bei denen normalerweise ein </a:t>
            </a:r>
          </a:p>
          <a:p>
            <a:pPr algn="ctr" eaLnBrk="1" hangingPunct="1">
              <a:buFontTx/>
              <a:buNone/>
            </a:pPr>
            <a:r>
              <a:rPr lang="de-DE" altLang="de-DE" sz="3200" dirty="0">
                <a:solidFill>
                  <a:srgbClr val="000000"/>
                </a:solidFill>
              </a:rPr>
              <a:t>Verschulden der Bewohner vorliegt.</a:t>
            </a:r>
          </a:p>
          <a:p>
            <a:pPr algn="ctr" eaLnBrk="1" hangingPunct="1">
              <a:buFontTx/>
              <a:buNone/>
            </a:pPr>
            <a:endParaRPr lang="de-DE" altLang="de-DE" sz="3200" dirty="0">
              <a:solidFill>
                <a:srgbClr val="000000"/>
              </a:solidFill>
            </a:endParaRPr>
          </a:p>
          <a:p>
            <a:pPr algn="ctr" eaLnBrk="1" hangingPunct="1">
              <a:buFontTx/>
              <a:buNone/>
            </a:pPr>
            <a:r>
              <a:rPr lang="de-DE" altLang="de-DE" sz="3200" b="1" dirty="0">
                <a:solidFill>
                  <a:srgbClr val="CC3300"/>
                </a:solidFill>
              </a:rPr>
              <a:t>Drei</a:t>
            </a:r>
            <a:r>
              <a:rPr lang="de-DE" altLang="de-DE" sz="3200" dirty="0">
                <a:solidFill>
                  <a:srgbClr val="000000"/>
                </a:solidFill>
              </a:rPr>
              <a:t> typische Fälle, bei denen normalerweise </a:t>
            </a:r>
          </a:p>
          <a:p>
            <a:pPr algn="ctr" eaLnBrk="1" hangingPunct="1">
              <a:buFontTx/>
              <a:buNone/>
            </a:pPr>
            <a:r>
              <a:rPr lang="de-DE" altLang="de-DE" sz="3200" dirty="0">
                <a:solidFill>
                  <a:srgbClr val="000000"/>
                </a:solidFill>
              </a:rPr>
              <a:t>bauliche Mängel vorliegen</a:t>
            </a:r>
          </a:p>
        </p:txBody>
      </p:sp>
    </p:spTree>
    <p:extLst>
      <p:ext uri="{BB962C8B-B14F-4D97-AF65-F5344CB8AC3E}">
        <p14:creationId xmlns:p14="http://schemas.microsoft.com/office/powerpoint/2010/main" val="64331705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25426" y="899517"/>
            <a:ext cx="8073918"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3075" name="Text Box 3"/>
          <p:cNvSpPr txBox="1">
            <a:spLocks noChangeArrowheads="1"/>
          </p:cNvSpPr>
          <p:nvPr/>
        </p:nvSpPr>
        <p:spPr bwMode="auto">
          <a:xfrm>
            <a:off x="1025426" y="431465"/>
            <a:ext cx="9666387" cy="47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spcBef>
                <a:spcPct val="50000"/>
              </a:spcBef>
            </a:pPr>
            <a:r>
              <a:rPr lang="de-DE" altLang="de-DE" sz="2400" b="1" dirty="0">
                <a:solidFill>
                  <a:schemeClr val="tx1">
                    <a:lumMod val="85000"/>
                    <a:lumOff val="15000"/>
                  </a:schemeClr>
                </a:solidFill>
                <a:latin typeface="+mn-lt"/>
              </a:rPr>
              <a:t>Schadentyp Nr.1  Möbel an Außenwänden</a:t>
            </a:r>
          </a:p>
        </p:txBody>
      </p:sp>
      <p:sp>
        <p:nvSpPr>
          <p:cNvPr id="6" name="Text Box 4"/>
          <p:cNvSpPr txBox="1">
            <a:spLocks noChangeArrowheads="1"/>
          </p:cNvSpPr>
          <p:nvPr/>
        </p:nvSpPr>
        <p:spPr bwMode="auto">
          <a:xfrm>
            <a:off x="1097434" y="6444133"/>
            <a:ext cx="8028892" cy="41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spcBef>
                <a:spcPct val="50000"/>
              </a:spcBef>
            </a:pPr>
            <a:r>
              <a:rPr lang="de-DE" altLang="de-DE" sz="2000" b="1" i="1" dirty="0">
                <a:solidFill>
                  <a:srgbClr val="000000"/>
                </a:solidFill>
                <a:latin typeface="+mn-lt"/>
              </a:rPr>
              <a:t>... normalerweise Verschulden der Bewohner</a:t>
            </a:r>
          </a:p>
        </p:txBody>
      </p:sp>
    </p:spTree>
    <p:extLst>
      <p:ext uri="{BB962C8B-B14F-4D97-AF65-F5344CB8AC3E}">
        <p14:creationId xmlns:p14="http://schemas.microsoft.com/office/powerpoint/2010/main" val="82372921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25426" y="899517"/>
            <a:ext cx="8085027"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6147" name="Text Box 3"/>
          <p:cNvSpPr txBox="1">
            <a:spLocks noChangeArrowheads="1"/>
          </p:cNvSpPr>
          <p:nvPr/>
        </p:nvSpPr>
        <p:spPr bwMode="auto">
          <a:xfrm>
            <a:off x="1025426" y="431465"/>
            <a:ext cx="9666387" cy="47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defPPr>
              <a:defRPr lang="de-DE"/>
            </a:defPPr>
            <a:lvl1pPr defTabSz="1042988">
              <a:spcBef>
                <a:spcPct val="50000"/>
              </a:spcBef>
              <a:defRPr sz="2400" b="1">
                <a:solidFill>
                  <a:schemeClr val="tx1">
                    <a:lumMod val="85000"/>
                    <a:lumOff val="15000"/>
                  </a:schemeClr>
                </a:solidFill>
                <a:latin typeface="+mn-lt"/>
              </a:defRPr>
            </a:lvl1pPr>
            <a:lvl2pPr marL="522288" defTabSz="1042988">
              <a:defRPr>
                <a:solidFill>
                  <a:schemeClr val="tx1"/>
                </a:solidFill>
              </a:defRPr>
            </a:lvl2pPr>
            <a:lvl3pPr marL="1042988" defTabSz="1042988">
              <a:defRPr>
                <a:solidFill>
                  <a:schemeClr val="tx1"/>
                </a:solidFill>
              </a:defRPr>
            </a:lvl3pPr>
            <a:lvl4pPr marL="1565275" defTabSz="1042988">
              <a:defRPr>
                <a:solidFill>
                  <a:schemeClr val="tx1"/>
                </a:solidFill>
              </a:defRPr>
            </a:lvl4pPr>
            <a:lvl5pPr marL="2085975" defTabSz="1042988">
              <a:defRPr>
                <a:solidFill>
                  <a:schemeClr val="tx1"/>
                </a:solidFill>
              </a:defRPr>
            </a:lvl5pPr>
            <a:lvl6pPr marL="2543175" defTabSz="1042988" fontAlgn="base">
              <a:spcBef>
                <a:spcPct val="0"/>
              </a:spcBef>
              <a:spcAft>
                <a:spcPct val="0"/>
              </a:spcAft>
              <a:defRPr>
                <a:solidFill>
                  <a:schemeClr val="tx1"/>
                </a:solidFill>
              </a:defRPr>
            </a:lvl6pPr>
            <a:lvl7pPr marL="3000375" defTabSz="1042988" fontAlgn="base">
              <a:spcBef>
                <a:spcPct val="0"/>
              </a:spcBef>
              <a:spcAft>
                <a:spcPct val="0"/>
              </a:spcAft>
              <a:defRPr>
                <a:solidFill>
                  <a:schemeClr val="tx1"/>
                </a:solidFill>
              </a:defRPr>
            </a:lvl7pPr>
            <a:lvl8pPr marL="3457575" defTabSz="1042988" fontAlgn="base">
              <a:spcBef>
                <a:spcPct val="0"/>
              </a:spcBef>
              <a:spcAft>
                <a:spcPct val="0"/>
              </a:spcAft>
              <a:defRPr>
                <a:solidFill>
                  <a:schemeClr val="tx1"/>
                </a:solidFill>
              </a:defRPr>
            </a:lvl8pPr>
            <a:lvl9pPr marL="3914775" defTabSz="1042988" fontAlgn="base">
              <a:spcBef>
                <a:spcPct val="0"/>
              </a:spcBef>
              <a:spcAft>
                <a:spcPct val="0"/>
              </a:spcAft>
              <a:defRPr>
                <a:solidFill>
                  <a:schemeClr val="tx1"/>
                </a:solidFill>
              </a:defRPr>
            </a:lvl9pPr>
          </a:lstStyle>
          <a:p>
            <a:r>
              <a:rPr lang="de-DE" altLang="de-DE" dirty="0"/>
              <a:t>Schadentyp Nr.2  Kondenswasser auf Fenstern</a:t>
            </a:r>
          </a:p>
        </p:txBody>
      </p:sp>
      <p:sp>
        <p:nvSpPr>
          <p:cNvPr id="7" name="Text Box 4"/>
          <p:cNvSpPr txBox="1">
            <a:spLocks noChangeArrowheads="1"/>
          </p:cNvSpPr>
          <p:nvPr/>
        </p:nvSpPr>
        <p:spPr bwMode="auto">
          <a:xfrm>
            <a:off x="1097434" y="6444133"/>
            <a:ext cx="8028892" cy="41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spcBef>
                <a:spcPct val="50000"/>
              </a:spcBef>
            </a:pPr>
            <a:r>
              <a:rPr lang="de-DE" altLang="de-DE" sz="2000" b="1" i="1" dirty="0">
                <a:solidFill>
                  <a:srgbClr val="000000"/>
                </a:solidFill>
                <a:latin typeface="+mn-lt"/>
              </a:rPr>
              <a:t>... normalerweise Verschulden der Bewohner</a:t>
            </a:r>
          </a:p>
        </p:txBody>
      </p:sp>
    </p:spTree>
    <p:extLst>
      <p:ext uri="{BB962C8B-B14F-4D97-AF65-F5344CB8AC3E}">
        <p14:creationId xmlns:p14="http://schemas.microsoft.com/office/powerpoint/2010/main" val="330053369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25426" y="899517"/>
            <a:ext cx="8073918" cy="577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6" name="Text Box 4"/>
          <p:cNvSpPr txBox="1">
            <a:spLocks noChangeArrowheads="1"/>
          </p:cNvSpPr>
          <p:nvPr/>
        </p:nvSpPr>
        <p:spPr bwMode="auto">
          <a:xfrm>
            <a:off x="1025426" y="431465"/>
            <a:ext cx="9681919" cy="47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defPPr>
              <a:defRPr lang="de-DE"/>
            </a:defPPr>
            <a:lvl1pPr defTabSz="1042988">
              <a:spcBef>
                <a:spcPct val="50000"/>
              </a:spcBef>
              <a:defRPr sz="2400" b="1">
                <a:solidFill>
                  <a:schemeClr val="tx1">
                    <a:lumMod val="85000"/>
                    <a:lumOff val="15000"/>
                  </a:schemeClr>
                </a:solidFill>
                <a:latin typeface="+mn-lt"/>
              </a:defRPr>
            </a:lvl1pPr>
            <a:lvl2pPr marL="522288" defTabSz="1042988">
              <a:defRPr>
                <a:solidFill>
                  <a:schemeClr val="tx1"/>
                </a:solidFill>
              </a:defRPr>
            </a:lvl2pPr>
            <a:lvl3pPr marL="1042988" defTabSz="1042988">
              <a:defRPr>
                <a:solidFill>
                  <a:schemeClr val="tx1"/>
                </a:solidFill>
              </a:defRPr>
            </a:lvl3pPr>
            <a:lvl4pPr marL="1565275" defTabSz="1042988">
              <a:defRPr>
                <a:solidFill>
                  <a:schemeClr val="tx1"/>
                </a:solidFill>
              </a:defRPr>
            </a:lvl4pPr>
            <a:lvl5pPr marL="2085975" defTabSz="1042988">
              <a:defRPr>
                <a:solidFill>
                  <a:schemeClr val="tx1"/>
                </a:solidFill>
              </a:defRPr>
            </a:lvl5pPr>
            <a:lvl6pPr marL="2543175" defTabSz="1042988" fontAlgn="base">
              <a:spcBef>
                <a:spcPct val="0"/>
              </a:spcBef>
              <a:spcAft>
                <a:spcPct val="0"/>
              </a:spcAft>
              <a:defRPr>
                <a:solidFill>
                  <a:schemeClr val="tx1"/>
                </a:solidFill>
              </a:defRPr>
            </a:lvl6pPr>
            <a:lvl7pPr marL="3000375" defTabSz="1042988" fontAlgn="base">
              <a:spcBef>
                <a:spcPct val="0"/>
              </a:spcBef>
              <a:spcAft>
                <a:spcPct val="0"/>
              </a:spcAft>
              <a:defRPr>
                <a:solidFill>
                  <a:schemeClr val="tx1"/>
                </a:solidFill>
              </a:defRPr>
            </a:lvl7pPr>
            <a:lvl8pPr marL="3457575" defTabSz="1042988" fontAlgn="base">
              <a:spcBef>
                <a:spcPct val="0"/>
              </a:spcBef>
              <a:spcAft>
                <a:spcPct val="0"/>
              </a:spcAft>
              <a:defRPr>
                <a:solidFill>
                  <a:schemeClr val="tx1"/>
                </a:solidFill>
              </a:defRPr>
            </a:lvl8pPr>
            <a:lvl9pPr marL="3914775" defTabSz="1042988" fontAlgn="base">
              <a:spcBef>
                <a:spcPct val="0"/>
              </a:spcBef>
              <a:spcAft>
                <a:spcPct val="0"/>
              </a:spcAft>
              <a:defRPr>
                <a:solidFill>
                  <a:schemeClr val="tx1"/>
                </a:solidFill>
              </a:defRPr>
            </a:lvl9pPr>
          </a:lstStyle>
          <a:p>
            <a:r>
              <a:rPr lang="de-DE" altLang="de-DE" dirty="0"/>
              <a:t>Schadentyp Nr.3  Schimmelpilze in </a:t>
            </a:r>
            <a:r>
              <a:rPr lang="de-DE" altLang="de-DE" dirty="0" err="1"/>
              <a:t>Fensterfälzen</a:t>
            </a:r>
            <a:endParaRPr lang="de-DE" altLang="de-DE" dirty="0"/>
          </a:p>
        </p:txBody>
      </p:sp>
      <p:sp>
        <p:nvSpPr>
          <p:cNvPr id="6" name="Text Box 4"/>
          <p:cNvSpPr txBox="1">
            <a:spLocks noChangeArrowheads="1"/>
          </p:cNvSpPr>
          <p:nvPr/>
        </p:nvSpPr>
        <p:spPr bwMode="auto">
          <a:xfrm>
            <a:off x="1097434" y="6444133"/>
            <a:ext cx="8028892" cy="41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spcBef>
                <a:spcPct val="50000"/>
              </a:spcBef>
            </a:pPr>
            <a:r>
              <a:rPr lang="de-DE" altLang="de-DE" sz="2000" b="1" i="1" dirty="0">
                <a:solidFill>
                  <a:srgbClr val="000000"/>
                </a:solidFill>
                <a:latin typeface="+mn-lt"/>
              </a:rPr>
              <a:t>... normalerweise Verschulden der Bewohner</a:t>
            </a:r>
          </a:p>
        </p:txBody>
      </p:sp>
    </p:spTree>
    <p:extLst>
      <p:ext uri="{BB962C8B-B14F-4D97-AF65-F5344CB8AC3E}">
        <p14:creationId xmlns:p14="http://schemas.microsoft.com/office/powerpoint/2010/main" val="24390378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25426" y="899517"/>
            <a:ext cx="8062807"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p:cNvSpPr txBox="1">
            <a:spLocks noChangeArrowheads="1"/>
          </p:cNvSpPr>
          <p:nvPr/>
        </p:nvSpPr>
        <p:spPr bwMode="auto">
          <a:xfrm>
            <a:off x="1025426" y="431465"/>
            <a:ext cx="9666387" cy="47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defPPr>
              <a:defRPr lang="de-DE"/>
            </a:defPPr>
            <a:lvl1pPr defTabSz="1042988">
              <a:spcBef>
                <a:spcPct val="50000"/>
              </a:spcBef>
              <a:defRPr sz="2400" b="1">
                <a:solidFill>
                  <a:schemeClr val="tx1">
                    <a:lumMod val="85000"/>
                    <a:lumOff val="15000"/>
                  </a:schemeClr>
                </a:solidFill>
                <a:latin typeface="+mn-lt"/>
              </a:defRPr>
            </a:lvl1pPr>
            <a:lvl2pPr marL="522288" defTabSz="1042988">
              <a:defRPr>
                <a:solidFill>
                  <a:schemeClr val="tx1"/>
                </a:solidFill>
              </a:defRPr>
            </a:lvl2pPr>
            <a:lvl3pPr marL="1042988" defTabSz="1042988">
              <a:defRPr>
                <a:solidFill>
                  <a:schemeClr val="tx1"/>
                </a:solidFill>
              </a:defRPr>
            </a:lvl3pPr>
            <a:lvl4pPr marL="1565275" defTabSz="1042988">
              <a:defRPr>
                <a:solidFill>
                  <a:schemeClr val="tx1"/>
                </a:solidFill>
              </a:defRPr>
            </a:lvl4pPr>
            <a:lvl5pPr marL="2085975" defTabSz="1042988">
              <a:defRPr>
                <a:solidFill>
                  <a:schemeClr val="tx1"/>
                </a:solidFill>
              </a:defRPr>
            </a:lvl5pPr>
            <a:lvl6pPr marL="2543175" defTabSz="1042988" fontAlgn="base">
              <a:spcBef>
                <a:spcPct val="0"/>
              </a:spcBef>
              <a:spcAft>
                <a:spcPct val="0"/>
              </a:spcAft>
              <a:defRPr>
                <a:solidFill>
                  <a:schemeClr val="tx1"/>
                </a:solidFill>
              </a:defRPr>
            </a:lvl6pPr>
            <a:lvl7pPr marL="3000375" defTabSz="1042988" fontAlgn="base">
              <a:spcBef>
                <a:spcPct val="0"/>
              </a:spcBef>
              <a:spcAft>
                <a:spcPct val="0"/>
              </a:spcAft>
              <a:defRPr>
                <a:solidFill>
                  <a:schemeClr val="tx1"/>
                </a:solidFill>
              </a:defRPr>
            </a:lvl7pPr>
            <a:lvl8pPr marL="3457575" defTabSz="1042988" fontAlgn="base">
              <a:spcBef>
                <a:spcPct val="0"/>
              </a:spcBef>
              <a:spcAft>
                <a:spcPct val="0"/>
              </a:spcAft>
              <a:defRPr>
                <a:solidFill>
                  <a:schemeClr val="tx1"/>
                </a:solidFill>
              </a:defRPr>
            </a:lvl8pPr>
            <a:lvl9pPr marL="3914775" defTabSz="1042988" fontAlgn="base">
              <a:spcBef>
                <a:spcPct val="0"/>
              </a:spcBef>
              <a:spcAft>
                <a:spcPct val="0"/>
              </a:spcAft>
              <a:defRPr>
                <a:solidFill>
                  <a:schemeClr val="tx1"/>
                </a:solidFill>
              </a:defRPr>
            </a:lvl9pPr>
          </a:lstStyle>
          <a:p>
            <a:r>
              <a:rPr lang="de-DE" altLang="de-DE" dirty="0"/>
              <a:t>Schadentyp Nr.4  Das Badezimmer</a:t>
            </a:r>
          </a:p>
        </p:txBody>
      </p:sp>
      <p:sp>
        <p:nvSpPr>
          <p:cNvPr id="8" name="Text Box 4"/>
          <p:cNvSpPr txBox="1">
            <a:spLocks noChangeArrowheads="1"/>
          </p:cNvSpPr>
          <p:nvPr/>
        </p:nvSpPr>
        <p:spPr bwMode="auto">
          <a:xfrm>
            <a:off x="1097434" y="6444133"/>
            <a:ext cx="8028892" cy="41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spcBef>
                <a:spcPct val="50000"/>
              </a:spcBef>
            </a:pPr>
            <a:r>
              <a:rPr lang="de-DE" altLang="de-DE" sz="2000" b="1" i="1" dirty="0">
                <a:solidFill>
                  <a:srgbClr val="000000"/>
                </a:solidFill>
                <a:latin typeface="+mn-lt"/>
              </a:rPr>
              <a:t>... normalerweise Verschulden der Bewohner</a:t>
            </a:r>
          </a:p>
        </p:txBody>
      </p:sp>
    </p:spTree>
    <p:extLst>
      <p:ext uri="{BB962C8B-B14F-4D97-AF65-F5344CB8AC3E}">
        <p14:creationId xmlns:p14="http://schemas.microsoft.com/office/powerpoint/2010/main" val="27123776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25426" y="899517"/>
            <a:ext cx="8031064" cy="5510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8" name="Text Box 4"/>
          <p:cNvSpPr txBox="1">
            <a:spLocks noChangeArrowheads="1"/>
          </p:cNvSpPr>
          <p:nvPr/>
        </p:nvSpPr>
        <p:spPr bwMode="auto">
          <a:xfrm>
            <a:off x="1025426" y="431465"/>
            <a:ext cx="8418545" cy="47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defPPr>
              <a:defRPr lang="de-DE"/>
            </a:defPPr>
            <a:lvl1pPr defTabSz="1042988">
              <a:spcBef>
                <a:spcPct val="50000"/>
              </a:spcBef>
              <a:defRPr sz="2400" b="1">
                <a:solidFill>
                  <a:schemeClr val="tx1">
                    <a:lumMod val="85000"/>
                    <a:lumOff val="15000"/>
                  </a:schemeClr>
                </a:solidFill>
                <a:latin typeface="+mn-lt"/>
              </a:defRPr>
            </a:lvl1pPr>
            <a:lvl2pPr marL="522288" defTabSz="1042988">
              <a:defRPr>
                <a:solidFill>
                  <a:schemeClr val="tx1"/>
                </a:solidFill>
              </a:defRPr>
            </a:lvl2pPr>
            <a:lvl3pPr marL="1042988" defTabSz="1042988">
              <a:defRPr>
                <a:solidFill>
                  <a:schemeClr val="tx1"/>
                </a:solidFill>
              </a:defRPr>
            </a:lvl3pPr>
            <a:lvl4pPr marL="1565275" defTabSz="1042988">
              <a:defRPr>
                <a:solidFill>
                  <a:schemeClr val="tx1"/>
                </a:solidFill>
              </a:defRPr>
            </a:lvl4pPr>
            <a:lvl5pPr marL="2085975" defTabSz="1042988">
              <a:defRPr>
                <a:solidFill>
                  <a:schemeClr val="tx1"/>
                </a:solidFill>
              </a:defRPr>
            </a:lvl5pPr>
            <a:lvl6pPr marL="2543175" defTabSz="1042988" fontAlgn="base">
              <a:spcBef>
                <a:spcPct val="0"/>
              </a:spcBef>
              <a:spcAft>
                <a:spcPct val="0"/>
              </a:spcAft>
              <a:defRPr>
                <a:solidFill>
                  <a:schemeClr val="tx1"/>
                </a:solidFill>
              </a:defRPr>
            </a:lvl6pPr>
            <a:lvl7pPr marL="3000375" defTabSz="1042988" fontAlgn="base">
              <a:spcBef>
                <a:spcPct val="0"/>
              </a:spcBef>
              <a:spcAft>
                <a:spcPct val="0"/>
              </a:spcAft>
              <a:defRPr>
                <a:solidFill>
                  <a:schemeClr val="tx1"/>
                </a:solidFill>
              </a:defRPr>
            </a:lvl7pPr>
            <a:lvl8pPr marL="3457575" defTabSz="1042988" fontAlgn="base">
              <a:spcBef>
                <a:spcPct val="0"/>
              </a:spcBef>
              <a:spcAft>
                <a:spcPct val="0"/>
              </a:spcAft>
              <a:defRPr>
                <a:solidFill>
                  <a:schemeClr val="tx1"/>
                </a:solidFill>
              </a:defRPr>
            </a:lvl8pPr>
            <a:lvl9pPr marL="3914775" defTabSz="1042988" fontAlgn="base">
              <a:spcBef>
                <a:spcPct val="0"/>
              </a:spcBef>
              <a:spcAft>
                <a:spcPct val="0"/>
              </a:spcAft>
              <a:defRPr>
                <a:solidFill>
                  <a:schemeClr val="tx1"/>
                </a:solidFill>
              </a:defRPr>
            </a:lvl9pPr>
          </a:lstStyle>
          <a:p>
            <a:r>
              <a:rPr lang="de-DE" altLang="de-DE" dirty="0"/>
              <a:t>Schadentyp Nr.5  Die Gebäudeecke</a:t>
            </a:r>
          </a:p>
        </p:txBody>
      </p:sp>
      <p:sp>
        <p:nvSpPr>
          <p:cNvPr id="6" name="Text Box 4"/>
          <p:cNvSpPr txBox="1">
            <a:spLocks noChangeArrowheads="1"/>
          </p:cNvSpPr>
          <p:nvPr/>
        </p:nvSpPr>
        <p:spPr bwMode="auto">
          <a:xfrm>
            <a:off x="1097434" y="6444133"/>
            <a:ext cx="8028892" cy="41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spcBef>
                <a:spcPct val="50000"/>
              </a:spcBef>
            </a:pPr>
            <a:r>
              <a:rPr lang="de-DE" altLang="de-DE" sz="2000" b="1" i="1" dirty="0">
                <a:solidFill>
                  <a:srgbClr val="000000"/>
                </a:solidFill>
                <a:latin typeface="+mn-lt"/>
              </a:rPr>
              <a:t>... normalerweise Verschulden der Bewohner</a:t>
            </a:r>
          </a:p>
        </p:txBody>
      </p:sp>
    </p:spTree>
    <p:extLst>
      <p:ext uri="{BB962C8B-B14F-4D97-AF65-F5344CB8AC3E}">
        <p14:creationId xmlns:p14="http://schemas.microsoft.com/office/powerpoint/2010/main" val="763201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318471" y="3579062"/>
            <a:ext cx="8159625" cy="42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69" tIns="52134" rIns="104269" bIns="52134">
            <a:spAutoFit/>
          </a:bodyPr>
          <a:lstStyle>
            <a:lvl1pPr algn="ctr" defTabSz="1042988">
              <a:defRPr sz="2400" b="1">
                <a:solidFill>
                  <a:schemeClr val="accent2"/>
                </a:solidFill>
                <a:latin typeface="Arial" panose="020B0604020202020204" pitchFamily="34" charset="0"/>
              </a:defRPr>
            </a:lvl1pPr>
            <a:lvl2pPr marL="742950" indent="-285750" algn="ctr" defTabSz="1042988">
              <a:defRPr sz="2400" b="1">
                <a:solidFill>
                  <a:schemeClr val="accent2"/>
                </a:solidFill>
                <a:latin typeface="Arial" panose="020B0604020202020204" pitchFamily="34" charset="0"/>
              </a:defRPr>
            </a:lvl2pPr>
            <a:lvl3pPr marL="1143000" indent="-228600" algn="ctr" defTabSz="1042988">
              <a:defRPr sz="2400" b="1">
                <a:solidFill>
                  <a:schemeClr val="accent2"/>
                </a:solidFill>
                <a:latin typeface="Arial" panose="020B0604020202020204" pitchFamily="34" charset="0"/>
              </a:defRPr>
            </a:lvl3pPr>
            <a:lvl4pPr marL="1600200" indent="-228600" algn="ctr" defTabSz="1042988">
              <a:defRPr sz="2400" b="1">
                <a:solidFill>
                  <a:schemeClr val="accent2"/>
                </a:solidFill>
                <a:latin typeface="Arial" panose="020B0604020202020204" pitchFamily="34" charset="0"/>
              </a:defRPr>
            </a:lvl4pPr>
            <a:lvl5pPr marL="2057400" indent="-228600" algn="ctr" defTabSz="1042988">
              <a:defRPr sz="2400" b="1">
                <a:solidFill>
                  <a:schemeClr val="accent2"/>
                </a:solidFill>
                <a:latin typeface="Arial" panose="020B0604020202020204" pitchFamily="34" charset="0"/>
              </a:defRPr>
            </a:lvl5pPr>
            <a:lvl6pPr marL="2514600" indent="-228600" algn="ctr" defTabSz="1042988" eaLnBrk="0" fontAlgn="base" hangingPunct="0">
              <a:spcBef>
                <a:spcPct val="0"/>
              </a:spcBef>
              <a:spcAft>
                <a:spcPct val="0"/>
              </a:spcAft>
              <a:defRPr sz="2400" b="1">
                <a:solidFill>
                  <a:schemeClr val="accent2"/>
                </a:solidFill>
                <a:latin typeface="Arial" panose="020B0604020202020204" pitchFamily="34" charset="0"/>
              </a:defRPr>
            </a:lvl6pPr>
            <a:lvl7pPr marL="2971800" indent="-228600" algn="ctr" defTabSz="1042988" eaLnBrk="0" fontAlgn="base" hangingPunct="0">
              <a:spcBef>
                <a:spcPct val="0"/>
              </a:spcBef>
              <a:spcAft>
                <a:spcPct val="0"/>
              </a:spcAft>
              <a:defRPr sz="2400" b="1">
                <a:solidFill>
                  <a:schemeClr val="accent2"/>
                </a:solidFill>
                <a:latin typeface="Arial" panose="020B0604020202020204" pitchFamily="34" charset="0"/>
              </a:defRPr>
            </a:lvl7pPr>
            <a:lvl8pPr marL="3429000" indent="-228600" algn="ctr" defTabSz="1042988" eaLnBrk="0" fontAlgn="base" hangingPunct="0">
              <a:spcBef>
                <a:spcPct val="0"/>
              </a:spcBef>
              <a:spcAft>
                <a:spcPct val="0"/>
              </a:spcAft>
              <a:defRPr sz="2400" b="1">
                <a:solidFill>
                  <a:schemeClr val="accent2"/>
                </a:solidFill>
                <a:latin typeface="Arial" panose="020B0604020202020204" pitchFamily="34" charset="0"/>
              </a:defRPr>
            </a:lvl8pPr>
            <a:lvl9pPr marL="3886200" indent="-228600" algn="ctr" defTabSz="1042988" eaLnBrk="0" fontAlgn="base" hangingPunct="0">
              <a:spcBef>
                <a:spcPct val="0"/>
              </a:spcBef>
              <a:spcAft>
                <a:spcPct val="0"/>
              </a:spcAft>
              <a:defRPr sz="2400" b="1">
                <a:solidFill>
                  <a:schemeClr val="accent2"/>
                </a:solidFill>
                <a:latin typeface="Arial" panose="020B0604020202020204" pitchFamily="34" charset="0"/>
              </a:defRPr>
            </a:lvl9pPr>
          </a:lstStyle>
          <a:p>
            <a:pPr algn="l" eaLnBrk="1" hangingPunct="1"/>
            <a:r>
              <a:rPr lang="de-DE" altLang="de-DE" sz="2100" b="0">
                <a:solidFill>
                  <a:schemeClr val="tx1"/>
                </a:solidFill>
                <a:hlinkClick r:id="rId2"/>
              </a:rPr>
              <a:t>http://www.youtube.com/watch?v=WM_vfhohBU0&amp;feature=related</a:t>
            </a:r>
            <a:r>
              <a:rPr lang="de-DE" altLang="de-DE" sz="2100" b="0">
                <a:solidFill>
                  <a:schemeClr val="tx1"/>
                </a:solidFill>
              </a:rPr>
              <a:t> </a:t>
            </a:r>
          </a:p>
        </p:txBody>
      </p:sp>
      <p:pic>
        <p:nvPicPr>
          <p:cNvPr id="2" name="Grafik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0691813" cy="7128209"/>
          </a:xfrm>
          <a:prstGeom prst="rect">
            <a:avLst/>
          </a:prstGeom>
        </p:spPr>
      </p:pic>
      <p:sp>
        <p:nvSpPr>
          <p:cNvPr id="1589252" name="Rectangle 4"/>
          <p:cNvSpPr>
            <a:spLocks noChangeArrowheads="1"/>
          </p:cNvSpPr>
          <p:nvPr/>
        </p:nvSpPr>
        <p:spPr bwMode="auto">
          <a:xfrm>
            <a:off x="4482202" y="1043533"/>
            <a:ext cx="6210003" cy="2761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69" tIns="52134" rIns="104269" bIns="52134" anchor="ctr">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eaLnBrk="1" hangingPunct="1">
              <a:lnSpc>
                <a:spcPct val="150000"/>
              </a:lnSpc>
              <a:defRPr/>
            </a:pPr>
            <a:r>
              <a:rPr lang="de-DE" altLang="de-DE" sz="4000" b="1" dirty="0">
                <a:solidFill>
                  <a:schemeClr val="tx1">
                    <a:lumMod val="85000"/>
                    <a:lumOff val="15000"/>
                  </a:schemeClr>
                </a:solidFill>
                <a:latin typeface="+mn-lt"/>
              </a:rPr>
              <a:t>Schimmel </a:t>
            </a:r>
            <a:endParaRPr lang="de-DE" altLang="de-DE" sz="4000" b="1" dirty="0" smtClean="0">
              <a:solidFill>
                <a:schemeClr val="tx1">
                  <a:lumMod val="85000"/>
                  <a:lumOff val="15000"/>
                </a:schemeClr>
              </a:solidFill>
              <a:latin typeface="+mn-lt"/>
            </a:endParaRPr>
          </a:p>
          <a:p>
            <a:pPr algn="ctr" eaLnBrk="1" hangingPunct="1">
              <a:lnSpc>
                <a:spcPct val="150000"/>
              </a:lnSpc>
              <a:defRPr/>
            </a:pPr>
            <a:r>
              <a:rPr lang="de-DE" altLang="de-DE" sz="4000" dirty="0" smtClean="0">
                <a:solidFill>
                  <a:schemeClr val="tx1">
                    <a:lumMod val="85000"/>
                    <a:lumOff val="15000"/>
                  </a:schemeClr>
                </a:solidFill>
                <a:latin typeface="+mn-lt"/>
              </a:rPr>
              <a:t>hinter </a:t>
            </a:r>
          </a:p>
          <a:p>
            <a:pPr algn="ctr" eaLnBrk="1" hangingPunct="1">
              <a:lnSpc>
                <a:spcPct val="150000"/>
              </a:lnSpc>
              <a:defRPr/>
            </a:pPr>
            <a:r>
              <a:rPr lang="de-DE" altLang="de-DE" sz="4000" dirty="0" smtClean="0">
                <a:solidFill>
                  <a:schemeClr val="tx1">
                    <a:lumMod val="85000"/>
                    <a:lumOff val="15000"/>
                  </a:schemeClr>
                </a:solidFill>
                <a:latin typeface="+mn-lt"/>
              </a:rPr>
              <a:t>einem Schrank</a:t>
            </a:r>
            <a:endParaRPr lang="de-DE" altLang="de-DE" sz="4000" dirty="0">
              <a:solidFill>
                <a:schemeClr val="tx1">
                  <a:lumMod val="85000"/>
                  <a:lumOff val="15000"/>
                </a:schemeClr>
              </a:solidFill>
              <a:latin typeface="+mn-lt"/>
            </a:endParaRPr>
          </a:p>
        </p:txBody>
      </p:sp>
      <p:sp>
        <p:nvSpPr>
          <p:cNvPr id="11269" name="Rectangle 5"/>
          <p:cNvSpPr>
            <a:spLocks noChangeArrowheads="1"/>
          </p:cNvSpPr>
          <p:nvPr/>
        </p:nvSpPr>
        <p:spPr bwMode="auto">
          <a:xfrm>
            <a:off x="305346" y="6408129"/>
            <a:ext cx="10081121" cy="56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69" tIns="52134" rIns="104269" bIns="52134" anchor="ctr">
            <a:spAutoFit/>
          </a:bodyPr>
          <a:lstStyle>
            <a:lvl1pPr algn="ctr" defTabSz="1042988">
              <a:defRPr sz="2400" b="1">
                <a:solidFill>
                  <a:schemeClr val="accent2"/>
                </a:solidFill>
                <a:latin typeface="Arial" panose="020B0604020202020204" pitchFamily="34" charset="0"/>
              </a:defRPr>
            </a:lvl1pPr>
            <a:lvl2pPr marL="742950" indent="-285750" algn="ctr" defTabSz="1042988">
              <a:defRPr sz="2400" b="1">
                <a:solidFill>
                  <a:schemeClr val="accent2"/>
                </a:solidFill>
                <a:latin typeface="Arial" panose="020B0604020202020204" pitchFamily="34" charset="0"/>
              </a:defRPr>
            </a:lvl2pPr>
            <a:lvl3pPr marL="1143000" indent="-228600" algn="ctr" defTabSz="1042988">
              <a:defRPr sz="2400" b="1">
                <a:solidFill>
                  <a:schemeClr val="accent2"/>
                </a:solidFill>
                <a:latin typeface="Arial" panose="020B0604020202020204" pitchFamily="34" charset="0"/>
              </a:defRPr>
            </a:lvl3pPr>
            <a:lvl4pPr marL="1600200" indent="-228600" algn="ctr" defTabSz="1042988">
              <a:defRPr sz="2400" b="1">
                <a:solidFill>
                  <a:schemeClr val="accent2"/>
                </a:solidFill>
                <a:latin typeface="Arial" panose="020B0604020202020204" pitchFamily="34" charset="0"/>
              </a:defRPr>
            </a:lvl4pPr>
            <a:lvl5pPr marL="2057400" indent="-228600" algn="ctr" defTabSz="1042988">
              <a:defRPr sz="2400" b="1">
                <a:solidFill>
                  <a:schemeClr val="accent2"/>
                </a:solidFill>
                <a:latin typeface="Arial" panose="020B0604020202020204" pitchFamily="34" charset="0"/>
              </a:defRPr>
            </a:lvl5pPr>
            <a:lvl6pPr marL="2514600" indent="-228600" algn="ctr" defTabSz="1042988" eaLnBrk="0" fontAlgn="base" hangingPunct="0">
              <a:spcBef>
                <a:spcPct val="0"/>
              </a:spcBef>
              <a:spcAft>
                <a:spcPct val="0"/>
              </a:spcAft>
              <a:defRPr sz="2400" b="1">
                <a:solidFill>
                  <a:schemeClr val="accent2"/>
                </a:solidFill>
                <a:latin typeface="Arial" panose="020B0604020202020204" pitchFamily="34" charset="0"/>
              </a:defRPr>
            </a:lvl6pPr>
            <a:lvl7pPr marL="2971800" indent="-228600" algn="ctr" defTabSz="1042988" eaLnBrk="0" fontAlgn="base" hangingPunct="0">
              <a:spcBef>
                <a:spcPct val="0"/>
              </a:spcBef>
              <a:spcAft>
                <a:spcPct val="0"/>
              </a:spcAft>
              <a:defRPr sz="2400" b="1">
                <a:solidFill>
                  <a:schemeClr val="accent2"/>
                </a:solidFill>
                <a:latin typeface="Arial" panose="020B0604020202020204" pitchFamily="34" charset="0"/>
              </a:defRPr>
            </a:lvl7pPr>
            <a:lvl8pPr marL="3429000" indent="-228600" algn="ctr" defTabSz="1042988" eaLnBrk="0" fontAlgn="base" hangingPunct="0">
              <a:spcBef>
                <a:spcPct val="0"/>
              </a:spcBef>
              <a:spcAft>
                <a:spcPct val="0"/>
              </a:spcAft>
              <a:defRPr sz="2400" b="1">
                <a:solidFill>
                  <a:schemeClr val="accent2"/>
                </a:solidFill>
                <a:latin typeface="Arial" panose="020B0604020202020204" pitchFamily="34" charset="0"/>
              </a:defRPr>
            </a:lvl8pPr>
            <a:lvl9pPr marL="3886200" indent="-228600" algn="ctr" defTabSz="1042988" eaLnBrk="0" fontAlgn="base" hangingPunct="0">
              <a:spcBef>
                <a:spcPct val="0"/>
              </a:spcBef>
              <a:spcAft>
                <a:spcPct val="0"/>
              </a:spcAft>
              <a:defRPr sz="2400" b="1">
                <a:solidFill>
                  <a:schemeClr val="accent2"/>
                </a:solidFill>
                <a:latin typeface="Arial" panose="020B0604020202020204" pitchFamily="34" charset="0"/>
              </a:defRPr>
            </a:lvl9pPr>
          </a:lstStyle>
          <a:p>
            <a:pPr algn="l" eaLnBrk="1" hangingPunct="1">
              <a:lnSpc>
                <a:spcPct val="150000"/>
              </a:lnSpc>
            </a:pPr>
            <a:r>
              <a:rPr lang="de-DE" altLang="de-DE" sz="1000" b="0" dirty="0" smtClean="0">
                <a:solidFill>
                  <a:schemeClr val="bg1">
                    <a:lumMod val="75000"/>
                  </a:schemeClr>
                </a:solidFill>
              </a:rPr>
              <a:t>Quelle / Foto</a:t>
            </a:r>
            <a:r>
              <a:rPr lang="de-DE" altLang="de-DE" sz="1000" b="0" dirty="0">
                <a:solidFill>
                  <a:schemeClr val="bg1">
                    <a:lumMod val="75000"/>
                  </a:schemeClr>
                </a:solidFill>
              </a:rPr>
              <a:t>: Verband Privater Bauherren e. V.</a:t>
            </a:r>
          </a:p>
          <a:p>
            <a:pPr algn="l" eaLnBrk="1" hangingPunct="1">
              <a:lnSpc>
                <a:spcPct val="150000"/>
              </a:lnSpc>
            </a:pPr>
            <a:r>
              <a:rPr lang="de-DE" altLang="de-DE" sz="1000" b="0" dirty="0">
                <a:solidFill>
                  <a:schemeClr val="bg1">
                    <a:lumMod val="75000"/>
                  </a:schemeClr>
                </a:solidFill>
              </a:rPr>
              <a:t> </a:t>
            </a:r>
            <a:r>
              <a:rPr lang="de-DE" altLang="de-DE" sz="1000" b="0" dirty="0">
                <a:solidFill>
                  <a:schemeClr val="bg1">
                    <a:lumMod val="75000"/>
                  </a:schemeClr>
                </a:solidFill>
                <a:hlinkClick r:id="rId4"/>
              </a:rPr>
              <a:t>www.energie-fachberater.de</a:t>
            </a:r>
            <a:r>
              <a:rPr lang="de-DE" altLang="de-DE" sz="1000" b="0" dirty="0">
                <a:solidFill>
                  <a:schemeClr val="bg1">
                    <a:lumMod val="75000"/>
                  </a:schemeClr>
                </a:solidFill>
              </a:rPr>
              <a:t> </a:t>
            </a:r>
            <a:r>
              <a:rPr lang="de-DE" altLang="de-DE" sz="1000" b="0" dirty="0" smtClean="0">
                <a:solidFill>
                  <a:schemeClr val="bg1">
                    <a:lumMod val="75000"/>
                  </a:schemeClr>
                </a:solidFill>
              </a:rPr>
              <a:t>  (</a:t>
            </a:r>
            <a:r>
              <a:rPr lang="de-DE" altLang="de-DE" sz="1000" b="0" dirty="0">
                <a:solidFill>
                  <a:schemeClr val="bg1">
                    <a:lumMod val="75000"/>
                  </a:schemeClr>
                </a:solidFill>
              </a:rPr>
              <a:t>Abdruck honorarfrei)</a:t>
            </a:r>
          </a:p>
        </p:txBody>
      </p:sp>
    </p:spTree>
    <p:extLst>
      <p:ext uri="{BB962C8B-B14F-4D97-AF65-F5344CB8AC3E}">
        <p14:creationId xmlns:p14="http://schemas.microsoft.com/office/powerpoint/2010/main" val="206948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25426" y="899517"/>
            <a:ext cx="8073918" cy="579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2" name="Text Box 4"/>
          <p:cNvSpPr txBox="1">
            <a:spLocks noChangeArrowheads="1"/>
          </p:cNvSpPr>
          <p:nvPr/>
        </p:nvSpPr>
        <p:spPr bwMode="auto">
          <a:xfrm>
            <a:off x="1025426" y="431465"/>
            <a:ext cx="8391563" cy="47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defPPr>
              <a:defRPr lang="de-DE"/>
            </a:defPPr>
            <a:lvl1pPr defTabSz="1042988">
              <a:spcBef>
                <a:spcPct val="50000"/>
              </a:spcBef>
              <a:defRPr sz="2400" b="1">
                <a:solidFill>
                  <a:schemeClr val="tx1">
                    <a:lumMod val="85000"/>
                    <a:lumOff val="15000"/>
                  </a:schemeClr>
                </a:solidFill>
                <a:latin typeface="+mn-lt"/>
              </a:defRPr>
            </a:lvl1pPr>
            <a:lvl2pPr marL="522288" defTabSz="1042988">
              <a:defRPr>
                <a:solidFill>
                  <a:schemeClr val="tx1"/>
                </a:solidFill>
              </a:defRPr>
            </a:lvl2pPr>
            <a:lvl3pPr marL="1042988" defTabSz="1042988">
              <a:defRPr>
                <a:solidFill>
                  <a:schemeClr val="tx1"/>
                </a:solidFill>
              </a:defRPr>
            </a:lvl3pPr>
            <a:lvl4pPr marL="1565275" defTabSz="1042988">
              <a:defRPr>
                <a:solidFill>
                  <a:schemeClr val="tx1"/>
                </a:solidFill>
              </a:defRPr>
            </a:lvl4pPr>
            <a:lvl5pPr marL="2085975" defTabSz="1042988">
              <a:defRPr>
                <a:solidFill>
                  <a:schemeClr val="tx1"/>
                </a:solidFill>
              </a:defRPr>
            </a:lvl5pPr>
            <a:lvl6pPr marL="2543175" defTabSz="1042988" fontAlgn="base">
              <a:spcBef>
                <a:spcPct val="0"/>
              </a:spcBef>
              <a:spcAft>
                <a:spcPct val="0"/>
              </a:spcAft>
              <a:defRPr>
                <a:solidFill>
                  <a:schemeClr val="tx1"/>
                </a:solidFill>
              </a:defRPr>
            </a:lvl6pPr>
            <a:lvl7pPr marL="3000375" defTabSz="1042988" fontAlgn="base">
              <a:spcBef>
                <a:spcPct val="0"/>
              </a:spcBef>
              <a:spcAft>
                <a:spcPct val="0"/>
              </a:spcAft>
              <a:defRPr>
                <a:solidFill>
                  <a:schemeClr val="tx1"/>
                </a:solidFill>
              </a:defRPr>
            </a:lvl7pPr>
            <a:lvl8pPr marL="3457575" defTabSz="1042988" fontAlgn="base">
              <a:spcBef>
                <a:spcPct val="0"/>
              </a:spcBef>
              <a:spcAft>
                <a:spcPct val="0"/>
              </a:spcAft>
              <a:defRPr>
                <a:solidFill>
                  <a:schemeClr val="tx1"/>
                </a:solidFill>
              </a:defRPr>
            </a:lvl8pPr>
            <a:lvl9pPr marL="3914775" defTabSz="1042988" fontAlgn="base">
              <a:spcBef>
                <a:spcPct val="0"/>
              </a:spcBef>
              <a:spcAft>
                <a:spcPct val="0"/>
              </a:spcAft>
              <a:defRPr>
                <a:solidFill>
                  <a:schemeClr val="tx1"/>
                </a:solidFill>
              </a:defRPr>
            </a:lvl9pPr>
          </a:lstStyle>
          <a:p>
            <a:r>
              <a:rPr lang="de-DE" altLang="de-DE" dirty="0"/>
              <a:t>Schadentyp Nr.6  Die Fensterleibung</a:t>
            </a:r>
          </a:p>
        </p:txBody>
      </p:sp>
      <p:sp>
        <p:nvSpPr>
          <p:cNvPr id="5" name="Text Box 4"/>
          <p:cNvSpPr txBox="1">
            <a:spLocks noChangeArrowheads="1"/>
          </p:cNvSpPr>
          <p:nvPr/>
        </p:nvSpPr>
        <p:spPr bwMode="auto">
          <a:xfrm>
            <a:off x="1097434" y="6444133"/>
            <a:ext cx="8028892" cy="41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spcBef>
                <a:spcPct val="50000"/>
              </a:spcBef>
            </a:pPr>
            <a:r>
              <a:rPr lang="de-DE" altLang="de-DE" sz="2000" b="1" i="1" dirty="0">
                <a:solidFill>
                  <a:srgbClr val="000000"/>
                </a:solidFill>
                <a:latin typeface="+mn-lt"/>
              </a:rPr>
              <a:t>... normalerweise Verschulden der Bewohner</a:t>
            </a:r>
          </a:p>
        </p:txBody>
      </p:sp>
    </p:spTree>
    <p:extLst>
      <p:ext uri="{BB962C8B-B14F-4D97-AF65-F5344CB8AC3E}">
        <p14:creationId xmlns:p14="http://schemas.microsoft.com/office/powerpoint/2010/main" val="42195725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25426" y="899517"/>
            <a:ext cx="8062807" cy="599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72292" name="Text Box 4"/>
          <p:cNvSpPr txBox="1">
            <a:spLocks noChangeArrowheads="1"/>
          </p:cNvSpPr>
          <p:nvPr/>
        </p:nvSpPr>
        <p:spPr bwMode="auto">
          <a:xfrm>
            <a:off x="1025426" y="431465"/>
            <a:ext cx="9666387" cy="47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defPPr>
              <a:defRPr lang="de-DE"/>
            </a:defPPr>
            <a:lvl1pPr defTabSz="1042988">
              <a:spcBef>
                <a:spcPct val="50000"/>
              </a:spcBef>
              <a:defRPr sz="2400" b="1">
                <a:solidFill>
                  <a:schemeClr val="tx1">
                    <a:lumMod val="85000"/>
                    <a:lumOff val="15000"/>
                  </a:schemeClr>
                </a:solidFill>
                <a:latin typeface="+mn-lt"/>
              </a:defRPr>
            </a:lvl1pPr>
            <a:lvl2pPr marL="522288" defTabSz="1042988">
              <a:defRPr>
                <a:solidFill>
                  <a:schemeClr val="tx1"/>
                </a:solidFill>
              </a:defRPr>
            </a:lvl2pPr>
            <a:lvl3pPr marL="1042988" defTabSz="1042988">
              <a:defRPr>
                <a:solidFill>
                  <a:schemeClr val="tx1"/>
                </a:solidFill>
              </a:defRPr>
            </a:lvl3pPr>
            <a:lvl4pPr marL="1565275" defTabSz="1042988">
              <a:defRPr>
                <a:solidFill>
                  <a:schemeClr val="tx1"/>
                </a:solidFill>
              </a:defRPr>
            </a:lvl4pPr>
            <a:lvl5pPr marL="2085975" defTabSz="1042988">
              <a:defRPr>
                <a:solidFill>
                  <a:schemeClr val="tx1"/>
                </a:solidFill>
              </a:defRPr>
            </a:lvl5pPr>
            <a:lvl6pPr marL="2543175" defTabSz="1042988" fontAlgn="base">
              <a:spcBef>
                <a:spcPct val="0"/>
              </a:spcBef>
              <a:spcAft>
                <a:spcPct val="0"/>
              </a:spcAft>
              <a:defRPr>
                <a:solidFill>
                  <a:schemeClr val="tx1"/>
                </a:solidFill>
              </a:defRPr>
            </a:lvl6pPr>
            <a:lvl7pPr marL="3000375" defTabSz="1042988" fontAlgn="base">
              <a:spcBef>
                <a:spcPct val="0"/>
              </a:spcBef>
              <a:spcAft>
                <a:spcPct val="0"/>
              </a:spcAft>
              <a:defRPr>
                <a:solidFill>
                  <a:schemeClr val="tx1"/>
                </a:solidFill>
              </a:defRPr>
            </a:lvl7pPr>
            <a:lvl8pPr marL="3457575" defTabSz="1042988" fontAlgn="base">
              <a:spcBef>
                <a:spcPct val="0"/>
              </a:spcBef>
              <a:spcAft>
                <a:spcPct val="0"/>
              </a:spcAft>
              <a:defRPr>
                <a:solidFill>
                  <a:schemeClr val="tx1"/>
                </a:solidFill>
              </a:defRPr>
            </a:lvl8pPr>
            <a:lvl9pPr marL="3914775" defTabSz="1042988" fontAlgn="base">
              <a:spcBef>
                <a:spcPct val="0"/>
              </a:spcBef>
              <a:spcAft>
                <a:spcPct val="0"/>
              </a:spcAft>
              <a:defRPr>
                <a:solidFill>
                  <a:schemeClr val="tx1"/>
                </a:solidFill>
              </a:defRPr>
            </a:lvl9pPr>
          </a:lstStyle>
          <a:p>
            <a:r>
              <a:rPr lang="de-DE" altLang="de-DE" dirty="0"/>
              <a:t>Schadentyp Nr.7  Die </a:t>
            </a:r>
            <a:r>
              <a:rPr lang="de-DE" altLang="de-DE" dirty="0" smtClean="0"/>
              <a:t>Hochparterre-Wohnung</a:t>
            </a:r>
            <a:endParaRPr lang="de-DE" altLang="de-DE" dirty="0"/>
          </a:p>
        </p:txBody>
      </p:sp>
      <p:sp>
        <p:nvSpPr>
          <p:cNvPr id="5" name="Text Box 4"/>
          <p:cNvSpPr txBox="1">
            <a:spLocks noChangeArrowheads="1"/>
          </p:cNvSpPr>
          <p:nvPr/>
        </p:nvSpPr>
        <p:spPr bwMode="auto">
          <a:xfrm>
            <a:off x="1025426" y="6624153"/>
            <a:ext cx="8064896" cy="41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spcBef>
                <a:spcPct val="50000"/>
              </a:spcBef>
            </a:pPr>
            <a:r>
              <a:rPr lang="de-DE" altLang="de-DE" sz="2000" b="1" i="1" dirty="0">
                <a:solidFill>
                  <a:srgbClr val="000000"/>
                </a:solidFill>
                <a:latin typeface="+mn-lt"/>
              </a:rPr>
              <a:t>... normalerweise </a:t>
            </a:r>
            <a:r>
              <a:rPr lang="de-DE" altLang="de-DE" sz="2000" b="1" i="1" dirty="0" smtClean="0">
                <a:solidFill>
                  <a:srgbClr val="000000"/>
                </a:solidFill>
                <a:latin typeface="+mn-lt"/>
              </a:rPr>
              <a:t>bauliche Mängel</a:t>
            </a:r>
            <a:endParaRPr lang="de-DE" altLang="de-DE" sz="2000" b="1" i="1" dirty="0">
              <a:solidFill>
                <a:srgbClr val="000000"/>
              </a:solidFill>
              <a:latin typeface="+mn-lt"/>
            </a:endParaRPr>
          </a:p>
        </p:txBody>
      </p:sp>
    </p:spTree>
    <p:extLst>
      <p:ext uri="{BB962C8B-B14F-4D97-AF65-F5344CB8AC3E}">
        <p14:creationId xmlns:p14="http://schemas.microsoft.com/office/powerpoint/2010/main" val="215409871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33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25426" y="899517"/>
            <a:ext cx="8051697" cy="5892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73315" name="Text Box 3"/>
          <p:cNvSpPr txBox="1">
            <a:spLocks noChangeArrowheads="1"/>
          </p:cNvSpPr>
          <p:nvPr/>
        </p:nvSpPr>
        <p:spPr bwMode="auto">
          <a:xfrm>
            <a:off x="1025426" y="431465"/>
            <a:ext cx="9666387" cy="47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defPPr>
              <a:defRPr lang="de-DE"/>
            </a:defPPr>
            <a:lvl1pPr defTabSz="1042988">
              <a:spcBef>
                <a:spcPct val="50000"/>
              </a:spcBef>
              <a:defRPr sz="2400" b="1">
                <a:solidFill>
                  <a:schemeClr val="tx1">
                    <a:lumMod val="85000"/>
                    <a:lumOff val="15000"/>
                  </a:schemeClr>
                </a:solidFill>
                <a:latin typeface="+mn-lt"/>
              </a:defRPr>
            </a:lvl1pPr>
            <a:lvl2pPr marL="522288" defTabSz="1042988">
              <a:defRPr>
                <a:solidFill>
                  <a:schemeClr val="tx1"/>
                </a:solidFill>
              </a:defRPr>
            </a:lvl2pPr>
            <a:lvl3pPr marL="1042988" defTabSz="1042988">
              <a:defRPr>
                <a:solidFill>
                  <a:schemeClr val="tx1"/>
                </a:solidFill>
              </a:defRPr>
            </a:lvl3pPr>
            <a:lvl4pPr marL="1565275" defTabSz="1042988">
              <a:defRPr>
                <a:solidFill>
                  <a:schemeClr val="tx1"/>
                </a:solidFill>
              </a:defRPr>
            </a:lvl4pPr>
            <a:lvl5pPr marL="2085975" defTabSz="1042988">
              <a:defRPr>
                <a:solidFill>
                  <a:schemeClr val="tx1"/>
                </a:solidFill>
              </a:defRPr>
            </a:lvl5pPr>
            <a:lvl6pPr marL="2543175" defTabSz="1042988" fontAlgn="base">
              <a:spcBef>
                <a:spcPct val="0"/>
              </a:spcBef>
              <a:spcAft>
                <a:spcPct val="0"/>
              </a:spcAft>
              <a:defRPr>
                <a:solidFill>
                  <a:schemeClr val="tx1"/>
                </a:solidFill>
              </a:defRPr>
            </a:lvl6pPr>
            <a:lvl7pPr marL="3000375" defTabSz="1042988" fontAlgn="base">
              <a:spcBef>
                <a:spcPct val="0"/>
              </a:spcBef>
              <a:spcAft>
                <a:spcPct val="0"/>
              </a:spcAft>
              <a:defRPr>
                <a:solidFill>
                  <a:schemeClr val="tx1"/>
                </a:solidFill>
              </a:defRPr>
            </a:lvl7pPr>
            <a:lvl8pPr marL="3457575" defTabSz="1042988" fontAlgn="base">
              <a:spcBef>
                <a:spcPct val="0"/>
              </a:spcBef>
              <a:spcAft>
                <a:spcPct val="0"/>
              </a:spcAft>
              <a:defRPr>
                <a:solidFill>
                  <a:schemeClr val="tx1"/>
                </a:solidFill>
              </a:defRPr>
            </a:lvl8pPr>
            <a:lvl9pPr marL="3914775" defTabSz="1042988" fontAlgn="base">
              <a:spcBef>
                <a:spcPct val="0"/>
              </a:spcBef>
              <a:spcAft>
                <a:spcPct val="0"/>
              </a:spcAft>
              <a:defRPr>
                <a:solidFill>
                  <a:schemeClr val="tx1"/>
                </a:solidFill>
              </a:defRPr>
            </a:lvl9pPr>
          </a:lstStyle>
          <a:p>
            <a:r>
              <a:rPr lang="de-DE" altLang="de-DE" dirty="0"/>
              <a:t>Schadentyp Nr.7  Die </a:t>
            </a:r>
            <a:r>
              <a:rPr lang="de-DE" altLang="de-DE" dirty="0" smtClean="0"/>
              <a:t>Hochparterre- Wohnung</a:t>
            </a:r>
            <a:endParaRPr lang="de-DE" altLang="de-DE" dirty="0"/>
          </a:p>
        </p:txBody>
      </p:sp>
      <p:sp>
        <p:nvSpPr>
          <p:cNvPr id="6" name="Text Box 4"/>
          <p:cNvSpPr txBox="1">
            <a:spLocks noChangeArrowheads="1"/>
          </p:cNvSpPr>
          <p:nvPr/>
        </p:nvSpPr>
        <p:spPr bwMode="auto">
          <a:xfrm>
            <a:off x="1025426" y="6624153"/>
            <a:ext cx="8064896" cy="41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spcBef>
                <a:spcPct val="50000"/>
              </a:spcBef>
            </a:pPr>
            <a:r>
              <a:rPr lang="de-DE" altLang="de-DE" sz="2000" b="1" i="1" dirty="0">
                <a:solidFill>
                  <a:srgbClr val="000000"/>
                </a:solidFill>
                <a:latin typeface="+mn-lt"/>
              </a:rPr>
              <a:t>... normalerweise </a:t>
            </a:r>
            <a:r>
              <a:rPr lang="de-DE" altLang="de-DE" sz="2000" b="1" i="1" dirty="0" smtClean="0">
                <a:solidFill>
                  <a:srgbClr val="000000"/>
                </a:solidFill>
                <a:latin typeface="+mn-lt"/>
              </a:rPr>
              <a:t>bauliche Mängel</a:t>
            </a:r>
            <a:endParaRPr lang="de-DE" altLang="de-DE" sz="2000" b="1" i="1" dirty="0">
              <a:solidFill>
                <a:srgbClr val="000000"/>
              </a:solidFill>
              <a:latin typeface="+mn-lt"/>
            </a:endParaRPr>
          </a:p>
        </p:txBody>
      </p:sp>
    </p:spTree>
    <p:extLst>
      <p:ext uri="{BB962C8B-B14F-4D97-AF65-F5344CB8AC3E}">
        <p14:creationId xmlns:p14="http://schemas.microsoft.com/office/powerpoint/2010/main" val="184067609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25426" y="899517"/>
            <a:ext cx="8062807" cy="5899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3" name="Text Box 3"/>
          <p:cNvSpPr txBox="1">
            <a:spLocks noChangeArrowheads="1"/>
          </p:cNvSpPr>
          <p:nvPr/>
        </p:nvSpPr>
        <p:spPr bwMode="auto">
          <a:xfrm>
            <a:off x="1025426" y="431465"/>
            <a:ext cx="8391563" cy="47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defPPr>
              <a:defRPr lang="de-DE"/>
            </a:defPPr>
            <a:lvl1pPr defTabSz="1042988">
              <a:spcBef>
                <a:spcPct val="50000"/>
              </a:spcBef>
              <a:defRPr sz="2400" b="1">
                <a:solidFill>
                  <a:schemeClr val="tx1">
                    <a:lumMod val="85000"/>
                    <a:lumOff val="15000"/>
                  </a:schemeClr>
                </a:solidFill>
                <a:latin typeface="+mn-lt"/>
              </a:defRPr>
            </a:lvl1pPr>
            <a:lvl2pPr marL="522288" defTabSz="1042988">
              <a:defRPr>
                <a:solidFill>
                  <a:schemeClr val="tx1"/>
                </a:solidFill>
              </a:defRPr>
            </a:lvl2pPr>
            <a:lvl3pPr marL="1042988" defTabSz="1042988">
              <a:defRPr>
                <a:solidFill>
                  <a:schemeClr val="tx1"/>
                </a:solidFill>
              </a:defRPr>
            </a:lvl3pPr>
            <a:lvl4pPr marL="1565275" defTabSz="1042988">
              <a:defRPr>
                <a:solidFill>
                  <a:schemeClr val="tx1"/>
                </a:solidFill>
              </a:defRPr>
            </a:lvl4pPr>
            <a:lvl5pPr marL="2085975" defTabSz="1042988">
              <a:defRPr>
                <a:solidFill>
                  <a:schemeClr val="tx1"/>
                </a:solidFill>
              </a:defRPr>
            </a:lvl5pPr>
            <a:lvl6pPr marL="2543175" defTabSz="1042988" fontAlgn="base">
              <a:spcBef>
                <a:spcPct val="0"/>
              </a:spcBef>
              <a:spcAft>
                <a:spcPct val="0"/>
              </a:spcAft>
              <a:defRPr>
                <a:solidFill>
                  <a:schemeClr val="tx1"/>
                </a:solidFill>
              </a:defRPr>
            </a:lvl6pPr>
            <a:lvl7pPr marL="3000375" defTabSz="1042988" fontAlgn="base">
              <a:spcBef>
                <a:spcPct val="0"/>
              </a:spcBef>
              <a:spcAft>
                <a:spcPct val="0"/>
              </a:spcAft>
              <a:defRPr>
                <a:solidFill>
                  <a:schemeClr val="tx1"/>
                </a:solidFill>
              </a:defRPr>
            </a:lvl7pPr>
            <a:lvl8pPr marL="3457575" defTabSz="1042988" fontAlgn="base">
              <a:spcBef>
                <a:spcPct val="0"/>
              </a:spcBef>
              <a:spcAft>
                <a:spcPct val="0"/>
              </a:spcAft>
              <a:defRPr>
                <a:solidFill>
                  <a:schemeClr val="tx1"/>
                </a:solidFill>
              </a:defRPr>
            </a:lvl8pPr>
            <a:lvl9pPr marL="3914775" defTabSz="1042988" fontAlgn="base">
              <a:spcBef>
                <a:spcPct val="0"/>
              </a:spcBef>
              <a:spcAft>
                <a:spcPct val="0"/>
              </a:spcAft>
              <a:defRPr>
                <a:solidFill>
                  <a:schemeClr val="tx1"/>
                </a:solidFill>
              </a:defRPr>
            </a:lvl9pPr>
          </a:lstStyle>
          <a:p>
            <a:r>
              <a:rPr lang="de-DE" altLang="de-DE" dirty="0"/>
              <a:t>Schadentyp Nr.8  Die oberste Wohnung</a:t>
            </a:r>
          </a:p>
        </p:txBody>
      </p:sp>
      <p:sp>
        <p:nvSpPr>
          <p:cNvPr id="6" name="Text Box 4"/>
          <p:cNvSpPr txBox="1">
            <a:spLocks noChangeArrowheads="1"/>
          </p:cNvSpPr>
          <p:nvPr/>
        </p:nvSpPr>
        <p:spPr bwMode="auto">
          <a:xfrm>
            <a:off x="1025426" y="6624153"/>
            <a:ext cx="8064896" cy="41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spcBef>
                <a:spcPct val="50000"/>
              </a:spcBef>
            </a:pPr>
            <a:r>
              <a:rPr lang="de-DE" altLang="de-DE" sz="2000" b="1" i="1" dirty="0">
                <a:solidFill>
                  <a:srgbClr val="000000"/>
                </a:solidFill>
                <a:latin typeface="+mn-lt"/>
              </a:rPr>
              <a:t>... normalerweise </a:t>
            </a:r>
            <a:r>
              <a:rPr lang="de-DE" altLang="de-DE" sz="2000" b="1" i="1" dirty="0" smtClean="0">
                <a:solidFill>
                  <a:srgbClr val="000000"/>
                </a:solidFill>
                <a:latin typeface="+mn-lt"/>
              </a:rPr>
              <a:t>bauliche Mängel</a:t>
            </a:r>
            <a:endParaRPr lang="de-DE" altLang="de-DE" sz="2000" b="1" i="1" dirty="0">
              <a:solidFill>
                <a:srgbClr val="000000"/>
              </a:solidFill>
              <a:latin typeface="+mn-lt"/>
            </a:endParaRPr>
          </a:p>
        </p:txBody>
      </p:sp>
    </p:spTree>
    <p:extLst>
      <p:ext uri="{BB962C8B-B14F-4D97-AF65-F5344CB8AC3E}">
        <p14:creationId xmlns:p14="http://schemas.microsoft.com/office/powerpoint/2010/main" val="12314443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25426" y="899517"/>
            <a:ext cx="8062807" cy="599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8" name="Text Box 4"/>
          <p:cNvSpPr txBox="1">
            <a:spLocks noChangeArrowheads="1"/>
          </p:cNvSpPr>
          <p:nvPr/>
        </p:nvSpPr>
        <p:spPr bwMode="auto">
          <a:xfrm>
            <a:off x="1025426" y="431465"/>
            <a:ext cx="8377737" cy="47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defPPr>
              <a:defRPr lang="de-DE"/>
            </a:defPPr>
            <a:lvl1pPr defTabSz="1042988">
              <a:spcBef>
                <a:spcPct val="50000"/>
              </a:spcBef>
              <a:defRPr sz="2400" b="1">
                <a:solidFill>
                  <a:schemeClr val="tx1">
                    <a:lumMod val="85000"/>
                    <a:lumOff val="15000"/>
                  </a:schemeClr>
                </a:solidFill>
                <a:latin typeface="+mn-lt"/>
              </a:defRPr>
            </a:lvl1pPr>
            <a:lvl2pPr marL="522288" defTabSz="1042988">
              <a:defRPr>
                <a:solidFill>
                  <a:schemeClr val="tx1"/>
                </a:solidFill>
              </a:defRPr>
            </a:lvl2pPr>
            <a:lvl3pPr marL="1042988" defTabSz="1042988">
              <a:defRPr>
                <a:solidFill>
                  <a:schemeClr val="tx1"/>
                </a:solidFill>
              </a:defRPr>
            </a:lvl3pPr>
            <a:lvl4pPr marL="1565275" defTabSz="1042988">
              <a:defRPr>
                <a:solidFill>
                  <a:schemeClr val="tx1"/>
                </a:solidFill>
              </a:defRPr>
            </a:lvl4pPr>
            <a:lvl5pPr marL="2085975" defTabSz="1042988">
              <a:defRPr>
                <a:solidFill>
                  <a:schemeClr val="tx1"/>
                </a:solidFill>
              </a:defRPr>
            </a:lvl5pPr>
            <a:lvl6pPr marL="2543175" defTabSz="1042988" fontAlgn="base">
              <a:spcBef>
                <a:spcPct val="0"/>
              </a:spcBef>
              <a:spcAft>
                <a:spcPct val="0"/>
              </a:spcAft>
              <a:defRPr>
                <a:solidFill>
                  <a:schemeClr val="tx1"/>
                </a:solidFill>
              </a:defRPr>
            </a:lvl6pPr>
            <a:lvl7pPr marL="3000375" defTabSz="1042988" fontAlgn="base">
              <a:spcBef>
                <a:spcPct val="0"/>
              </a:spcBef>
              <a:spcAft>
                <a:spcPct val="0"/>
              </a:spcAft>
              <a:defRPr>
                <a:solidFill>
                  <a:schemeClr val="tx1"/>
                </a:solidFill>
              </a:defRPr>
            </a:lvl7pPr>
            <a:lvl8pPr marL="3457575" defTabSz="1042988" fontAlgn="base">
              <a:spcBef>
                <a:spcPct val="0"/>
              </a:spcBef>
              <a:spcAft>
                <a:spcPct val="0"/>
              </a:spcAft>
              <a:defRPr>
                <a:solidFill>
                  <a:schemeClr val="tx1"/>
                </a:solidFill>
              </a:defRPr>
            </a:lvl8pPr>
            <a:lvl9pPr marL="3914775" defTabSz="1042988" fontAlgn="base">
              <a:spcBef>
                <a:spcPct val="0"/>
              </a:spcBef>
              <a:spcAft>
                <a:spcPct val="0"/>
              </a:spcAft>
              <a:defRPr>
                <a:solidFill>
                  <a:schemeClr val="tx1"/>
                </a:solidFill>
              </a:defRPr>
            </a:lvl9pPr>
          </a:lstStyle>
          <a:p>
            <a:r>
              <a:rPr lang="de-DE" altLang="de-DE" dirty="0"/>
              <a:t>Schadentyp Nr.8  Die oberste Wohnung</a:t>
            </a:r>
          </a:p>
        </p:txBody>
      </p:sp>
      <p:sp>
        <p:nvSpPr>
          <p:cNvPr id="6" name="Text Box 4"/>
          <p:cNvSpPr txBox="1">
            <a:spLocks noChangeArrowheads="1"/>
          </p:cNvSpPr>
          <p:nvPr/>
        </p:nvSpPr>
        <p:spPr bwMode="auto">
          <a:xfrm>
            <a:off x="1025426" y="6624153"/>
            <a:ext cx="8064896" cy="41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spcBef>
                <a:spcPct val="50000"/>
              </a:spcBef>
            </a:pPr>
            <a:r>
              <a:rPr lang="de-DE" altLang="de-DE" sz="2000" b="1" i="1" dirty="0">
                <a:solidFill>
                  <a:srgbClr val="000000"/>
                </a:solidFill>
                <a:latin typeface="+mn-lt"/>
              </a:rPr>
              <a:t>... normalerweise </a:t>
            </a:r>
            <a:r>
              <a:rPr lang="de-DE" altLang="de-DE" sz="2000" b="1" i="1" dirty="0" smtClean="0">
                <a:solidFill>
                  <a:srgbClr val="000000"/>
                </a:solidFill>
                <a:latin typeface="+mn-lt"/>
              </a:rPr>
              <a:t>bauliche Mängel</a:t>
            </a:r>
            <a:endParaRPr lang="de-DE" altLang="de-DE" sz="2000" b="1" i="1" dirty="0">
              <a:solidFill>
                <a:srgbClr val="000000"/>
              </a:solidFill>
              <a:latin typeface="+mn-lt"/>
            </a:endParaRPr>
          </a:p>
        </p:txBody>
      </p:sp>
    </p:spTree>
    <p:extLst>
      <p:ext uri="{BB962C8B-B14F-4D97-AF65-F5344CB8AC3E}">
        <p14:creationId xmlns:p14="http://schemas.microsoft.com/office/powerpoint/2010/main" val="24799380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25426" y="899517"/>
            <a:ext cx="8062807" cy="5910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1" name="Text Box 3"/>
          <p:cNvSpPr txBox="1">
            <a:spLocks noChangeArrowheads="1"/>
          </p:cNvSpPr>
          <p:nvPr/>
        </p:nvSpPr>
        <p:spPr bwMode="auto">
          <a:xfrm>
            <a:off x="1025426" y="431465"/>
            <a:ext cx="8413741" cy="47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defPPr>
              <a:defRPr lang="de-DE"/>
            </a:defPPr>
            <a:lvl1pPr defTabSz="1042988">
              <a:spcBef>
                <a:spcPct val="50000"/>
              </a:spcBef>
              <a:defRPr sz="2400" b="1">
                <a:solidFill>
                  <a:schemeClr val="tx1">
                    <a:lumMod val="85000"/>
                    <a:lumOff val="15000"/>
                  </a:schemeClr>
                </a:solidFill>
                <a:latin typeface="+mn-lt"/>
              </a:defRPr>
            </a:lvl1pPr>
            <a:lvl2pPr marL="522288" defTabSz="1042988">
              <a:defRPr>
                <a:solidFill>
                  <a:schemeClr val="tx1"/>
                </a:solidFill>
              </a:defRPr>
            </a:lvl2pPr>
            <a:lvl3pPr marL="1042988" defTabSz="1042988">
              <a:defRPr>
                <a:solidFill>
                  <a:schemeClr val="tx1"/>
                </a:solidFill>
              </a:defRPr>
            </a:lvl3pPr>
            <a:lvl4pPr marL="1565275" defTabSz="1042988">
              <a:defRPr>
                <a:solidFill>
                  <a:schemeClr val="tx1"/>
                </a:solidFill>
              </a:defRPr>
            </a:lvl4pPr>
            <a:lvl5pPr marL="2085975" defTabSz="1042988">
              <a:defRPr>
                <a:solidFill>
                  <a:schemeClr val="tx1"/>
                </a:solidFill>
              </a:defRPr>
            </a:lvl5pPr>
            <a:lvl6pPr marL="2543175" defTabSz="1042988" fontAlgn="base">
              <a:spcBef>
                <a:spcPct val="0"/>
              </a:spcBef>
              <a:spcAft>
                <a:spcPct val="0"/>
              </a:spcAft>
              <a:defRPr>
                <a:solidFill>
                  <a:schemeClr val="tx1"/>
                </a:solidFill>
              </a:defRPr>
            </a:lvl6pPr>
            <a:lvl7pPr marL="3000375" defTabSz="1042988" fontAlgn="base">
              <a:spcBef>
                <a:spcPct val="0"/>
              </a:spcBef>
              <a:spcAft>
                <a:spcPct val="0"/>
              </a:spcAft>
              <a:defRPr>
                <a:solidFill>
                  <a:schemeClr val="tx1"/>
                </a:solidFill>
              </a:defRPr>
            </a:lvl7pPr>
            <a:lvl8pPr marL="3457575" defTabSz="1042988" fontAlgn="base">
              <a:spcBef>
                <a:spcPct val="0"/>
              </a:spcBef>
              <a:spcAft>
                <a:spcPct val="0"/>
              </a:spcAft>
              <a:defRPr>
                <a:solidFill>
                  <a:schemeClr val="tx1"/>
                </a:solidFill>
              </a:defRPr>
            </a:lvl8pPr>
            <a:lvl9pPr marL="3914775" defTabSz="1042988" fontAlgn="base">
              <a:spcBef>
                <a:spcPct val="0"/>
              </a:spcBef>
              <a:spcAft>
                <a:spcPct val="0"/>
              </a:spcAft>
              <a:defRPr>
                <a:solidFill>
                  <a:schemeClr val="tx1"/>
                </a:solidFill>
              </a:defRPr>
            </a:lvl9pPr>
          </a:lstStyle>
          <a:p>
            <a:r>
              <a:rPr lang="de-DE" altLang="de-DE" dirty="0"/>
              <a:t>Schadentyp Nr.9  Lokale Wärmebrücken</a:t>
            </a:r>
          </a:p>
        </p:txBody>
      </p:sp>
      <p:sp>
        <p:nvSpPr>
          <p:cNvPr id="6" name="Text Box 4"/>
          <p:cNvSpPr txBox="1">
            <a:spLocks noChangeArrowheads="1"/>
          </p:cNvSpPr>
          <p:nvPr/>
        </p:nvSpPr>
        <p:spPr bwMode="auto">
          <a:xfrm>
            <a:off x="1025426" y="6624153"/>
            <a:ext cx="8064896" cy="41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spcBef>
                <a:spcPct val="50000"/>
              </a:spcBef>
            </a:pPr>
            <a:r>
              <a:rPr lang="de-DE" altLang="de-DE" sz="2000" b="1" i="1" dirty="0">
                <a:solidFill>
                  <a:srgbClr val="000000"/>
                </a:solidFill>
                <a:latin typeface="+mn-lt"/>
              </a:rPr>
              <a:t>... normalerweise </a:t>
            </a:r>
            <a:r>
              <a:rPr lang="de-DE" altLang="de-DE" sz="2000" b="1" i="1" dirty="0" smtClean="0">
                <a:solidFill>
                  <a:srgbClr val="000000"/>
                </a:solidFill>
                <a:latin typeface="+mn-lt"/>
              </a:rPr>
              <a:t>bauliche Mängel</a:t>
            </a:r>
            <a:endParaRPr lang="de-DE" altLang="de-DE" sz="2000" b="1" i="1" dirty="0">
              <a:solidFill>
                <a:srgbClr val="000000"/>
              </a:solidFill>
              <a:latin typeface="+mn-lt"/>
            </a:endParaRPr>
          </a:p>
        </p:txBody>
      </p:sp>
    </p:spTree>
    <p:extLst>
      <p:ext uri="{BB962C8B-B14F-4D97-AF65-F5344CB8AC3E}">
        <p14:creationId xmlns:p14="http://schemas.microsoft.com/office/powerpoint/2010/main" val="32834374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68040" y="1007529"/>
            <a:ext cx="3574364" cy="707886"/>
          </a:xfrm>
          <a:prstGeom prst="rect">
            <a:avLst/>
          </a:prstGeom>
          <a:noFill/>
          <a:effectLst/>
        </p:spPr>
        <p:txBody>
          <a:bodyPr wrap="square" rtlCol="0">
            <a:spAutoFit/>
          </a:bodyPr>
          <a:lstStyle/>
          <a:p>
            <a:pPr algn="ctr"/>
            <a:r>
              <a:rPr lang="de-DE" sz="4000" dirty="0" smtClean="0">
                <a:solidFill>
                  <a:srgbClr val="7030A0"/>
                </a:solidFill>
                <a:effectLst>
                  <a:reflection blurRad="6350" stA="60000" endA="900" endPos="58000" dir="5400000" sy="-100000" algn="bl" rotWithShape="0"/>
                </a:effectLst>
              </a:rPr>
              <a:t>Schimmel</a:t>
            </a:r>
          </a:p>
        </p:txBody>
      </p:sp>
      <p:sp>
        <p:nvSpPr>
          <p:cNvPr id="3" name="Textfeld 2"/>
          <p:cNvSpPr txBox="1"/>
          <p:nvPr/>
        </p:nvSpPr>
        <p:spPr>
          <a:xfrm>
            <a:off x="3878147" y="935521"/>
            <a:ext cx="3574364" cy="707886"/>
          </a:xfrm>
          <a:prstGeom prst="rect">
            <a:avLst/>
          </a:prstGeom>
          <a:noFill/>
          <a:effectLst/>
        </p:spPr>
        <p:txBody>
          <a:bodyPr wrap="square" rtlCol="0">
            <a:spAutoFit/>
          </a:bodyPr>
          <a:lstStyle/>
          <a:p>
            <a:pPr algn="ctr"/>
            <a:r>
              <a:rPr lang="de-DE" sz="4000" dirty="0" err="1" smtClean="0">
                <a:solidFill>
                  <a:srgbClr val="7030A0"/>
                </a:solidFill>
                <a:effectLst>
                  <a:reflection blurRad="6350" stA="60000" endA="900" endPos="58000" dir="5400000" sy="-100000" algn="bl" rotWithShape="0"/>
                </a:effectLst>
              </a:rPr>
              <a:t>Fogging</a:t>
            </a:r>
            <a:endParaRPr lang="de-DE" sz="4000" dirty="0" smtClean="0">
              <a:solidFill>
                <a:srgbClr val="7030A0"/>
              </a:solidFill>
              <a:effectLst>
                <a:reflection blurRad="6350" stA="60000" endA="900" endPos="58000" dir="5400000" sy="-100000" algn="bl" rotWithShape="0"/>
              </a:effectLst>
            </a:endParaRPr>
          </a:p>
        </p:txBody>
      </p:sp>
      <p:sp>
        <p:nvSpPr>
          <p:cNvPr id="4" name="Textfeld 3"/>
          <p:cNvSpPr txBox="1"/>
          <p:nvPr/>
        </p:nvSpPr>
        <p:spPr>
          <a:xfrm>
            <a:off x="5129882" y="3239777"/>
            <a:ext cx="3574364" cy="584775"/>
          </a:xfrm>
          <a:prstGeom prst="rect">
            <a:avLst/>
          </a:prstGeom>
          <a:noFill/>
          <a:effectLst/>
        </p:spPr>
        <p:txBody>
          <a:bodyPr wrap="square" rtlCol="0">
            <a:spAutoFit/>
          </a:bodyPr>
          <a:lstStyle/>
          <a:p>
            <a:pPr algn="ctr"/>
            <a:r>
              <a:rPr lang="de-DE" sz="3200" dirty="0" smtClean="0">
                <a:solidFill>
                  <a:srgbClr val="7030A0"/>
                </a:solidFill>
                <a:effectLst>
                  <a:reflection blurRad="6350" stA="60000" endA="900" endPos="58000" dir="5400000" sy="-100000" algn="bl" rotWithShape="0"/>
                </a:effectLst>
              </a:rPr>
              <a:t>Bauschäden</a:t>
            </a:r>
          </a:p>
        </p:txBody>
      </p:sp>
      <p:sp>
        <p:nvSpPr>
          <p:cNvPr id="5" name="Textfeld 4"/>
          <p:cNvSpPr txBox="1"/>
          <p:nvPr/>
        </p:nvSpPr>
        <p:spPr>
          <a:xfrm>
            <a:off x="3365686" y="3887849"/>
            <a:ext cx="3420380" cy="707886"/>
          </a:xfrm>
          <a:prstGeom prst="rect">
            <a:avLst/>
          </a:prstGeom>
          <a:noFill/>
          <a:effectLst/>
        </p:spPr>
        <p:txBody>
          <a:bodyPr wrap="square" rtlCol="0">
            <a:spAutoFit/>
          </a:bodyPr>
          <a:lstStyle/>
          <a:p>
            <a:r>
              <a:rPr lang="de-DE" sz="4000" b="1" dirty="0" smtClean="0">
                <a:solidFill>
                  <a:srgbClr val="FF0000"/>
                </a:solidFill>
                <a:effectLst>
                  <a:outerShdw blurRad="38100" dist="38100" dir="2700000" algn="tl">
                    <a:srgbClr val="000000">
                      <a:alpha val="43137"/>
                    </a:srgbClr>
                  </a:outerShdw>
                  <a:reflection blurRad="6350" stA="60000" endA="900" endPos="60000" dist="29997" dir="5400000" sy="-100000" algn="bl" rotWithShape="0"/>
                </a:effectLst>
              </a:rPr>
              <a:t>Baumangel</a:t>
            </a:r>
          </a:p>
        </p:txBody>
      </p:sp>
      <p:sp>
        <p:nvSpPr>
          <p:cNvPr id="6" name="Textfeld 5"/>
          <p:cNvSpPr txBox="1"/>
          <p:nvPr/>
        </p:nvSpPr>
        <p:spPr>
          <a:xfrm>
            <a:off x="7002090" y="4571925"/>
            <a:ext cx="3216927" cy="584775"/>
          </a:xfrm>
          <a:prstGeom prst="rect">
            <a:avLst/>
          </a:prstGeom>
          <a:noFill/>
          <a:effectLst/>
        </p:spPr>
        <p:txBody>
          <a:bodyPr wrap="square" rtlCol="0">
            <a:spAutoFit/>
          </a:bodyPr>
          <a:lstStyle/>
          <a:p>
            <a:pPr algn="ctr"/>
            <a:r>
              <a:rPr lang="de-DE" sz="3200" dirty="0" smtClean="0">
                <a:solidFill>
                  <a:srgbClr val="7030A0"/>
                </a:solidFill>
                <a:effectLst>
                  <a:reflection blurRad="6350" stA="60000" endA="900" endPos="58000" dir="5400000" sy="-100000" algn="bl" rotWithShape="0"/>
                </a:effectLst>
              </a:rPr>
              <a:t>Urteile  §§§</a:t>
            </a:r>
          </a:p>
        </p:txBody>
      </p:sp>
      <p:sp>
        <p:nvSpPr>
          <p:cNvPr id="7" name="Textfeld 6"/>
          <p:cNvSpPr txBox="1"/>
          <p:nvPr/>
        </p:nvSpPr>
        <p:spPr>
          <a:xfrm>
            <a:off x="233338" y="2339677"/>
            <a:ext cx="4608512" cy="707886"/>
          </a:xfrm>
          <a:prstGeom prst="rect">
            <a:avLst/>
          </a:prstGeom>
          <a:noFill/>
          <a:effectLst/>
        </p:spPr>
        <p:txBody>
          <a:bodyPr wrap="square" rtlCol="0">
            <a:spAutoFit/>
          </a:bodyPr>
          <a:lstStyle/>
          <a:p>
            <a:r>
              <a:rPr lang="de-DE" sz="4000" b="1" dirty="0" smtClean="0">
                <a:solidFill>
                  <a:srgbClr val="FF0000"/>
                </a:solidFill>
                <a:effectLst>
                  <a:outerShdw blurRad="38100" dist="38100" dir="2700000" algn="tl">
                    <a:srgbClr val="000000">
                      <a:alpha val="43137"/>
                    </a:srgbClr>
                  </a:outerShdw>
                  <a:reflection blurRad="6350" stA="60000" endA="900" endPos="60000" dist="29997" dir="5400000" sy="-100000" algn="bl" rotWithShape="0"/>
                </a:effectLst>
              </a:rPr>
              <a:t>Nutzerverhalten</a:t>
            </a:r>
          </a:p>
        </p:txBody>
      </p:sp>
      <p:sp>
        <p:nvSpPr>
          <p:cNvPr id="8" name="Textfeld 7"/>
          <p:cNvSpPr txBox="1"/>
          <p:nvPr/>
        </p:nvSpPr>
        <p:spPr>
          <a:xfrm>
            <a:off x="3833738" y="6084093"/>
            <a:ext cx="3574364" cy="707886"/>
          </a:xfrm>
          <a:prstGeom prst="rect">
            <a:avLst/>
          </a:prstGeom>
          <a:noFill/>
          <a:effectLst/>
        </p:spPr>
        <p:txBody>
          <a:bodyPr wrap="square" rtlCol="0">
            <a:spAutoFit/>
          </a:bodyPr>
          <a:lstStyle/>
          <a:p>
            <a:pPr algn="ctr"/>
            <a:r>
              <a:rPr lang="de-DE" sz="4000" dirty="0" smtClean="0">
                <a:solidFill>
                  <a:srgbClr val="7030A0"/>
                </a:solidFill>
                <a:effectLst>
                  <a:reflection blurRad="6350" stA="60000" endA="900" endPos="58000" dir="5400000" sy="-100000" algn="bl" rotWithShape="0"/>
                </a:effectLst>
              </a:rPr>
              <a:t>Neubau</a:t>
            </a:r>
          </a:p>
        </p:txBody>
      </p:sp>
      <p:sp>
        <p:nvSpPr>
          <p:cNvPr id="9" name="Textfeld 8"/>
          <p:cNvSpPr txBox="1"/>
          <p:nvPr/>
        </p:nvSpPr>
        <p:spPr>
          <a:xfrm>
            <a:off x="89322" y="3887849"/>
            <a:ext cx="3574364" cy="707886"/>
          </a:xfrm>
          <a:prstGeom prst="rect">
            <a:avLst/>
          </a:prstGeom>
          <a:noFill/>
          <a:effectLst/>
        </p:spPr>
        <p:txBody>
          <a:bodyPr wrap="square" rtlCol="0">
            <a:spAutoFit/>
          </a:bodyPr>
          <a:lstStyle/>
          <a:p>
            <a:r>
              <a:rPr lang="de-DE" sz="4000" dirty="0" smtClean="0">
                <a:solidFill>
                  <a:srgbClr val="7030A0"/>
                </a:solidFill>
                <a:effectLst>
                  <a:reflection blurRad="6350" stA="60000" endA="900" endPos="58000" dir="5400000" sy="-100000" algn="bl" rotWithShape="0"/>
                </a:effectLst>
              </a:rPr>
              <a:t>Mieter</a:t>
            </a:r>
          </a:p>
        </p:txBody>
      </p:sp>
      <p:sp>
        <p:nvSpPr>
          <p:cNvPr id="10" name="Textfeld 9"/>
          <p:cNvSpPr txBox="1"/>
          <p:nvPr/>
        </p:nvSpPr>
        <p:spPr>
          <a:xfrm>
            <a:off x="6858074" y="5364013"/>
            <a:ext cx="3574364" cy="707886"/>
          </a:xfrm>
          <a:prstGeom prst="rect">
            <a:avLst/>
          </a:prstGeom>
          <a:noFill/>
          <a:effectLst/>
        </p:spPr>
        <p:txBody>
          <a:bodyPr wrap="square" rtlCol="0">
            <a:spAutoFit/>
          </a:bodyPr>
          <a:lstStyle/>
          <a:p>
            <a:pPr algn="r"/>
            <a:r>
              <a:rPr lang="de-DE" sz="4000" dirty="0" smtClean="0">
                <a:solidFill>
                  <a:srgbClr val="7030A0"/>
                </a:solidFill>
                <a:effectLst>
                  <a:reflection blurRad="6350" stA="60000" endA="900" endPos="58000" dir="5400000" sy="-100000" algn="bl" rotWithShape="0"/>
                </a:effectLst>
              </a:rPr>
              <a:t>DIN 1946-6</a:t>
            </a:r>
          </a:p>
        </p:txBody>
      </p:sp>
      <p:sp>
        <p:nvSpPr>
          <p:cNvPr id="11" name="Textfeld 10"/>
          <p:cNvSpPr txBox="1"/>
          <p:nvPr/>
        </p:nvSpPr>
        <p:spPr>
          <a:xfrm>
            <a:off x="2681610" y="1655601"/>
            <a:ext cx="3574364" cy="707886"/>
          </a:xfrm>
          <a:prstGeom prst="rect">
            <a:avLst/>
          </a:prstGeom>
          <a:noFill/>
          <a:effectLst/>
        </p:spPr>
        <p:txBody>
          <a:bodyPr wrap="square" rtlCol="0">
            <a:spAutoFit/>
          </a:bodyPr>
          <a:lstStyle/>
          <a:p>
            <a:pPr algn="ctr"/>
            <a:r>
              <a:rPr lang="de-DE" sz="4000" dirty="0" smtClean="0">
                <a:solidFill>
                  <a:srgbClr val="7030A0"/>
                </a:solidFill>
                <a:effectLst>
                  <a:reflection blurRad="6350" stA="60000" endA="900" endPos="58000" dir="5400000" sy="-100000" algn="bl" rotWithShape="0"/>
                </a:effectLst>
              </a:rPr>
              <a:t>Kipplüftung</a:t>
            </a:r>
          </a:p>
        </p:txBody>
      </p:sp>
      <p:sp>
        <p:nvSpPr>
          <p:cNvPr id="12" name="Textfeld 11"/>
          <p:cNvSpPr txBox="1"/>
          <p:nvPr/>
        </p:nvSpPr>
        <p:spPr>
          <a:xfrm>
            <a:off x="7117449" y="107429"/>
            <a:ext cx="3574364" cy="707886"/>
          </a:xfrm>
          <a:prstGeom prst="rect">
            <a:avLst/>
          </a:prstGeom>
          <a:noFill/>
          <a:effectLst/>
        </p:spPr>
        <p:txBody>
          <a:bodyPr wrap="square" rtlCol="0">
            <a:spAutoFit/>
          </a:bodyPr>
          <a:lstStyle/>
          <a:p>
            <a:pPr algn="ctr"/>
            <a:r>
              <a:rPr lang="de-DE" sz="4000" dirty="0" smtClean="0">
                <a:solidFill>
                  <a:srgbClr val="7030A0"/>
                </a:solidFill>
                <a:effectLst>
                  <a:reflection blurRad="6350" stA="60000" endA="900" endPos="58000" dir="5400000" sy="-100000" algn="bl" rotWithShape="0"/>
                </a:effectLst>
              </a:rPr>
              <a:t>Stoßlüften</a:t>
            </a:r>
          </a:p>
        </p:txBody>
      </p:sp>
      <p:sp>
        <p:nvSpPr>
          <p:cNvPr id="13" name="Textfeld 12"/>
          <p:cNvSpPr txBox="1"/>
          <p:nvPr/>
        </p:nvSpPr>
        <p:spPr>
          <a:xfrm>
            <a:off x="3869742" y="4823953"/>
            <a:ext cx="3574364" cy="584775"/>
          </a:xfrm>
          <a:prstGeom prst="rect">
            <a:avLst/>
          </a:prstGeom>
          <a:noFill/>
          <a:effectLst/>
        </p:spPr>
        <p:txBody>
          <a:bodyPr wrap="square" rtlCol="0">
            <a:spAutoFit/>
          </a:bodyPr>
          <a:lstStyle/>
          <a:p>
            <a:pPr algn="ctr"/>
            <a:r>
              <a:rPr lang="de-DE" sz="3200" dirty="0" smtClean="0">
                <a:solidFill>
                  <a:srgbClr val="7030A0"/>
                </a:solidFill>
                <a:effectLst>
                  <a:reflection blurRad="6350" stA="60000" endA="900" endPos="58000" dir="5400000" sy="-100000" algn="bl" rotWithShape="0"/>
                </a:effectLst>
              </a:rPr>
              <a:t>Wäsche trocknen</a:t>
            </a:r>
          </a:p>
        </p:txBody>
      </p:sp>
      <p:sp>
        <p:nvSpPr>
          <p:cNvPr id="14" name="Textfeld 13"/>
          <p:cNvSpPr txBox="1"/>
          <p:nvPr/>
        </p:nvSpPr>
        <p:spPr>
          <a:xfrm>
            <a:off x="7218114" y="935521"/>
            <a:ext cx="3574364" cy="584775"/>
          </a:xfrm>
          <a:prstGeom prst="rect">
            <a:avLst/>
          </a:prstGeom>
          <a:noFill/>
          <a:effectLst/>
        </p:spPr>
        <p:txBody>
          <a:bodyPr wrap="square" rtlCol="0">
            <a:spAutoFit/>
          </a:bodyPr>
          <a:lstStyle/>
          <a:p>
            <a:pPr algn="ctr"/>
            <a:r>
              <a:rPr lang="de-DE" sz="3200" dirty="0" smtClean="0">
                <a:solidFill>
                  <a:srgbClr val="7030A0"/>
                </a:solidFill>
                <a:effectLst>
                  <a:reflection blurRad="6350" stA="60000" endA="900" endPos="58000" dir="5400000" sy="-100000" algn="bl" rotWithShape="0"/>
                </a:effectLst>
              </a:rPr>
              <a:t>Vermieter</a:t>
            </a:r>
          </a:p>
        </p:txBody>
      </p:sp>
      <p:sp>
        <p:nvSpPr>
          <p:cNvPr id="15" name="Textfeld 14"/>
          <p:cNvSpPr txBox="1"/>
          <p:nvPr/>
        </p:nvSpPr>
        <p:spPr>
          <a:xfrm>
            <a:off x="6354018" y="1691605"/>
            <a:ext cx="3365687" cy="707886"/>
          </a:xfrm>
          <a:prstGeom prst="rect">
            <a:avLst/>
          </a:prstGeom>
          <a:noFill/>
          <a:effectLst/>
        </p:spPr>
        <p:txBody>
          <a:bodyPr wrap="square" rtlCol="0">
            <a:spAutoFit/>
          </a:bodyPr>
          <a:lstStyle/>
          <a:p>
            <a:pPr algn="ctr"/>
            <a:r>
              <a:rPr lang="de-DE" sz="4000" dirty="0" smtClean="0">
                <a:solidFill>
                  <a:srgbClr val="7030A0"/>
                </a:solidFill>
                <a:effectLst>
                  <a:reflection blurRad="6350" stA="60000" endA="900" endPos="58000" dir="5400000" sy="-100000" algn="bl" rotWithShape="0"/>
                </a:effectLst>
              </a:rPr>
              <a:t>Gutachten</a:t>
            </a:r>
          </a:p>
        </p:txBody>
      </p:sp>
      <p:sp>
        <p:nvSpPr>
          <p:cNvPr id="16" name="Textfeld 15"/>
          <p:cNvSpPr txBox="1"/>
          <p:nvPr/>
        </p:nvSpPr>
        <p:spPr>
          <a:xfrm>
            <a:off x="3199018" y="215441"/>
            <a:ext cx="3574364" cy="707886"/>
          </a:xfrm>
          <a:prstGeom prst="rect">
            <a:avLst/>
          </a:prstGeom>
          <a:noFill/>
          <a:effectLst/>
        </p:spPr>
        <p:txBody>
          <a:bodyPr wrap="square" rtlCol="0">
            <a:spAutoFit/>
          </a:bodyPr>
          <a:lstStyle/>
          <a:p>
            <a:pPr algn="ctr"/>
            <a:r>
              <a:rPr lang="de-DE" sz="4000" dirty="0" smtClean="0">
                <a:solidFill>
                  <a:srgbClr val="7030A0"/>
                </a:solidFill>
                <a:effectLst>
                  <a:reflection blurRad="6350" stA="60000" endA="900" endPos="58000" dir="5400000" sy="-100000" algn="bl" rotWithShape="0"/>
                </a:effectLst>
              </a:rPr>
              <a:t>Hygrometer</a:t>
            </a:r>
          </a:p>
        </p:txBody>
      </p:sp>
      <p:sp>
        <p:nvSpPr>
          <p:cNvPr id="17" name="Textfeld 16"/>
          <p:cNvSpPr txBox="1"/>
          <p:nvPr/>
        </p:nvSpPr>
        <p:spPr>
          <a:xfrm>
            <a:off x="557374" y="3095761"/>
            <a:ext cx="3574364" cy="707886"/>
          </a:xfrm>
          <a:prstGeom prst="rect">
            <a:avLst/>
          </a:prstGeom>
          <a:noFill/>
          <a:effectLst/>
        </p:spPr>
        <p:txBody>
          <a:bodyPr wrap="square" rtlCol="0">
            <a:spAutoFit/>
          </a:bodyPr>
          <a:lstStyle/>
          <a:p>
            <a:pPr algn="ctr"/>
            <a:r>
              <a:rPr lang="de-DE" sz="4000" dirty="0" smtClean="0">
                <a:solidFill>
                  <a:srgbClr val="7030A0"/>
                </a:solidFill>
                <a:effectLst>
                  <a:reflection blurRad="6350" stA="60000" endA="900" endPos="58000" dir="5400000" sy="-100000" algn="bl" rotWithShape="0"/>
                </a:effectLst>
              </a:rPr>
              <a:t>neue Fenster</a:t>
            </a:r>
          </a:p>
        </p:txBody>
      </p:sp>
      <p:sp>
        <p:nvSpPr>
          <p:cNvPr id="18" name="Textfeld 17"/>
          <p:cNvSpPr txBox="1"/>
          <p:nvPr/>
        </p:nvSpPr>
        <p:spPr>
          <a:xfrm>
            <a:off x="7002090" y="3851845"/>
            <a:ext cx="3574364" cy="584775"/>
          </a:xfrm>
          <a:prstGeom prst="rect">
            <a:avLst/>
          </a:prstGeom>
          <a:noFill/>
          <a:effectLst/>
        </p:spPr>
        <p:txBody>
          <a:bodyPr wrap="square" rtlCol="0">
            <a:spAutoFit/>
          </a:bodyPr>
          <a:lstStyle/>
          <a:p>
            <a:pPr algn="r"/>
            <a:r>
              <a:rPr lang="de-DE" sz="3200" dirty="0" smtClean="0">
                <a:solidFill>
                  <a:srgbClr val="7030A0"/>
                </a:solidFill>
                <a:effectLst>
                  <a:reflection blurRad="6350" stA="60000" endA="900" endPos="58000" dir="5400000" sy="-100000" algn="bl" rotWithShape="0"/>
                </a:effectLst>
              </a:rPr>
              <a:t>Wärmebrücken</a:t>
            </a:r>
          </a:p>
        </p:txBody>
      </p:sp>
      <p:sp>
        <p:nvSpPr>
          <p:cNvPr id="19" name="Textfeld 18"/>
          <p:cNvSpPr txBox="1"/>
          <p:nvPr/>
        </p:nvSpPr>
        <p:spPr>
          <a:xfrm>
            <a:off x="6642050" y="6264113"/>
            <a:ext cx="3574364" cy="584775"/>
          </a:xfrm>
          <a:prstGeom prst="rect">
            <a:avLst/>
          </a:prstGeom>
          <a:noFill/>
          <a:effectLst/>
        </p:spPr>
        <p:txBody>
          <a:bodyPr wrap="square" rtlCol="0">
            <a:spAutoFit/>
          </a:bodyPr>
          <a:lstStyle/>
          <a:p>
            <a:pPr algn="ctr"/>
            <a:r>
              <a:rPr lang="de-DE" sz="3200" dirty="0" smtClean="0">
                <a:solidFill>
                  <a:srgbClr val="7030A0"/>
                </a:solidFill>
                <a:effectLst>
                  <a:reflection blurRad="6350" stA="60000" endA="900" endPos="58000" dir="5400000" sy="-100000" algn="bl" rotWithShape="0"/>
                </a:effectLst>
              </a:rPr>
              <a:t>Wasserschaden</a:t>
            </a:r>
          </a:p>
        </p:txBody>
      </p:sp>
      <p:sp>
        <p:nvSpPr>
          <p:cNvPr id="20" name="Textfeld 19"/>
          <p:cNvSpPr txBox="1"/>
          <p:nvPr/>
        </p:nvSpPr>
        <p:spPr>
          <a:xfrm>
            <a:off x="305346" y="6192105"/>
            <a:ext cx="3574364" cy="584775"/>
          </a:xfrm>
          <a:prstGeom prst="rect">
            <a:avLst/>
          </a:prstGeom>
          <a:noFill/>
          <a:effectLst/>
        </p:spPr>
        <p:txBody>
          <a:bodyPr wrap="square" rtlCol="0">
            <a:spAutoFit/>
          </a:bodyPr>
          <a:lstStyle/>
          <a:p>
            <a:pPr algn="ctr"/>
            <a:r>
              <a:rPr lang="de-DE" sz="3200" dirty="0" smtClean="0">
                <a:solidFill>
                  <a:srgbClr val="7030A0"/>
                </a:solidFill>
                <a:effectLst>
                  <a:reflection blurRad="6350" stA="60000" endA="900" endPos="58000" dir="5400000" sy="-100000" algn="bl" rotWithShape="0"/>
                </a:effectLst>
              </a:rPr>
              <a:t>Lüftungsanlagen</a:t>
            </a:r>
          </a:p>
        </p:txBody>
      </p:sp>
      <p:sp>
        <p:nvSpPr>
          <p:cNvPr id="21" name="Textfeld 20"/>
          <p:cNvSpPr txBox="1"/>
          <p:nvPr/>
        </p:nvSpPr>
        <p:spPr>
          <a:xfrm>
            <a:off x="196553" y="143433"/>
            <a:ext cx="3342713" cy="707886"/>
          </a:xfrm>
          <a:prstGeom prst="rect">
            <a:avLst/>
          </a:prstGeom>
          <a:noFill/>
          <a:effectLst/>
        </p:spPr>
        <p:txBody>
          <a:bodyPr wrap="square" rtlCol="0">
            <a:spAutoFit/>
          </a:bodyPr>
          <a:lstStyle/>
          <a:p>
            <a:r>
              <a:rPr lang="de-DE" sz="4000" dirty="0" smtClean="0">
                <a:solidFill>
                  <a:srgbClr val="7030A0"/>
                </a:solidFill>
                <a:effectLst>
                  <a:reflection blurRad="6350" stA="60000" endA="900" endPos="58000" dir="5400000" sy="-100000" algn="bl" rotWithShape="0"/>
                </a:effectLst>
              </a:rPr>
              <a:t>Schuld</a:t>
            </a:r>
          </a:p>
        </p:txBody>
      </p:sp>
      <p:sp>
        <p:nvSpPr>
          <p:cNvPr id="22" name="Textfeld 21"/>
          <p:cNvSpPr txBox="1"/>
          <p:nvPr/>
        </p:nvSpPr>
        <p:spPr>
          <a:xfrm>
            <a:off x="0" y="4967969"/>
            <a:ext cx="3574364" cy="707886"/>
          </a:xfrm>
          <a:prstGeom prst="rect">
            <a:avLst/>
          </a:prstGeom>
          <a:noFill/>
          <a:effectLst/>
        </p:spPr>
        <p:txBody>
          <a:bodyPr wrap="square" rtlCol="0">
            <a:spAutoFit/>
          </a:bodyPr>
          <a:lstStyle/>
          <a:p>
            <a:pPr algn="ctr"/>
            <a:r>
              <a:rPr lang="de-DE" sz="4000" dirty="0" smtClean="0">
                <a:solidFill>
                  <a:srgbClr val="7030A0"/>
                </a:solidFill>
                <a:effectLst>
                  <a:reflection blurRad="6350" stA="60000" endA="900" endPos="58000" dir="5400000" sy="-100000" algn="bl" rotWithShape="0"/>
                </a:effectLst>
              </a:rPr>
              <a:t>Gesundheit</a:t>
            </a:r>
          </a:p>
        </p:txBody>
      </p:sp>
      <p:sp>
        <p:nvSpPr>
          <p:cNvPr id="25" name="Textfeld 24"/>
          <p:cNvSpPr txBox="1"/>
          <p:nvPr/>
        </p:nvSpPr>
        <p:spPr>
          <a:xfrm>
            <a:off x="4373798" y="2375681"/>
            <a:ext cx="3007226" cy="707886"/>
          </a:xfrm>
          <a:prstGeom prst="rect">
            <a:avLst/>
          </a:prstGeom>
          <a:noFill/>
          <a:effectLst/>
        </p:spPr>
        <p:txBody>
          <a:bodyPr wrap="square" rtlCol="0">
            <a:spAutoFit/>
          </a:bodyPr>
          <a:lstStyle/>
          <a:p>
            <a:pPr algn="ctr"/>
            <a:r>
              <a:rPr lang="de-DE" sz="4000" dirty="0" smtClean="0">
                <a:solidFill>
                  <a:srgbClr val="7030A0"/>
                </a:solidFill>
                <a:effectLst>
                  <a:reflection blurRad="6350" stA="60000" endA="900" endPos="58000" dir="5400000" sy="-100000" algn="bl" rotWithShape="0"/>
                </a:effectLst>
              </a:rPr>
              <a:t>Heizkosten</a:t>
            </a:r>
          </a:p>
        </p:txBody>
      </p:sp>
      <p:sp>
        <p:nvSpPr>
          <p:cNvPr id="23" name="Rechteck 22"/>
          <p:cNvSpPr/>
          <p:nvPr/>
        </p:nvSpPr>
        <p:spPr>
          <a:xfrm>
            <a:off x="1565486" y="2267669"/>
            <a:ext cx="3456384" cy="2592000"/>
          </a:xfrm>
          <a:prstGeom prst="rect">
            <a:avLst/>
          </a:prstGeom>
          <a:ln w="19050">
            <a:solidFill>
              <a:srgbClr val="FF0000"/>
            </a:solidFill>
          </a:ln>
        </p:spPr>
        <p:txBody>
          <a:bodyPr wrap="square" rtlCol="0" anchor="ctr">
            <a:noAutofit/>
          </a:bodyPr>
          <a:lstStyle/>
          <a:p>
            <a:pPr algn="ctr"/>
            <a:endParaRPr lang="de-DE" sz="2000" dirty="0" err="1" smtClean="0">
              <a:solidFill>
                <a:prstClr val="black">
                  <a:lumMod val="85000"/>
                  <a:lumOff val="15000"/>
                </a:prstClr>
              </a:solidFill>
              <a:latin typeface="Arial"/>
            </a:endParaRPr>
          </a:p>
        </p:txBody>
      </p:sp>
      <p:sp>
        <p:nvSpPr>
          <p:cNvPr id="26" name="Textfeld 25"/>
          <p:cNvSpPr txBox="1"/>
          <p:nvPr/>
        </p:nvSpPr>
        <p:spPr>
          <a:xfrm>
            <a:off x="2429582" y="5544033"/>
            <a:ext cx="3574364" cy="584775"/>
          </a:xfrm>
          <a:prstGeom prst="rect">
            <a:avLst/>
          </a:prstGeom>
          <a:noFill/>
          <a:effectLst/>
        </p:spPr>
        <p:txBody>
          <a:bodyPr wrap="square" rtlCol="0">
            <a:spAutoFit/>
          </a:bodyPr>
          <a:lstStyle/>
          <a:p>
            <a:pPr algn="ctr"/>
            <a:r>
              <a:rPr lang="de-DE" sz="3200" dirty="0" smtClean="0">
                <a:solidFill>
                  <a:srgbClr val="7030A0"/>
                </a:solidFill>
                <a:effectLst>
                  <a:reflection blurRad="6350" stA="60000" endA="900" endPos="58000" dir="5400000" sy="-100000" algn="bl" rotWithShape="0"/>
                </a:effectLst>
              </a:rPr>
              <a:t>Sanitärfugen</a:t>
            </a:r>
          </a:p>
        </p:txBody>
      </p:sp>
      <p:sp>
        <p:nvSpPr>
          <p:cNvPr id="31" name="Textfeld 30"/>
          <p:cNvSpPr txBox="1"/>
          <p:nvPr/>
        </p:nvSpPr>
        <p:spPr>
          <a:xfrm>
            <a:off x="7398134" y="2591705"/>
            <a:ext cx="3070308" cy="1077218"/>
          </a:xfrm>
          <a:prstGeom prst="rect">
            <a:avLst/>
          </a:prstGeom>
          <a:noFill/>
          <a:effectLst/>
        </p:spPr>
        <p:txBody>
          <a:bodyPr wrap="square" rtlCol="0">
            <a:spAutoFit/>
          </a:bodyPr>
          <a:lstStyle/>
          <a:p>
            <a:pPr algn="r"/>
            <a:r>
              <a:rPr lang="de-DE" sz="3200" dirty="0" smtClean="0">
                <a:solidFill>
                  <a:srgbClr val="7030A0"/>
                </a:solidFill>
                <a:effectLst>
                  <a:reflection blurRad="6350" stA="60000" endA="900" endPos="58000" dir="5400000" sy="-100000" algn="bl" rotWithShape="0"/>
                </a:effectLst>
              </a:rPr>
              <a:t>Feuchte Keller</a:t>
            </a:r>
          </a:p>
          <a:p>
            <a:pPr algn="r"/>
            <a:r>
              <a:rPr lang="de-DE" sz="3200" dirty="0" smtClean="0">
                <a:solidFill>
                  <a:srgbClr val="7030A0"/>
                </a:solidFill>
                <a:effectLst>
                  <a:reflection blurRad="6350" stA="60000" endA="900" endPos="58000" dir="5400000" sy="-100000" algn="bl" rotWithShape="0"/>
                </a:effectLst>
              </a:rPr>
              <a:t>Salze</a:t>
            </a:r>
          </a:p>
        </p:txBody>
      </p:sp>
      <p:grpSp>
        <p:nvGrpSpPr>
          <p:cNvPr id="33" name="Gruppieren 32"/>
          <p:cNvGrpSpPr/>
          <p:nvPr/>
        </p:nvGrpSpPr>
        <p:grpSpPr>
          <a:xfrm>
            <a:off x="3401690" y="971525"/>
            <a:ext cx="6588652" cy="6012588"/>
            <a:chOff x="3401690" y="971525"/>
            <a:chExt cx="6588652" cy="6012588"/>
          </a:xfrm>
        </p:grpSpPr>
        <p:sp>
          <p:nvSpPr>
            <p:cNvPr id="27" name="Rechteck 26"/>
            <p:cNvSpPr/>
            <p:nvPr/>
          </p:nvSpPr>
          <p:spPr>
            <a:xfrm>
              <a:off x="4409802" y="971525"/>
              <a:ext cx="720000" cy="720000"/>
            </a:xfrm>
            <a:prstGeom prst="rect">
              <a:avLst/>
            </a:prstGeom>
            <a:ln w="19050">
              <a:solidFill>
                <a:schemeClr val="accent1"/>
              </a:solidFill>
            </a:ln>
          </p:spPr>
          <p:txBody>
            <a:bodyPr wrap="square" rtlCol="0" anchor="ctr">
              <a:noAutofit/>
            </a:bodyPr>
            <a:lstStyle/>
            <a:p>
              <a:pPr algn="ctr"/>
              <a:endParaRPr lang="de-DE" dirty="0" err="1" smtClean="0">
                <a:solidFill>
                  <a:prstClr val="black">
                    <a:lumMod val="85000"/>
                    <a:lumOff val="15000"/>
                  </a:prstClr>
                </a:solidFill>
                <a:latin typeface="Arial"/>
              </a:endParaRPr>
            </a:p>
          </p:txBody>
        </p:sp>
        <p:sp>
          <p:nvSpPr>
            <p:cNvPr id="28" name="Rechteck 27"/>
            <p:cNvSpPr/>
            <p:nvPr/>
          </p:nvSpPr>
          <p:spPr>
            <a:xfrm>
              <a:off x="7578154" y="6264113"/>
              <a:ext cx="720000" cy="720000"/>
            </a:xfrm>
            <a:prstGeom prst="rect">
              <a:avLst/>
            </a:prstGeom>
            <a:ln w="19050">
              <a:solidFill>
                <a:schemeClr val="accent1"/>
              </a:solidFill>
            </a:ln>
          </p:spPr>
          <p:txBody>
            <a:bodyPr wrap="square" rtlCol="0" anchor="ctr">
              <a:noAutofit/>
            </a:bodyPr>
            <a:lstStyle/>
            <a:p>
              <a:pPr algn="ctr"/>
              <a:endParaRPr lang="de-DE" dirty="0" err="1" smtClean="0">
                <a:solidFill>
                  <a:prstClr val="black">
                    <a:lumMod val="85000"/>
                    <a:lumOff val="15000"/>
                  </a:prstClr>
                </a:solidFill>
                <a:latin typeface="Arial"/>
              </a:endParaRPr>
            </a:p>
          </p:txBody>
        </p:sp>
        <p:sp>
          <p:nvSpPr>
            <p:cNvPr id="29" name="Rechteck 28"/>
            <p:cNvSpPr/>
            <p:nvPr/>
          </p:nvSpPr>
          <p:spPr>
            <a:xfrm>
              <a:off x="3401690" y="5544033"/>
              <a:ext cx="720000" cy="720000"/>
            </a:xfrm>
            <a:prstGeom prst="rect">
              <a:avLst/>
            </a:prstGeom>
            <a:ln w="19050">
              <a:solidFill>
                <a:schemeClr val="accent1"/>
              </a:solidFill>
            </a:ln>
          </p:spPr>
          <p:txBody>
            <a:bodyPr wrap="square" rtlCol="0" anchor="ctr">
              <a:noAutofit/>
            </a:bodyPr>
            <a:lstStyle/>
            <a:p>
              <a:pPr algn="ctr"/>
              <a:endParaRPr lang="de-DE" dirty="0" err="1" smtClean="0">
                <a:solidFill>
                  <a:prstClr val="black">
                    <a:lumMod val="85000"/>
                    <a:lumOff val="15000"/>
                  </a:prstClr>
                </a:solidFill>
                <a:latin typeface="Arial"/>
              </a:endParaRPr>
            </a:p>
          </p:txBody>
        </p:sp>
        <p:sp>
          <p:nvSpPr>
            <p:cNvPr id="32" name="Rechteck 31"/>
            <p:cNvSpPr/>
            <p:nvPr/>
          </p:nvSpPr>
          <p:spPr>
            <a:xfrm>
              <a:off x="9270342" y="3059757"/>
              <a:ext cx="720000" cy="720000"/>
            </a:xfrm>
            <a:prstGeom prst="rect">
              <a:avLst/>
            </a:prstGeom>
            <a:ln w="19050">
              <a:solidFill>
                <a:schemeClr val="accent1"/>
              </a:solidFill>
            </a:ln>
          </p:spPr>
          <p:txBody>
            <a:bodyPr wrap="square" rtlCol="0" anchor="ctr">
              <a:noAutofit/>
            </a:bodyPr>
            <a:lstStyle/>
            <a:p>
              <a:pPr algn="ctr"/>
              <a:endParaRPr lang="de-DE" dirty="0" err="1" smtClean="0">
                <a:solidFill>
                  <a:prstClr val="black">
                    <a:lumMod val="85000"/>
                    <a:lumOff val="15000"/>
                  </a:prstClr>
                </a:solidFill>
                <a:latin typeface="Arial"/>
              </a:endParaRPr>
            </a:p>
          </p:txBody>
        </p:sp>
      </p:grpSp>
    </p:spTree>
    <p:extLst>
      <p:ext uri="{BB962C8B-B14F-4D97-AF65-F5344CB8AC3E}">
        <p14:creationId xmlns:p14="http://schemas.microsoft.com/office/powerpoint/2010/main" val="1906326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6258" name="Text Box 2"/>
          <p:cNvSpPr txBox="1">
            <a:spLocks noChangeArrowheads="1"/>
          </p:cNvSpPr>
          <p:nvPr/>
        </p:nvSpPr>
        <p:spPr bwMode="auto">
          <a:xfrm>
            <a:off x="305346" y="431465"/>
            <a:ext cx="10386467" cy="474634"/>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spcBef>
                <a:spcPct val="50000"/>
              </a:spcBef>
            </a:pPr>
            <a:r>
              <a:rPr lang="de-DE" altLang="de-DE" sz="2400" b="1" dirty="0" smtClean="0">
                <a:solidFill>
                  <a:prstClr val="black">
                    <a:lumMod val="85000"/>
                    <a:lumOff val="15000"/>
                  </a:prstClr>
                </a:solidFill>
              </a:rPr>
              <a:t>Schimmel an einer Außenwandecke - Wärmebrücke</a:t>
            </a:r>
            <a:endParaRPr lang="de-DE" altLang="de-DE" sz="2400" b="1" dirty="0">
              <a:solidFill>
                <a:prstClr val="black">
                  <a:lumMod val="85000"/>
                  <a:lumOff val="15000"/>
                </a:prstClr>
              </a:solidFill>
            </a:endParaRPr>
          </a:p>
        </p:txBody>
      </p:sp>
      <p:pic>
        <p:nvPicPr>
          <p:cNvPr id="265626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7394" y="1187549"/>
            <a:ext cx="4680000" cy="51597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uppieren 2"/>
          <p:cNvGrpSpPr/>
          <p:nvPr/>
        </p:nvGrpSpPr>
        <p:grpSpPr>
          <a:xfrm>
            <a:off x="5934580" y="1655601"/>
            <a:ext cx="4757233" cy="4643936"/>
            <a:chOff x="5934580" y="1655601"/>
            <a:chExt cx="4757233" cy="4643936"/>
          </a:xfrm>
        </p:grpSpPr>
        <p:sp>
          <p:nvSpPr>
            <p:cNvPr id="2656260" name="Rectangle 4"/>
            <p:cNvSpPr>
              <a:spLocks noChangeArrowheads="1"/>
            </p:cNvSpPr>
            <p:nvPr/>
          </p:nvSpPr>
          <p:spPr bwMode="auto">
            <a:xfrm>
              <a:off x="5934580" y="1655601"/>
              <a:ext cx="4757233" cy="4167953"/>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nchor="ctr">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r>
                <a:rPr lang="de-DE" altLang="de-DE" sz="2400" dirty="0" smtClean="0">
                  <a:solidFill>
                    <a:prstClr val="black">
                      <a:lumMod val="85000"/>
                      <a:lumOff val="15000"/>
                    </a:prstClr>
                  </a:solidFill>
                </a:rPr>
                <a:t>Aus </a:t>
              </a:r>
              <a:r>
                <a:rPr lang="de-DE" altLang="de-DE" sz="2400" dirty="0">
                  <a:solidFill>
                    <a:prstClr val="black">
                      <a:lumMod val="85000"/>
                      <a:lumOff val="15000"/>
                    </a:prstClr>
                  </a:solidFill>
                </a:rPr>
                <a:t>der Art des </a:t>
              </a:r>
              <a:r>
                <a:rPr lang="de-DE" altLang="de-DE" sz="2400" dirty="0" smtClean="0">
                  <a:solidFill>
                    <a:prstClr val="black">
                      <a:lumMod val="85000"/>
                      <a:lumOff val="15000"/>
                    </a:prstClr>
                  </a:solidFill>
                </a:rPr>
                <a:t>Schimmel-bewuchses ist </a:t>
              </a:r>
              <a:r>
                <a:rPr lang="de-DE" altLang="de-DE" sz="2400" b="1" dirty="0" smtClean="0">
                  <a:solidFill>
                    <a:srgbClr val="FF0000"/>
                  </a:solidFill>
                </a:rPr>
                <a:t>nicht</a:t>
              </a:r>
              <a:r>
                <a:rPr lang="de-DE" altLang="de-DE" sz="2400" b="1" dirty="0" smtClean="0">
                  <a:solidFill>
                    <a:prstClr val="black">
                      <a:lumMod val="85000"/>
                      <a:lumOff val="15000"/>
                    </a:prstClr>
                  </a:solidFill>
                </a:rPr>
                <a:t> </a:t>
              </a:r>
              <a:r>
                <a:rPr lang="de-DE" altLang="de-DE" sz="2400" dirty="0" smtClean="0">
                  <a:solidFill>
                    <a:prstClr val="black">
                      <a:lumMod val="85000"/>
                      <a:lumOff val="15000"/>
                    </a:prstClr>
                  </a:solidFill>
                </a:rPr>
                <a:t>die </a:t>
              </a:r>
            </a:p>
            <a:p>
              <a:r>
                <a:rPr lang="de-DE" altLang="de-DE" sz="2400" dirty="0" smtClean="0">
                  <a:solidFill>
                    <a:prstClr val="black">
                      <a:lumMod val="85000"/>
                      <a:lumOff val="15000"/>
                    </a:prstClr>
                  </a:solidFill>
                </a:rPr>
                <a:t>Ursache </a:t>
              </a:r>
              <a:r>
                <a:rPr lang="de-DE" altLang="de-DE" sz="2400" dirty="0">
                  <a:solidFill>
                    <a:prstClr val="black">
                      <a:lumMod val="85000"/>
                      <a:lumOff val="15000"/>
                    </a:prstClr>
                  </a:solidFill>
                </a:rPr>
                <a:t>zu erkennen, </a:t>
              </a:r>
              <a:endParaRPr lang="de-DE" altLang="de-DE" sz="2400" dirty="0" smtClean="0">
                <a:solidFill>
                  <a:prstClr val="black">
                    <a:lumMod val="85000"/>
                    <a:lumOff val="15000"/>
                  </a:prstClr>
                </a:solidFill>
              </a:endParaRPr>
            </a:p>
            <a:p>
              <a:endParaRPr lang="de-DE" altLang="de-DE" sz="2400" dirty="0" smtClean="0">
                <a:solidFill>
                  <a:prstClr val="black">
                    <a:lumMod val="85000"/>
                    <a:lumOff val="15000"/>
                  </a:prstClr>
                </a:solidFill>
              </a:endParaRPr>
            </a:p>
            <a:p>
              <a:pPr marL="342900" indent="-342900">
                <a:buFont typeface="Arial" panose="020B0604020202020204" pitchFamily="34" charset="0"/>
                <a:buChar char="•"/>
              </a:pPr>
              <a:r>
                <a:rPr lang="de-DE" altLang="de-DE" sz="2400" dirty="0" smtClean="0">
                  <a:solidFill>
                    <a:prstClr val="black">
                      <a:lumMod val="85000"/>
                      <a:lumOff val="15000"/>
                    </a:prstClr>
                  </a:solidFill>
                </a:rPr>
                <a:t>ob zu </a:t>
              </a:r>
              <a:r>
                <a:rPr lang="de-DE" altLang="de-DE" sz="2400" dirty="0">
                  <a:solidFill>
                    <a:prstClr val="black">
                      <a:lumMod val="85000"/>
                      <a:lumOff val="15000"/>
                    </a:prstClr>
                  </a:solidFill>
                </a:rPr>
                <a:t>geringe </a:t>
              </a:r>
              <a:br>
                <a:rPr lang="de-DE" altLang="de-DE" sz="2400" dirty="0">
                  <a:solidFill>
                    <a:prstClr val="black">
                      <a:lumMod val="85000"/>
                      <a:lumOff val="15000"/>
                    </a:prstClr>
                  </a:solidFill>
                </a:rPr>
              </a:br>
              <a:r>
                <a:rPr lang="de-DE" altLang="de-DE" sz="2400" dirty="0" smtClean="0">
                  <a:solidFill>
                    <a:prstClr val="black">
                      <a:lumMod val="85000"/>
                      <a:lumOff val="15000"/>
                    </a:prstClr>
                  </a:solidFill>
                </a:rPr>
                <a:t>Wärmedämmung</a:t>
              </a:r>
              <a:br>
                <a:rPr lang="de-DE" altLang="de-DE" sz="2400" dirty="0" smtClean="0">
                  <a:solidFill>
                    <a:prstClr val="black">
                      <a:lumMod val="85000"/>
                      <a:lumOff val="15000"/>
                    </a:prstClr>
                  </a:solidFill>
                </a:rPr>
              </a:br>
              <a:endParaRPr lang="de-DE" altLang="de-DE" sz="2400" dirty="0" smtClean="0">
                <a:solidFill>
                  <a:prstClr val="black">
                    <a:lumMod val="85000"/>
                    <a:lumOff val="15000"/>
                  </a:prstClr>
                </a:solidFill>
              </a:endParaRPr>
            </a:p>
            <a:p>
              <a:r>
                <a:rPr lang="de-DE" altLang="de-DE" sz="2400" dirty="0" smtClean="0">
                  <a:solidFill>
                    <a:prstClr val="black">
                      <a:lumMod val="85000"/>
                      <a:lumOff val="15000"/>
                    </a:prstClr>
                  </a:solidFill>
                </a:rPr>
                <a:t>	oder </a:t>
              </a:r>
            </a:p>
            <a:p>
              <a:pPr marL="342900" indent="-342900">
                <a:buFont typeface="Arial" panose="020B0604020202020204" pitchFamily="34" charset="0"/>
                <a:buChar char="•"/>
              </a:pPr>
              <a:endParaRPr lang="de-DE" altLang="de-DE" sz="2400" dirty="0">
                <a:solidFill>
                  <a:prstClr val="black">
                    <a:lumMod val="85000"/>
                    <a:lumOff val="15000"/>
                  </a:prstClr>
                </a:solidFill>
              </a:endParaRPr>
            </a:p>
            <a:p>
              <a:pPr marL="342900" indent="-342900">
                <a:buFont typeface="Arial" panose="020B0604020202020204" pitchFamily="34" charset="0"/>
                <a:buChar char="•"/>
              </a:pPr>
              <a:r>
                <a:rPr lang="de-DE" altLang="de-DE" sz="2400" dirty="0" smtClean="0">
                  <a:solidFill>
                    <a:prstClr val="black">
                      <a:lumMod val="85000"/>
                      <a:lumOff val="15000"/>
                    </a:prstClr>
                  </a:solidFill>
                </a:rPr>
                <a:t>mangelhaftes </a:t>
              </a:r>
              <a:br>
                <a:rPr lang="de-DE" altLang="de-DE" sz="2400" dirty="0" smtClean="0">
                  <a:solidFill>
                    <a:prstClr val="black">
                      <a:lumMod val="85000"/>
                      <a:lumOff val="15000"/>
                    </a:prstClr>
                  </a:solidFill>
                </a:rPr>
              </a:br>
              <a:r>
                <a:rPr lang="de-DE" altLang="de-DE" sz="2400" dirty="0" smtClean="0">
                  <a:solidFill>
                    <a:prstClr val="black">
                      <a:lumMod val="85000"/>
                      <a:lumOff val="15000"/>
                    </a:prstClr>
                  </a:solidFill>
                </a:rPr>
                <a:t>Heizen </a:t>
              </a:r>
              <a:r>
                <a:rPr lang="de-DE" altLang="de-DE" sz="2400" dirty="0">
                  <a:solidFill>
                    <a:prstClr val="black">
                      <a:lumMod val="85000"/>
                      <a:lumOff val="15000"/>
                    </a:prstClr>
                  </a:solidFill>
                </a:rPr>
                <a:t>und Lüften</a:t>
              </a:r>
              <a:r>
                <a:rPr lang="de-DE" altLang="de-DE" sz="2400" dirty="0" smtClean="0">
                  <a:solidFill>
                    <a:prstClr val="black">
                      <a:lumMod val="85000"/>
                      <a:lumOff val="15000"/>
                    </a:prstClr>
                  </a:solidFill>
                </a:rPr>
                <a:t>.</a:t>
              </a:r>
              <a:endParaRPr lang="de-DE" altLang="de-DE" sz="2400" dirty="0">
                <a:solidFill>
                  <a:prstClr val="black">
                    <a:lumMod val="85000"/>
                    <a:lumOff val="15000"/>
                  </a:prstClr>
                </a:solidFill>
              </a:endParaRPr>
            </a:p>
          </p:txBody>
        </p:sp>
        <p:sp>
          <p:nvSpPr>
            <p:cNvPr id="2656262" name="Rectangle 6"/>
            <p:cNvSpPr>
              <a:spLocks noChangeArrowheads="1"/>
            </p:cNvSpPr>
            <p:nvPr/>
          </p:nvSpPr>
          <p:spPr bwMode="auto">
            <a:xfrm>
              <a:off x="6786066" y="6084093"/>
              <a:ext cx="34374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r>
                <a:rPr lang="de-DE" altLang="de-DE" sz="1400" dirty="0">
                  <a:solidFill>
                    <a:prstClr val="black">
                      <a:lumMod val="85000"/>
                      <a:lumOff val="15000"/>
                    </a:prstClr>
                  </a:solidFill>
                </a:rPr>
                <a:t>Quelle:  Helmut Künzel   </a:t>
              </a:r>
              <a:r>
                <a:rPr lang="de-DE" altLang="de-DE" sz="1400" dirty="0" err="1">
                  <a:solidFill>
                    <a:prstClr val="black">
                      <a:lumMod val="85000"/>
                      <a:lumOff val="15000"/>
                    </a:prstClr>
                  </a:solidFill>
                </a:rPr>
                <a:t>wksb</a:t>
              </a:r>
              <a:r>
                <a:rPr lang="de-DE" altLang="de-DE" sz="1400" dirty="0">
                  <a:solidFill>
                    <a:prstClr val="black">
                      <a:lumMod val="85000"/>
                      <a:lumOff val="15000"/>
                    </a:prstClr>
                  </a:solidFill>
                </a:rPr>
                <a:t> 55/2006</a:t>
              </a:r>
            </a:p>
          </p:txBody>
        </p:sp>
      </p:grpSp>
    </p:spTree>
    <p:extLst>
      <p:ext uri="{BB962C8B-B14F-4D97-AF65-F5344CB8AC3E}">
        <p14:creationId xmlns:p14="http://schemas.microsoft.com/office/powerpoint/2010/main" val="168076376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Kritische Raumluftfeuchte</a:t>
            </a:r>
            <a:br>
              <a:rPr lang="de-DE" dirty="0"/>
            </a:br>
            <a:r>
              <a:rPr lang="de-DE" sz="2400" dirty="0"/>
              <a:t/>
            </a:r>
            <a:br>
              <a:rPr lang="de-DE" sz="2400" dirty="0"/>
            </a:br>
            <a:r>
              <a:rPr lang="de-DE" sz="2400" dirty="0"/>
              <a:t>...wie hoch?</a:t>
            </a:r>
            <a:br>
              <a:rPr lang="de-DE" sz="2400" dirty="0"/>
            </a:br>
            <a:endParaRPr lang="de-DE" sz="2400" dirty="0"/>
          </a:p>
        </p:txBody>
      </p:sp>
    </p:spTree>
    <p:extLst>
      <p:ext uri="{BB962C8B-B14F-4D97-AF65-F5344CB8AC3E}">
        <p14:creationId xmlns:p14="http://schemas.microsoft.com/office/powerpoint/2010/main" val="317686610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74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9382" y="1151545"/>
            <a:ext cx="6208733" cy="5263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7475" name="Text Box 3"/>
          <p:cNvSpPr txBox="1">
            <a:spLocks noChangeArrowheads="1"/>
          </p:cNvSpPr>
          <p:nvPr/>
        </p:nvSpPr>
        <p:spPr bwMode="auto">
          <a:xfrm>
            <a:off x="557374" y="6264113"/>
            <a:ext cx="952659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de-DE" altLang="de-DE" sz="1200" dirty="0">
                <a:solidFill>
                  <a:schemeClr val="tx1">
                    <a:lumMod val="85000"/>
                    <a:lumOff val="15000"/>
                  </a:schemeClr>
                </a:solidFill>
              </a:rPr>
              <a:t>Quelle: </a:t>
            </a:r>
            <a:r>
              <a:rPr lang="de-DE" altLang="de-DE" sz="1200" dirty="0" err="1">
                <a:solidFill>
                  <a:schemeClr val="tx1">
                    <a:lumMod val="85000"/>
                    <a:lumOff val="15000"/>
                  </a:schemeClr>
                </a:solidFill>
              </a:rPr>
              <a:t>wksb</a:t>
            </a:r>
            <a:r>
              <a:rPr lang="de-DE" altLang="de-DE" sz="1200" dirty="0">
                <a:solidFill>
                  <a:schemeClr val="tx1">
                    <a:lumMod val="85000"/>
                    <a:lumOff val="15000"/>
                  </a:schemeClr>
                </a:solidFill>
              </a:rPr>
              <a:t> 57/2006</a:t>
            </a:r>
          </a:p>
        </p:txBody>
      </p:sp>
      <p:sp>
        <p:nvSpPr>
          <p:cNvPr id="1257476" name="Text Box 4"/>
          <p:cNvSpPr txBox="1">
            <a:spLocks noChangeArrowheads="1"/>
          </p:cNvSpPr>
          <p:nvPr/>
        </p:nvSpPr>
        <p:spPr bwMode="auto">
          <a:xfrm>
            <a:off x="7434138" y="1367569"/>
            <a:ext cx="2880319" cy="4670676"/>
          </a:xfrm>
          <a:prstGeom prst="rect">
            <a:avLst/>
          </a:prstGeom>
          <a:noFill/>
          <a:ln w="38100">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30000"/>
              </a:lnSpc>
            </a:pPr>
            <a:r>
              <a:rPr lang="de-DE" altLang="de-DE" sz="2000" dirty="0">
                <a:solidFill>
                  <a:schemeClr val="tx1">
                    <a:lumMod val="85000"/>
                    <a:lumOff val="15000"/>
                  </a:schemeClr>
                </a:solidFill>
              </a:rPr>
              <a:t>Feuchtepuffernde</a:t>
            </a:r>
          </a:p>
          <a:p>
            <a:pPr>
              <a:lnSpc>
                <a:spcPct val="130000"/>
              </a:lnSpc>
            </a:pPr>
            <a:r>
              <a:rPr lang="de-DE" altLang="de-DE" sz="2000" dirty="0">
                <a:solidFill>
                  <a:schemeClr val="tx1">
                    <a:lumMod val="85000"/>
                    <a:lumOff val="15000"/>
                  </a:schemeClr>
                </a:solidFill>
              </a:rPr>
              <a:t>Materialien:</a:t>
            </a:r>
          </a:p>
          <a:p>
            <a:pPr>
              <a:lnSpc>
                <a:spcPct val="130000"/>
              </a:lnSpc>
            </a:pPr>
            <a:endParaRPr lang="de-DE" altLang="de-DE" sz="2000" dirty="0">
              <a:solidFill>
                <a:schemeClr val="tx1">
                  <a:lumMod val="85000"/>
                  <a:lumOff val="15000"/>
                </a:schemeClr>
              </a:solidFill>
            </a:endParaRPr>
          </a:p>
          <a:p>
            <a:pPr>
              <a:lnSpc>
                <a:spcPct val="130000"/>
              </a:lnSpc>
            </a:pPr>
            <a:r>
              <a:rPr lang="de-DE" altLang="de-DE" sz="2000" dirty="0">
                <a:solidFill>
                  <a:schemeClr val="tx1">
                    <a:lumMod val="85000"/>
                    <a:lumOff val="15000"/>
                  </a:schemeClr>
                </a:solidFill>
              </a:rPr>
              <a:t>Einzelofenheizung</a:t>
            </a:r>
          </a:p>
          <a:p>
            <a:pPr>
              <a:lnSpc>
                <a:spcPct val="130000"/>
              </a:lnSpc>
            </a:pPr>
            <a:r>
              <a:rPr lang="de-DE" altLang="de-DE" sz="2000" dirty="0">
                <a:solidFill>
                  <a:schemeClr val="tx1">
                    <a:lumMod val="85000"/>
                    <a:lumOff val="15000"/>
                  </a:schemeClr>
                </a:solidFill>
              </a:rPr>
              <a:t>im älteren EFH</a:t>
            </a:r>
          </a:p>
          <a:p>
            <a:pPr>
              <a:lnSpc>
                <a:spcPct val="130000"/>
              </a:lnSpc>
            </a:pPr>
            <a:endParaRPr lang="de-DE" altLang="de-DE" sz="2000" dirty="0">
              <a:solidFill>
                <a:schemeClr val="tx1">
                  <a:lumMod val="85000"/>
                  <a:lumOff val="15000"/>
                </a:schemeClr>
              </a:solidFill>
            </a:endParaRPr>
          </a:p>
          <a:p>
            <a:pPr>
              <a:lnSpc>
                <a:spcPct val="130000"/>
              </a:lnSpc>
            </a:pPr>
            <a:r>
              <a:rPr lang="de-DE" altLang="de-DE" sz="2000" dirty="0">
                <a:solidFill>
                  <a:schemeClr val="tx1">
                    <a:lumMod val="85000"/>
                    <a:lumOff val="15000"/>
                  </a:schemeClr>
                </a:solidFill>
              </a:rPr>
              <a:t>Temperatur- und</a:t>
            </a:r>
          </a:p>
          <a:p>
            <a:pPr>
              <a:lnSpc>
                <a:spcPct val="130000"/>
              </a:lnSpc>
            </a:pPr>
            <a:r>
              <a:rPr lang="de-DE" altLang="de-DE" sz="2000" dirty="0">
                <a:solidFill>
                  <a:schemeClr val="tx1">
                    <a:lumMod val="85000"/>
                    <a:lumOff val="15000"/>
                  </a:schemeClr>
                </a:solidFill>
              </a:rPr>
              <a:t>Feuchteverlauf</a:t>
            </a:r>
          </a:p>
          <a:p>
            <a:pPr>
              <a:lnSpc>
                <a:spcPct val="130000"/>
              </a:lnSpc>
            </a:pPr>
            <a:r>
              <a:rPr lang="de-DE" altLang="de-DE" sz="2000" b="1" dirty="0">
                <a:solidFill>
                  <a:schemeClr val="tx1">
                    <a:lumMod val="85000"/>
                    <a:lumOff val="15000"/>
                  </a:schemeClr>
                </a:solidFill>
              </a:rPr>
              <a:t>Feb. 2005</a:t>
            </a:r>
          </a:p>
          <a:p>
            <a:pPr>
              <a:lnSpc>
                <a:spcPct val="130000"/>
              </a:lnSpc>
            </a:pPr>
            <a:r>
              <a:rPr lang="de-DE" altLang="de-DE" sz="2000" dirty="0">
                <a:solidFill>
                  <a:schemeClr val="tx1">
                    <a:lumMod val="85000"/>
                    <a:lumOff val="15000"/>
                  </a:schemeClr>
                </a:solidFill>
              </a:rPr>
              <a:t>gemessen </a:t>
            </a:r>
            <a:r>
              <a:rPr lang="de-DE" altLang="de-DE" sz="2000" dirty="0" smtClean="0">
                <a:solidFill>
                  <a:schemeClr val="tx1">
                    <a:lumMod val="85000"/>
                    <a:lumOff val="15000"/>
                  </a:schemeClr>
                </a:solidFill>
              </a:rPr>
              <a:t>alle 10 </a:t>
            </a:r>
            <a:r>
              <a:rPr lang="de-DE" altLang="de-DE" sz="2000" dirty="0">
                <a:solidFill>
                  <a:schemeClr val="tx1">
                    <a:lumMod val="85000"/>
                    <a:lumOff val="15000"/>
                  </a:schemeClr>
                </a:solidFill>
              </a:rPr>
              <a:t>min</a:t>
            </a:r>
          </a:p>
          <a:p>
            <a:pPr>
              <a:lnSpc>
                <a:spcPct val="130000"/>
              </a:lnSpc>
            </a:pPr>
            <a:r>
              <a:rPr lang="de-DE" altLang="de-DE" sz="2000" dirty="0">
                <a:solidFill>
                  <a:schemeClr val="tx1">
                    <a:lumMod val="85000"/>
                    <a:lumOff val="15000"/>
                  </a:schemeClr>
                </a:solidFill>
              </a:rPr>
              <a:t>über fünf Tage</a:t>
            </a:r>
          </a:p>
        </p:txBody>
      </p:sp>
      <p:sp>
        <p:nvSpPr>
          <p:cNvPr id="1257477" name="Text Box 5"/>
          <p:cNvSpPr txBox="1">
            <a:spLocks noChangeArrowheads="1"/>
          </p:cNvSpPr>
          <p:nvPr/>
        </p:nvSpPr>
        <p:spPr bwMode="auto">
          <a:xfrm>
            <a:off x="269342" y="503473"/>
            <a:ext cx="10080344" cy="76944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altLang="de-DE" sz="2400" b="1" dirty="0">
                <a:solidFill>
                  <a:schemeClr val="tx1">
                    <a:lumMod val="85000"/>
                    <a:lumOff val="15000"/>
                  </a:schemeClr>
                </a:solidFill>
              </a:rPr>
              <a:t>Beispiel: Ofenheizung im älteren EFH</a:t>
            </a:r>
            <a:r>
              <a:rPr lang="de-DE" altLang="de-DE" sz="2000" dirty="0">
                <a:solidFill>
                  <a:schemeClr val="tx1">
                    <a:lumMod val="85000"/>
                    <a:lumOff val="15000"/>
                  </a:schemeClr>
                </a:solidFill>
              </a:rPr>
              <a:t>		</a:t>
            </a:r>
            <a:r>
              <a:rPr lang="de-DE" altLang="de-DE" sz="2000" i="1" dirty="0">
                <a:solidFill>
                  <a:schemeClr val="tx1">
                    <a:lumMod val="85000"/>
                    <a:lumOff val="15000"/>
                  </a:schemeClr>
                </a:solidFill>
              </a:rPr>
              <a:t>„Raumluftfeuchte </a:t>
            </a:r>
            <a:r>
              <a:rPr lang="de-DE" altLang="de-DE" sz="2000" b="1" i="1" dirty="0">
                <a:solidFill>
                  <a:srgbClr val="0000CC"/>
                </a:solidFill>
              </a:rPr>
              <a:t>um 35%</a:t>
            </a:r>
            <a:r>
              <a:rPr lang="de-DE" altLang="de-DE" sz="2000" i="1" dirty="0">
                <a:solidFill>
                  <a:srgbClr val="0000CC"/>
                </a:solidFill>
              </a:rPr>
              <a:t>!</a:t>
            </a:r>
            <a:r>
              <a:rPr lang="de-DE" altLang="de-DE" sz="2000" i="1" dirty="0">
                <a:solidFill>
                  <a:schemeClr val="tx1">
                    <a:lumMod val="85000"/>
                    <a:lumOff val="15000"/>
                  </a:schemeClr>
                </a:solidFill>
              </a:rPr>
              <a:t>“</a:t>
            </a:r>
            <a:r>
              <a:rPr lang="de-DE" altLang="de-DE" sz="2000" dirty="0">
                <a:solidFill>
                  <a:schemeClr val="tx1">
                    <a:lumMod val="85000"/>
                    <a:lumOff val="15000"/>
                  </a:schemeClr>
                </a:solidFill>
              </a:rPr>
              <a:t>	</a:t>
            </a:r>
          </a:p>
        </p:txBody>
      </p:sp>
      <p:sp>
        <p:nvSpPr>
          <p:cNvPr id="7" name="Line 7"/>
          <p:cNvSpPr>
            <a:spLocks noChangeShapeType="1"/>
          </p:cNvSpPr>
          <p:nvPr/>
        </p:nvSpPr>
        <p:spPr bwMode="auto">
          <a:xfrm>
            <a:off x="327161" y="971525"/>
            <a:ext cx="10080000" cy="0"/>
          </a:xfrm>
          <a:prstGeom prst="line">
            <a:avLst/>
          </a:prstGeom>
          <a:noFill/>
          <a:ln w="9525">
            <a:solidFill>
              <a:schemeClr val="tx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p>
        </p:txBody>
      </p:sp>
    </p:spTree>
    <p:extLst>
      <p:ext uri="{BB962C8B-B14F-4D97-AF65-F5344CB8AC3E}">
        <p14:creationId xmlns:p14="http://schemas.microsoft.com/office/powerpoint/2010/main" val="301355999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61" y="0"/>
            <a:ext cx="10689051" cy="7128209"/>
          </a:xfrm>
          <a:prstGeom prst="rect">
            <a:avLst/>
          </a:prstGeom>
        </p:spPr>
      </p:pic>
      <p:sp>
        <p:nvSpPr>
          <p:cNvPr id="4" name="Text Box 2"/>
          <p:cNvSpPr txBox="1">
            <a:spLocks noChangeArrowheads="1"/>
          </p:cNvSpPr>
          <p:nvPr/>
        </p:nvSpPr>
        <p:spPr bwMode="auto">
          <a:xfrm>
            <a:off x="305346" y="323453"/>
            <a:ext cx="10081120" cy="881956"/>
          </a:xfrm>
          <a:prstGeom prst="rect">
            <a:avLst/>
          </a:prstGeom>
          <a:noFill/>
          <a:ln>
            <a:noFill/>
          </a:ln>
          <a:effectLst/>
        </p:spPr>
        <p:txBody>
          <a:bodyPr wrap="square" lIns="36000" tIns="36000" rIns="35992" bIns="35992">
            <a:spAutoFit/>
          </a:bodyPr>
          <a:lstStyle>
            <a:defPPr>
              <a:defRPr lang="de-DE"/>
            </a:defPPr>
            <a:lvl1pPr defTabSz="995363" eaLnBrk="1" hangingPunct="1">
              <a:lnSpc>
                <a:spcPct val="150000"/>
              </a:lnSpc>
              <a:defRPr sz="2400" b="1">
                <a:solidFill>
                  <a:schemeClr val="tx1">
                    <a:lumMod val="85000"/>
                    <a:lumOff val="15000"/>
                  </a:schemeClr>
                </a:solidFill>
                <a:latin typeface="Arial"/>
              </a:defRPr>
            </a:lvl1pPr>
            <a:lvl2pPr marL="742950" indent="-285750" defTabSz="995363"/>
            <a:lvl3pPr marL="1143000" indent="-228600" defTabSz="995363"/>
            <a:lvl4pPr marL="1600200" indent="-228600" defTabSz="995363"/>
            <a:lvl5pPr marL="2057400" indent="-228600" defTabSz="995363"/>
            <a:lvl6pPr marL="2514600" indent="-228600" defTabSz="995363" eaLnBrk="0" fontAlgn="base" hangingPunct="0">
              <a:spcBef>
                <a:spcPct val="0"/>
              </a:spcBef>
              <a:spcAft>
                <a:spcPct val="0"/>
              </a:spcAft>
            </a:lvl6pPr>
            <a:lvl7pPr marL="2971800" indent="-228600" defTabSz="995363" eaLnBrk="0" fontAlgn="base" hangingPunct="0">
              <a:spcBef>
                <a:spcPct val="0"/>
              </a:spcBef>
              <a:spcAft>
                <a:spcPct val="0"/>
              </a:spcAft>
            </a:lvl7pPr>
            <a:lvl8pPr marL="3429000" indent="-228600" defTabSz="995363" eaLnBrk="0" fontAlgn="base" hangingPunct="0">
              <a:spcBef>
                <a:spcPct val="0"/>
              </a:spcBef>
              <a:spcAft>
                <a:spcPct val="0"/>
              </a:spcAft>
            </a:lvl8pPr>
            <a:lvl9pPr marL="3886200" indent="-228600" defTabSz="995363" eaLnBrk="0" fontAlgn="base" hangingPunct="0">
              <a:spcBef>
                <a:spcPct val="0"/>
              </a:spcBef>
              <a:spcAft>
                <a:spcPct val="0"/>
              </a:spcAft>
            </a:lvl9pPr>
          </a:lstStyle>
          <a:p>
            <a:r>
              <a:rPr lang="de-DE" sz="4000" dirty="0">
                <a:solidFill>
                  <a:schemeClr val="accent1">
                    <a:lumMod val="20000"/>
                    <a:lumOff val="80000"/>
                  </a:schemeClr>
                </a:solidFill>
                <a:effectLst>
                  <a:outerShdw blurRad="38100" dist="38100" dir="2700000" algn="tl">
                    <a:srgbClr val="000000">
                      <a:alpha val="43137"/>
                    </a:srgbClr>
                  </a:outerShdw>
                </a:effectLst>
              </a:rPr>
              <a:t>Schimmel </a:t>
            </a:r>
            <a:r>
              <a:rPr lang="de-DE" sz="4000" dirty="0" smtClean="0">
                <a:solidFill>
                  <a:schemeClr val="accent1">
                    <a:lumMod val="20000"/>
                    <a:lumOff val="80000"/>
                  </a:schemeClr>
                </a:solidFill>
                <a:effectLst>
                  <a:outerShdw blurRad="38100" dist="38100" dir="2700000" algn="tl">
                    <a:srgbClr val="000000">
                      <a:alpha val="43137"/>
                    </a:srgbClr>
                  </a:outerShdw>
                </a:effectLst>
              </a:rPr>
              <a:t>in Sanitärfugen</a:t>
            </a:r>
            <a:endParaRPr lang="de-DE" sz="4000" dirty="0">
              <a:solidFill>
                <a:schemeClr val="accent1">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708698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35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33438" y="1115541"/>
            <a:ext cx="7740860" cy="5760640"/>
          </a:xfrm>
          <a:prstGeom prst="rect">
            <a:avLst/>
          </a:prstGeom>
          <a:noFill/>
          <a:ln>
            <a:noFill/>
          </a:ln>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6355" name="Text Box 3"/>
          <p:cNvSpPr txBox="1">
            <a:spLocks noChangeArrowheads="1"/>
          </p:cNvSpPr>
          <p:nvPr/>
        </p:nvSpPr>
        <p:spPr bwMode="auto">
          <a:xfrm>
            <a:off x="1025426" y="71425"/>
            <a:ext cx="96663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de-DE" altLang="de-DE" sz="2000" b="1" dirty="0" smtClean="0">
                <a:solidFill>
                  <a:schemeClr val="tx1">
                    <a:lumMod val="85000"/>
                    <a:lumOff val="15000"/>
                  </a:schemeClr>
                </a:solidFill>
              </a:rPr>
              <a:t>Beispiel einer guten Zusammenarbeit von Vermieter und Mieter</a:t>
            </a:r>
          </a:p>
          <a:p>
            <a:pPr>
              <a:lnSpc>
                <a:spcPct val="150000"/>
              </a:lnSpc>
            </a:pPr>
            <a:r>
              <a:rPr lang="de-DE" altLang="de-DE" sz="2000" b="1" dirty="0" smtClean="0">
                <a:solidFill>
                  <a:schemeClr val="accent6"/>
                </a:solidFill>
              </a:rPr>
              <a:t>Messungen </a:t>
            </a:r>
            <a:r>
              <a:rPr lang="de-DE" altLang="de-DE" sz="2000" b="1" dirty="0">
                <a:solidFill>
                  <a:schemeClr val="accent6"/>
                </a:solidFill>
              </a:rPr>
              <a:t>der </a:t>
            </a:r>
            <a:r>
              <a:rPr lang="de-DE" altLang="de-DE" sz="2000" b="1" dirty="0" smtClean="0">
                <a:solidFill>
                  <a:schemeClr val="accent6"/>
                </a:solidFill>
              </a:rPr>
              <a:t>Raumluftfeuchte - Mieter</a:t>
            </a:r>
            <a:endParaRPr lang="de-DE" altLang="de-DE" sz="2000" b="1" dirty="0">
              <a:solidFill>
                <a:schemeClr val="accent6"/>
              </a:solidFill>
            </a:endParaRPr>
          </a:p>
        </p:txBody>
      </p:sp>
    </p:spTree>
    <p:extLst>
      <p:ext uri="{BB962C8B-B14F-4D97-AF65-F5344CB8AC3E}">
        <p14:creationId xmlns:p14="http://schemas.microsoft.com/office/powerpoint/2010/main" val="24631412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7382" name="Group 6"/>
          <p:cNvGrpSpPr>
            <a:grpSpLocks/>
          </p:cNvGrpSpPr>
          <p:nvPr/>
        </p:nvGrpSpPr>
        <p:grpSpPr bwMode="auto">
          <a:xfrm>
            <a:off x="593378" y="251445"/>
            <a:ext cx="9397044" cy="6552728"/>
            <a:chOff x="-567" y="255"/>
            <a:chExt cx="5806" cy="3719"/>
          </a:xfrm>
        </p:grpSpPr>
        <p:pic>
          <p:nvPicPr>
            <p:cNvPr id="99737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l="1231" t="1413" r="1961" b="4790"/>
            <a:stretch>
              <a:fillRect/>
            </a:stretch>
          </p:blipFill>
          <p:spPr bwMode="auto">
            <a:xfrm>
              <a:off x="-567" y="255"/>
              <a:ext cx="5806" cy="3719"/>
            </a:xfrm>
            <a:prstGeom prst="rect">
              <a:avLst/>
            </a:prstGeom>
            <a:noFill/>
            <a:extLst>
              <a:ext uri="{909E8E84-426E-40DD-AFC4-6F175D3DCCD1}">
                <a14:hiddenFill xmlns:a14="http://schemas.microsoft.com/office/drawing/2010/main">
                  <a:solidFill>
                    <a:srgbClr val="EAEAEA"/>
                  </a:solidFill>
                </a14:hiddenFill>
              </a:ext>
            </a:extLst>
          </p:spPr>
        </p:pic>
        <p:sp>
          <p:nvSpPr>
            <p:cNvPr id="997380" name="Text Box 4"/>
            <p:cNvSpPr txBox="1">
              <a:spLocks noChangeArrowheads="1"/>
            </p:cNvSpPr>
            <p:nvPr/>
          </p:nvSpPr>
          <p:spPr bwMode="auto">
            <a:xfrm>
              <a:off x="4268" y="867"/>
              <a:ext cx="817"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hangingPunct="0"/>
              <a:r>
                <a:rPr lang="de-DE" altLang="de-DE" sz="1200" dirty="0" smtClean="0">
                  <a:solidFill>
                    <a:schemeClr val="tx1">
                      <a:lumMod val="65000"/>
                      <a:lumOff val="35000"/>
                    </a:schemeClr>
                  </a:solidFill>
                </a:rPr>
                <a:t>© H</a:t>
              </a:r>
              <a:r>
                <a:rPr lang="de-DE" altLang="de-DE" sz="1200" dirty="0">
                  <a:solidFill>
                    <a:schemeClr val="tx1">
                      <a:lumMod val="65000"/>
                      <a:lumOff val="35000"/>
                    </a:schemeClr>
                  </a:solidFill>
                </a:rPr>
                <a:t>. Obermeyer</a:t>
              </a:r>
            </a:p>
          </p:txBody>
        </p:sp>
      </p:grpSp>
    </p:spTree>
    <p:extLst>
      <p:ext uri="{BB962C8B-B14F-4D97-AF65-F5344CB8AC3E}">
        <p14:creationId xmlns:p14="http://schemas.microsoft.com/office/powerpoint/2010/main" val="15378069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9402" y="467469"/>
            <a:ext cx="10350463" cy="523220"/>
          </a:xfrm>
          <a:prstGeom prst="rect">
            <a:avLst/>
          </a:prstGeom>
          <a:noFill/>
        </p:spPr>
        <p:txBody>
          <a:bodyPr wrap="square" rtlCol="0">
            <a:spAutoFit/>
          </a:bodyPr>
          <a:lstStyle/>
          <a:p>
            <a:r>
              <a:rPr lang="de-DE" sz="2800" b="1" dirty="0" smtClean="0">
                <a:solidFill>
                  <a:srgbClr val="7030A0"/>
                </a:solidFill>
              </a:rPr>
              <a:t>Sehr riskante Empfehlungen</a:t>
            </a:r>
            <a:r>
              <a:rPr lang="de-DE" sz="2000" dirty="0" smtClean="0">
                <a:solidFill>
                  <a:srgbClr val="7030A0"/>
                </a:solidFill>
                <a:latin typeface="Arial"/>
              </a:rPr>
              <a:t>	…zum „richtigen Heizen und Lüften“</a:t>
            </a:r>
          </a:p>
        </p:txBody>
      </p:sp>
      <p:sp>
        <p:nvSpPr>
          <p:cNvPr id="3" name="Line 7"/>
          <p:cNvSpPr>
            <a:spLocks noChangeShapeType="1"/>
          </p:cNvSpPr>
          <p:nvPr/>
        </p:nvSpPr>
        <p:spPr bwMode="auto">
          <a:xfrm>
            <a:off x="305346" y="971525"/>
            <a:ext cx="10079567" cy="0"/>
          </a:xfrm>
          <a:prstGeom prst="line">
            <a:avLst/>
          </a:prstGeom>
          <a:noFill/>
          <a:ln w="9525">
            <a:solidFill>
              <a:schemeClr val="tx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p>
        </p:txBody>
      </p:sp>
      <p:sp>
        <p:nvSpPr>
          <p:cNvPr id="4" name="Rechteck 3"/>
          <p:cNvSpPr/>
          <p:nvPr/>
        </p:nvSpPr>
        <p:spPr>
          <a:xfrm>
            <a:off x="1750264" y="2339677"/>
            <a:ext cx="8957488" cy="2677656"/>
          </a:xfrm>
          <a:prstGeom prst="rect">
            <a:avLst/>
          </a:prstGeom>
        </p:spPr>
        <p:txBody>
          <a:bodyPr wrap="square">
            <a:spAutoFit/>
          </a:bodyPr>
          <a:lstStyle/>
          <a:p>
            <a:pPr eaLnBrk="1" hangingPunct="1">
              <a:lnSpc>
                <a:spcPct val="150000"/>
              </a:lnSpc>
              <a:buFontTx/>
              <a:buChar char="•"/>
            </a:pPr>
            <a:r>
              <a:rPr lang="de-DE" altLang="de-DE" sz="2800" i="1" dirty="0" smtClean="0">
                <a:solidFill>
                  <a:srgbClr val="7030A0"/>
                </a:solidFill>
                <a:latin typeface="+mn-lt"/>
              </a:rPr>
              <a:t>    </a:t>
            </a:r>
            <a:r>
              <a:rPr lang="de-DE" altLang="de-DE" sz="2800" i="1" dirty="0">
                <a:solidFill>
                  <a:srgbClr val="7030A0"/>
                </a:solidFill>
                <a:latin typeface="+mn-lt"/>
              </a:rPr>
              <a:t>Dreimal täglich </a:t>
            </a:r>
            <a:r>
              <a:rPr lang="de-DE" altLang="de-DE" sz="2800" i="1" dirty="0" smtClean="0">
                <a:solidFill>
                  <a:srgbClr val="7030A0"/>
                </a:solidFill>
                <a:latin typeface="+mn-lt"/>
              </a:rPr>
              <a:t>Stoßlüften</a:t>
            </a:r>
            <a:endParaRPr lang="de-DE" altLang="de-DE" sz="2800" i="1" dirty="0">
              <a:solidFill>
                <a:srgbClr val="7030A0"/>
              </a:solidFill>
              <a:latin typeface="+mn-lt"/>
            </a:endParaRPr>
          </a:p>
          <a:p>
            <a:pPr eaLnBrk="1" hangingPunct="1">
              <a:lnSpc>
                <a:spcPct val="150000"/>
              </a:lnSpc>
              <a:buFontTx/>
              <a:buChar char="•"/>
            </a:pPr>
            <a:r>
              <a:rPr lang="de-DE" altLang="de-DE" sz="2800" i="1" dirty="0">
                <a:solidFill>
                  <a:srgbClr val="7030A0"/>
                </a:solidFill>
                <a:latin typeface="+mn-lt"/>
              </a:rPr>
              <a:t>    Fenster nicht </a:t>
            </a:r>
            <a:r>
              <a:rPr lang="de-DE" altLang="de-DE" sz="2800" i="1" dirty="0" smtClean="0">
                <a:solidFill>
                  <a:srgbClr val="7030A0"/>
                </a:solidFill>
                <a:latin typeface="+mn-lt"/>
              </a:rPr>
              <a:t>kippen</a:t>
            </a:r>
            <a:endParaRPr lang="de-DE" altLang="de-DE" sz="2800" i="1" dirty="0">
              <a:solidFill>
                <a:srgbClr val="7030A0"/>
              </a:solidFill>
              <a:latin typeface="+mn-lt"/>
            </a:endParaRPr>
          </a:p>
          <a:p>
            <a:pPr eaLnBrk="1" hangingPunct="1">
              <a:lnSpc>
                <a:spcPct val="150000"/>
              </a:lnSpc>
              <a:buFontTx/>
              <a:buChar char="•"/>
            </a:pPr>
            <a:r>
              <a:rPr lang="de-DE" altLang="de-DE" sz="2800" i="1" dirty="0">
                <a:solidFill>
                  <a:srgbClr val="7030A0"/>
                </a:solidFill>
                <a:latin typeface="+mn-lt"/>
              </a:rPr>
              <a:t>    Luftfeuchte 40 % bis 60 % ist </a:t>
            </a:r>
            <a:r>
              <a:rPr lang="de-DE" altLang="de-DE" sz="2800" i="1" dirty="0" smtClean="0">
                <a:solidFill>
                  <a:srgbClr val="7030A0"/>
                </a:solidFill>
                <a:latin typeface="+mn-lt"/>
              </a:rPr>
              <a:t>normal</a:t>
            </a:r>
            <a:endParaRPr lang="de-DE" altLang="de-DE" sz="2800" i="1" dirty="0">
              <a:solidFill>
                <a:srgbClr val="7030A0"/>
              </a:solidFill>
              <a:latin typeface="+mn-lt"/>
            </a:endParaRPr>
          </a:p>
          <a:p>
            <a:pPr eaLnBrk="1" hangingPunct="1">
              <a:lnSpc>
                <a:spcPct val="150000"/>
              </a:lnSpc>
              <a:buFontTx/>
              <a:buChar char="•"/>
            </a:pPr>
            <a:r>
              <a:rPr lang="de-DE" altLang="de-DE" sz="2800" i="1" dirty="0">
                <a:solidFill>
                  <a:srgbClr val="7030A0"/>
                </a:solidFill>
                <a:latin typeface="+mn-lt"/>
              </a:rPr>
              <a:t>    ...</a:t>
            </a:r>
          </a:p>
        </p:txBody>
      </p:sp>
    </p:spTree>
    <p:extLst>
      <p:ext uri="{BB962C8B-B14F-4D97-AF65-F5344CB8AC3E}">
        <p14:creationId xmlns:p14="http://schemas.microsoft.com/office/powerpoint/2010/main" val="350960769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082" name="Text Box 2"/>
          <p:cNvSpPr txBox="1">
            <a:spLocks noChangeArrowheads="1"/>
          </p:cNvSpPr>
          <p:nvPr/>
        </p:nvSpPr>
        <p:spPr bwMode="auto">
          <a:xfrm>
            <a:off x="301196" y="323453"/>
            <a:ext cx="7522053" cy="1582304"/>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69" tIns="52134" rIns="104269" bIns="52134">
            <a:spAutoFit/>
          </a:bodyP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nSpc>
                <a:spcPct val="150000"/>
              </a:lnSpc>
            </a:pPr>
            <a:r>
              <a:rPr lang="de-DE" altLang="de-DE" sz="2400" b="1" dirty="0">
                <a:solidFill>
                  <a:schemeClr val="tx1">
                    <a:lumMod val="85000"/>
                    <a:lumOff val="15000"/>
                  </a:schemeClr>
                </a:solidFill>
              </a:rPr>
              <a:t>Typische relative Raumluftfeuchten mit </a:t>
            </a:r>
          </a:p>
          <a:p>
            <a:pPr>
              <a:lnSpc>
                <a:spcPct val="150000"/>
              </a:lnSpc>
            </a:pPr>
            <a:r>
              <a:rPr lang="de-DE" altLang="de-DE" sz="2400" b="1" dirty="0">
                <a:solidFill>
                  <a:schemeClr val="tx1">
                    <a:lumMod val="85000"/>
                    <a:lumOff val="15000"/>
                  </a:schemeClr>
                </a:solidFill>
              </a:rPr>
              <a:t>geringem Schimmelpilzrisiko</a:t>
            </a:r>
          </a:p>
          <a:p>
            <a:pPr>
              <a:lnSpc>
                <a:spcPct val="150000"/>
              </a:lnSpc>
            </a:pPr>
            <a:r>
              <a:rPr lang="de-DE" altLang="de-DE" sz="1600" dirty="0">
                <a:solidFill>
                  <a:schemeClr val="tx1">
                    <a:lumMod val="85000"/>
                    <a:lumOff val="15000"/>
                  </a:schemeClr>
                </a:solidFill>
              </a:rPr>
              <a:t>bei Raumlufttemperaturen um 20°C</a:t>
            </a:r>
          </a:p>
        </p:txBody>
      </p:sp>
      <p:sp>
        <p:nvSpPr>
          <p:cNvPr id="1582083" name="Text Box 3"/>
          <p:cNvSpPr txBox="1">
            <a:spLocks noChangeArrowheads="1"/>
          </p:cNvSpPr>
          <p:nvPr/>
        </p:nvSpPr>
        <p:spPr bwMode="auto">
          <a:xfrm>
            <a:off x="288499" y="6326521"/>
            <a:ext cx="10395985" cy="64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1576" tIns="52134" rIns="104269" bIns="52134">
            <a:spAutoFit/>
          </a:bodyP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nSpc>
                <a:spcPct val="110000"/>
              </a:lnSpc>
            </a:pPr>
            <a:r>
              <a:rPr lang="de-DE" altLang="de-DE" sz="1600" i="1" dirty="0">
                <a:solidFill>
                  <a:schemeClr val="tx1">
                    <a:lumMod val="85000"/>
                    <a:lumOff val="15000"/>
                  </a:schemeClr>
                </a:solidFill>
                <a:latin typeface="Calibri" panose="020F0502020204030204" pitchFamily="34" charset="0"/>
              </a:rPr>
              <a:t>Die Werte sind abgeleitet aus Normen, eigenen Berechnungen und Erfahrungsberichten. Sie sollen einfach zu merken sein, aber doch genau genug für den Alltag. Dazu wurden sie bewusst in ein harmonisches Raster gestellt. </a:t>
            </a:r>
          </a:p>
        </p:txBody>
      </p:sp>
      <p:grpSp>
        <p:nvGrpSpPr>
          <p:cNvPr id="1582084" name="Group 4"/>
          <p:cNvGrpSpPr>
            <a:grpSpLocks/>
          </p:cNvGrpSpPr>
          <p:nvPr/>
        </p:nvGrpSpPr>
        <p:grpSpPr bwMode="auto">
          <a:xfrm>
            <a:off x="301195" y="2267151"/>
            <a:ext cx="10077012" cy="4030805"/>
            <a:chOff x="158" y="1366"/>
            <a:chExt cx="5466" cy="1928"/>
          </a:xfrm>
        </p:grpSpPr>
        <p:sp>
          <p:nvSpPr>
            <p:cNvPr id="1582085" name="Rectangle 5"/>
            <p:cNvSpPr>
              <a:spLocks noChangeArrowheads="1"/>
            </p:cNvSpPr>
            <p:nvPr/>
          </p:nvSpPr>
          <p:spPr bwMode="auto">
            <a:xfrm>
              <a:off x="1951" y="1978"/>
              <a:ext cx="1225" cy="29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40 %</a:t>
              </a:r>
            </a:p>
          </p:txBody>
        </p:sp>
        <p:sp>
          <p:nvSpPr>
            <p:cNvPr id="1582086" name="Rectangle 6"/>
            <p:cNvSpPr>
              <a:spLocks noChangeArrowheads="1"/>
            </p:cNvSpPr>
            <p:nvPr/>
          </p:nvSpPr>
          <p:spPr bwMode="auto">
            <a:xfrm>
              <a:off x="1951" y="2273"/>
              <a:ext cx="1225" cy="29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35 %</a:t>
              </a:r>
            </a:p>
          </p:txBody>
        </p:sp>
        <p:sp>
          <p:nvSpPr>
            <p:cNvPr id="1582087" name="Rectangle 7"/>
            <p:cNvSpPr>
              <a:spLocks noChangeArrowheads="1"/>
            </p:cNvSpPr>
            <p:nvPr/>
          </p:nvSpPr>
          <p:spPr bwMode="auto">
            <a:xfrm>
              <a:off x="1951" y="2568"/>
              <a:ext cx="1225" cy="29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30 %</a:t>
              </a:r>
            </a:p>
          </p:txBody>
        </p:sp>
        <p:sp>
          <p:nvSpPr>
            <p:cNvPr id="1582088" name="Rectangle 8"/>
            <p:cNvSpPr>
              <a:spLocks noChangeArrowheads="1"/>
            </p:cNvSpPr>
            <p:nvPr/>
          </p:nvSpPr>
          <p:spPr bwMode="auto">
            <a:xfrm>
              <a:off x="1951" y="2863"/>
              <a:ext cx="1225" cy="29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25 %</a:t>
              </a:r>
            </a:p>
          </p:txBody>
        </p:sp>
        <p:sp>
          <p:nvSpPr>
            <p:cNvPr id="1582089" name="Rectangle 9"/>
            <p:cNvSpPr>
              <a:spLocks noChangeArrowheads="1"/>
            </p:cNvSpPr>
            <p:nvPr/>
          </p:nvSpPr>
          <p:spPr bwMode="auto">
            <a:xfrm>
              <a:off x="3176" y="1683"/>
              <a:ext cx="1225" cy="29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50 %</a:t>
              </a:r>
            </a:p>
          </p:txBody>
        </p:sp>
        <p:sp>
          <p:nvSpPr>
            <p:cNvPr id="1582090" name="Rectangle 10"/>
            <p:cNvSpPr>
              <a:spLocks noChangeArrowheads="1"/>
            </p:cNvSpPr>
            <p:nvPr/>
          </p:nvSpPr>
          <p:spPr bwMode="auto">
            <a:xfrm>
              <a:off x="3176" y="1978"/>
              <a:ext cx="1225" cy="29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45 %</a:t>
              </a:r>
            </a:p>
          </p:txBody>
        </p:sp>
        <p:sp>
          <p:nvSpPr>
            <p:cNvPr id="1582091" name="Rectangle 11"/>
            <p:cNvSpPr>
              <a:spLocks noChangeArrowheads="1"/>
            </p:cNvSpPr>
            <p:nvPr/>
          </p:nvSpPr>
          <p:spPr bwMode="auto">
            <a:xfrm>
              <a:off x="3176" y="2273"/>
              <a:ext cx="1225" cy="29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40 %</a:t>
              </a:r>
            </a:p>
          </p:txBody>
        </p:sp>
        <p:sp>
          <p:nvSpPr>
            <p:cNvPr id="1582092" name="Rectangle 12"/>
            <p:cNvSpPr>
              <a:spLocks noChangeArrowheads="1"/>
            </p:cNvSpPr>
            <p:nvPr/>
          </p:nvSpPr>
          <p:spPr bwMode="auto">
            <a:xfrm>
              <a:off x="3176" y="2568"/>
              <a:ext cx="1225" cy="29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35 %</a:t>
              </a:r>
            </a:p>
          </p:txBody>
        </p:sp>
        <p:sp>
          <p:nvSpPr>
            <p:cNvPr id="1582093" name="Rectangle 13"/>
            <p:cNvSpPr>
              <a:spLocks noChangeArrowheads="1"/>
            </p:cNvSpPr>
            <p:nvPr/>
          </p:nvSpPr>
          <p:spPr bwMode="auto">
            <a:xfrm>
              <a:off x="3176" y="2863"/>
              <a:ext cx="1225" cy="29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30 %</a:t>
              </a:r>
            </a:p>
          </p:txBody>
        </p:sp>
        <p:sp>
          <p:nvSpPr>
            <p:cNvPr id="1582094" name="Rectangle 14"/>
            <p:cNvSpPr>
              <a:spLocks noChangeArrowheads="1"/>
            </p:cNvSpPr>
            <p:nvPr/>
          </p:nvSpPr>
          <p:spPr bwMode="auto">
            <a:xfrm>
              <a:off x="4400" y="1683"/>
              <a:ext cx="1224" cy="29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55 %</a:t>
              </a:r>
            </a:p>
          </p:txBody>
        </p:sp>
        <p:sp>
          <p:nvSpPr>
            <p:cNvPr id="1582095" name="Rectangle 15"/>
            <p:cNvSpPr>
              <a:spLocks noChangeArrowheads="1"/>
            </p:cNvSpPr>
            <p:nvPr/>
          </p:nvSpPr>
          <p:spPr bwMode="auto">
            <a:xfrm>
              <a:off x="4400" y="1978"/>
              <a:ext cx="1224" cy="29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50 %</a:t>
              </a:r>
            </a:p>
          </p:txBody>
        </p:sp>
        <p:sp>
          <p:nvSpPr>
            <p:cNvPr id="1582096" name="Rectangle 16"/>
            <p:cNvSpPr>
              <a:spLocks noChangeArrowheads="1"/>
            </p:cNvSpPr>
            <p:nvPr/>
          </p:nvSpPr>
          <p:spPr bwMode="auto">
            <a:xfrm>
              <a:off x="4400" y="2273"/>
              <a:ext cx="1224" cy="29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45 %</a:t>
              </a:r>
            </a:p>
          </p:txBody>
        </p:sp>
        <p:sp>
          <p:nvSpPr>
            <p:cNvPr id="1582097" name="Rectangle 17"/>
            <p:cNvSpPr>
              <a:spLocks noChangeArrowheads="1"/>
            </p:cNvSpPr>
            <p:nvPr/>
          </p:nvSpPr>
          <p:spPr bwMode="auto">
            <a:xfrm>
              <a:off x="4400" y="2568"/>
              <a:ext cx="1224" cy="29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40 %</a:t>
              </a:r>
            </a:p>
          </p:txBody>
        </p:sp>
        <p:sp>
          <p:nvSpPr>
            <p:cNvPr id="1582098" name="Rectangle 18"/>
            <p:cNvSpPr>
              <a:spLocks noChangeArrowheads="1"/>
            </p:cNvSpPr>
            <p:nvPr/>
          </p:nvSpPr>
          <p:spPr bwMode="auto">
            <a:xfrm>
              <a:off x="4400" y="2863"/>
              <a:ext cx="1224" cy="29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35 %</a:t>
              </a:r>
            </a:p>
          </p:txBody>
        </p:sp>
        <p:sp>
          <p:nvSpPr>
            <p:cNvPr id="1582099" name="Rectangle 19"/>
            <p:cNvSpPr>
              <a:spLocks noChangeArrowheads="1"/>
            </p:cNvSpPr>
            <p:nvPr/>
          </p:nvSpPr>
          <p:spPr bwMode="auto">
            <a:xfrm>
              <a:off x="158" y="1366"/>
              <a:ext cx="1793" cy="317"/>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dirty="0"/>
                <a:t>Außentemperatur</a:t>
              </a:r>
            </a:p>
          </p:txBody>
        </p:sp>
        <p:sp>
          <p:nvSpPr>
            <p:cNvPr id="1582100" name="Rectangle 20"/>
            <p:cNvSpPr>
              <a:spLocks noChangeArrowheads="1"/>
            </p:cNvSpPr>
            <p:nvPr/>
          </p:nvSpPr>
          <p:spPr bwMode="auto">
            <a:xfrm>
              <a:off x="1951" y="1366"/>
              <a:ext cx="1225" cy="317"/>
            </a:xfrm>
            <a:prstGeom prst="rect">
              <a:avLst/>
            </a:prstGeom>
            <a:solidFill>
              <a:srgbClr val="EAEAEA"/>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Altbau</a:t>
              </a:r>
            </a:p>
          </p:txBody>
        </p:sp>
        <p:sp>
          <p:nvSpPr>
            <p:cNvPr id="1582101" name="Rectangle 21"/>
            <p:cNvSpPr>
              <a:spLocks noChangeArrowheads="1"/>
            </p:cNvSpPr>
            <p:nvPr/>
          </p:nvSpPr>
          <p:spPr bwMode="auto">
            <a:xfrm>
              <a:off x="1951" y="1683"/>
              <a:ext cx="1225" cy="29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45 %</a:t>
              </a:r>
            </a:p>
          </p:txBody>
        </p:sp>
        <p:sp>
          <p:nvSpPr>
            <p:cNvPr id="1582102" name="Rectangle 22"/>
            <p:cNvSpPr>
              <a:spLocks noChangeArrowheads="1"/>
            </p:cNvSpPr>
            <p:nvPr/>
          </p:nvSpPr>
          <p:spPr bwMode="auto">
            <a:xfrm>
              <a:off x="3176" y="1366"/>
              <a:ext cx="1225" cy="317"/>
            </a:xfrm>
            <a:prstGeom prst="rect">
              <a:avLst/>
            </a:prstGeom>
            <a:solidFill>
              <a:srgbClr val="EAEAEA"/>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Neubau</a:t>
              </a:r>
            </a:p>
          </p:txBody>
        </p:sp>
        <p:sp>
          <p:nvSpPr>
            <p:cNvPr id="1582103" name="Rectangle 23"/>
            <p:cNvSpPr>
              <a:spLocks noChangeArrowheads="1"/>
            </p:cNvSpPr>
            <p:nvPr/>
          </p:nvSpPr>
          <p:spPr bwMode="auto">
            <a:xfrm>
              <a:off x="4400" y="1366"/>
              <a:ext cx="1224" cy="317"/>
            </a:xfrm>
            <a:prstGeom prst="rect">
              <a:avLst/>
            </a:prstGeom>
            <a:solidFill>
              <a:srgbClr val="EAEAEA"/>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Passivhaus*</a:t>
              </a:r>
            </a:p>
          </p:txBody>
        </p:sp>
        <p:sp>
          <p:nvSpPr>
            <p:cNvPr id="1582104" name="Rectangle 24"/>
            <p:cNvSpPr>
              <a:spLocks noChangeArrowheads="1"/>
            </p:cNvSpPr>
            <p:nvPr/>
          </p:nvSpPr>
          <p:spPr bwMode="auto">
            <a:xfrm>
              <a:off x="158" y="1683"/>
              <a:ext cx="1793" cy="295"/>
            </a:xfrm>
            <a:prstGeom prst="rect">
              <a:avLst/>
            </a:prstGeom>
            <a:solidFill>
              <a:srgbClr val="EAEAEA"/>
            </a:solidFill>
            <a:ln w="9525">
              <a:solidFill>
                <a:schemeClr val="tx1"/>
              </a:solidFill>
              <a:miter lim="800000"/>
              <a:headEnd/>
              <a:tailEnd/>
            </a:ln>
          </p:spPr>
          <p:txBody>
            <a:bodyPr lIns="104269" tIns="52134" rIns="49260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r>
                <a:rPr lang="de-DE" altLang="de-DE" sz="1600"/>
                <a:t>unter...             </a:t>
              </a:r>
              <a:r>
                <a:rPr lang="de-DE" altLang="de-DE" sz="2400"/>
                <a:t>10°C</a:t>
              </a:r>
            </a:p>
          </p:txBody>
        </p:sp>
        <p:sp>
          <p:nvSpPr>
            <p:cNvPr id="1582105" name="Rectangle 25"/>
            <p:cNvSpPr>
              <a:spLocks noChangeArrowheads="1"/>
            </p:cNvSpPr>
            <p:nvPr/>
          </p:nvSpPr>
          <p:spPr bwMode="auto">
            <a:xfrm>
              <a:off x="158" y="1978"/>
              <a:ext cx="1793" cy="295"/>
            </a:xfrm>
            <a:prstGeom prst="rect">
              <a:avLst/>
            </a:prstGeom>
            <a:solidFill>
              <a:srgbClr val="EAEAEA"/>
            </a:solidFill>
            <a:ln w="9525">
              <a:solidFill>
                <a:schemeClr val="tx1"/>
              </a:solidFill>
              <a:miter lim="800000"/>
              <a:headEnd/>
              <a:tailEnd/>
            </a:ln>
          </p:spPr>
          <p:txBody>
            <a:bodyPr lIns="104269" tIns="52134" rIns="49260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r>
                <a:rPr lang="de-DE" altLang="de-DE" sz="2400"/>
                <a:t>“               5°C</a:t>
              </a:r>
            </a:p>
          </p:txBody>
        </p:sp>
        <p:sp>
          <p:nvSpPr>
            <p:cNvPr id="1582106" name="Rectangle 26"/>
            <p:cNvSpPr>
              <a:spLocks noChangeArrowheads="1"/>
            </p:cNvSpPr>
            <p:nvPr/>
          </p:nvSpPr>
          <p:spPr bwMode="auto">
            <a:xfrm>
              <a:off x="158" y="2273"/>
              <a:ext cx="1793" cy="295"/>
            </a:xfrm>
            <a:prstGeom prst="rect">
              <a:avLst/>
            </a:prstGeom>
            <a:solidFill>
              <a:srgbClr val="EAEAEA"/>
            </a:solidFill>
            <a:ln w="9525">
              <a:solidFill>
                <a:schemeClr val="tx1"/>
              </a:solidFill>
              <a:miter lim="800000"/>
              <a:headEnd/>
              <a:tailEnd/>
            </a:ln>
          </p:spPr>
          <p:txBody>
            <a:bodyPr lIns="104269" tIns="52134" rIns="49260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r>
                <a:rPr lang="de-DE" altLang="de-DE" sz="2400"/>
                <a:t>“               0°C</a:t>
              </a:r>
            </a:p>
          </p:txBody>
        </p:sp>
        <p:sp>
          <p:nvSpPr>
            <p:cNvPr id="1582107" name="Rectangle 27"/>
            <p:cNvSpPr>
              <a:spLocks noChangeArrowheads="1"/>
            </p:cNvSpPr>
            <p:nvPr/>
          </p:nvSpPr>
          <p:spPr bwMode="auto">
            <a:xfrm>
              <a:off x="158" y="2568"/>
              <a:ext cx="1793" cy="295"/>
            </a:xfrm>
            <a:prstGeom prst="rect">
              <a:avLst/>
            </a:prstGeom>
            <a:solidFill>
              <a:srgbClr val="EAEAEA"/>
            </a:solidFill>
            <a:ln w="9525">
              <a:solidFill>
                <a:schemeClr val="tx1"/>
              </a:solidFill>
              <a:miter lim="800000"/>
              <a:headEnd/>
              <a:tailEnd/>
            </a:ln>
          </p:spPr>
          <p:txBody>
            <a:bodyPr lIns="104269" tIns="52134" rIns="49260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r>
                <a:rPr lang="de-DE" altLang="de-DE" sz="2400"/>
                <a:t>“              -5°C</a:t>
              </a:r>
            </a:p>
          </p:txBody>
        </p:sp>
        <p:sp>
          <p:nvSpPr>
            <p:cNvPr id="1582108" name="Rectangle 28"/>
            <p:cNvSpPr>
              <a:spLocks noChangeArrowheads="1"/>
            </p:cNvSpPr>
            <p:nvPr/>
          </p:nvSpPr>
          <p:spPr bwMode="auto">
            <a:xfrm>
              <a:off x="158" y="2863"/>
              <a:ext cx="1793" cy="295"/>
            </a:xfrm>
            <a:prstGeom prst="rect">
              <a:avLst/>
            </a:prstGeom>
            <a:solidFill>
              <a:srgbClr val="EAEAEA"/>
            </a:solidFill>
            <a:ln w="9525">
              <a:solidFill>
                <a:schemeClr val="tx1"/>
              </a:solidFill>
              <a:miter lim="800000"/>
              <a:headEnd/>
              <a:tailEnd/>
            </a:ln>
          </p:spPr>
          <p:txBody>
            <a:bodyPr lIns="104269" tIns="52134" rIns="49260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r>
                <a:rPr lang="de-DE" altLang="de-DE" sz="2400"/>
                <a:t>“            -10°C</a:t>
              </a:r>
            </a:p>
          </p:txBody>
        </p:sp>
        <p:sp>
          <p:nvSpPr>
            <p:cNvPr id="1582109" name="Rectangle 29"/>
            <p:cNvSpPr>
              <a:spLocks noChangeArrowheads="1"/>
            </p:cNvSpPr>
            <p:nvPr/>
          </p:nvSpPr>
          <p:spPr bwMode="auto">
            <a:xfrm>
              <a:off x="158" y="3158"/>
              <a:ext cx="5466" cy="136"/>
            </a:xfrm>
            <a:prstGeom prst="rect">
              <a:avLst/>
            </a:prstGeom>
            <a:solidFill>
              <a:srgbClr val="EAEAEA"/>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r>
                <a:rPr lang="de-DE" altLang="de-DE"/>
                <a:t>  © Hermann Obermeyer / Mainz 2011 	   * </a:t>
              </a:r>
              <a:r>
                <a:rPr lang="de-DE" altLang="de-DE">
                  <a:solidFill>
                    <a:srgbClr val="000000"/>
                  </a:solidFill>
                </a:rPr>
                <a:t>Empfehlung Passivhaus Institut / Dr. W. Feist /  Feuchtemessung in einem Passivhaus / Darmstadt  12-2004</a:t>
              </a:r>
              <a:endParaRPr lang="de-DE" altLang="de-DE"/>
            </a:p>
          </p:txBody>
        </p:sp>
      </p:grpSp>
      <p:pic>
        <p:nvPicPr>
          <p:cNvPr id="1582110" name="Picture 30" descr="Bild3">
            <a:hlinkClick r:id="rId2" action="ppaction://hlinkpres?slideindex=1&amp;slidetitle=" tooltip="Schimmelrisiko - Außentemperatur"/>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1160" y="251749"/>
            <a:ext cx="1729755" cy="172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8625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3106" name="Text Box 2"/>
          <p:cNvSpPr txBox="1">
            <a:spLocks noChangeArrowheads="1"/>
          </p:cNvSpPr>
          <p:nvPr/>
        </p:nvSpPr>
        <p:spPr bwMode="auto">
          <a:xfrm>
            <a:off x="298964" y="323453"/>
            <a:ext cx="10383290" cy="1705389"/>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69" tIns="52134" rIns="104269" bIns="52134">
            <a:spAutoFit/>
          </a:bodyP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nSpc>
                <a:spcPct val="150000"/>
              </a:lnSpc>
            </a:pPr>
            <a:r>
              <a:rPr lang="de-DE" altLang="de-DE" sz="2400" b="1" dirty="0">
                <a:solidFill>
                  <a:schemeClr val="tx1">
                    <a:lumMod val="85000"/>
                    <a:lumOff val="15000"/>
                  </a:schemeClr>
                </a:solidFill>
              </a:rPr>
              <a:t>Maximale relative Raumluftfeuchten zur </a:t>
            </a:r>
          </a:p>
          <a:p>
            <a:pPr>
              <a:lnSpc>
                <a:spcPct val="150000"/>
              </a:lnSpc>
            </a:pPr>
            <a:r>
              <a:rPr lang="de-DE" altLang="de-DE" sz="2400" b="1" dirty="0">
                <a:solidFill>
                  <a:schemeClr val="tx1">
                    <a:lumMod val="85000"/>
                    <a:lumOff val="15000"/>
                  </a:schemeClr>
                </a:solidFill>
              </a:rPr>
              <a:t>Begrenzung des Schimmelpilzrisikos </a:t>
            </a:r>
          </a:p>
          <a:p>
            <a:r>
              <a:rPr lang="de-DE" altLang="de-DE" sz="1600" dirty="0">
                <a:solidFill>
                  <a:schemeClr val="tx1">
                    <a:lumMod val="85000"/>
                    <a:lumOff val="15000"/>
                  </a:schemeClr>
                </a:solidFill>
              </a:rPr>
              <a:t>abhängig von Oberflächentemperaturen (kälteste Stellen) </a:t>
            </a:r>
          </a:p>
          <a:p>
            <a:r>
              <a:rPr lang="de-DE" altLang="de-DE" sz="1600" dirty="0">
                <a:solidFill>
                  <a:schemeClr val="tx1">
                    <a:lumMod val="85000"/>
                    <a:lumOff val="15000"/>
                  </a:schemeClr>
                </a:solidFill>
              </a:rPr>
              <a:t>und Raumlufttemperaturen</a:t>
            </a:r>
          </a:p>
        </p:txBody>
      </p:sp>
      <p:grpSp>
        <p:nvGrpSpPr>
          <p:cNvPr id="1583107" name="Group 3"/>
          <p:cNvGrpSpPr>
            <a:grpSpLocks/>
          </p:cNvGrpSpPr>
          <p:nvPr/>
        </p:nvGrpSpPr>
        <p:grpSpPr bwMode="auto">
          <a:xfrm>
            <a:off x="303657" y="2267151"/>
            <a:ext cx="10077012" cy="4032392"/>
            <a:chOff x="193" y="930"/>
            <a:chExt cx="6350" cy="2722"/>
          </a:xfrm>
        </p:grpSpPr>
        <p:sp>
          <p:nvSpPr>
            <p:cNvPr id="1583108" name="Rectangle 4"/>
            <p:cNvSpPr>
              <a:spLocks noChangeArrowheads="1"/>
            </p:cNvSpPr>
            <p:nvPr/>
          </p:nvSpPr>
          <p:spPr bwMode="auto">
            <a:xfrm>
              <a:off x="193" y="3470"/>
              <a:ext cx="6350" cy="182"/>
            </a:xfrm>
            <a:prstGeom prst="rect">
              <a:avLst/>
            </a:prstGeom>
            <a:solidFill>
              <a:srgbClr val="EAEAEA"/>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r>
                <a:rPr lang="de-DE" altLang="de-DE"/>
                <a:t>  © Hermann Obermeyer / Mainz 2011 	         Maximale relative Raumluftfeuchten zur Begrenzung der Oberflächenfeuchte auf 80 %  (vgl. DIN 4108).</a:t>
              </a:r>
            </a:p>
          </p:txBody>
        </p:sp>
        <p:sp>
          <p:nvSpPr>
            <p:cNvPr id="1583109" name="Rectangle 5"/>
            <p:cNvSpPr>
              <a:spLocks noChangeArrowheads="1"/>
            </p:cNvSpPr>
            <p:nvPr/>
          </p:nvSpPr>
          <p:spPr bwMode="auto">
            <a:xfrm>
              <a:off x="193" y="1299"/>
              <a:ext cx="1059" cy="363"/>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14°C</a:t>
              </a:r>
            </a:p>
          </p:txBody>
        </p:sp>
        <p:sp>
          <p:nvSpPr>
            <p:cNvPr id="1583110" name="Rectangle 6"/>
            <p:cNvSpPr>
              <a:spLocks noChangeArrowheads="1"/>
            </p:cNvSpPr>
            <p:nvPr/>
          </p:nvSpPr>
          <p:spPr bwMode="auto">
            <a:xfrm>
              <a:off x="193" y="1662"/>
              <a:ext cx="1059" cy="366"/>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12°C</a:t>
              </a:r>
            </a:p>
          </p:txBody>
        </p:sp>
        <p:sp>
          <p:nvSpPr>
            <p:cNvPr id="1583111" name="Rectangle 7"/>
            <p:cNvSpPr>
              <a:spLocks noChangeArrowheads="1"/>
            </p:cNvSpPr>
            <p:nvPr/>
          </p:nvSpPr>
          <p:spPr bwMode="auto">
            <a:xfrm>
              <a:off x="193" y="2028"/>
              <a:ext cx="1059" cy="360"/>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10°C</a:t>
              </a:r>
            </a:p>
          </p:txBody>
        </p:sp>
        <p:sp>
          <p:nvSpPr>
            <p:cNvPr id="1583112" name="Rectangle 8"/>
            <p:cNvSpPr>
              <a:spLocks noChangeArrowheads="1"/>
            </p:cNvSpPr>
            <p:nvPr/>
          </p:nvSpPr>
          <p:spPr bwMode="auto">
            <a:xfrm>
              <a:off x="193" y="2388"/>
              <a:ext cx="1059" cy="363"/>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 8°C</a:t>
              </a:r>
            </a:p>
          </p:txBody>
        </p:sp>
        <p:sp>
          <p:nvSpPr>
            <p:cNvPr id="1583113" name="Rectangle 9"/>
            <p:cNvSpPr>
              <a:spLocks noChangeArrowheads="1"/>
            </p:cNvSpPr>
            <p:nvPr/>
          </p:nvSpPr>
          <p:spPr bwMode="auto">
            <a:xfrm>
              <a:off x="193" y="3117"/>
              <a:ext cx="1059" cy="364"/>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 4°C</a:t>
              </a:r>
            </a:p>
          </p:txBody>
        </p:sp>
        <p:sp>
          <p:nvSpPr>
            <p:cNvPr id="1583114" name="Rectangle 10"/>
            <p:cNvSpPr>
              <a:spLocks noChangeArrowheads="1"/>
            </p:cNvSpPr>
            <p:nvPr/>
          </p:nvSpPr>
          <p:spPr bwMode="auto">
            <a:xfrm>
              <a:off x="193" y="2751"/>
              <a:ext cx="1059" cy="366"/>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 6°C</a:t>
              </a:r>
            </a:p>
          </p:txBody>
        </p:sp>
        <p:sp>
          <p:nvSpPr>
            <p:cNvPr id="1583115" name="Rectangle 11"/>
            <p:cNvSpPr>
              <a:spLocks noChangeArrowheads="1"/>
            </p:cNvSpPr>
            <p:nvPr/>
          </p:nvSpPr>
          <p:spPr bwMode="auto">
            <a:xfrm>
              <a:off x="193" y="930"/>
              <a:ext cx="1059" cy="374"/>
            </a:xfrm>
            <a:prstGeom prst="rect">
              <a:avLst/>
            </a:prstGeom>
            <a:solidFill>
              <a:srgbClr val="EAEAEA"/>
            </a:solidFill>
            <a:ln w="9525">
              <a:solidFill>
                <a:schemeClr val="tx1"/>
              </a:solidFill>
              <a:miter lim="800000"/>
              <a:headEnd/>
              <a:tailEnd/>
            </a:ln>
          </p:spPr>
          <p:txBody>
            <a:bodyPr lIns="61576" tIns="12315" rIns="61576" bIns="12315"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r>
                <a:rPr lang="de-DE" altLang="de-DE" sz="1400" b="1">
                  <a:latin typeface="Arial Narrow" panose="020B0606020202030204" pitchFamily="34" charset="0"/>
                </a:rPr>
                <a:t>Raumluft</a:t>
              </a:r>
            </a:p>
            <a:p>
              <a:r>
                <a:rPr lang="de-DE" altLang="de-DE" sz="1400" b="1">
                  <a:latin typeface="Arial Narrow" panose="020B0606020202030204" pitchFamily="34" charset="0"/>
                </a:rPr>
                <a:t>Oberfläche</a:t>
              </a:r>
            </a:p>
          </p:txBody>
        </p:sp>
        <p:sp>
          <p:nvSpPr>
            <p:cNvPr id="1583116" name="Line 12"/>
            <p:cNvSpPr>
              <a:spLocks noChangeShapeType="1"/>
            </p:cNvSpPr>
            <p:nvPr/>
          </p:nvSpPr>
          <p:spPr bwMode="auto">
            <a:xfrm>
              <a:off x="213" y="944"/>
              <a:ext cx="1020" cy="350"/>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83117" name="Rectangle 13"/>
            <p:cNvSpPr>
              <a:spLocks noChangeArrowheads="1"/>
            </p:cNvSpPr>
            <p:nvPr/>
          </p:nvSpPr>
          <p:spPr bwMode="auto">
            <a:xfrm>
              <a:off x="3898" y="1299"/>
              <a:ext cx="881" cy="363"/>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55%</a:t>
              </a:r>
            </a:p>
          </p:txBody>
        </p:sp>
        <p:sp>
          <p:nvSpPr>
            <p:cNvPr id="1583118" name="Rectangle 14"/>
            <p:cNvSpPr>
              <a:spLocks noChangeArrowheads="1"/>
            </p:cNvSpPr>
            <p:nvPr/>
          </p:nvSpPr>
          <p:spPr bwMode="auto">
            <a:xfrm>
              <a:off x="3898" y="1662"/>
              <a:ext cx="881" cy="366"/>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48%</a:t>
              </a:r>
            </a:p>
          </p:txBody>
        </p:sp>
        <p:sp>
          <p:nvSpPr>
            <p:cNvPr id="1583119" name="Rectangle 15"/>
            <p:cNvSpPr>
              <a:spLocks noChangeArrowheads="1"/>
            </p:cNvSpPr>
            <p:nvPr/>
          </p:nvSpPr>
          <p:spPr bwMode="auto">
            <a:xfrm>
              <a:off x="3898" y="2028"/>
              <a:ext cx="881" cy="360"/>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42%</a:t>
              </a:r>
            </a:p>
          </p:txBody>
        </p:sp>
        <p:sp>
          <p:nvSpPr>
            <p:cNvPr id="1583120" name="Rectangle 16"/>
            <p:cNvSpPr>
              <a:spLocks noChangeArrowheads="1"/>
            </p:cNvSpPr>
            <p:nvPr/>
          </p:nvSpPr>
          <p:spPr bwMode="auto">
            <a:xfrm>
              <a:off x="3898" y="2388"/>
              <a:ext cx="881" cy="363"/>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37%</a:t>
              </a:r>
            </a:p>
          </p:txBody>
        </p:sp>
        <p:sp>
          <p:nvSpPr>
            <p:cNvPr id="1583121" name="Rectangle 17"/>
            <p:cNvSpPr>
              <a:spLocks noChangeArrowheads="1"/>
            </p:cNvSpPr>
            <p:nvPr/>
          </p:nvSpPr>
          <p:spPr bwMode="auto">
            <a:xfrm>
              <a:off x="3898" y="3117"/>
              <a:ext cx="881" cy="364"/>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28%</a:t>
              </a:r>
            </a:p>
          </p:txBody>
        </p:sp>
        <p:sp>
          <p:nvSpPr>
            <p:cNvPr id="1583122" name="Rectangle 18"/>
            <p:cNvSpPr>
              <a:spLocks noChangeArrowheads="1"/>
            </p:cNvSpPr>
            <p:nvPr/>
          </p:nvSpPr>
          <p:spPr bwMode="auto">
            <a:xfrm>
              <a:off x="3898" y="2751"/>
              <a:ext cx="881" cy="366"/>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32%</a:t>
              </a:r>
            </a:p>
          </p:txBody>
        </p:sp>
        <p:sp>
          <p:nvSpPr>
            <p:cNvPr id="1583123" name="Rectangle 19"/>
            <p:cNvSpPr>
              <a:spLocks noChangeArrowheads="1"/>
            </p:cNvSpPr>
            <p:nvPr/>
          </p:nvSpPr>
          <p:spPr bwMode="auto">
            <a:xfrm>
              <a:off x="3898" y="930"/>
              <a:ext cx="881" cy="374"/>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20°C</a:t>
              </a:r>
            </a:p>
          </p:txBody>
        </p:sp>
        <p:sp>
          <p:nvSpPr>
            <p:cNvPr id="1583124" name="Rectangle 20"/>
            <p:cNvSpPr>
              <a:spLocks noChangeArrowheads="1"/>
            </p:cNvSpPr>
            <p:nvPr/>
          </p:nvSpPr>
          <p:spPr bwMode="auto">
            <a:xfrm>
              <a:off x="4779" y="1299"/>
              <a:ext cx="881" cy="363"/>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48%</a:t>
              </a:r>
            </a:p>
          </p:txBody>
        </p:sp>
        <p:sp>
          <p:nvSpPr>
            <p:cNvPr id="1583125" name="Rectangle 21"/>
            <p:cNvSpPr>
              <a:spLocks noChangeArrowheads="1"/>
            </p:cNvSpPr>
            <p:nvPr/>
          </p:nvSpPr>
          <p:spPr bwMode="auto">
            <a:xfrm>
              <a:off x="4779" y="1662"/>
              <a:ext cx="881" cy="366"/>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42%</a:t>
              </a:r>
            </a:p>
          </p:txBody>
        </p:sp>
        <p:sp>
          <p:nvSpPr>
            <p:cNvPr id="1583126" name="Rectangle 22"/>
            <p:cNvSpPr>
              <a:spLocks noChangeArrowheads="1"/>
            </p:cNvSpPr>
            <p:nvPr/>
          </p:nvSpPr>
          <p:spPr bwMode="auto">
            <a:xfrm>
              <a:off x="4779" y="2028"/>
              <a:ext cx="881" cy="360"/>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37%</a:t>
              </a:r>
            </a:p>
          </p:txBody>
        </p:sp>
        <p:sp>
          <p:nvSpPr>
            <p:cNvPr id="1583127" name="Rectangle 23"/>
            <p:cNvSpPr>
              <a:spLocks noChangeArrowheads="1"/>
            </p:cNvSpPr>
            <p:nvPr/>
          </p:nvSpPr>
          <p:spPr bwMode="auto">
            <a:xfrm>
              <a:off x="4779" y="2388"/>
              <a:ext cx="881" cy="363"/>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33%</a:t>
              </a:r>
            </a:p>
          </p:txBody>
        </p:sp>
        <p:sp>
          <p:nvSpPr>
            <p:cNvPr id="1583128" name="Rectangle 24"/>
            <p:cNvSpPr>
              <a:spLocks noChangeArrowheads="1"/>
            </p:cNvSpPr>
            <p:nvPr/>
          </p:nvSpPr>
          <p:spPr bwMode="auto">
            <a:xfrm>
              <a:off x="4779" y="3117"/>
              <a:ext cx="881" cy="364"/>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25%</a:t>
              </a:r>
            </a:p>
          </p:txBody>
        </p:sp>
        <p:sp>
          <p:nvSpPr>
            <p:cNvPr id="1583129" name="Rectangle 25"/>
            <p:cNvSpPr>
              <a:spLocks noChangeArrowheads="1"/>
            </p:cNvSpPr>
            <p:nvPr/>
          </p:nvSpPr>
          <p:spPr bwMode="auto">
            <a:xfrm>
              <a:off x="4779" y="2751"/>
              <a:ext cx="881" cy="366"/>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28%</a:t>
              </a:r>
            </a:p>
          </p:txBody>
        </p:sp>
        <p:sp>
          <p:nvSpPr>
            <p:cNvPr id="1583130" name="Rectangle 26"/>
            <p:cNvSpPr>
              <a:spLocks noChangeArrowheads="1"/>
            </p:cNvSpPr>
            <p:nvPr/>
          </p:nvSpPr>
          <p:spPr bwMode="auto">
            <a:xfrm>
              <a:off x="4779" y="930"/>
              <a:ext cx="881" cy="374"/>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22°C</a:t>
              </a:r>
            </a:p>
          </p:txBody>
        </p:sp>
        <p:sp>
          <p:nvSpPr>
            <p:cNvPr id="1583131" name="Rectangle 27"/>
            <p:cNvSpPr>
              <a:spLocks noChangeArrowheads="1"/>
            </p:cNvSpPr>
            <p:nvPr/>
          </p:nvSpPr>
          <p:spPr bwMode="auto">
            <a:xfrm>
              <a:off x="5660" y="1299"/>
              <a:ext cx="883" cy="363"/>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43%</a:t>
              </a:r>
            </a:p>
          </p:txBody>
        </p:sp>
        <p:sp>
          <p:nvSpPr>
            <p:cNvPr id="1583132" name="Rectangle 28"/>
            <p:cNvSpPr>
              <a:spLocks noChangeArrowheads="1"/>
            </p:cNvSpPr>
            <p:nvPr/>
          </p:nvSpPr>
          <p:spPr bwMode="auto">
            <a:xfrm>
              <a:off x="5660" y="1662"/>
              <a:ext cx="883" cy="366"/>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38%</a:t>
              </a:r>
            </a:p>
          </p:txBody>
        </p:sp>
        <p:sp>
          <p:nvSpPr>
            <p:cNvPr id="1583133" name="Rectangle 29"/>
            <p:cNvSpPr>
              <a:spLocks noChangeArrowheads="1"/>
            </p:cNvSpPr>
            <p:nvPr/>
          </p:nvSpPr>
          <p:spPr bwMode="auto">
            <a:xfrm>
              <a:off x="5660" y="2028"/>
              <a:ext cx="883" cy="360"/>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33%</a:t>
              </a:r>
            </a:p>
          </p:txBody>
        </p:sp>
        <p:sp>
          <p:nvSpPr>
            <p:cNvPr id="1583134" name="Rectangle 30"/>
            <p:cNvSpPr>
              <a:spLocks noChangeArrowheads="1"/>
            </p:cNvSpPr>
            <p:nvPr/>
          </p:nvSpPr>
          <p:spPr bwMode="auto">
            <a:xfrm>
              <a:off x="5660" y="2388"/>
              <a:ext cx="883" cy="363"/>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29%</a:t>
              </a:r>
            </a:p>
          </p:txBody>
        </p:sp>
        <p:sp>
          <p:nvSpPr>
            <p:cNvPr id="1583135" name="Rectangle 31"/>
            <p:cNvSpPr>
              <a:spLocks noChangeArrowheads="1"/>
            </p:cNvSpPr>
            <p:nvPr/>
          </p:nvSpPr>
          <p:spPr bwMode="auto">
            <a:xfrm>
              <a:off x="5660" y="3117"/>
              <a:ext cx="883" cy="364"/>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22%</a:t>
              </a:r>
            </a:p>
          </p:txBody>
        </p:sp>
        <p:sp>
          <p:nvSpPr>
            <p:cNvPr id="1583136" name="Rectangle 32"/>
            <p:cNvSpPr>
              <a:spLocks noChangeArrowheads="1"/>
            </p:cNvSpPr>
            <p:nvPr/>
          </p:nvSpPr>
          <p:spPr bwMode="auto">
            <a:xfrm>
              <a:off x="5660" y="2751"/>
              <a:ext cx="883" cy="366"/>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25%</a:t>
              </a:r>
            </a:p>
          </p:txBody>
        </p:sp>
        <p:sp>
          <p:nvSpPr>
            <p:cNvPr id="1583137" name="Rectangle 33"/>
            <p:cNvSpPr>
              <a:spLocks noChangeArrowheads="1"/>
            </p:cNvSpPr>
            <p:nvPr/>
          </p:nvSpPr>
          <p:spPr bwMode="auto">
            <a:xfrm>
              <a:off x="5660" y="930"/>
              <a:ext cx="883" cy="374"/>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24°C</a:t>
              </a:r>
            </a:p>
          </p:txBody>
        </p:sp>
        <p:sp>
          <p:nvSpPr>
            <p:cNvPr id="1583138" name="Rectangle 34"/>
            <p:cNvSpPr>
              <a:spLocks noChangeArrowheads="1"/>
            </p:cNvSpPr>
            <p:nvPr/>
          </p:nvSpPr>
          <p:spPr bwMode="auto">
            <a:xfrm>
              <a:off x="3016" y="1299"/>
              <a:ext cx="882" cy="363"/>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62%</a:t>
              </a:r>
            </a:p>
          </p:txBody>
        </p:sp>
        <p:sp>
          <p:nvSpPr>
            <p:cNvPr id="1583139" name="Rectangle 35"/>
            <p:cNvSpPr>
              <a:spLocks noChangeArrowheads="1"/>
            </p:cNvSpPr>
            <p:nvPr/>
          </p:nvSpPr>
          <p:spPr bwMode="auto">
            <a:xfrm>
              <a:off x="3016" y="1662"/>
              <a:ext cx="882" cy="366"/>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54%</a:t>
              </a:r>
            </a:p>
          </p:txBody>
        </p:sp>
        <p:sp>
          <p:nvSpPr>
            <p:cNvPr id="1583140" name="Rectangle 36"/>
            <p:cNvSpPr>
              <a:spLocks noChangeArrowheads="1"/>
            </p:cNvSpPr>
            <p:nvPr/>
          </p:nvSpPr>
          <p:spPr bwMode="auto">
            <a:xfrm>
              <a:off x="3016" y="2028"/>
              <a:ext cx="882" cy="360"/>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48%</a:t>
              </a:r>
            </a:p>
          </p:txBody>
        </p:sp>
        <p:sp>
          <p:nvSpPr>
            <p:cNvPr id="1583141" name="Rectangle 37"/>
            <p:cNvSpPr>
              <a:spLocks noChangeArrowheads="1"/>
            </p:cNvSpPr>
            <p:nvPr/>
          </p:nvSpPr>
          <p:spPr bwMode="auto">
            <a:xfrm>
              <a:off x="3016" y="2388"/>
              <a:ext cx="882" cy="363"/>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42%</a:t>
              </a:r>
            </a:p>
          </p:txBody>
        </p:sp>
        <p:sp>
          <p:nvSpPr>
            <p:cNvPr id="1583142" name="Rectangle 38"/>
            <p:cNvSpPr>
              <a:spLocks noChangeArrowheads="1"/>
            </p:cNvSpPr>
            <p:nvPr/>
          </p:nvSpPr>
          <p:spPr bwMode="auto">
            <a:xfrm>
              <a:off x="3016" y="3117"/>
              <a:ext cx="882" cy="364"/>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32%</a:t>
              </a:r>
            </a:p>
          </p:txBody>
        </p:sp>
        <p:sp>
          <p:nvSpPr>
            <p:cNvPr id="1583143" name="Rectangle 39"/>
            <p:cNvSpPr>
              <a:spLocks noChangeArrowheads="1"/>
            </p:cNvSpPr>
            <p:nvPr/>
          </p:nvSpPr>
          <p:spPr bwMode="auto">
            <a:xfrm>
              <a:off x="3016" y="2751"/>
              <a:ext cx="882" cy="366"/>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36%</a:t>
              </a:r>
            </a:p>
          </p:txBody>
        </p:sp>
        <p:sp>
          <p:nvSpPr>
            <p:cNvPr id="1583144" name="Rectangle 40"/>
            <p:cNvSpPr>
              <a:spLocks noChangeArrowheads="1"/>
            </p:cNvSpPr>
            <p:nvPr/>
          </p:nvSpPr>
          <p:spPr bwMode="auto">
            <a:xfrm>
              <a:off x="3016" y="930"/>
              <a:ext cx="882" cy="374"/>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18°C</a:t>
              </a:r>
            </a:p>
          </p:txBody>
        </p:sp>
        <p:sp>
          <p:nvSpPr>
            <p:cNvPr id="1583145" name="Rectangle 41"/>
            <p:cNvSpPr>
              <a:spLocks noChangeArrowheads="1"/>
            </p:cNvSpPr>
            <p:nvPr/>
          </p:nvSpPr>
          <p:spPr bwMode="auto">
            <a:xfrm>
              <a:off x="2135" y="1299"/>
              <a:ext cx="881" cy="363"/>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70%</a:t>
              </a:r>
            </a:p>
          </p:txBody>
        </p:sp>
        <p:sp>
          <p:nvSpPr>
            <p:cNvPr id="1583146" name="Rectangle 42"/>
            <p:cNvSpPr>
              <a:spLocks noChangeArrowheads="1"/>
            </p:cNvSpPr>
            <p:nvPr/>
          </p:nvSpPr>
          <p:spPr bwMode="auto">
            <a:xfrm>
              <a:off x="2135" y="1662"/>
              <a:ext cx="881" cy="366"/>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62%</a:t>
              </a:r>
            </a:p>
          </p:txBody>
        </p:sp>
        <p:sp>
          <p:nvSpPr>
            <p:cNvPr id="1583147" name="Rectangle 43"/>
            <p:cNvSpPr>
              <a:spLocks noChangeArrowheads="1"/>
            </p:cNvSpPr>
            <p:nvPr/>
          </p:nvSpPr>
          <p:spPr bwMode="auto">
            <a:xfrm>
              <a:off x="2135" y="2028"/>
              <a:ext cx="881" cy="360"/>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54%</a:t>
              </a:r>
            </a:p>
          </p:txBody>
        </p:sp>
        <p:sp>
          <p:nvSpPr>
            <p:cNvPr id="1583148" name="Rectangle 44"/>
            <p:cNvSpPr>
              <a:spLocks noChangeArrowheads="1"/>
            </p:cNvSpPr>
            <p:nvPr/>
          </p:nvSpPr>
          <p:spPr bwMode="auto">
            <a:xfrm>
              <a:off x="2135" y="2388"/>
              <a:ext cx="881" cy="363"/>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47%</a:t>
              </a:r>
            </a:p>
          </p:txBody>
        </p:sp>
        <p:sp>
          <p:nvSpPr>
            <p:cNvPr id="1583149" name="Rectangle 45"/>
            <p:cNvSpPr>
              <a:spLocks noChangeArrowheads="1"/>
            </p:cNvSpPr>
            <p:nvPr/>
          </p:nvSpPr>
          <p:spPr bwMode="auto">
            <a:xfrm>
              <a:off x="2135" y="3117"/>
              <a:ext cx="881" cy="364"/>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36%</a:t>
              </a:r>
            </a:p>
          </p:txBody>
        </p:sp>
        <p:sp>
          <p:nvSpPr>
            <p:cNvPr id="1583150" name="Rectangle 46"/>
            <p:cNvSpPr>
              <a:spLocks noChangeArrowheads="1"/>
            </p:cNvSpPr>
            <p:nvPr/>
          </p:nvSpPr>
          <p:spPr bwMode="auto">
            <a:xfrm>
              <a:off x="2135" y="2751"/>
              <a:ext cx="881" cy="366"/>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41%</a:t>
              </a:r>
            </a:p>
          </p:txBody>
        </p:sp>
        <p:sp>
          <p:nvSpPr>
            <p:cNvPr id="1583151" name="Rectangle 47"/>
            <p:cNvSpPr>
              <a:spLocks noChangeArrowheads="1"/>
            </p:cNvSpPr>
            <p:nvPr/>
          </p:nvSpPr>
          <p:spPr bwMode="auto">
            <a:xfrm>
              <a:off x="2135" y="930"/>
              <a:ext cx="881" cy="374"/>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16°C</a:t>
              </a:r>
            </a:p>
          </p:txBody>
        </p:sp>
        <p:sp>
          <p:nvSpPr>
            <p:cNvPr id="1583152" name="Rectangle 48"/>
            <p:cNvSpPr>
              <a:spLocks noChangeArrowheads="1"/>
            </p:cNvSpPr>
            <p:nvPr/>
          </p:nvSpPr>
          <p:spPr bwMode="auto">
            <a:xfrm>
              <a:off x="1252" y="1299"/>
              <a:ext cx="883" cy="363"/>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80%</a:t>
              </a:r>
            </a:p>
          </p:txBody>
        </p:sp>
        <p:sp>
          <p:nvSpPr>
            <p:cNvPr id="1583153" name="Rectangle 49"/>
            <p:cNvSpPr>
              <a:spLocks noChangeArrowheads="1"/>
            </p:cNvSpPr>
            <p:nvPr/>
          </p:nvSpPr>
          <p:spPr bwMode="auto">
            <a:xfrm>
              <a:off x="1252" y="1662"/>
              <a:ext cx="883" cy="366"/>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70%</a:t>
              </a:r>
            </a:p>
          </p:txBody>
        </p:sp>
        <p:sp>
          <p:nvSpPr>
            <p:cNvPr id="1583154" name="Rectangle 50"/>
            <p:cNvSpPr>
              <a:spLocks noChangeArrowheads="1"/>
            </p:cNvSpPr>
            <p:nvPr/>
          </p:nvSpPr>
          <p:spPr bwMode="auto">
            <a:xfrm>
              <a:off x="1252" y="2028"/>
              <a:ext cx="883" cy="360"/>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61%</a:t>
              </a:r>
            </a:p>
          </p:txBody>
        </p:sp>
        <p:sp>
          <p:nvSpPr>
            <p:cNvPr id="1583155" name="Rectangle 51"/>
            <p:cNvSpPr>
              <a:spLocks noChangeArrowheads="1"/>
            </p:cNvSpPr>
            <p:nvPr/>
          </p:nvSpPr>
          <p:spPr bwMode="auto">
            <a:xfrm>
              <a:off x="1252" y="2388"/>
              <a:ext cx="883" cy="363"/>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54%</a:t>
              </a:r>
            </a:p>
          </p:txBody>
        </p:sp>
        <p:sp>
          <p:nvSpPr>
            <p:cNvPr id="1583156" name="Rectangle 52"/>
            <p:cNvSpPr>
              <a:spLocks noChangeArrowheads="1"/>
            </p:cNvSpPr>
            <p:nvPr/>
          </p:nvSpPr>
          <p:spPr bwMode="auto">
            <a:xfrm>
              <a:off x="1252" y="3117"/>
              <a:ext cx="883" cy="364"/>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41%</a:t>
              </a:r>
            </a:p>
          </p:txBody>
        </p:sp>
        <p:sp>
          <p:nvSpPr>
            <p:cNvPr id="1583157" name="Rectangle 53"/>
            <p:cNvSpPr>
              <a:spLocks noChangeArrowheads="1"/>
            </p:cNvSpPr>
            <p:nvPr/>
          </p:nvSpPr>
          <p:spPr bwMode="auto">
            <a:xfrm>
              <a:off x="1252" y="2751"/>
              <a:ext cx="883" cy="366"/>
            </a:xfrm>
            <a:prstGeom prst="rect">
              <a:avLst/>
            </a:prstGeom>
            <a:solidFill>
              <a:srgbClr val="CCECFF"/>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000"/>
                <a:t>47%</a:t>
              </a:r>
            </a:p>
          </p:txBody>
        </p:sp>
        <p:sp>
          <p:nvSpPr>
            <p:cNvPr id="1583158" name="Rectangle 54"/>
            <p:cNvSpPr>
              <a:spLocks noChangeArrowheads="1"/>
            </p:cNvSpPr>
            <p:nvPr/>
          </p:nvSpPr>
          <p:spPr bwMode="auto">
            <a:xfrm>
              <a:off x="1252" y="930"/>
              <a:ext cx="883" cy="374"/>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14°C</a:t>
              </a:r>
            </a:p>
          </p:txBody>
        </p:sp>
      </p:grpSp>
      <p:sp>
        <p:nvSpPr>
          <p:cNvPr id="1583159" name="Text Box 55"/>
          <p:cNvSpPr txBox="1">
            <a:spLocks noChangeArrowheads="1"/>
          </p:cNvSpPr>
          <p:nvPr/>
        </p:nvSpPr>
        <p:spPr bwMode="auto">
          <a:xfrm>
            <a:off x="290961" y="6326521"/>
            <a:ext cx="10395985" cy="64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1576" tIns="52134" rIns="104269" bIns="52134">
            <a:spAutoFit/>
          </a:bodyP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nSpc>
                <a:spcPct val="110000"/>
              </a:lnSpc>
            </a:pPr>
            <a:r>
              <a:rPr lang="de-DE" altLang="de-DE" sz="1600" i="1" dirty="0">
                <a:solidFill>
                  <a:schemeClr val="tx1">
                    <a:lumMod val="85000"/>
                    <a:lumOff val="15000"/>
                  </a:schemeClr>
                </a:solidFill>
                <a:latin typeface="Calibri" panose="020F0502020204030204" pitchFamily="34" charset="0"/>
              </a:rPr>
              <a:t>Räume mit höheren Raumlufttemperaturen erfordern gleichzeitig deutlich niedrigere relative Raumluftfeuchten. </a:t>
            </a:r>
          </a:p>
          <a:p>
            <a:pPr>
              <a:lnSpc>
                <a:spcPct val="110000"/>
              </a:lnSpc>
            </a:pPr>
            <a:r>
              <a:rPr lang="de-DE" altLang="de-DE" sz="1600" i="1" dirty="0">
                <a:solidFill>
                  <a:schemeClr val="tx1">
                    <a:lumMod val="85000"/>
                    <a:lumOff val="15000"/>
                  </a:schemeClr>
                </a:solidFill>
                <a:latin typeface="Calibri" panose="020F0502020204030204" pitchFamily="34" charset="0"/>
              </a:rPr>
              <a:t>Heizen erhöht das Schimmelpilzrisiko, wenn dieses nicht beachtet wird.</a:t>
            </a:r>
          </a:p>
        </p:txBody>
      </p:sp>
      <p:pic>
        <p:nvPicPr>
          <p:cNvPr id="1583160" name="Picture 56" descr="Bild3">
            <a:hlinkClick r:id="rId2" action="ppaction://hlinkpres?slideindex=1&amp;slidetitle=" tooltip="Schimmelrisiko - Außentemperatur"/>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3622" y="251749"/>
            <a:ext cx="1729755" cy="172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8483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4130" name="Group 2"/>
          <p:cNvGrpSpPr>
            <a:grpSpLocks/>
          </p:cNvGrpSpPr>
          <p:nvPr/>
        </p:nvGrpSpPr>
        <p:grpSpPr bwMode="auto">
          <a:xfrm>
            <a:off x="7926226" y="323453"/>
            <a:ext cx="1745624" cy="1612323"/>
            <a:chOff x="5001" y="250"/>
            <a:chExt cx="1100" cy="1016"/>
          </a:xfrm>
        </p:grpSpPr>
        <p:pic>
          <p:nvPicPr>
            <p:cNvPr id="1584131" name="Picture 3" descr="PICT0027"/>
            <p:cNvPicPr>
              <a:picLocks noChangeAspect="1" noChangeArrowheads="1"/>
            </p:cNvPicPr>
            <p:nvPr/>
          </p:nvPicPr>
          <p:blipFill>
            <a:blip r:embed="rId2" cstate="screen">
              <a:lum bright="30000" contrast="40000"/>
              <a:extLst>
                <a:ext uri="{28A0092B-C50C-407E-A947-70E740481C1C}">
                  <a14:useLocalDpi xmlns:a14="http://schemas.microsoft.com/office/drawing/2010/main"/>
                </a:ext>
              </a:extLst>
            </a:blip>
            <a:srcRect/>
            <a:stretch>
              <a:fillRect/>
            </a:stretch>
          </p:blipFill>
          <p:spPr bwMode="auto">
            <a:xfrm>
              <a:off x="5001" y="250"/>
              <a:ext cx="1100" cy="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84132" name="Rectangle 4"/>
            <p:cNvSpPr>
              <a:spLocks noChangeAspect="1" noChangeArrowheads="1"/>
            </p:cNvSpPr>
            <p:nvPr/>
          </p:nvSpPr>
          <p:spPr bwMode="auto">
            <a:xfrm>
              <a:off x="5001" y="1043"/>
              <a:ext cx="880"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69" tIns="52134" rIns="104269" bIns="52134">
              <a:spAutoFit/>
            </a:bodyP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nSpc>
                  <a:spcPct val="90000"/>
                </a:lnSpc>
              </a:pPr>
              <a:r>
                <a:rPr lang="de-DE" altLang="de-DE" sz="900">
                  <a:solidFill>
                    <a:schemeClr val="bg2"/>
                  </a:solidFill>
                </a:rPr>
                <a:t>Foto  </a:t>
              </a:r>
            </a:p>
            <a:p>
              <a:pPr>
                <a:lnSpc>
                  <a:spcPct val="90000"/>
                </a:lnSpc>
              </a:pPr>
              <a:r>
                <a:rPr lang="de-DE" altLang="de-DE" sz="900">
                  <a:solidFill>
                    <a:schemeClr val="bg2"/>
                  </a:solidFill>
                </a:rPr>
                <a:t>H. Obermeyer</a:t>
              </a:r>
            </a:p>
          </p:txBody>
        </p:sp>
      </p:grpSp>
      <p:sp>
        <p:nvSpPr>
          <p:cNvPr id="1584133" name="Text Box 5"/>
          <p:cNvSpPr txBox="1">
            <a:spLocks noChangeArrowheads="1"/>
          </p:cNvSpPr>
          <p:nvPr/>
        </p:nvSpPr>
        <p:spPr bwMode="auto">
          <a:xfrm>
            <a:off x="296261" y="322158"/>
            <a:ext cx="10383290" cy="1582304"/>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69" tIns="52134" rIns="104269" bIns="52134">
            <a:spAutoFit/>
          </a:bodyP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nSpc>
                <a:spcPct val="150000"/>
              </a:lnSpc>
            </a:pPr>
            <a:r>
              <a:rPr lang="de-DE" altLang="de-DE" sz="2400" b="1" dirty="0">
                <a:solidFill>
                  <a:schemeClr val="tx1">
                    <a:lumMod val="85000"/>
                    <a:lumOff val="15000"/>
                  </a:schemeClr>
                </a:solidFill>
              </a:rPr>
              <a:t>Minimale Innenoberflächentemperaturen zur </a:t>
            </a:r>
          </a:p>
          <a:p>
            <a:pPr>
              <a:lnSpc>
                <a:spcPct val="150000"/>
              </a:lnSpc>
            </a:pPr>
            <a:r>
              <a:rPr lang="de-DE" altLang="de-DE" sz="2400" b="1" dirty="0">
                <a:solidFill>
                  <a:schemeClr val="tx1">
                    <a:lumMod val="85000"/>
                    <a:lumOff val="15000"/>
                  </a:schemeClr>
                </a:solidFill>
              </a:rPr>
              <a:t>Begrenzung des Schimmelpilzrisikos</a:t>
            </a:r>
          </a:p>
          <a:p>
            <a:pPr>
              <a:lnSpc>
                <a:spcPct val="150000"/>
              </a:lnSpc>
            </a:pPr>
            <a:r>
              <a:rPr lang="de-DE" altLang="de-DE" sz="1600" dirty="0">
                <a:solidFill>
                  <a:schemeClr val="tx1">
                    <a:lumMod val="85000"/>
                    <a:lumOff val="15000"/>
                  </a:schemeClr>
                </a:solidFill>
              </a:rPr>
              <a:t>abhängig von Raumlufttemperaturen und relativen Raumluftfeuchten [5]</a:t>
            </a:r>
          </a:p>
        </p:txBody>
      </p:sp>
      <p:grpSp>
        <p:nvGrpSpPr>
          <p:cNvPr id="1584134" name="Group 6"/>
          <p:cNvGrpSpPr>
            <a:grpSpLocks/>
          </p:cNvGrpSpPr>
          <p:nvPr/>
        </p:nvGrpSpPr>
        <p:grpSpPr bwMode="auto">
          <a:xfrm>
            <a:off x="296261" y="2265856"/>
            <a:ext cx="10077012" cy="4030805"/>
            <a:chOff x="204" y="1502"/>
            <a:chExt cx="5352" cy="2087"/>
          </a:xfrm>
        </p:grpSpPr>
        <p:sp>
          <p:nvSpPr>
            <p:cNvPr id="1584135" name="Rectangle 7"/>
            <p:cNvSpPr>
              <a:spLocks noChangeArrowheads="1"/>
            </p:cNvSpPr>
            <p:nvPr/>
          </p:nvSpPr>
          <p:spPr bwMode="auto">
            <a:xfrm>
              <a:off x="204" y="3430"/>
              <a:ext cx="5352" cy="159"/>
            </a:xfrm>
            <a:prstGeom prst="rect">
              <a:avLst/>
            </a:prstGeom>
            <a:solidFill>
              <a:srgbClr val="EAEAEA"/>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r>
                <a:rPr lang="de-DE" altLang="de-DE"/>
                <a:t>  © Hermann Obermeyer / Mainz 2011                    </a:t>
              </a:r>
              <a:r>
                <a:rPr lang="de-DE" altLang="de-DE">
                  <a:solidFill>
                    <a:srgbClr val="000000"/>
                  </a:solidFill>
                </a:rPr>
                <a:t>Die minimalen Oberflächentemperaturen sind berechnet für eine Oberflächenfeuchte von 80% (vgl. DIN 4108).</a:t>
              </a:r>
              <a:endParaRPr lang="de-DE" altLang="de-DE"/>
            </a:p>
          </p:txBody>
        </p:sp>
        <p:sp>
          <p:nvSpPr>
            <p:cNvPr id="1584136" name="Rectangle 8"/>
            <p:cNvSpPr>
              <a:spLocks noChangeArrowheads="1"/>
            </p:cNvSpPr>
            <p:nvPr/>
          </p:nvSpPr>
          <p:spPr bwMode="auto">
            <a:xfrm>
              <a:off x="1542" y="1502"/>
              <a:ext cx="1338" cy="386"/>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16 °C</a:t>
              </a:r>
            </a:p>
          </p:txBody>
        </p:sp>
        <p:sp>
          <p:nvSpPr>
            <p:cNvPr id="1584137" name="Rectangle 9"/>
            <p:cNvSpPr>
              <a:spLocks noChangeArrowheads="1"/>
            </p:cNvSpPr>
            <p:nvPr/>
          </p:nvSpPr>
          <p:spPr bwMode="auto">
            <a:xfrm>
              <a:off x="204" y="1502"/>
              <a:ext cx="1338" cy="386"/>
            </a:xfrm>
            <a:prstGeom prst="rect">
              <a:avLst/>
            </a:prstGeom>
            <a:solidFill>
              <a:srgbClr val="EAEAEA"/>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Raumluft</a:t>
              </a:r>
            </a:p>
          </p:txBody>
        </p:sp>
        <p:sp>
          <p:nvSpPr>
            <p:cNvPr id="1584138" name="Rectangle 10"/>
            <p:cNvSpPr>
              <a:spLocks noChangeArrowheads="1"/>
            </p:cNvSpPr>
            <p:nvPr/>
          </p:nvSpPr>
          <p:spPr bwMode="auto">
            <a:xfrm>
              <a:off x="2880" y="1502"/>
              <a:ext cx="1338" cy="386"/>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20 °C</a:t>
              </a:r>
            </a:p>
          </p:txBody>
        </p:sp>
        <p:sp>
          <p:nvSpPr>
            <p:cNvPr id="1584139" name="Rectangle 11"/>
            <p:cNvSpPr>
              <a:spLocks noChangeArrowheads="1"/>
            </p:cNvSpPr>
            <p:nvPr/>
          </p:nvSpPr>
          <p:spPr bwMode="auto">
            <a:xfrm>
              <a:off x="4218" y="1502"/>
              <a:ext cx="1338" cy="386"/>
            </a:xfrm>
            <a:prstGeom prst="rect">
              <a:avLst/>
            </a:prstGeom>
            <a:solidFill>
              <a:srgbClr val="EAEAEA"/>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24 °C</a:t>
              </a:r>
            </a:p>
          </p:txBody>
        </p:sp>
        <p:sp>
          <p:nvSpPr>
            <p:cNvPr id="1584140" name="Rectangle 12"/>
            <p:cNvSpPr>
              <a:spLocks noChangeArrowheads="1"/>
            </p:cNvSpPr>
            <p:nvPr/>
          </p:nvSpPr>
          <p:spPr bwMode="auto">
            <a:xfrm>
              <a:off x="204" y="2273"/>
              <a:ext cx="1338" cy="386"/>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45 %</a:t>
              </a:r>
            </a:p>
          </p:txBody>
        </p:sp>
        <p:sp>
          <p:nvSpPr>
            <p:cNvPr id="1584141" name="Rectangle 13"/>
            <p:cNvSpPr>
              <a:spLocks noChangeArrowheads="1"/>
            </p:cNvSpPr>
            <p:nvPr/>
          </p:nvSpPr>
          <p:spPr bwMode="auto">
            <a:xfrm>
              <a:off x="204" y="2659"/>
              <a:ext cx="1338" cy="385"/>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35 %</a:t>
              </a:r>
            </a:p>
          </p:txBody>
        </p:sp>
        <p:sp>
          <p:nvSpPr>
            <p:cNvPr id="1584142" name="Rectangle 14"/>
            <p:cNvSpPr>
              <a:spLocks noChangeArrowheads="1"/>
            </p:cNvSpPr>
            <p:nvPr/>
          </p:nvSpPr>
          <p:spPr bwMode="auto">
            <a:xfrm>
              <a:off x="204" y="3044"/>
              <a:ext cx="1338" cy="386"/>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25 %</a:t>
              </a:r>
            </a:p>
          </p:txBody>
        </p:sp>
        <p:sp>
          <p:nvSpPr>
            <p:cNvPr id="1584143" name="Rectangle 15"/>
            <p:cNvSpPr>
              <a:spLocks noChangeArrowheads="1"/>
            </p:cNvSpPr>
            <p:nvPr/>
          </p:nvSpPr>
          <p:spPr bwMode="auto">
            <a:xfrm>
              <a:off x="1542" y="2273"/>
              <a:ext cx="1338" cy="386"/>
            </a:xfrm>
            <a:prstGeom prst="rect">
              <a:avLst/>
            </a:prstGeom>
            <a:solidFill>
              <a:srgbClr val="E4DAB4"/>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7,3 °C</a:t>
              </a:r>
            </a:p>
          </p:txBody>
        </p:sp>
        <p:sp>
          <p:nvSpPr>
            <p:cNvPr id="1584144" name="Rectangle 16"/>
            <p:cNvSpPr>
              <a:spLocks noChangeArrowheads="1"/>
            </p:cNvSpPr>
            <p:nvPr/>
          </p:nvSpPr>
          <p:spPr bwMode="auto">
            <a:xfrm>
              <a:off x="1542" y="2659"/>
              <a:ext cx="1338" cy="385"/>
            </a:xfrm>
            <a:prstGeom prst="rect">
              <a:avLst/>
            </a:prstGeom>
            <a:solidFill>
              <a:srgbClr val="E4DAB4"/>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3,7 °C</a:t>
              </a:r>
            </a:p>
          </p:txBody>
        </p:sp>
        <p:sp>
          <p:nvSpPr>
            <p:cNvPr id="1584145" name="Rectangle 17"/>
            <p:cNvSpPr>
              <a:spLocks noChangeArrowheads="1"/>
            </p:cNvSpPr>
            <p:nvPr/>
          </p:nvSpPr>
          <p:spPr bwMode="auto">
            <a:xfrm>
              <a:off x="1542" y="3044"/>
              <a:ext cx="1338" cy="386"/>
            </a:xfrm>
            <a:prstGeom prst="rect">
              <a:avLst/>
            </a:prstGeom>
            <a:solidFill>
              <a:srgbClr val="E4DAB4"/>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-0,9 °C</a:t>
              </a:r>
            </a:p>
          </p:txBody>
        </p:sp>
        <p:sp>
          <p:nvSpPr>
            <p:cNvPr id="1584146" name="Rectangle 18"/>
            <p:cNvSpPr>
              <a:spLocks noChangeArrowheads="1"/>
            </p:cNvSpPr>
            <p:nvPr/>
          </p:nvSpPr>
          <p:spPr bwMode="auto">
            <a:xfrm>
              <a:off x="2880" y="2273"/>
              <a:ext cx="1338" cy="386"/>
            </a:xfrm>
            <a:prstGeom prst="rect">
              <a:avLst/>
            </a:prstGeom>
            <a:solidFill>
              <a:srgbClr val="E4DAB4"/>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11,0 °C</a:t>
              </a:r>
            </a:p>
          </p:txBody>
        </p:sp>
        <p:sp>
          <p:nvSpPr>
            <p:cNvPr id="1584147" name="Rectangle 19"/>
            <p:cNvSpPr>
              <a:spLocks noChangeArrowheads="1"/>
            </p:cNvSpPr>
            <p:nvPr/>
          </p:nvSpPr>
          <p:spPr bwMode="auto">
            <a:xfrm>
              <a:off x="2880" y="2659"/>
              <a:ext cx="1338" cy="385"/>
            </a:xfrm>
            <a:prstGeom prst="rect">
              <a:avLst/>
            </a:prstGeom>
            <a:solidFill>
              <a:srgbClr val="E4DAB4"/>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7,3 °C</a:t>
              </a:r>
            </a:p>
          </p:txBody>
        </p:sp>
        <p:sp>
          <p:nvSpPr>
            <p:cNvPr id="1584148" name="Rectangle 20"/>
            <p:cNvSpPr>
              <a:spLocks noChangeArrowheads="1"/>
            </p:cNvSpPr>
            <p:nvPr/>
          </p:nvSpPr>
          <p:spPr bwMode="auto">
            <a:xfrm>
              <a:off x="2880" y="3044"/>
              <a:ext cx="1338" cy="386"/>
            </a:xfrm>
            <a:prstGeom prst="rect">
              <a:avLst/>
            </a:prstGeom>
            <a:solidFill>
              <a:srgbClr val="E4DAB4"/>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2,5 °C</a:t>
              </a:r>
            </a:p>
          </p:txBody>
        </p:sp>
        <p:sp>
          <p:nvSpPr>
            <p:cNvPr id="1584149" name="Rectangle 21"/>
            <p:cNvSpPr>
              <a:spLocks noChangeArrowheads="1"/>
            </p:cNvSpPr>
            <p:nvPr/>
          </p:nvSpPr>
          <p:spPr bwMode="auto">
            <a:xfrm>
              <a:off x="4218" y="2273"/>
              <a:ext cx="1338" cy="386"/>
            </a:xfrm>
            <a:prstGeom prst="rect">
              <a:avLst/>
            </a:prstGeom>
            <a:solidFill>
              <a:srgbClr val="E4DAB4"/>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14,7 °C</a:t>
              </a:r>
            </a:p>
          </p:txBody>
        </p:sp>
        <p:sp>
          <p:nvSpPr>
            <p:cNvPr id="1584150" name="Rectangle 22"/>
            <p:cNvSpPr>
              <a:spLocks noChangeArrowheads="1"/>
            </p:cNvSpPr>
            <p:nvPr/>
          </p:nvSpPr>
          <p:spPr bwMode="auto">
            <a:xfrm>
              <a:off x="4218" y="2659"/>
              <a:ext cx="1338" cy="385"/>
            </a:xfrm>
            <a:prstGeom prst="rect">
              <a:avLst/>
            </a:prstGeom>
            <a:solidFill>
              <a:srgbClr val="E4DAB4"/>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10,9 °C</a:t>
              </a:r>
            </a:p>
          </p:txBody>
        </p:sp>
        <p:sp>
          <p:nvSpPr>
            <p:cNvPr id="1584151" name="Rectangle 23"/>
            <p:cNvSpPr>
              <a:spLocks noChangeArrowheads="1"/>
            </p:cNvSpPr>
            <p:nvPr/>
          </p:nvSpPr>
          <p:spPr bwMode="auto">
            <a:xfrm>
              <a:off x="4218" y="3044"/>
              <a:ext cx="1338" cy="386"/>
            </a:xfrm>
            <a:prstGeom prst="rect">
              <a:avLst/>
            </a:prstGeom>
            <a:solidFill>
              <a:srgbClr val="E4DAB4"/>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5,9 °C</a:t>
              </a:r>
            </a:p>
          </p:txBody>
        </p:sp>
        <p:sp>
          <p:nvSpPr>
            <p:cNvPr id="1584152" name="Rectangle 24"/>
            <p:cNvSpPr>
              <a:spLocks noChangeArrowheads="1"/>
            </p:cNvSpPr>
            <p:nvPr/>
          </p:nvSpPr>
          <p:spPr bwMode="auto">
            <a:xfrm>
              <a:off x="204" y="1888"/>
              <a:ext cx="1338" cy="386"/>
            </a:xfrm>
            <a:prstGeom prst="rect">
              <a:avLst/>
            </a:prstGeom>
            <a:solidFill>
              <a:srgbClr val="CCECFF"/>
            </a:solidFill>
            <a:ln w="9525">
              <a:solidFill>
                <a:schemeClr val="tx1"/>
              </a:solidFill>
              <a:miter lim="800000"/>
              <a:headEnd/>
              <a:tailEnd/>
            </a:ln>
          </p:spPr>
          <p:txBody>
            <a:bodyPr lIns="104269" tIns="52134" rIns="104269"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55 %</a:t>
              </a:r>
            </a:p>
          </p:txBody>
        </p:sp>
        <p:sp>
          <p:nvSpPr>
            <p:cNvPr id="1584153" name="Rectangle 25"/>
            <p:cNvSpPr>
              <a:spLocks noChangeArrowheads="1"/>
            </p:cNvSpPr>
            <p:nvPr/>
          </p:nvSpPr>
          <p:spPr bwMode="auto">
            <a:xfrm>
              <a:off x="1542" y="1888"/>
              <a:ext cx="1338" cy="385"/>
            </a:xfrm>
            <a:prstGeom prst="rect">
              <a:avLst/>
            </a:prstGeom>
            <a:solidFill>
              <a:srgbClr val="E4DAB4"/>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10,3 °C</a:t>
              </a:r>
            </a:p>
          </p:txBody>
        </p:sp>
        <p:sp>
          <p:nvSpPr>
            <p:cNvPr id="1584154" name="Rectangle 26"/>
            <p:cNvSpPr>
              <a:spLocks noChangeArrowheads="1"/>
            </p:cNvSpPr>
            <p:nvPr/>
          </p:nvSpPr>
          <p:spPr bwMode="auto">
            <a:xfrm>
              <a:off x="2880" y="1888"/>
              <a:ext cx="1338" cy="385"/>
            </a:xfrm>
            <a:prstGeom prst="rect">
              <a:avLst/>
            </a:prstGeom>
            <a:solidFill>
              <a:srgbClr val="E4DAB4"/>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14,1 °C</a:t>
              </a:r>
            </a:p>
          </p:txBody>
        </p:sp>
        <p:sp>
          <p:nvSpPr>
            <p:cNvPr id="1584155" name="Rectangle 27"/>
            <p:cNvSpPr>
              <a:spLocks noChangeArrowheads="1"/>
            </p:cNvSpPr>
            <p:nvPr/>
          </p:nvSpPr>
          <p:spPr bwMode="auto">
            <a:xfrm>
              <a:off x="4218" y="1888"/>
              <a:ext cx="1338" cy="385"/>
            </a:xfrm>
            <a:prstGeom prst="rect">
              <a:avLst/>
            </a:prstGeom>
            <a:solidFill>
              <a:srgbClr val="E4DAB4"/>
            </a:solidFill>
            <a:ln w="9525">
              <a:solidFill>
                <a:schemeClr val="tx1"/>
              </a:solidFill>
              <a:miter lim="800000"/>
              <a:headEnd/>
              <a:tailEnd/>
            </a:ln>
          </p:spPr>
          <p:txBody>
            <a:bodyPr lIns="104269" tIns="52134" rIns="102626" bIns="52134" anchor="ct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a:t>17,9 °C</a:t>
              </a:r>
            </a:p>
          </p:txBody>
        </p:sp>
      </p:grpSp>
      <p:sp>
        <p:nvSpPr>
          <p:cNvPr id="1584156" name="Text Box 28"/>
          <p:cNvSpPr txBox="1">
            <a:spLocks noChangeArrowheads="1"/>
          </p:cNvSpPr>
          <p:nvPr/>
        </p:nvSpPr>
        <p:spPr bwMode="auto">
          <a:xfrm>
            <a:off x="283565" y="6325226"/>
            <a:ext cx="10395985" cy="64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1576" tIns="52134" rIns="104269" bIns="52134">
            <a:spAutoFit/>
          </a:bodyPr>
          <a:lstStyle>
            <a:lvl1pPr defTabSz="1042988">
              <a:defRPr>
                <a:solidFill>
                  <a:schemeClr val="tx1"/>
                </a:solidFill>
                <a:latin typeface="Arial" panose="020B0604020202020204" pitchFamily="34" charset="0"/>
              </a:defRPr>
            </a:lvl1pPr>
            <a:lvl2pPr marL="522288" defTabSz="1042988">
              <a:defRPr>
                <a:solidFill>
                  <a:schemeClr val="tx1"/>
                </a:solidFill>
                <a:latin typeface="Arial" panose="020B0604020202020204" pitchFamily="34" charset="0"/>
              </a:defRPr>
            </a:lvl2pPr>
            <a:lvl3pPr marL="1042988" defTabSz="1042988">
              <a:defRPr>
                <a:solidFill>
                  <a:schemeClr val="tx1"/>
                </a:solidFill>
                <a:latin typeface="Arial" panose="020B0604020202020204" pitchFamily="34" charset="0"/>
              </a:defRPr>
            </a:lvl3pPr>
            <a:lvl4pPr marL="1565275" defTabSz="1042988">
              <a:defRPr>
                <a:solidFill>
                  <a:schemeClr val="tx1"/>
                </a:solidFill>
                <a:latin typeface="Arial" panose="020B0604020202020204" pitchFamily="34" charset="0"/>
              </a:defRPr>
            </a:lvl4pPr>
            <a:lvl5pPr marL="2085975"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nSpc>
                <a:spcPct val="110000"/>
              </a:lnSpc>
            </a:pPr>
            <a:r>
              <a:rPr lang="de-DE" altLang="de-DE" sz="1600" i="1" dirty="0">
                <a:solidFill>
                  <a:schemeClr val="tx1">
                    <a:lumMod val="85000"/>
                    <a:lumOff val="15000"/>
                  </a:schemeClr>
                </a:solidFill>
                <a:latin typeface="Calibri" panose="020F0502020204030204" pitchFamily="34" charset="0"/>
              </a:rPr>
              <a:t>Erhöhter Wärmeschutz verringert das Schimmelpilzrisiko. Er ist aber keine Garantie gegen Schimmel. Durch hohe</a:t>
            </a:r>
          </a:p>
          <a:p>
            <a:pPr>
              <a:lnSpc>
                <a:spcPct val="110000"/>
              </a:lnSpc>
            </a:pPr>
            <a:r>
              <a:rPr lang="de-DE" altLang="de-DE" sz="1600" i="1" dirty="0">
                <a:solidFill>
                  <a:schemeClr val="tx1">
                    <a:lumMod val="85000"/>
                    <a:lumOff val="15000"/>
                  </a:schemeClr>
                </a:solidFill>
                <a:latin typeface="Calibri" panose="020F0502020204030204" pitchFamily="34" charset="0"/>
              </a:rPr>
              <a:t>Raumlufttemperaturen und Raumluftfeuchten, Möbel vor Außenwänden, (usw.) besteht weiterhin ein Schimmelpilzrisiko. </a:t>
            </a:r>
          </a:p>
        </p:txBody>
      </p:sp>
    </p:spTree>
    <p:extLst>
      <p:ext uri="{BB962C8B-B14F-4D97-AF65-F5344CB8AC3E}">
        <p14:creationId xmlns:p14="http://schemas.microsoft.com/office/powerpoint/2010/main" val="13491988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3" name="Text Box 3"/>
          <p:cNvSpPr txBox="1">
            <a:spLocks noChangeArrowheads="1"/>
          </p:cNvSpPr>
          <p:nvPr/>
        </p:nvSpPr>
        <p:spPr bwMode="auto">
          <a:xfrm>
            <a:off x="377354" y="539477"/>
            <a:ext cx="10081120" cy="58477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3200" b="1" dirty="0">
                <a:solidFill>
                  <a:schemeClr val="tx1">
                    <a:lumMod val="85000"/>
                    <a:lumOff val="15000"/>
                  </a:schemeClr>
                </a:solidFill>
              </a:rPr>
              <a:t>Empfindlichkeitsschwellen des Menschen</a:t>
            </a:r>
          </a:p>
        </p:txBody>
      </p:sp>
      <p:grpSp>
        <p:nvGrpSpPr>
          <p:cNvPr id="998404" name="Group 4"/>
          <p:cNvGrpSpPr>
            <a:grpSpLocks/>
          </p:cNvGrpSpPr>
          <p:nvPr/>
        </p:nvGrpSpPr>
        <p:grpSpPr bwMode="auto">
          <a:xfrm>
            <a:off x="881410" y="1258694"/>
            <a:ext cx="8928992" cy="4609375"/>
            <a:chOff x="215" y="886"/>
            <a:chExt cx="5330" cy="2650"/>
          </a:xfrm>
        </p:grpSpPr>
        <p:pic>
          <p:nvPicPr>
            <p:cNvPr id="998405" name="Picture 5" descr="Empfindlichkeit des Menschen"/>
            <p:cNvPicPr>
              <a:picLocks noChangeAspect="1" noChangeArrowheads="1"/>
            </p:cNvPicPr>
            <p:nvPr/>
          </p:nvPicPr>
          <p:blipFill>
            <a:blip r:embed="rId2">
              <a:lum contrast="50000"/>
              <a:extLst>
                <a:ext uri="{28A0092B-C50C-407E-A947-70E740481C1C}">
                  <a14:useLocalDpi xmlns:a14="http://schemas.microsoft.com/office/drawing/2010/main"/>
                </a:ext>
              </a:extLst>
            </a:blip>
            <a:srcRect/>
            <a:stretch>
              <a:fillRect/>
            </a:stretch>
          </p:blipFill>
          <p:spPr bwMode="auto">
            <a:xfrm>
              <a:off x="215" y="886"/>
              <a:ext cx="5330" cy="2650"/>
            </a:xfrm>
            <a:prstGeom prst="rect">
              <a:avLst/>
            </a:prstGeom>
            <a:noFill/>
            <a:extLst>
              <a:ext uri="{909E8E84-426E-40DD-AFC4-6F175D3DCCD1}">
                <a14:hiddenFill xmlns:a14="http://schemas.microsoft.com/office/drawing/2010/main">
                  <a:solidFill>
                    <a:srgbClr val="FFFFFF"/>
                  </a:solidFill>
                </a14:hiddenFill>
              </a:ext>
            </a:extLst>
          </p:spPr>
        </p:pic>
        <p:sp>
          <p:nvSpPr>
            <p:cNvPr id="998406" name="Text Box 6"/>
            <p:cNvSpPr txBox="1">
              <a:spLocks noChangeArrowheads="1"/>
            </p:cNvSpPr>
            <p:nvPr/>
          </p:nvSpPr>
          <p:spPr bwMode="auto">
            <a:xfrm>
              <a:off x="3192" y="3379"/>
              <a:ext cx="2325"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spcBef>
                  <a:spcPct val="50000"/>
                </a:spcBef>
              </a:pPr>
              <a:r>
                <a:rPr lang="de-DE" altLang="de-DE" sz="1102" dirty="0">
                  <a:solidFill>
                    <a:schemeClr val="tx1">
                      <a:lumMod val="85000"/>
                      <a:lumOff val="15000"/>
                    </a:schemeClr>
                  </a:solidFill>
                </a:rPr>
                <a:t>Quelle: Bau und Energie; Bd.2 Teubner Stuttgart 1998</a:t>
              </a:r>
            </a:p>
          </p:txBody>
        </p:sp>
      </p:grpSp>
      <p:sp>
        <p:nvSpPr>
          <p:cNvPr id="7" name="Text Box 2"/>
          <p:cNvSpPr txBox="1">
            <a:spLocks noChangeArrowheads="1"/>
          </p:cNvSpPr>
          <p:nvPr/>
        </p:nvSpPr>
        <p:spPr bwMode="auto">
          <a:xfrm>
            <a:off x="341350" y="6300117"/>
            <a:ext cx="100795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de-DE" altLang="de-DE" sz="2400" b="1" dirty="0">
                <a:solidFill>
                  <a:srgbClr val="CC3300"/>
                </a:solidFill>
              </a:rPr>
              <a:t>Das ist viel zu ungenau!</a:t>
            </a:r>
          </a:p>
        </p:txBody>
      </p:sp>
      <p:sp>
        <p:nvSpPr>
          <p:cNvPr id="8" name="Line 7"/>
          <p:cNvSpPr>
            <a:spLocks noChangeShapeType="1"/>
          </p:cNvSpPr>
          <p:nvPr/>
        </p:nvSpPr>
        <p:spPr bwMode="auto">
          <a:xfrm flipV="1">
            <a:off x="5381910" y="5724053"/>
            <a:ext cx="197741" cy="446230"/>
          </a:xfrm>
          <a:prstGeom prst="line">
            <a:avLst/>
          </a:prstGeom>
          <a:noFill/>
          <a:ln w="28575">
            <a:solidFill>
              <a:srgbClr val="CC3300"/>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pPr eaLnBrk="1" hangingPunct="1"/>
            <a:endParaRPr lang="de-DE" sz="2000" dirty="0">
              <a:solidFill>
                <a:srgbClr val="000000"/>
              </a:solidFill>
            </a:endParaRPr>
          </a:p>
        </p:txBody>
      </p:sp>
      <p:sp>
        <p:nvSpPr>
          <p:cNvPr id="9" name="Oval 8"/>
          <p:cNvSpPr>
            <a:spLocks noChangeArrowheads="1"/>
          </p:cNvSpPr>
          <p:nvPr/>
        </p:nvSpPr>
        <p:spPr bwMode="auto">
          <a:xfrm>
            <a:off x="5093878" y="4823953"/>
            <a:ext cx="1636180" cy="792715"/>
          </a:xfrm>
          <a:prstGeom prst="ellipse">
            <a:avLst/>
          </a:prstGeom>
          <a:noFill/>
          <a:ln w="28575" algn="ctr">
            <a:solidFill>
              <a:srgbClr val="CC33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de-DE" sz="2000" dirty="0">
              <a:solidFill>
                <a:srgbClr val="000000"/>
              </a:solidFill>
            </a:endParaRPr>
          </a:p>
        </p:txBody>
      </p:sp>
    </p:spTree>
    <p:extLst>
      <p:ext uri="{BB962C8B-B14F-4D97-AF65-F5344CB8AC3E}">
        <p14:creationId xmlns:p14="http://schemas.microsoft.com/office/powerpoint/2010/main" val="12797455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83202" name="Group 2"/>
          <p:cNvGrpSpPr>
            <a:grpSpLocks/>
          </p:cNvGrpSpPr>
          <p:nvPr/>
        </p:nvGrpSpPr>
        <p:grpSpPr bwMode="auto">
          <a:xfrm>
            <a:off x="329" y="151"/>
            <a:ext cx="10691155" cy="7128513"/>
            <a:chOff x="0" y="23"/>
            <a:chExt cx="6736" cy="4469"/>
          </a:xfrm>
        </p:grpSpPr>
        <p:pic>
          <p:nvPicPr>
            <p:cNvPr id="2483203" name="Picture 3" descr="P1010050"/>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0" y="23"/>
              <a:ext cx="6736" cy="4469"/>
            </a:xfrm>
            <a:prstGeom prst="rect">
              <a:avLst/>
            </a:prstGeom>
            <a:noFill/>
            <a:extLst>
              <a:ext uri="{909E8E84-426E-40DD-AFC4-6F175D3DCCD1}">
                <a14:hiddenFill xmlns:a14="http://schemas.microsoft.com/office/drawing/2010/main">
                  <a:solidFill>
                    <a:srgbClr val="FFFFFF"/>
                  </a:solidFill>
                </a14:hiddenFill>
              </a:ext>
            </a:extLst>
          </p:spPr>
        </p:pic>
        <p:sp>
          <p:nvSpPr>
            <p:cNvPr id="2483204" name="Text Box 4"/>
            <p:cNvSpPr txBox="1">
              <a:spLocks noChangeArrowheads="1"/>
            </p:cNvSpPr>
            <p:nvPr/>
          </p:nvSpPr>
          <p:spPr bwMode="auto">
            <a:xfrm>
              <a:off x="5273" y="4243"/>
              <a:ext cx="146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r"/>
              <a:r>
                <a:rPr lang="de-DE" altLang="de-DE" dirty="0">
                  <a:solidFill>
                    <a:schemeClr val="accent5">
                      <a:lumMod val="50000"/>
                    </a:schemeClr>
                  </a:solidFill>
                </a:rPr>
                <a:t>© H. Obermeyer</a:t>
              </a:r>
            </a:p>
          </p:txBody>
        </p:sp>
      </p:grpSp>
      <p:sp>
        <p:nvSpPr>
          <p:cNvPr id="2483209" name="Line 9"/>
          <p:cNvSpPr>
            <a:spLocks noChangeShapeType="1"/>
          </p:cNvSpPr>
          <p:nvPr/>
        </p:nvSpPr>
        <p:spPr bwMode="auto">
          <a:xfrm>
            <a:off x="7083854" y="1449083"/>
            <a:ext cx="323464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83210" name="Line 10"/>
          <p:cNvSpPr>
            <a:spLocks noChangeShapeType="1"/>
          </p:cNvSpPr>
          <p:nvPr/>
        </p:nvSpPr>
        <p:spPr bwMode="auto">
          <a:xfrm>
            <a:off x="10318500" y="1449083"/>
            <a:ext cx="0" cy="161097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83211" name="Text Box 11"/>
          <p:cNvSpPr txBox="1">
            <a:spLocks noChangeArrowheads="1"/>
          </p:cNvSpPr>
          <p:nvPr/>
        </p:nvSpPr>
        <p:spPr bwMode="auto">
          <a:xfrm>
            <a:off x="319247" y="503473"/>
            <a:ext cx="103898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r>
              <a:rPr lang="de-DE" altLang="de-DE" sz="3200" b="1" dirty="0">
                <a:solidFill>
                  <a:schemeClr val="tx1">
                    <a:lumMod val="85000"/>
                    <a:lumOff val="15000"/>
                  </a:schemeClr>
                </a:solidFill>
              </a:rPr>
              <a:t>Ein genaues Hygrometer gehört in jede Wohnung!</a:t>
            </a:r>
          </a:p>
        </p:txBody>
      </p:sp>
      <p:sp>
        <p:nvSpPr>
          <p:cNvPr id="2483212" name="Text Box 12"/>
          <p:cNvSpPr txBox="1">
            <a:spLocks noChangeArrowheads="1"/>
          </p:cNvSpPr>
          <p:nvPr/>
        </p:nvSpPr>
        <p:spPr bwMode="auto">
          <a:xfrm>
            <a:off x="305346" y="1619597"/>
            <a:ext cx="647881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nSpc>
                <a:spcPct val="140000"/>
              </a:lnSpc>
            </a:pPr>
            <a:r>
              <a:rPr lang="de-DE" altLang="de-DE" sz="2000" b="1" dirty="0">
                <a:solidFill>
                  <a:schemeClr val="tx1">
                    <a:lumMod val="85000"/>
                    <a:lumOff val="15000"/>
                  </a:schemeClr>
                </a:solidFill>
              </a:rPr>
              <a:t>Relative Raumluftfeuchten mit</a:t>
            </a:r>
          </a:p>
          <a:p>
            <a:pPr>
              <a:lnSpc>
                <a:spcPct val="140000"/>
              </a:lnSpc>
            </a:pPr>
            <a:r>
              <a:rPr lang="de-DE" altLang="de-DE" sz="2000" b="1" dirty="0">
                <a:solidFill>
                  <a:schemeClr val="tx1">
                    <a:lumMod val="85000"/>
                    <a:lumOff val="15000"/>
                  </a:schemeClr>
                </a:solidFill>
              </a:rPr>
              <a:t>geringem Schimmelpilzrisiko:</a:t>
            </a:r>
          </a:p>
          <a:p>
            <a:pPr>
              <a:lnSpc>
                <a:spcPct val="140000"/>
              </a:lnSpc>
            </a:pPr>
            <a:endParaRPr lang="de-DE" altLang="de-DE" sz="2000" b="1" dirty="0">
              <a:solidFill>
                <a:schemeClr val="tx1">
                  <a:lumMod val="85000"/>
                  <a:lumOff val="15000"/>
                </a:schemeClr>
              </a:solidFill>
              <a:cs typeface="Arial" panose="020B0604020202020204" pitchFamily="34" charset="0"/>
            </a:endParaRPr>
          </a:p>
          <a:p>
            <a:pPr>
              <a:lnSpc>
                <a:spcPct val="140000"/>
              </a:lnSpc>
            </a:pPr>
            <a:r>
              <a:rPr lang="de-DE" altLang="de-DE" sz="2000" b="1" dirty="0">
                <a:solidFill>
                  <a:schemeClr val="tx1">
                    <a:lumMod val="85000"/>
                    <a:lumOff val="15000"/>
                  </a:schemeClr>
                </a:solidFill>
                <a:cs typeface="Arial" panose="020B0604020202020204" pitchFamily="34" charset="0"/>
              </a:rPr>
              <a:t>► ...</a:t>
            </a:r>
            <a:r>
              <a:rPr lang="de-DE" altLang="de-DE" sz="2000" b="1" dirty="0">
                <a:solidFill>
                  <a:schemeClr val="tx1">
                    <a:lumMod val="85000"/>
                    <a:lumOff val="15000"/>
                  </a:schemeClr>
                </a:solidFill>
              </a:rPr>
              <a:t>in der Heizperiode unter 50%</a:t>
            </a:r>
          </a:p>
          <a:p>
            <a:pPr>
              <a:lnSpc>
                <a:spcPct val="140000"/>
              </a:lnSpc>
            </a:pPr>
            <a:r>
              <a:rPr lang="de-DE" altLang="de-DE" sz="2000" b="1" dirty="0">
                <a:solidFill>
                  <a:schemeClr val="tx1">
                    <a:lumMod val="85000"/>
                    <a:lumOff val="15000"/>
                  </a:schemeClr>
                </a:solidFill>
                <a:cs typeface="Arial" panose="020B0604020202020204" pitchFamily="34" charset="0"/>
              </a:rPr>
              <a:t>	</a:t>
            </a:r>
          </a:p>
          <a:p>
            <a:pPr>
              <a:lnSpc>
                <a:spcPct val="140000"/>
              </a:lnSpc>
            </a:pPr>
            <a:r>
              <a:rPr lang="de-DE" altLang="de-DE" sz="2000" b="1" dirty="0">
                <a:solidFill>
                  <a:schemeClr val="tx1">
                    <a:lumMod val="85000"/>
                    <a:lumOff val="15000"/>
                  </a:schemeClr>
                </a:solidFill>
                <a:cs typeface="Arial" panose="020B0604020202020204" pitchFamily="34" charset="0"/>
              </a:rPr>
              <a:t>► ...im Winter</a:t>
            </a:r>
            <a:r>
              <a:rPr lang="de-DE" altLang="de-DE" sz="2000" b="1" dirty="0">
                <a:solidFill>
                  <a:schemeClr val="tx1">
                    <a:lumMod val="85000"/>
                    <a:lumOff val="15000"/>
                  </a:schemeClr>
                </a:solidFill>
              </a:rPr>
              <a:t> um 40%</a:t>
            </a:r>
          </a:p>
          <a:p>
            <a:pPr>
              <a:lnSpc>
                <a:spcPct val="140000"/>
              </a:lnSpc>
            </a:pPr>
            <a:endParaRPr lang="de-DE" altLang="de-DE" sz="2000" b="1" dirty="0">
              <a:solidFill>
                <a:schemeClr val="tx1">
                  <a:lumMod val="85000"/>
                  <a:lumOff val="15000"/>
                </a:schemeClr>
              </a:solidFill>
            </a:endParaRPr>
          </a:p>
          <a:p>
            <a:pPr>
              <a:lnSpc>
                <a:spcPct val="140000"/>
              </a:lnSpc>
            </a:pPr>
            <a:r>
              <a:rPr lang="de-DE" altLang="de-DE" sz="2000" b="1" dirty="0">
                <a:solidFill>
                  <a:schemeClr val="tx1">
                    <a:lumMod val="85000"/>
                    <a:lumOff val="15000"/>
                  </a:schemeClr>
                </a:solidFill>
              </a:rPr>
              <a:t>► ...bei starkem Frost um 30%</a:t>
            </a:r>
          </a:p>
          <a:p>
            <a:pPr>
              <a:lnSpc>
                <a:spcPct val="140000"/>
              </a:lnSpc>
            </a:pPr>
            <a:endParaRPr lang="de-DE" altLang="de-DE" sz="2000" b="1" dirty="0">
              <a:solidFill>
                <a:schemeClr val="tx1">
                  <a:lumMod val="85000"/>
                  <a:lumOff val="15000"/>
                </a:schemeClr>
              </a:solidFill>
            </a:endParaRPr>
          </a:p>
          <a:p>
            <a:pPr>
              <a:lnSpc>
                <a:spcPct val="140000"/>
              </a:lnSpc>
            </a:pPr>
            <a:r>
              <a:rPr lang="de-DE" altLang="de-DE" sz="2000" b="1" dirty="0" smtClean="0">
                <a:solidFill>
                  <a:schemeClr val="tx1">
                    <a:lumMod val="85000"/>
                    <a:lumOff val="15000"/>
                  </a:schemeClr>
                </a:solidFill>
              </a:rPr>
              <a:t>Beachte: Wärmere Räume </a:t>
            </a:r>
          </a:p>
          <a:p>
            <a:pPr>
              <a:lnSpc>
                <a:spcPct val="140000"/>
              </a:lnSpc>
            </a:pPr>
            <a:r>
              <a:rPr lang="de-DE" altLang="de-DE" sz="2000" b="1" dirty="0" smtClean="0">
                <a:solidFill>
                  <a:schemeClr val="tx1">
                    <a:lumMod val="85000"/>
                    <a:lumOff val="15000"/>
                  </a:schemeClr>
                </a:solidFill>
              </a:rPr>
              <a:t>müssen relativ noch trockener </a:t>
            </a:r>
            <a:r>
              <a:rPr lang="de-DE" altLang="de-DE" sz="2000" b="1" dirty="0">
                <a:solidFill>
                  <a:schemeClr val="tx1">
                    <a:lumMod val="85000"/>
                    <a:lumOff val="15000"/>
                  </a:schemeClr>
                </a:solidFill>
              </a:rPr>
              <a:t>sein.</a:t>
            </a:r>
          </a:p>
        </p:txBody>
      </p:sp>
      <p:grpSp>
        <p:nvGrpSpPr>
          <p:cNvPr id="2483214" name="Group 14"/>
          <p:cNvGrpSpPr>
            <a:grpSpLocks/>
          </p:cNvGrpSpPr>
          <p:nvPr/>
        </p:nvGrpSpPr>
        <p:grpSpPr bwMode="auto">
          <a:xfrm>
            <a:off x="4661830" y="1583593"/>
            <a:ext cx="5131310" cy="5126548"/>
            <a:chOff x="2914" y="1021"/>
            <a:chExt cx="3233" cy="3230"/>
          </a:xfrm>
        </p:grpSpPr>
        <p:grpSp>
          <p:nvGrpSpPr>
            <p:cNvPr id="2483205" name="Group 5"/>
            <p:cNvGrpSpPr>
              <a:grpSpLocks/>
            </p:cNvGrpSpPr>
            <p:nvPr/>
          </p:nvGrpSpPr>
          <p:grpSpPr bwMode="auto">
            <a:xfrm>
              <a:off x="2914" y="1021"/>
              <a:ext cx="3233" cy="3230"/>
              <a:chOff x="2914" y="1021"/>
              <a:chExt cx="3233" cy="3230"/>
            </a:xfrm>
          </p:grpSpPr>
          <p:sp>
            <p:nvSpPr>
              <p:cNvPr id="2483206" name="Oval 6"/>
              <p:cNvSpPr>
                <a:spLocks noChangeArrowheads="1"/>
              </p:cNvSpPr>
              <p:nvPr/>
            </p:nvSpPr>
            <p:spPr bwMode="auto">
              <a:xfrm>
                <a:off x="3096" y="1202"/>
                <a:ext cx="2903" cy="2904"/>
              </a:xfrm>
              <a:prstGeom prst="ellipse">
                <a:avLst/>
              </a:prstGeom>
              <a:solidFill>
                <a:schemeClr val="bg1"/>
              </a:solidFill>
              <a:ln>
                <a:noFill/>
              </a:ln>
              <a:effectLst/>
              <a:extLst>
                <a:ext uri="{91240B29-F687-4F45-9708-019B960494DF}">
                  <a14:hiddenLine xmlns:a14="http://schemas.microsoft.com/office/drawing/2010/main" w="9525" algn="ctr">
                    <a:solidFill>
                      <a:srgbClr val="A50021"/>
                    </a:solidFill>
                    <a:round/>
                    <a:headEnd/>
                    <a:tailEnd/>
                  </a14:hiddenLine>
                </a:ext>
              </a:extLst>
            </p:spPr>
            <p:txBody>
              <a:bodyPr wrap="none" anchor="ctr"/>
              <a:lstStyle/>
              <a:p>
                <a:endParaRPr lang="de-DE"/>
              </a:p>
            </p:txBody>
          </p:sp>
          <p:pic>
            <p:nvPicPr>
              <p:cNvPr id="2483207" name="Picture 7" descr="Bild groß ohne Zeiger"/>
              <p:cNvPicPr>
                <a:picLocks noChangeAspect="1" noChangeArrowheads="1"/>
              </p:cNvPicPr>
              <p:nvPr/>
            </p:nvPicPr>
            <p:blipFill>
              <a:blip r:embed="rId4" cstate="email">
                <a:lum bright="-10000"/>
                <a:extLst>
                  <a:ext uri="{28A0092B-C50C-407E-A947-70E740481C1C}">
                    <a14:useLocalDpi xmlns:a14="http://schemas.microsoft.com/office/drawing/2010/main"/>
                  </a:ext>
                </a:extLst>
              </a:blip>
              <a:srcRect/>
              <a:stretch>
                <a:fillRect/>
              </a:stretch>
            </p:blipFill>
            <p:spPr bwMode="auto">
              <a:xfrm>
                <a:off x="2982" y="1089"/>
                <a:ext cx="3101" cy="3098"/>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2483208" name="Picture 8" descr="Bild groß Zeig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022021">
                <a:off x="2914" y="1021"/>
                <a:ext cx="3233" cy="3230"/>
              </a:xfrm>
              <a:prstGeom prst="rect">
                <a:avLst/>
              </a:prstGeom>
              <a:noFill/>
              <a:extLst>
                <a:ext uri="{909E8E84-426E-40DD-AFC4-6F175D3DCCD1}">
                  <a14:hiddenFill xmlns:a14="http://schemas.microsoft.com/office/drawing/2010/main">
                    <a:solidFill>
                      <a:srgbClr val="FFFFFF"/>
                    </a:solidFill>
                  </a14:hiddenFill>
                </a:ext>
              </a:extLst>
            </p:spPr>
          </p:pic>
        </p:grpSp>
        <p:sp>
          <p:nvSpPr>
            <p:cNvPr id="2483213" name="Text Box 13"/>
            <p:cNvSpPr txBox="1">
              <a:spLocks noChangeArrowheads="1"/>
            </p:cNvSpPr>
            <p:nvPr/>
          </p:nvSpPr>
          <p:spPr bwMode="auto">
            <a:xfrm>
              <a:off x="4139" y="3153"/>
              <a:ext cx="749" cy="337"/>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lgn="ctr">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ctr">
                <a:lnSpc>
                  <a:spcPct val="120000"/>
                </a:lnSpc>
              </a:pPr>
              <a:r>
                <a:rPr lang="de-DE" altLang="de-DE" sz="1200">
                  <a:solidFill>
                    <a:srgbClr val="4D4D4D"/>
                  </a:solidFill>
                </a:rPr>
                <a:t>Hygrometer</a:t>
              </a:r>
            </a:p>
            <a:p>
              <a:pPr algn="ctr">
                <a:lnSpc>
                  <a:spcPct val="120000"/>
                </a:lnSpc>
              </a:pPr>
              <a:r>
                <a:rPr lang="de-DE" altLang="de-DE" sz="1200">
                  <a:solidFill>
                    <a:srgbClr val="4D4D4D"/>
                  </a:solidFill>
                </a:rPr>
                <a:t>Thermometer</a:t>
              </a:r>
            </a:p>
          </p:txBody>
        </p:sp>
      </p:grpSp>
    </p:spTree>
    <p:extLst>
      <p:ext uri="{BB962C8B-B14F-4D97-AF65-F5344CB8AC3E}">
        <p14:creationId xmlns:p14="http://schemas.microsoft.com/office/powerpoint/2010/main" val="17831162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85250" name="Group 2"/>
          <p:cNvGrpSpPr>
            <a:grpSpLocks/>
          </p:cNvGrpSpPr>
          <p:nvPr/>
        </p:nvGrpSpPr>
        <p:grpSpPr bwMode="auto">
          <a:xfrm>
            <a:off x="329" y="1"/>
            <a:ext cx="10695918" cy="7128846"/>
            <a:chOff x="0" y="182"/>
            <a:chExt cx="6739" cy="4314"/>
          </a:xfrm>
        </p:grpSpPr>
        <p:pic>
          <p:nvPicPr>
            <p:cNvPr id="2485251" name="Picture 3" descr="P101005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
              <a:ext cx="6736" cy="4314"/>
            </a:xfrm>
            <a:prstGeom prst="rect">
              <a:avLst/>
            </a:prstGeom>
            <a:noFill/>
            <a:extLst>
              <a:ext uri="{909E8E84-426E-40DD-AFC4-6F175D3DCCD1}">
                <a14:hiddenFill xmlns:a14="http://schemas.microsoft.com/office/drawing/2010/main">
                  <a:solidFill>
                    <a:srgbClr val="FFFFFF"/>
                  </a:solidFill>
                </a14:hiddenFill>
              </a:ext>
            </a:extLst>
          </p:spPr>
        </p:pic>
        <p:sp>
          <p:nvSpPr>
            <p:cNvPr id="2485252" name="Text Box 4"/>
            <p:cNvSpPr txBox="1">
              <a:spLocks noChangeArrowheads="1"/>
            </p:cNvSpPr>
            <p:nvPr/>
          </p:nvSpPr>
          <p:spPr bwMode="auto">
            <a:xfrm>
              <a:off x="5276" y="4256"/>
              <a:ext cx="1463" cy="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995363">
                <a:defRPr>
                  <a:solidFill>
                    <a:schemeClr val="tx1"/>
                  </a:solidFill>
                  <a:latin typeface="Arial" panose="020B0604020202020204" pitchFamily="34" charset="0"/>
                </a:defRPr>
              </a:lvl1pPr>
              <a:lvl2pPr algn="l" defTabSz="995363">
                <a:defRPr>
                  <a:solidFill>
                    <a:schemeClr val="tx1"/>
                  </a:solidFill>
                  <a:latin typeface="Arial" panose="020B0604020202020204" pitchFamily="34" charset="0"/>
                </a:defRPr>
              </a:lvl2pPr>
              <a:lvl3pPr algn="l" defTabSz="995363">
                <a:defRPr>
                  <a:solidFill>
                    <a:schemeClr val="tx1"/>
                  </a:solidFill>
                  <a:latin typeface="Arial" panose="020B0604020202020204" pitchFamily="34" charset="0"/>
                </a:defRPr>
              </a:lvl3pPr>
              <a:lvl4pPr algn="l" defTabSz="995363">
                <a:defRPr>
                  <a:solidFill>
                    <a:schemeClr val="tx1"/>
                  </a:solidFill>
                  <a:latin typeface="Arial" panose="020B0604020202020204" pitchFamily="34" charset="0"/>
                </a:defRPr>
              </a:lvl4pPr>
              <a:lvl5pPr algn="l" defTabSz="995363">
                <a:defRPr>
                  <a:solidFill>
                    <a:schemeClr val="tx1"/>
                  </a:solidFill>
                  <a:latin typeface="Arial" panose="020B0604020202020204" pitchFamily="34" charset="0"/>
                </a:defRPr>
              </a:lvl5pPr>
              <a:lvl6pPr defTabSz="995363" fontAlgn="base">
                <a:spcBef>
                  <a:spcPct val="0"/>
                </a:spcBef>
                <a:spcAft>
                  <a:spcPct val="0"/>
                </a:spcAft>
                <a:defRPr>
                  <a:solidFill>
                    <a:schemeClr val="tx1"/>
                  </a:solidFill>
                  <a:latin typeface="Arial" panose="020B0604020202020204" pitchFamily="34" charset="0"/>
                </a:defRPr>
              </a:lvl6pPr>
              <a:lvl7pPr defTabSz="995363" fontAlgn="base">
                <a:spcBef>
                  <a:spcPct val="0"/>
                </a:spcBef>
                <a:spcAft>
                  <a:spcPct val="0"/>
                </a:spcAft>
                <a:defRPr>
                  <a:solidFill>
                    <a:schemeClr val="tx1"/>
                  </a:solidFill>
                  <a:latin typeface="Arial" panose="020B0604020202020204" pitchFamily="34" charset="0"/>
                </a:defRPr>
              </a:lvl7pPr>
              <a:lvl8pPr defTabSz="995363" fontAlgn="base">
                <a:spcBef>
                  <a:spcPct val="0"/>
                </a:spcBef>
                <a:spcAft>
                  <a:spcPct val="0"/>
                </a:spcAft>
                <a:defRPr>
                  <a:solidFill>
                    <a:schemeClr val="tx1"/>
                  </a:solidFill>
                  <a:latin typeface="Arial" panose="020B0604020202020204" pitchFamily="34" charset="0"/>
                </a:defRPr>
              </a:lvl8pPr>
              <a:lvl9pPr defTabSz="995363" fontAlgn="base">
                <a:spcBef>
                  <a:spcPct val="0"/>
                </a:spcBef>
                <a:spcAft>
                  <a:spcPct val="0"/>
                </a:spcAft>
                <a:defRPr>
                  <a:solidFill>
                    <a:schemeClr val="tx1"/>
                  </a:solidFill>
                  <a:latin typeface="Arial" panose="020B0604020202020204" pitchFamily="34" charset="0"/>
                </a:defRPr>
              </a:lvl9pPr>
            </a:lstStyle>
            <a:p>
              <a:pPr algn="r"/>
              <a:r>
                <a:rPr lang="de-DE" altLang="de-DE" sz="900" dirty="0" smtClean="0">
                  <a:solidFill>
                    <a:srgbClr val="969696"/>
                  </a:solidFill>
                </a:rPr>
                <a:t>© </a:t>
              </a:r>
              <a:r>
                <a:rPr lang="de-DE" altLang="de-DE" sz="900" dirty="0">
                  <a:solidFill>
                    <a:srgbClr val="969696"/>
                  </a:solidFill>
                </a:rPr>
                <a:t>H. Obermeyer</a:t>
              </a:r>
            </a:p>
          </p:txBody>
        </p:sp>
        <p:sp>
          <p:nvSpPr>
            <p:cNvPr id="2485253" name="Text Box 5"/>
            <p:cNvSpPr txBox="1">
              <a:spLocks noChangeArrowheads="1"/>
            </p:cNvSpPr>
            <p:nvPr/>
          </p:nvSpPr>
          <p:spPr bwMode="auto">
            <a:xfrm>
              <a:off x="147" y="334"/>
              <a:ext cx="6589" cy="132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nSpc>
                  <a:spcPct val="130000"/>
                </a:lnSpc>
              </a:pPr>
              <a:r>
                <a:rPr lang="de-DE" altLang="de-DE" sz="3600" b="1" dirty="0">
                  <a:solidFill>
                    <a:prstClr val="white"/>
                  </a:solidFill>
                  <a:effectLst>
                    <a:outerShdw blurRad="38100" dist="38100" dir="2700000" algn="tl">
                      <a:srgbClr val="000000">
                        <a:alpha val="43137"/>
                      </a:srgbClr>
                    </a:outerShdw>
                  </a:effectLst>
                </a:rPr>
                <a:t>Von innen beschlagene Fenster sind</a:t>
              </a:r>
            </a:p>
            <a:p>
              <a:pPr>
                <a:lnSpc>
                  <a:spcPct val="130000"/>
                </a:lnSpc>
              </a:pPr>
              <a:r>
                <a:rPr lang="de-DE" altLang="de-DE" sz="3600" b="1" dirty="0">
                  <a:solidFill>
                    <a:srgbClr val="FFFF00"/>
                  </a:solidFill>
                  <a:effectLst>
                    <a:outerShdw blurRad="38100" dist="38100" dir="2700000" algn="tl">
                      <a:srgbClr val="000000">
                        <a:alpha val="43137"/>
                      </a:srgbClr>
                    </a:outerShdw>
                  </a:effectLst>
                </a:rPr>
                <a:t>immer</a:t>
              </a:r>
              <a:r>
                <a:rPr lang="de-DE" altLang="de-DE" sz="3600" b="1" dirty="0">
                  <a:solidFill>
                    <a:srgbClr val="FFFFFF"/>
                  </a:solidFill>
                  <a:effectLst>
                    <a:outerShdw blurRad="38100" dist="38100" dir="2700000" algn="tl">
                      <a:srgbClr val="000000">
                        <a:alpha val="43137"/>
                      </a:srgbClr>
                    </a:outerShdw>
                  </a:effectLst>
                </a:rPr>
                <a:t> ein untrügliches Zeichen</a:t>
              </a:r>
            </a:p>
            <a:p>
              <a:pPr>
                <a:lnSpc>
                  <a:spcPct val="130000"/>
                </a:lnSpc>
              </a:pPr>
              <a:r>
                <a:rPr lang="de-DE" altLang="de-DE" sz="3600" b="1" dirty="0">
                  <a:solidFill>
                    <a:srgbClr val="FFFFFF"/>
                  </a:solidFill>
                  <a:effectLst>
                    <a:outerShdw blurRad="38100" dist="38100" dir="2700000" algn="tl">
                      <a:srgbClr val="000000">
                        <a:alpha val="43137"/>
                      </a:srgbClr>
                    </a:outerShdw>
                  </a:effectLst>
                </a:rPr>
                <a:t>für </a:t>
              </a:r>
              <a:r>
                <a:rPr lang="de-DE" altLang="de-DE" sz="3600" b="1" dirty="0">
                  <a:solidFill>
                    <a:srgbClr val="66FFFF"/>
                  </a:solidFill>
                  <a:effectLst>
                    <a:outerShdw blurRad="38100" dist="38100" dir="2700000" algn="tl">
                      <a:srgbClr val="000000">
                        <a:alpha val="43137"/>
                      </a:srgbClr>
                    </a:outerShdw>
                  </a:effectLst>
                </a:rPr>
                <a:t>zu feuchte Raumluft.</a:t>
              </a:r>
            </a:p>
          </p:txBody>
        </p:sp>
      </p:grpSp>
    </p:spTree>
    <p:extLst>
      <p:ext uri="{BB962C8B-B14F-4D97-AF65-F5344CB8AC3E}">
        <p14:creationId xmlns:p14="http://schemas.microsoft.com/office/powerpoint/2010/main" val="178781280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Räume trocknen</a:t>
            </a:r>
            <a:br>
              <a:rPr lang="de-DE" dirty="0"/>
            </a:br>
            <a:r>
              <a:rPr lang="de-DE" sz="2400" dirty="0"/>
              <a:t/>
            </a:r>
            <a:br>
              <a:rPr lang="de-DE" sz="2400" dirty="0"/>
            </a:br>
            <a:r>
              <a:rPr lang="de-DE" sz="2400" dirty="0"/>
              <a:t>Fensterlüftung</a:t>
            </a:r>
            <a:br>
              <a:rPr lang="de-DE" sz="2400" dirty="0"/>
            </a:br>
            <a:r>
              <a:rPr lang="de-DE" sz="2400" dirty="0"/>
              <a:t/>
            </a:r>
            <a:br>
              <a:rPr lang="de-DE" sz="2400" dirty="0"/>
            </a:br>
            <a:r>
              <a:rPr lang="de-DE" sz="2400" dirty="0" smtClean="0"/>
              <a:t>Badezimmer</a:t>
            </a:r>
            <a:r>
              <a:rPr lang="de-DE" sz="2400" dirty="0"/>
              <a:t/>
            </a:r>
            <a:br>
              <a:rPr lang="de-DE" sz="2400" dirty="0"/>
            </a:br>
            <a:endParaRPr lang="de-DE" sz="2400" dirty="0"/>
          </a:p>
        </p:txBody>
      </p:sp>
    </p:spTree>
    <p:extLst>
      <p:ext uri="{BB962C8B-B14F-4D97-AF65-F5344CB8AC3E}">
        <p14:creationId xmlns:p14="http://schemas.microsoft.com/office/powerpoint/2010/main" val="391224151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1470" y="1151545"/>
            <a:ext cx="7918704" cy="5632704"/>
          </a:xfrm>
          <a:prstGeom prst="rect">
            <a:avLst/>
          </a:prstGeom>
        </p:spPr>
      </p:pic>
      <p:sp>
        <p:nvSpPr>
          <p:cNvPr id="1029126" name="Text Box 6"/>
          <p:cNvSpPr txBox="1">
            <a:spLocks noChangeArrowheads="1"/>
          </p:cNvSpPr>
          <p:nvPr/>
        </p:nvSpPr>
        <p:spPr bwMode="auto">
          <a:xfrm>
            <a:off x="377354" y="359457"/>
            <a:ext cx="8993810" cy="347787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de-DE"/>
            </a:defPPr>
            <a:lvl1pPr eaLnBrk="1" hangingPunct="1">
              <a:spcBef>
                <a:spcPct val="50000"/>
              </a:spcBef>
              <a:defRPr sz="4000">
                <a:solidFill>
                  <a:schemeClr val="accent5">
                    <a:lumMod val="20000"/>
                    <a:lumOff val="80000"/>
                  </a:schemeClr>
                </a:solidFill>
              </a:defRPr>
            </a:lvl1pPr>
          </a:lstStyle>
          <a:p>
            <a:r>
              <a:rPr lang="de-DE" altLang="de-DE" dirty="0" smtClean="0"/>
              <a:t>Schimmel an der Fußleiste</a:t>
            </a:r>
          </a:p>
          <a:p>
            <a:endParaRPr lang="de-DE" altLang="de-DE" dirty="0"/>
          </a:p>
          <a:p>
            <a:endParaRPr lang="de-DE" altLang="de-DE" dirty="0" smtClean="0"/>
          </a:p>
          <a:p>
            <a:r>
              <a:rPr lang="de-DE" altLang="de-DE" dirty="0" smtClean="0"/>
              <a:t>	</a:t>
            </a:r>
            <a:r>
              <a:rPr lang="de-DE" altLang="de-DE" sz="3200" dirty="0" smtClean="0"/>
              <a:t>	Dachterrasse </a:t>
            </a:r>
          </a:p>
        </p:txBody>
      </p:sp>
    </p:spTree>
    <p:extLst>
      <p:ext uri="{BB962C8B-B14F-4D97-AF65-F5344CB8AC3E}">
        <p14:creationId xmlns:p14="http://schemas.microsoft.com/office/powerpoint/2010/main" val="162433765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12670"/>
            <a:ext cx="10051712" cy="7106113"/>
          </a:xfrm>
          <a:prstGeom prst="rect">
            <a:avLst/>
          </a:prstGeom>
        </p:spPr>
      </p:pic>
      <p:sp>
        <p:nvSpPr>
          <p:cNvPr id="3" name="Textfeld 2"/>
          <p:cNvSpPr txBox="1"/>
          <p:nvPr/>
        </p:nvSpPr>
        <p:spPr>
          <a:xfrm>
            <a:off x="0" y="791505"/>
            <a:ext cx="4337794" cy="1323439"/>
          </a:xfrm>
          <a:prstGeom prst="rect">
            <a:avLst/>
          </a:prstGeom>
          <a:noFill/>
          <a:effectLst>
            <a:reflection blurRad="38100" stA="50000" endA="300" endPos="70000" dist="12700" dir="5400000" sy="-100000" algn="bl" rotWithShape="0"/>
          </a:effectLst>
        </p:spPr>
        <p:txBody>
          <a:bodyPr wrap="square" rtlCol="0">
            <a:spAutoFit/>
          </a:bodyPr>
          <a:lstStyle/>
          <a:p>
            <a:pPr algn="ctr"/>
            <a:r>
              <a:rPr lang="de-DE" sz="8000" b="1" dirty="0" smtClean="0">
                <a:solidFill>
                  <a:srgbClr val="4472C4">
                    <a:lumMod val="75000"/>
                  </a:srgbClr>
                </a:solidFill>
                <a:effectLst>
                  <a:outerShdw blurRad="38100" dist="38100" dir="2700000" algn="tl">
                    <a:srgbClr val="000000">
                      <a:alpha val="43137"/>
                    </a:srgbClr>
                  </a:outerShdw>
                </a:effectLst>
                <a:latin typeface="Calibri Light" panose="020F0302020204030204" pitchFamily="34" charset="0"/>
              </a:rPr>
              <a:t>duschen</a:t>
            </a:r>
            <a:endParaRPr lang="de-DE" sz="8000" b="1" dirty="0">
              <a:solidFill>
                <a:srgbClr val="4472C4">
                  <a:lumMod val="75000"/>
                </a:srgbClr>
              </a:solidFill>
              <a:effectLst>
                <a:outerShdw blurRad="38100" dist="38100" dir="2700000" algn="tl">
                  <a:srgbClr val="000000">
                    <a:alpha val="43137"/>
                  </a:srgbClr>
                </a:outerShdw>
              </a:effectLst>
              <a:latin typeface="Calibri Light" panose="020F0302020204030204" pitchFamily="34" charset="0"/>
            </a:endParaRPr>
          </a:p>
        </p:txBody>
      </p:sp>
    </p:spTree>
    <p:extLst>
      <p:ext uri="{BB962C8B-B14F-4D97-AF65-F5344CB8AC3E}">
        <p14:creationId xmlns:p14="http://schemas.microsoft.com/office/powerpoint/2010/main" val="295419746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0" y="899517"/>
            <a:ext cx="10692000" cy="4911557"/>
          </a:xfrm>
          <a:prstGeom prst="rect">
            <a:avLst/>
          </a:prstGeom>
          <a:solidFill>
            <a:schemeClr val="tx2">
              <a:lumMod val="60000"/>
              <a:lumOff val="40000"/>
            </a:schemeClr>
          </a:solidFill>
        </p:spPr>
      </p:pic>
      <p:sp>
        <p:nvSpPr>
          <p:cNvPr id="5" name="Textfeld 4"/>
          <p:cNvSpPr txBox="1"/>
          <p:nvPr/>
        </p:nvSpPr>
        <p:spPr>
          <a:xfrm>
            <a:off x="29622" y="5940077"/>
            <a:ext cx="10691813" cy="923330"/>
          </a:xfrm>
          <a:prstGeom prst="rect">
            <a:avLst/>
          </a:prstGeom>
          <a:noFill/>
        </p:spPr>
        <p:txBody>
          <a:bodyPr wrap="square" rtlCol="0">
            <a:spAutoFit/>
          </a:bodyPr>
          <a:lstStyle/>
          <a:p>
            <a:r>
              <a:rPr lang="de-DE" sz="1800" dirty="0" smtClean="0">
                <a:solidFill>
                  <a:schemeClr val="accent1">
                    <a:lumMod val="40000"/>
                    <a:lumOff val="60000"/>
                  </a:schemeClr>
                </a:solidFill>
                <a:effectLst>
                  <a:outerShdw blurRad="38100" dist="38100" dir="2700000" algn="tl">
                    <a:srgbClr val="000000">
                      <a:alpha val="43137"/>
                    </a:srgbClr>
                  </a:outerShdw>
                </a:effectLst>
                <a:latin typeface="+mn-lt"/>
              </a:rPr>
              <a:t>	vorher		</a:t>
            </a:r>
            <a:r>
              <a:rPr lang="de-DE" sz="1800" dirty="0">
                <a:solidFill>
                  <a:schemeClr val="accent1">
                    <a:lumMod val="40000"/>
                    <a:lumOff val="60000"/>
                  </a:schemeClr>
                </a:solidFill>
                <a:effectLst>
                  <a:outerShdw blurRad="38100" dist="38100" dir="2700000" algn="tl">
                    <a:srgbClr val="000000">
                      <a:alpha val="43137"/>
                    </a:srgbClr>
                  </a:outerShdw>
                </a:effectLst>
                <a:latin typeface="+mn-lt"/>
              </a:rPr>
              <a:t>	</a:t>
            </a:r>
            <a:r>
              <a:rPr lang="de-DE" sz="1800" dirty="0" smtClean="0">
                <a:solidFill>
                  <a:schemeClr val="accent1">
                    <a:lumMod val="40000"/>
                    <a:lumOff val="60000"/>
                  </a:schemeClr>
                </a:solidFill>
                <a:effectLst>
                  <a:outerShdw blurRad="38100" dist="38100" dir="2700000" algn="tl">
                    <a:srgbClr val="000000">
                      <a:alpha val="43137"/>
                    </a:srgbClr>
                  </a:outerShdw>
                </a:effectLst>
                <a:latin typeface="+mn-lt"/>
              </a:rPr>
              <a:t>	während				nachher </a:t>
            </a:r>
          </a:p>
          <a:p>
            <a:r>
              <a:rPr lang="de-DE" sz="1800" dirty="0" smtClean="0">
                <a:solidFill>
                  <a:schemeClr val="accent1">
                    <a:lumMod val="40000"/>
                    <a:lumOff val="60000"/>
                  </a:schemeClr>
                </a:solidFill>
                <a:effectLst>
                  <a:outerShdw blurRad="38100" dist="38100" dir="2700000" algn="tl">
                    <a:srgbClr val="000000">
                      <a:alpha val="43137"/>
                    </a:srgbClr>
                  </a:outerShdw>
                </a:effectLst>
                <a:latin typeface="+mn-lt"/>
              </a:rPr>
              <a:t>	Luft trocken			Luft feucht			Luft trocken </a:t>
            </a:r>
          </a:p>
          <a:p>
            <a:r>
              <a:rPr lang="de-DE" sz="1800" dirty="0" smtClean="0">
                <a:solidFill>
                  <a:schemeClr val="accent1">
                    <a:lumMod val="40000"/>
                    <a:lumOff val="60000"/>
                  </a:schemeClr>
                </a:solidFill>
                <a:effectLst>
                  <a:outerShdw blurRad="38100" dist="38100" dir="2700000" algn="tl">
                    <a:srgbClr val="000000">
                      <a:alpha val="43137"/>
                    </a:srgbClr>
                  </a:outerShdw>
                </a:effectLst>
                <a:latin typeface="+mn-lt"/>
              </a:rPr>
              <a:t>	Spiegel klar			Spiegel beschlagen		Spiegel </a:t>
            </a:r>
            <a:r>
              <a:rPr lang="de-DE" sz="1800" dirty="0" smtClean="0">
                <a:solidFill>
                  <a:srgbClr val="FF0000"/>
                </a:solidFill>
                <a:effectLst>
                  <a:outerShdw blurRad="38100" dist="38100" dir="2700000" algn="tl">
                    <a:srgbClr val="000000">
                      <a:alpha val="43137"/>
                    </a:srgbClr>
                  </a:outerShdw>
                </a:effectLst>
                <a:latin typeface="+mn-lt"/>
              </a:rPr>
              <a:t>nass</a:t>
            </a:r>
          </a:p>
        </p:txBody>
      </p:sp>
      <p:sp>
        <p:nvSpPr>
          <p:cNvPr id="6" name="Textfeld 5"/>
          <p:cNvSpPr txBox="1"/>
          <p:nvPr/>
        </p:nvSpPr>
        <p:spPr>
          <a:xfrm>
            <a:off x="15857" y="215441"/>
            <a:ext cx="10386467" cy="646331"/>
          </a:xfrm>
          <a:prstGeom prst="rect">
            <a:avLst/>
          </a:prstGeom>
          <a:noFill/>
        </p:spPr>
        <p:txBody>
          <a:bodyPr wrap="square" rtlCol="0">
            <a:spAutoFit/>
          </a:bodyPr>
          <a:lstStyle/>
          <a:p>
            <a:pPr algn="r"/>
            <a:r>
              <a:rPr lang="de-DE" sz="3600" dirty="0" smtClean="0">
                <a:solidFill>
                  <a:schemeClr val="accent1">
                    <a:lumMod val="40000"/>
                    <a:lumOff val="60000"/>
                  </a:schemeClr>
                </a:solidFill>
                <a:effectLst>
                  <a:outerShdw blurRad="38100" dist="38100" dir="2700000" algn="tl">
                    <a:srgbClr val="000000">
                      <a:alpha val="43137"/>
                    </a:srgbClr>
                  </a:outerShdw>
                </a:effectLst>
                <a:latin typeface="+mn-lt"/>
              </a:rPr>
              <a:t>…alle Oberflächen werden feucht</a:t>
            </a:r>
          </a:p>
        </p:txBody>
      </p:sp>
      <p:sp>
        <p:nvSpPr>
          <p:cNvPr id="2" name="Rechteck 1"/>
          <p:cNvSpPr/>
          <p:nvPr/>
        </p:nvSpPr>
        <p:spPr bwMode="auto">
          <a:xfrm>
            <a:off x="3562163" y="1079988"/>
            <a:ext cx="36000" cy="4896000"/>
          </a:xfrm>
          <a:prstGeom prst="rect">
            <a:avLst/>
          </a:prstGeom>
          <a:solidFill>
            <a:schemeClr val="tx1"/>
          </a:solidFill>
          <a:ln w="9525">
            <a:noFill/>
            <a:round/>
            <a:headEnd/>
            <a:tailEnd/>
          </a:ln>
          <a:effectLst>
            <a:outerShdw blurRad="50800" dist="38100" algn="l" rotWithShape="0">
              <a:prstClr val="black">
                <a:alpha val="40000"/>
              </a:prstClr>
            </a:outerShdw>
          </a:effectLst>
          <a:extLst/>
        </p:spPr>
        <p:txBody>
          <a:bodyPr rtlCol="0" anchor="ctr"/>
          <a:lstStyle/>
          <a:p>
            <a:pPr algn="ctr"/>
            <a:endParaRPr lang="de-DE" sz="2000"/>
          </a:p>
        </p:txBody>
      </p:sp>
      <p:sp>
        <p:nvSpPr>
          <p:cNvPr id="7" name="Rechteck 6"/>
          <p:cNvSpPr/>
          <p:nvPr/>
        </p:nvSpPr>
        <p:spPr bwMode="auto">
          <a:xfrm>
            <a:off x="7126559" y="1079988"/>
            <a:ext cx="36000" cy="4896000"/>
          </a:xfrm>
          <a:prstGeom prst="rect">
            <a:avLst/>
          </a:prstGeom>
          <a:solidFill>
            <a:schemeClr val="tx1"/>
          </a:solidFill>
          <a:ln w="9525">
            <a:noFill/>
            <a:round/>
            <a:headEnd/>
            <a:tailEnd/>
          </a:ln>
          <a:effectLst>
            <a:outerShdw blurRad="50800" dist="38100" dir="10800000" algn="r" rotWithShape="0">
              <a:prstClr val="black">
                <a:alpha val="40000"/>
              </a:prstClr>
            </a:outerShdw>
          </a:effectLst>
          <a:extLst/>
        </p:spPr>
        <p:txBody>
          <a:bodyPr rtlCol="0" anchor="ctr"/>
          <a:lstStyle/>
          <a:p>
            <a:pPr algn="ctr"/>
            <a:endParaRPr lang="de-DE" sz="2000"/>
          </a:p>
        </p:txBody>
      </p:sp>
    </p:spTree>
    <p:extLst>
      <p:ext uri="{BB962C8B-B14F-4D97-AF65-F5344CB8AC3E}">
        <p14:creationId xmlns:p14="http://schemas.microsoft.com/office/powerpoint/2010/main" val="179904893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9501" y="323453"/>
            <a:ext cx="10685107" cy="584775"/>
          </a:xfrm>
          <a:prstGeom prst="rect">
            <a:avLst/>
          </a:prstGeom>
          <a:noFill/>
        </p:spPr>
        <p:txBody>
          <a:bodyPr wrap="square" rtlCol="0">
            <a:spAutoFit/>
          </a:bodyPr>
          <a:lstStyle/>
          <a:p>
            <a:pPr algn="ctr"/>
            <a:r>
              <a:rPr lang="de-DE" sz="3200" dirty="0" smtClean="0">
                <a:solidFill>
                  <a:srgbClr val="4472C4">
                    <a:lumMod val="40000"/>
                    <a:lumOff val="60000"/>
                  </a:srgbClr>
                </a:solidFill>
                <a:effectLst>
                  <a:outerShdw blurRad="38100" dist="38100" dir="2700000" algn="tl">
                    <a:srgbClr val="000000">
                      <a:alpha val="43137"/>
                    </a:srgbClr>
                  </a:outerShdw>
                </a:effectLst>
                <a:latin typeface="+mn-lt"/>
              </a:rPr>
              <a:t>Dunst sofort raus…			und weiter trocknen!</a:t>
            </a:r>
          </a:p>
        </p:txBody>
      </p:sp>
      <p:pic>
        <p:nvPicPr>
          <p:cNvPr id="4" name="Grafik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899" y="1007529"/>
            <a:ext cx="10080000" cy="5764128"/>
          </a:xfrm>
          <a:prstGeom prst="rect">
            <a:avLst/>
          </a:prstGeom>
        </p:spPr>
      </p:pic>
    </p:spTree>
    <p:extLst>
      <p:ext uri="{BB962C8B-B14F-4D97-AF65-F5344CB8AC3E}">
        <p14:creationId xmlns:p14="http://schemas.microsoft.com/office/powerpoint/2010/main" val="2115978589"/>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7254118" y="1547589"/>
            <a:ext cx="3437695" cy="2955746"/>
          </a:xfrm>
          <a:prstGeom prst="rect">
            <a:avLst/>
          </a:prstGeom>
          <a:noFill/>
        </p:spPr>
        <p:txBody>
          <a:bodyPr wrap="square" rtlCol="0">
            <a:spAutoFit/>
          </a:bodyPr>
          <a:lstStyle/>
          <a:p>
            <a:pPr algn="ctr">
              <a:lnSpc>
                <a:spcPct val="150000"/>
              </a:lnSpc>
            </a:pPr>
            <a:r>
              <a:rPr lang="de-DE" sz="3200" dirty="0" smtClean="0">
                <a:solidFill>
                  <a:srgbClr val="5B9BD5">
                    <a:lumMod val="40000"/>
                    <a:lumOff val="60000"/>
                  </a:srgbClr>
                </a:solidFill>
                <a:effectLst>
                  <a:outerShdw blurRad="38100" dist="38100" dir="2700000" algn="tl">
                    <a:srgbClr val="000000">
                      <a:alpha val="43137"/>
                    </a:srgbClr>
                  </a:outerShdw>
                </a:effectLst>
                <a:latin typeface="+mn-lt"/>
              </a:rPr>
              <a:t>…bis </a:t>
            </a:r>
          </a:p>
          <a:p>
            <a:pPr algn="ctr">
              <a:lnSpc>
                <a:spcPct val="150000"/>
              </a:lnSpc>
            </a:pPr>
            <a:r>
              <a:rPr lang="de-DE" sz="3200" dirty="0" smtClean="0">
                <a:solidFill>
                  <a:srgbClr val="5B9BD5">
                    <a:lumMod val="40000"/>
                    <a:lumOff val="60000"/>
                  </a:srgbClr>
                </a:solidFill>
                <a:effectLst>
                  <a:outerShdw blurRad="38100" dist="38100" dir="2700000" algn="tl">
                    <a:srgbClr val="000000">
                      <a:alpha val="43137"/>
                    </a:srgbClr>
                  </a:outerShdw>
                </a:effectLst>
                <a:latin typeface="+mn-lt"/>
              </a:rPr>
              <a:t>das Handtuch wieder </a:t>
            </a:r>
          </a:p>
          <a:p>
            <a:pPr algn="ctr">
              <a:lnSpc>
                <a:spcPct val="150000"/>
              </a:lnSpc>
            </a:pPr>
            <a:r>
              <a:rPr lang="de-DE" sz="3200" dirty="0" smtClean="0">
                <a:solidFill>
                  <a:srgbClr val="5B9BD5">
                    <a:lumMod val="40000"/>
                    <a:lumOff val="60000"/>
                  </a:srgbClr>
                </a:solidFill>
                <a:effectLst>
                  <a:outerShdw blurRad="38100" dist="38100" dir="2700000" algn="tl">
                    <a:srgbClr val="000000">
                      <a:alpha val="43137"/>
                    </a:srgbClr>
                  </a:outerShdw>
                </a:effectLst>
                <a:latin typeface="+mn-lt"/>
              </a:rPr>
              <a:t>trocken ist.</a:t>
            </a:r>
            <a:endParaRPr lang="de-DE" sz="3200" dirty="0">
              <a:solidFill>
                <a:srgbClr val="5B9BD5">
                  <a:lumMod val="40000"/>
                  <a:lumOff val="60000"/>
                </a:srgbClr>
              </a:solidFill>
              <a:effectLst>
                <a:outerShdw blurRad="38100" dist="38100" dir="2700000" algn="tl">
                  <a:srgbClr val="000000">
                    <a:alpha val="43137"/>
                  </a:srgbClr>
                </a:outerShdw>
              </a:effectLst>
              <a:latin typeface="+mn-lt"/>
            </a:endParaRPr>
          </a:p>
        </p:txBody>
      </p:sp>
      <p:grpSp>
        <p:nvGrpSpPr>
          <p:cNvPr id="5" name="Gruppieren 4"/>
          <p:cNvGrpSpPr/>
          <p:nvPr/>
        </p:nvGrpSpPr>
        <p:grpSpPr>
          <a:xfrm>
            <a:off x="2" y="-2414"/>
            <a:ext cx="7340281" cy="7130623"/>
            <a:chOff x="2" y="-2414"/>
            <a:chExt cx="7340281" cy="723600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2414"/>
              <a:ext cx="7340281" cy="7236000"/>
            </a:xfrm>
            <a:prstGeom prst="rect">
              <a:avLst/>
            </a:prstGeom>
          </p:spPr>
        </p:pic>
        <p:sp>
          <p:nvSpPr>
            <p:cNvPr id="4" name="Textfeld 3"/>
            <p:cNvSpPr txBox="1"/>
            <p:nvPr/>
          </p:nvSpPr>
          <p:spPr>
            <a:xfrm>
              <a:off x="5237894" y="6696161"/>
              <a:ext cx="1620180" cy="252028"/>
            </a:xfrm>
            <a:prstGeom prst="rect">
              <a:avLst/>
            </a:prstGeom>
            <a:noFill/>
          </p:spPr>
          <p:txBody>
            <a:bodyPr wrap="square" rtlCol="0">
              <a:spAutoFit/>
            </a:bodyPr>
            <a:lstStyle/>
            <a:p>
              <a:r>
                <a:rPr lang="de-DE" dirty="0" smtClean="0">
                  <a:solidFill>
                    <a:schemeClr val="bg1">
                      <a:lumMod val="75000"/>
                    </a:schemeClr>
                  </a:solidFill>
                </a:rPr>
                <a:t>© Foto H. Obermeyer</a:t>
              </a:r>
              <a:endParaRPr lang="de-DE" dirty="0">
                <a:solidFill>
                  <a:schemeClr val="bg1">
                    <a:lumMod val="75000"/>
                  </a:schemeClr>
                </a:solidFill>
              </a:endParaRPr>
            </a:p>
          </p:txBody>
        </p:sp>
      </p:grpSp>
    </p:spTree>
    <p:extLst>
      <p:ext uri="{BB962C8B-B14F-4D97-AF65-F5344CB8AC3E}">
        <p14:creationId xmlns:p14="http://schemas.microsoft.com/office/powerpoint/2010/main" val="407530116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70618" y="0"/>
            <a:ext cx="3320696" cy="7093258"/>
          </a:xfrm>
          <a:prstGeom prst="rect">
            <a:avLst/>
          </a:prstGeom>
        </p:spPr>
      </p:pic>
      <p:sp>
        <p:nvSpPr>
          <p:cNvPr id="4" name="Textfeld 3"/>
          <p:cNvSpPr txBox="1"/>
          <p:nvPr/>
        </p:nvSpPr>
        <p:spPr>
          <a:xfrm>
            <a:off x="7614158" y="6804173"/>
            <a:ext cx="1512168" cy="246221"/>
          </a:xfrm>
          <a:prstGeom prst="rect">
            <a:avLst/>
          </a:prstGeom>
          <a:noFill/>
        </p:spPr>
        <p:txBody>
          <a:bodyPr wrap="square" rtlCol="0">
            <a:spAutoFit/>
          </a:bodyPr>
          <a:lstStyle/>
          <a:p>
            <a:r>
              <a:rPr lang="de-DE" dirty="0" smtClean="0">
                <a:solidFill>
                  <a:schemeClr val="bg1">
                    <a:lumMod val="65000"/>
                  </a:schemeClr>
                </a:solidFill>
              </a:rPr>
              <a:t>© Foto: H. Obermeyer</a:t>
            </a:r>
            <a:endParaRPr lang="de-DE" dirty="0">
              <a:solidFill>
                <a:schemeClr val="bg1">
                  <a:lumMod val="65000"/>
                </a:schemeClr>
              </a:solidFill>
            </a:endParaRPr>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3925601" cy="7111014"/>
          </a:xfrm>
          <a:prstGeom prst="rect">
            <a:avLst/>
          </a:prstGeom>
        </p:spPr>
      </p:pic>
      <p:sp>
        <p:nvSpPr>
          <p:cNvPr id="9" name="Textfeld 8"/>
          <p:cNvSpPr txBox="1"/>
          <p:nvPr/>
        </p:nvSpPr>
        <p:spPr>
          <a:xfrm>
            <a:off x="4121770" y="1115541"/>
            <a:ext cx="3240360" cy="3785652"/>
          </a:xfrm>
          <a:prstGeom prst="rect">
            <a:avLst/>
          </a:prstGeom>
          <a:noFill/>
        </p:spPr>
        <p:txBody>
          <a:bodyPr wrap="square" rtlCol="0">
            <a:spAutoFit/>
          </a:bodyPr>
          <a:lstStyle/>
          <a:p>
            <a:pPr>
              <a:lnSpc>
                <a:spcPct val="150000"/>
              </a:lnSpc>
            </a:pPr>
            <a:r>
              <a:rPr lang="de-DE" sz="2000" dirty="0" smtClean="0">
                <a:solidFill>
                  <a:prstClr val="white">
                    <a:lumMod val="85000"/>
                  </a:prstClr>
                </a:solidFill>
                <a:effectLst>
                  <a:outerShdw blurRad="38100" dist="38100" dir="2700000" algn="tl">
                    <a:srgbClr val="000000">
                      <a:alpha val="43137"/>
                    </a:srgbClr>
                  </a:outerShdw>
                </a:effectLst>
              </a:rPr>
              <a:t>Ideal zum </a:t>
            </a:r>
            <a:r>
              <a:rPr lang="de-DE" sz="2000" dirty="0" smtClean="0">
                <a:solidFill>
                  <a:schemeClr val="accent4"/>
                </a:solidFill>
                <a:effectLst>
                  <a:outerShdw blurRad="38100" dist="38100" dir="2700000" algn="tl">
                    <a:srgbClr val="000000">
                      <a:alpha val="43137"/>
                    </a:srgbClr>
                  </a:outerShdw>
                </a:effectLst>
              </a:rPr>
              <a:t>Trocknen</a:t>
            </a:r>
            <a:r>
              <a:rPr lang="de-DE" sz="2000" dirty="0" smtClean="0">
                <a:solidFill>
                  <a:prstClr val="white">
                    <a:lumMod val="85000"/>
                  </a:prstClr>
                </a:solidFill>
                <a:effectLst>
                  <a:outerShdw blurRad="38100" dist="38100" dir="2700000" algn="tl">
                    <a:srgbClr val="000000">
                      <a:alpha val="43137"/>
                    </a:srgbClr>
                  </a:outerShdw>
                </a:effectLst>
              </a:rPr>
              <a:t> </a:t>
            </a:r>
          </a:p>
          <a:p>
            <a:pPr>
              <a:lnSpc>
                <a:spcPct val="150000"/>
              </a:lnSpc>
            </a:pPr>
            <a:r>
              <a:rPr lang="de-DE" sz="2000" dirty="0" smtClean="0">
                <a:solidFill>
                  <a:prstClr val="white">
                    <a:lumMod val="85000"/>
                  </a:prstClr>
                </a:solidFill>
                <a:effectLst>
                  <a:outerShdw blurRad="38100" dist="38100" dir="2700000" algn="tl">
                    <a:srgbClr val="000000">
                      <a:alpha val="43137"/>
                    </a:srgbClr>
                  </a:outerShdw>
                </a:effectLst>
              </a:rPr>
              <a:t>und Lüften von Räumen</a:t>
            </a:r>
          </a:p>
          <a:p>
            <a:pPr>
              <a:lnSpc>
                <a:spcPct val="150000"/>
              </a:lnSpc>
            </a:pPr>
            <a:r>
              <a:rPr lang="de-DE" sz="2000" dirty="0" smtClean="0">
                <a:solidFill>
                  <a:prstClr val="white">
                    <a:lumMod val="85000"/>
                  </a:prstClr>
                </a:solidFill>
                <a:effectLst>
                  <a:outerShdw blurRad="38100" dist="38100" dir="2700000" algn="tl">
                    <a:srgbClr val="000000">
                      <a:alpha val="43137"/>
                    </a:srgbClr>
                  </a:outerShdw>
                </a:effectLst>
              </a:rPr>
              <a:t>sind Oberlichter </a:t>
            </a:r>
          </a:p>
          <a:p>
            <a:pPr>
              <a:lnSpc>
                <a:spcPct val="150000"/>
              </a:lnSpc>
            </a:pPr>
            <a:r>
              <a:rPr lang="de-DE" sz="2000" dirty="0" smtClean="0">
                <a:solidFill>
                  <a:prstClr val="white">
                    <a:lumMod val="85000"/>
                  </a:prstClr>
                </a:solidFill>
                <a:effectLst>
                  <a:outerShdw blurRad="38100" dist="38100" dir="2700000" algn="tl">
                    <a:srgbClr val="000000">
                      <a:alpha val="43137"/>
                    </a:srgbClr>
                  </a:outerShdw>
                </a:effectLst>
              </a:rPr>
              <a:t>oder </a:t>
            </a:r>
          </a:p>
          <a:p>
            <a:pPr>
              <a:lnSpc>
                <a:spcPct val="150000"/>
              </a:lnSpc>
            </a:pPr>
            <a:r>
              <a:rPr lang="de-DE" sz="2000" dirty="0" smtClean="0">
                <a:solidFill>
                  <a:prstClr val="white">
                    <a:lumMod val="85000"/>
                  </a:prstClr>
                </a:solidFill>
                <a:effectLst>
                  <a:outerShdw blurRad="38100" dist="38100" dir="2700000" algn="tl">
                    <a:srgbClr val="000000">
                      <a:alpha val="43137"/>
                    </a:srgbClr>
                  </a:outerShdw>
                </a:effectLst>
              </a:rPr>
              <a:t>nicht zu große </a:t>
            </a:r>
          </a:p>
          <a:p>
            <a:pPr>
              <a:lnSpc>
                <a:spcPct val="150000"/>
              </a:lnSpc>
            </a:pPr>
            <a:r>
              <a:rPr lang="de-DE" sz="2000" dirty="0" smtClean="0">
                <a:solidFill>
                  <a:prstClr val="white">
                    <a:lumMod val="85000"/>
                  </a:prstClr>
                </a:solidFill>
                <a:effectLst>
                  <a:outerShdw blurRad="38100" dist="38100" dir="2700000" algn="tl">
                    <a:srgbClr val="000000">
                      <a:alpha val="43137"/>
                    </a:srgbClr>
                  </a:outerShdw>
                </a:effectLst>
              </a:rPr>
              <a:t>Kippfenster, mit einem </a:t>
            </a:r>
          </a:p>
          <a:p>
            <a:pPr>
              <a:lnSpc>
                <a:spcPct val="150000"/>
              </a:lnSpc>
            </a:pPr>
            <a:r>
              <a:rPr lang="de-DE" sz="2000" dirty="0" smtClean="0">
                <a:solidFill>
                  <a:prstClr val="white">
                    <a:lumMod val="85000"/>
                  </a:prstClr>
                </a:solidFill>
                <a:effectLst>
                  <a:outerShdw blurRad="38100" dist="38100" dir="2700000" algn="tl">
                    <a:srgbClr val="000000">
                      <a:alpha val="43137"/>
                    </a:srgbClr>
                  </a:outerShdw>
                </a:effectLst>
              </a:rPr>
              <a:t>warmen Heizkörper</a:t>
            </a:r>
          </a:p>
          <a:p>
            <a:pPr>
              <a:lnSpc>
                <a:spcPct val="150000"/>
              </a:lnSpc>
            </a:pPr>
            <a:r>
              <a:rPr lang="de-DE" sz="2000" dirty="0" smtClean="0">
                <a:solidFill>
                  <a:prstClr val="white">
                    <a:lumMod val="85000"/>
                  </a:prstClr>
                </a:solidFill>
                <a:effectLst>
                  <a:outerShdw blurRad="38100" dist="38100" dir="2700000" algn="tl">
                    <a:srgbClr val="000000">
                      <a:alpha val="43137"/>
                    </a:srgbClr>
                  </a:outerShdw>
                </a:effectLst>
              </a:rPr>
              <a:t>unter dem Fenster.</a:t>
            </a:r>
            <a:endParaRPr lang="de-DE" sz="2000" dirty="0">
              <a:solidFill>
                <a:prstClr val="white">
                  <a:lumMod val="85000"/>
                </a:prstClr>
              </a:solidFill>
              <a:effectLst>
                <a:outerShdw blurRad="38100" dist="38100" dir="2700000" algn="tl">
                  <a:srgbClr val="000000">
                    <a:alpha val="43137"/>
                  </a:srgbClr>
                </a:outerShdw>
              </a:effectLst>
            </a:endParaRPr>
          </a:p>
        </p:txBody>
      </p:sp>
      <p:sp>
        <p:nvSpPr>
          <p:cNvPr id="7" name="Textfeld 6"/>
          <p:cNvSpPr txBox="1"/>
          <p:nvPr/>
        </p:nvSpPr>
        <p:spPr>
          <a:xfrm>
            <a:off x="161330" y="6732165"/>
            <a:ext cx="1548172" cy="246221"/>
          </a:xfrm>
          <a:prstGeom prst="rect">
            <a:avLst/>
          </a:prstGeom>
          <a:noFill/>
        </p:spPr>
        <p:txBody>
          <a:bodyPr wrap="square" rtlCol="0">
            <a:spAutoFit/>
          </a:bodyPr>
          <a:lstStyle/>
          <a:p>
            <a:r>
              <a:rPr lang="de-DE" dirty="0" smtClean="0">
                <a:solidFill>
                  <a:schemeClr val="tx1">
                    <a:lumMod val="50000"/>
                    <a:lumOff val="50000"/>
                  </a:schemeClr>
                </a:solidFill>
              </a:rPr>
              <a:t>© Grafik: H. Obermeyer</a:t>
            </a:r>
            <a:endParaRPr lang="de-DE" dirty="0">
              <a:solidFill>
                <a:schemeClr val="tx1">
                  <a:lumMod val="50000"/>
                  <a:lumOff val="50000"/>
                </a:schemeClr>
              </a:solidFill>
            </a:endParaRPr>
          </a:p>
        </p:txBody>
      </p:sp>
    </p:spTree>
    <p:extLst>
      <p:ext uri="{BB962C8B-B14F-4D97-AF65-F5344CB8AC3E}">
        <p14:creationId xmlns:p14="http://schemas.microsoft.com/office/powerpoint/2010/main" val="414292431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Wasserquellen verringern</a:t>
            </a:r>
            <a:br>
              <a:rPr lang="de-DE" dirty="0"/>
            </a:br>
            <a:r>
              <a:rPr lang="de-DE" sz="2400" dirty="0"/>
              <a:t/>
            </a:r>
            <a:br>
              <a:rPr lang="de-DE" sz="2400" dirty="0"/>
            </a:br>
            <a:r>
              <a:rPr lang="de-DE" sz="2400" dirty="0"/>
              <a:t>Wäsche trocknen</a:t>
            </a:r>
            <a:br>
              <a:rPr lang="de-DE" sz="2400" dirty="0"/>
            </a:br>
            <a:endParaRPr lang="de-DE" sz="2400" dirty="0"/>
          </a:p>
        </p:txBody>
      </p:sp>
    </p:spTree>
    <p:extLst>
      <p:ext uri="{BB962C8B-B14F-4D97-AF65-F5344CB8AC3E}">
        <p14:creationId xmlns:p14="http://schemas.microsoft.com/office/powerpoint/2010/main" val="912246877"/>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lum contrast="5000"/>
            <a:extLst>
              <a:ext uri="{28A0092B-C50C-407E-A947-70E740481C1C}">
                <a14:useLocalDpi xmlns:a14="http://schemas.microsoft.com/office/drawing/2010/main"/>
              </a:ext>
            </a:extLst>
          </a:blip>
          <a:srcRect/>
          <a:stretch/>
        </p:blipFill>
        <p:spPr>
          <a:xfrm>
            <a:off x="2042" y="0"/>
            <a:ext cx="10689771" cy="7128209"/>
          </a:xfrm>
          <a:prstGeom prst="rect">
            <a:avLst/>
          </a:prstGeom>
        </p:spPr>
      </p:pic>
      <p:sp>
        <p:nvSpPr>
          <p:cNvPr id="3" name="Textfeld 2"/>
          <p:cNvSpPr txBox="1"/>
          <p:nvPr/>
        </p:nvSpPr>
        <p:spPr>
          <a:xfrm>
            <a:off x="8262230" y="6732165"/>
            <a:ext cx="2160080" cy="276999"/>
          </a:xfrm>
          <a:prstGeom prst="rect">
            <a:avLst/>
          </a:prstGeom>
          <a:noFill/>
        </p:spPr>
        <p:txBody>
          <a:bodyPr wrap="square" rtlCol="0">
            <a:spAutoFit/>
          </a:bodyPr>
          <a:lstStyle/>
          <a:p>
            <a:pPr algn="ctr"/>
            <a:r>
              <a:rPr lang="de-DE" sz="1200" dirty="0" smtClean="0">
                <a:solidFill>
                  <a:prstClr val="white">
                    <a:lumMod val="75000"/>
                  </a:prstClr>
                </a:solidFill>
              </a:rPr>
              <a:t>© Foto H. Obermeyer</a:t>
            </a:r>
            <a:endParaRPr lang="de-DE" sz="1200" dirty="0">
              <a:solidFill>
                <a:prstClr val="white">
                  <a:lumMod val="75000"/>
                </a:prstClr>
              </a:solidFill>
            </a:endParaRPr>
          </a:p>
        </p:txBody>
      </p:sp>
      <p:sp>
        <p:nvSpPr>
          <p:cNvPr id="5" name="Textfeld 4"/>
          <p:cNvSpPr txBox="1"/>
          <p:nvPr/>
        </p:nvSpPr>
        <p:spPr>
          <a:xfrm>
            <a:off x="0" y="323837"/>
            <a:ext cx="5345906" cy="584775"/>
          </a:xfrm>
          <a:prstGeom prst="rect">
            <a:avLst/>
          </a:prstGeom>
          <a:solidFill>
            <a:schemeClr val="accent5">
              <a:lumMod val="75000"/>
            </a:schemeClr>
          </a:solidFill>
        </p:spPr>
        <p:txBody>
          <a:bodyPr wrap="square" rtlCol="0">
            <a:spAutoFit/>
          </a:bodyPr>
          <a:lstStyle/>
          <a:p>
            <a:pPr algn="ctr"/>
            <a:r>
              <a:rPr lang="de-DE" sz="3200" dirty="0" smtClean="0">
                <a:solidFill>
                  <a:srgbClr val="FFC000">
                    <a:lumMod val="60000"/>
                    <a:lumOff val="40000"/>
                  </a:srgbClr>
                </a:solidFill>
              </a:rPr>
              <a:t>…Wäsche trocknen </a:t>
            </a:r>
            <a:endParaRPr lang="de-DE" sz="3200" dirty="0">
              <a:solidFill>
                <a:srgbClr val="FFC000">
                  <a:lumMod val="60000"/>
                  <a:lumOff val="40000"/>
                </a:srgbClr>
              </a:solidFill>
            </a:endParaRPr>
          </a:p>
        </p:txBody>
      </p:sp>
    </p:spTree>
    <p:extLst>
      <p:ext uri="{BB962C8B-B14F-4D97-AF65-F5344CB8AC3E}">
        <p14:creationId xmlns:p14="http://schemas.microsoft.com/office/powerpoint/2010/main" val="213018595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0" y="0"/>
            <a:ext cx="10691813" cy="7128209"/>
          </a:xfrm>
          <a:prstGeom prst="rect">
            <a:avLst/>
          </a:prstGeom>
        </p:spPr>
      </p:pic>
      <p:sp>
        <p:nvSpPr>
          <p:cNvPr id="5" name="Textfeld 4"/>
          <p:cNvSpPr txBox="1"/>
          <p:nvPr/>
        </p:nvSpPr>
        <p:spPr>
          <a:xfrm>
            <a:off x="5345906" y="323453"/>
            <a:ext cx="5345907" cy="584775"/>
          </a:xfrm>
          <a:prstGeom prst="rect">
            <a:avLst/>
          </a:prstGeom>
          <a:solidFill>
            <a:schemeClr val="accent5">
              <a:lumMod val="75000"/>
            </a:schemeClr>
          </a:solidFill>
        </p:spPr>
        <p:txBody>
          <a:bodyPr wrap="square" rtlCol="0">
            <a:spAutoFit/>
          </a:bodyPr>
          <a:lstStyle/>
          <a:p>
            <a:pPr algn="ctr"/>
            <a:r>
              <a:rPr lang="de-DE" sz="3200" dirty="0" smtClean="0">
                <a:solidFill>
                  <a:srgbClr val="FFC000">
                    <a:lumMod val="60000"/>
                    <a:lumOff val="40000"/>
                  </a:srgbClr>
                </a:solidFill>
              </a:rPr>
              <a:t>…Wäsche trocknen </a:t>
            </a:r>
            <a:endParaRPr lang="de-DE" sz="3200" dirty="0">
              <a:solidFill>
                <a:srgbClr val="FFC000">
                  <a:lumMod val="60000"/>
                  <a:lumOff val="40000"/>
                </a:srgbClr>
              </a:solidFill>
            </a:endParaRPr>
          </a:p>
        </p:txBody>
      </p:sp>
      <p:sp>
        <p:nvSpPr>
          <p:cNvPr id="6" name="Textfeld 5"/>
          <p:cNvSpPr txBox="1"/>
          <p:nvPr/>
        </p:nvSpPr>
        <p:spPr>
          <a:xfrm>
            <a:off x="8262230" y="6732165"/>
            <a:ext cx="2160080" cy="276999"/>
          </a:xfrm>
          <a:prstGeom prst="rect">
            <a:avLst/>
          </a:prstGeom>
          <a:noFill/>
        </p:spPr>
        <p:txBody>
          <a:bodyPr wrap="square" rtlCol="0">
            <a:spAutoFit/>
          </a:bodyPr>
          <a:lstStyle/>
          <a:p>
            <a:pPr algn="ctr"/>
            <a:r>
              <a:rPr lang="de-DE" sz="1200" dirty="0" smtClean="0">
                <a:solidFill>
                  <a:schemeClr val="tx1">
                    <a:lumMod val="75000"/>
                    <a:lumOff val="25000"/>
                  </a:schemeClr>
                </a:solidFill>
              </a:rPr>
              <a:t>© Foto H. Obermeyer</a:t>
            </a:r>
            <a:endParaRPr lang="de-DE" sz="1200" dirty="0">
              <a:solidFill>
                <a:schemeClr val="tx1">
                  <a:lumMod val="75000"/>
                  <a:lumOff val="25000"/>
                </a:schemeClr>
              </a:solidFill>
            </a:endParaRPr>
          </a:p>
        </p:txBody>
      </p:sp>
    </p:spTree>
    <p:extLst>
      <p:ext uri="{BB962C8B-B14F-4D97-AF65-F5344CB8AC3E}">
        <p14:creationId xmlns:p14="http://schemas.microsoft.com/office/powerpoint/2010/main" val="297203546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Kipplüftung</a:t>
            </a:r>
            <a:br>
              <a:rPr lang="de-DE" dirty="0"/>
            </a:br>
            <a:r>
              <a:rPr lang="de-DE" sz="2400" dirty="0"/>
              <a:t/>
            </a:r>
            <a:br>
              <a:rPr lang="de-DE" sz="2400" dirty="0"/>
            </a:br>
            <a:r>
              <a:rPr lang="de-DE" sz="2400" dirty="0"/>
              <a:t>Fehleinschätzungen</a:t>
            </a:r>
            <a:br>
              <a:rPr lang="de-DE" sz="2400" dirty="0"/>
            </a:br>
            <a:endParaRPr lang="de-DE" sz="2400" dirty="0"/>
          </a:p>
        </p:txBody>
      </p:sp>
    </p:spTree>
    <p:extLst>
      <p:ext uri="{BB962C8B-B14F-4D97-AF65-F5344CB8AC3E}">
        <p14:creationId xmlns:p14="http://schemas.microsoft.com/office/powerpoint/2010/main" val="31658992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97" y="1615736"/>
            <a:ext cx="6411176" cy="5512473"/>
          </a:xfrm>
          <a:prstGeom prst="rect">
            <a:avLst/>
          </a:prstGeom>
          <a:solidFill>
            <a:schemeClr val="accent1">
              <a:lumMod val="20000"/>
              <a:lumOff val="80000"/>
            </a:schemeClr>
          </a:solidFill>
        </p:spPr>
      </p:pic>
      <p:sp>
        <p:nvSpPr>
          <p:cNvPr id="2073604" name="Rectangle 4"/>
          <p:cNvSpPr>
            <a:spLocks noChangeArrowheads="1"/>
          </p:cNvSpPr>
          <p:nvPr/>
        </p:nvSpPr>
        <p:spPr bwMode="auto">
          <a:xfrm>
            <a:off x="305347" y="179437"/>
            <a:ext cx="10386466" cy="1314174"/>
          </a:xfrm>
          <a:prstGeom prst="rect">
            <a:avLst/>
          </a:prstGeom>
          <a:noFill/>
          <a:ln>
            <a:noFill/>
          </a:ln>
          <a:effectLst/>
        </p:spPr>
        <p:txBody>
          <a:bodyPr wrap="square" lIns="104235" tIns="52118" rIns="104235" bIns="52118">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nSpc>
                <a:spcPct val="110000"/>
              </a:lnSpc>
            </a:pPr>
            <a:r>
              <a:rPr lang="de-DE" altLang="de-DE" sz="3599" b="1" dirty="0">
                <a:solidFill>
                  <a:schemeClr val="accent5">
                    <a:lumMod val="50000"/>
                  </a:schemeClr>
                </a:solidFill>
              </a:rPr>
              <a:t>Schimmel in der Fensterlaibung</a:t>
            </a:r>
          </a:p>
          <a:p>
            <a:pPr>
              <a:lnSpc>
                <a:spcPct val="110000"/>
              </a:lnSpc>
            </a:pPr>
            <a:r>
              <a:rPr lang="de-DE" altLang="de-DE" sz="3599" b="1" dirty="0">
                <a:solidFill>
                  <a:schemeClr val="accent5">
                    <a:lumMod val="50000"/>
                  </a:schemeClr>
                </a:solidFill>
              </a:rPr>
              <a:t>durch gekippte Fenster?</a:t>
            </a:r>
          </a:p>
        </p:txBody>
      </p:sp>
    </p:spTree>
    <p:extLst>
      <p:ext uri="{BB962C8B-B14F-4D97-AF65-F5344CB8AC3E}">
        <p14:creationId xmlns:p14="http://schemas.microsoft.com/office/powerpoint/2010/main" val="230357370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6258" name="Text Box 2"/>
          <p:cNvSpPr txBox="1">
            <a:spLocks noChangeArrowheads="1"/>
          </p:cNvSpPr>
          <p:nvPr/>
        </p:nvSpPr>
        <p:spPr bwMode="auto">
          <a:xfrm>
            <a:off x="593378" y="431465"/>
            <a:ext cx="10098435" cy="3293209"/>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de-DE"/>
            </a:defPPr>
            <a:lvl1pPr eaLnBrk="1" hangingPunct="1">
              <a:spcBef>
                <a:spcPct val="50000"/>
              </a:spcBef>
              <a:defRPr sz="4000">
                <a:solidFill>
                  <a:schemeClr val="accent5">
                    <a:lumMod val="20000"/>
                    <a:lumOff val="80000"/>
                  </a:schemeClr>
                </a:solidFill>
              </a:defRPr>
            </a:lvl1pPr>
          </a:lstStyle>
          <a:p>
            <a:r>
              <a:rPr lang="de-DE" altLang="de-DE" dirty="0"/>
              <a:t>Schimmel an einer </a:t>
            </a:r>
            <a:r>
              <a:rPr lang="de-DE" altLang="de-DE" dirty="0" smtClean="0"/>
              <a:t>Außenwandecke</a:t>
            </a:r>
          </a:p>
          <a:p>
            <a:endParaRPr lang="de-DE" altLang="de-DE" dirty="0"/>
          </a:p>
          <a:p>
            <a:endParaRPr lang="de-DE" altLang="de-DE" dirty="0" smtClean="0"/>
          </a:p>
          <a:p>
            <a:r>
              <a:rPr lang="de-DE" altLang="de-DE" sz="3200" dirty="0" smtClean="0">
                <a:solidFill>
                  <a:schemeClr val="accent6"/>
                </a:solidFill>
              </a:rPr>
              <a:t>Wärmebrücke</a:t>
            </a:r>
            <a:endParaRPr lang="de-DE" altLang="de-DE" sz="3200" dirty="0">
              <a:solidFill>
                <a:schemeClr val="accent6"/>
              </a:solidFill>
            </a:endParaRPr>
          </a:p>
        </p:txBody>
      </p:sp>
      <p:pic>
        <p:nvPicPr>
          <p:cNvPr id="265626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97834" y="1475581"/>
            <a:ext cx="4680000" cy="51597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56262" name="Rectangle 6"/>
          <p:cNvSpPr>
            <a:spLocks noChangeArrowheads="1"/>
          </p:cNvSpPr>
          <p:nvPr/>
        </p:nvSpPr>
        <p:spPr bwMode="auto">
          <a:xfrm>
            <a:off x="701390" y="6264113"/>
            <a:ext cx="34374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r>
              <a:rPr lang="de-DE" altLang="de-DE" sz="1200" dirty="0">
                <a:solidFill>
                  <a:schemeClr val="bg1">
                    <a:lumMod val="50000"/>
                  </a:schemeClr>
                </a:solidFill>
              </a:rPr>
              <a:t>Quelle:  Helmut Künzel   </a:t>
            </a:r>
            <a:r>
              <a:rPr lang="de-DE" altLang="de-DE" sz="1200" dirty="0" err="1">
                <a:solidFill>
                  <a:schemeClr val="bg1">
                    <a:lumMod val="50000"/>
                  </a:schemeClr>
                </a:solidFill>
              </a:rPr>
              <a:t>wksb</a:t>
            </a:r>
            <a:r>
              <a:rPr lang="de-DE" altLang="de-DE" sz="1200" dirty="0">
                <a:solidFill>
                  <a:schemeClr val="bg1">
                    <a:lumMod val="50000"/>
                  </a:schemeClr>
                </a:solidFill>
              </a:rPr>
              <a:t> 55/2006</a:t>
            </a:r>
          </a:p>
        </p:txBody>
      </p:sp>
    </p:spTree>
    <p:extLst>
      <p:ext uri="{BB962C8B-B14F-4D97-AF65-F5344CB8AC3E}">
        <p14:creationId xmlns:p14="http://schemas.microsoft.com/office/powerpoint/2010/main" val="243049081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8" y="0"/>
            <a:ext cx="10693311" cy="7128209"/>
          </a:xfrm>
          <a:prstGeom prst="rect">
            <a:avLst/>
          </a:prstGeom>
          <a:solidFill>
            <a:schemeClr val="accent1">
              <a:lumMod val="20000"/>
              <a:lumOff val="80000"/>
            </a:schemeClr>
          </a:solidFill>
        </p:spPr>
      </p:pic>
      <p:sp>
        <p:nvSpPr>
          <p:cNvPr id="2073603" name="Rectangle 3"/>
          <p:cNvSpPr>
            <a:spLocks noChangeArrowheads="1"/>
          </p:cNvSpPr>
          <p:nvPr/>
        </p:nvSpPr>
        <p:spPr bwMode="auto">
          <a:xfrm>
            <a:off x="5777615" y="3060057"/>
            <a:ext cx="4913868" cy="2941020"/>
          </a:xfrm>
          <a:prstGeom prst="rect">
            <a:avLst/>
          </a:prstGeom>
          <a:noFill/>
          <a:ln>
            <a:noFill/>
          </a:ln>
          <a:effectLst/>
          <a:extLst>
            <a:ext uri="{909E8E84-426E-40DD-AFC4-6F175D3DCCD1}">
              <a14:hiddenFill xmlns:a14="http://schemas.microsoft.com/office/drawing/2010/main">
                <a:solidFill>
                  <a:schemeClr val="bg2">
                    <a:alpha val="2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4235" tIns="52118" rIns="104235" bIns="52118"/>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r>
              <a:rPr lang="de-DE" altLang="de-DE" sz="3599" b="1" i="1" u="sng" dirty="0">
                <a:solidFill>
                  <a:srgbClr val="CC3300"/>
                </a:solidFill>
                <a:effectLst>
                  <a:outerShdw blurRad="38100" dist="38100" dir="2700000" algn="tl">
                    <a:srgbClr val="000000">
                      <a:alpha val="43137"/>
                    </a:srgbClr>
                  </a:outerShdw>
                </a:effectLst>
              </a:rPr>
              <a:t>Nein!</a:t>
            </a:r>
          </a:p>
          <a:p>
            <a:endParaRPr lang="de-DE" altLang="de-DE" sz="3599" b="1" i="1" dirty="0">
              <a:solidFill>
                <a:srgbClr val="CC3300"/>
              </a:solidFill>
              <a:effectLst>
                <a:outerShdw blurRad="38100" dist="38100" dir="2700000" algn="tl">
                  <a:srgbClr val="000000">
                    <a:alpha val="43137"/>
                  </a:srgbClr>
                </a:outerShdw>
              </a:effectLst>
            </a:endParaRPr>
          </a:p>
          <a:p>
            <a:r>
              <a:rPr lang="de-DE" altLang="de-DE" sz="3599" b="1" i="1" dirty="0">
                <a:solidFill>
                  <a:srgbClr val="CC3300"/>
                </a:solidFill>
                <a:effectLst>
                  <a:outerShdw blurRad="38100" dist="38100" dir="2700000" algn="tl">
                    <a:srgbClr val="000000">
                      <a:alpha val="43137"/>
                    </a:srgbClr>
                  </a:outerShdw>
                </a:effectLst>
              </a:rPr>
              <a:t>Zu hohe </a:t>
            </a:r>
          </a:p>
          <a:p>
            <a:r>
              <a:rPr lang="de-DE" altLang="de-DE" sz="3599" b="1" i="1" dirty="0">
                <a:solidFill>
                  <a:srgbClr val="CC3300"/>
                </a:solidFill>
                <a:effectLst>
                  <a:outerShdw blurRad="38100" dist="38100" dir="2700000" algn="tl">
                    <a:srgbClr val="000000">
                      <a:alpha val="43137"/>
                    </a:srgbClr>
                  </a:outerShdw>
                </a:effectLst>
              </a:rPr>
              <a:t>Raumluftfeuchte.</a:t>
            </a:r>
          </a:p>
        </p:txBody>
      </p:sp>
      <p:sp>
        <p:nvSpPr>
          <p:cNvPr id="7" name="Rectangle 4"/>
          <p:cNvSpPr>
            <a:spLocks noChangeArrowheads="1"/>
          </p:cNvSpPr>
          <p:nvPr/>
        </p:nvSpPr>
        <p:spPr bwMode="auto">
          <a:xfrm>
            <a:off x="305347" y="179437"/>
            <a:ext cx="10386466" cy="1314174"/>
          </a:xfrm>
          <a:prstGeom prst="rect">
            <a:avLst/>
          </a:prstGeom>
          <a:noFill/>
          <a:ln>
            <a:noFill/>
          </a:ln>
          <a:effectLst/>
        </p:spPr>
        <p:txBody>
          <a:bodyPr wrap="square" lIns="104235" tIns="52118" rIns="104235" bIns="52118">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nSpc>
                <a:spcPct val="110000"/>
              </a:lnSpc>
            </a:pPr>
            <a:r>
              <a:rPr lang="de-DE" altLang="de-DE" sz="3599" b="1" dirty="0">
                <a:solidFill>
                  <a:schemeClr val="accent5">
                    <a:lumMod val="50000"/>
                  </a:schemeClr>
                </a:solidFill>
              </a:rPr>
              <a:t>Schimmel in der Fensterlaibung</a:t>
            </a:r>
          </a:p>
          <a:p>
            <a:pPr>
              <a:lnSpc>
                <a:spcPct val="110000"/>
              </a:lnSpc>
            </a:pPr>
            <a:r>
              <a:rPr lang="de-DE" altLang="de-DE" sz="3599" b="1" dirty="0">
                <a:solidFill>
                  <a:schemeClr val="accent5">
                    <a:lumMod val="50000"/>
                  </a:schemeClr>
                </a:solidFill>
              </a:rPr>
              <a:t>durch gekippte Fenster?</a:t>
            </a:r>
          </a:p>
        </p:txBody>
      </p:sp>
    </p:spTree>
    <p:extLst>
      <p:ext uri="{BB962C8B-B14F-4D97-AF65-F5344CB8AC3E}">
        <p14:creationId xmlns:p14="http://schemas.microsoft.com/office/powerpoint/2010/main" val="49131563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58" y="1"/>
            <a:ext cx="10689755" cy="7128208"/>
          </a:xfrm>
          <a:prstGeom prst="rect">
            <a:avLst/>
          </a:prstGeom>
        </p:spPr>
      </p:pic>
      <p:sp>
        <p:nvSpPr>
          <p:cNvPr id="5" name="Text Box 7"/>
          <p:cNvSpPr txBox="1">
            <a:spLocks noChangeArrowheads="1"/>
          </p:cNvSpPr>
          <p:nvPr/>
        </p:nvSpPr>
        <p:spPr bwMode="auto">
          <a:xfrm>
            <a:off x="7146106" y="6732165"/>
            <a:ext cx="3452088" cy="25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r"/>
            <a:r>
              <a:rPr lang="de-DE" altLang="de-DE" dirty="0" smtClean="0">
                <a:solidFill>
                  <a:prstClr val="white">
                    <a:lumMod val="65000"/>
                  </a:prstClr>
                </a:solidFill>
              </a:rPr>
              <a:t>© Foto  </a:t>
            </a:r>
            <a:r>
              <a:rPr lang="de-DE" altLang="de-DE" dirty="0">
                <a:solidFill>
                  <a:prstClr val="white">
                    <a:lumMod val="65000"/>
                  </a:prstClr>
                </a:solidFill>
              </a:rPr>
              <a:t>H. Obermeyer / Mainz 03.02.2012</a:t>
            </a:r>
          </a:p>
        </p:txBody>
      </p:sp>
      <p:sp>
        <p:nvSpPr>
          <p:cNvPr id="6" name="Text Box 8"/>
          <p:cNvSpPr txBox="1">
            <a:spLocks noChangeArrowheads="1"/>
          </p:cNvSpPr>
          <p:nvPr/>
        </p:nvSpPr>
        <p:spPr bwMode="auto">
          <a:xfrm>
            <a:off x="7073735" y="900122"/>
            <a:ext cx="3617748" cy="47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2400" b="1" dirty="0">
                <a:solidFill>
                  <a:schemeClr val="bg1"/>
                </a:solidFill>
                <a:effectLst>
                  <a:outerShdw blurRad="38100" dist="38100" dir="2700000" algn="tl">
                    <a:srgbClr val="000000">
                      <a:alpha val="43137"/>
                    </a:srgbClr>
                  </a:outerShdw>
                </a:effectLst>
              </a:rPr>
              <a:t>Außentemperatur - 5°C</a:t>
            </a:r>
          </a:p>
        </p:txBody>
      </p:sp>
      <p:sp>
        <p:nvSpPr>
          <p:cNvPr id="7" name="Text Box 9"/>
          <p:cNvSpPr txBox="1">
            <a:spLocks noChangeArrowheads="1"/>
          </p:cNvSpPr>
          <p:nvPr/>
        </p:nvSpPr>
        <p:spPr bwMode="auto">
          <a:xfrm>
            <a:off x="233338" y="395461"/>
            <a:ext cx="4644614" cy="2542893"/>
          </a:xfrm>
          <a:prstGeom prst="rect">
            <a:avLst/>
          </a:prstGeom>
          <a:noFill/>
          <a:ln>
            <a:noFill/>
          </a:ln>
          <a:effec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nSpc>
                <a:spcPct val="110000"/>
              </a:lnSpc>
            </a:pPr>
            <a:r>
              <a:rPr lang="de-DE" altLang="de-DE" sz="2400" b="1" dirty="0">
                <a:solidFill>
                  <a:schemeClr val="bg1"/>
                </a:solidFill>
                <a:effectLst>
                  <a:outerShdw blurRad="38100" dist="38100" dir="2700000" algn="tl">
                    <a:srgbClr val="000000">
                      <a:alpha val="43137"/>
                    </a:srgbClr>
                  </a:outerShdw>
                </a:effectLst>
              </a:rPr>
              <a:t>Trocknung </a:t>
            </a:r>
            <a:r>
              <a:rPr lang="de-DE" altLang="de-DE" sz="2400" b="1" dirty="0" smtClean="0">
                <a:solidFill>
                  <a:schemeClr val="bg1"/>
                </a:solidFill>
                <a:effectLst>
                  <a:outerShdw blurRad="38100" dist="38100" dir="2700000" algn="tl">
                    <a:srgbClr val="000000">
                      <a:alpha val="43137"/>
                    </a:srgbClr>
                  </a:outerShdw>
                </a:effectLst>
              </a:rPr>
              <a:t>von innen </a:t>
            </a:r>
            <a:r>
              <a:rPr lang="de-DE" altLang="de-DE" sz="2400" b="1" dirty="0">
                <a:solidFill>
                  <a:schemeClr val="bg1"/>
                </a:solidFill>
                <a:effectLst>
                  <a:outerShdw blurRad="38100" dist="38100" dir="2700000" algn="tl">
                    <a:srgbClr val="000000">
                      <a:alpha val="43137"/>
                    </a:srgbClr>
                  </a:outerShdw>
                </a:effectLst>
              </a:rPr>
              <a:t>beschlagener Glasscheiben durch einströmende Kaltluft. </a:t>
            </a:r>
          </a:p>
          <a:p>
            <a:pPr>
              <a:lnSpc>
                <a:spcPct val="110000"/>
              </a:lnSpc>
            </a:pPr>
            <a:r>
              <a:rPr lang="de-DE" altLang="de-DE" sz="2400" b="1" dirty="0">
                <a:solidFill>
                  <a:schemeClr val="bg1"/>
                </a:solidFill>
                <a:effectLst>
                  <a:outerShdw blurRad="38100" dist="38100" dir="2700000" algn="tl">
                    <a:srgbClr val="000000">
                      <a:alpha val="43137"/>
                    </a:srgbClr>
                  </a:outerShdw>
                </a:effectLst>
              </a:rPr>
              <a:t>Etwa zwei Minuten nach der Kippstellung </a:t>
            </a:r>
          </a:p>
          <a:p>
            <a:pPr>
              <a:lnSpc>
                <a:spcPct val="110000"/>
              </a:lnSpc>
            </a:pPr>
            <a:r>
              <a:rPr lang="de-DE" altLang="de-DE" sz="2400" b="1" dirty="0">
                <a:solidFill>
                  <a:schemeClr val="bg1"/>
                </a:solidFill>
                <a:effectLst>
                  <a:outerShdw blurRad="38100" dist="38100" dir="2700000" algn="tl">
                    <a:srgbClr val="000000">
                      <a:alpha val="43137"/>
                    </a:srgbClr>
                  </a:outerShdw>
                </a:effectLst>
              </a:rPr>
              <a:t>des Fensterflügels.</a:t>
            </a:r>
          </a:p>
        </p:txBody>
      </p:sp>
      <p:sp>
        <p:nvSpPr>
          <p:cNvPr id="8" name="Text Box 10"/>
          <p:cNvSpPr txBox="1">
            <a:spLocks noChangeArrowheads="1"/>
          </p:cNvSpPr>
          <p:nvPr/>
        </p:nvSpPr>
        <p:spPr bwMode="auto">
          <a:xfrm>
            <a:off x="1133438" y="4391905"/>
            <a:ext cx="5328243" cy="72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3999" b="1" i="1" dirty="0">
                <a:solidFill>
                  <a:srgbClr val="99CCFF"/>
                </a:solidFill>
                <a:effectLst>
                  <a:outerShdw blurRad="38100" dist="38100" dir="2700000" algn="tl">
                    <a:srgbClr val="000000">
                      <a:alpha val="43137"/>
                    </a:srgbClr>
                  </a:outerShdw>
                </a:effectLst>
              </a:rPr>
              <a:t>Kaltluft trocknet!</a:t>
            </a:r>
          </a:p>
        </p:txBody>
      </p:sp>
      <p:sp>
        <p:nvSpPr>
          <p:cNvPr id="9" name="Line 11"/>
          <p:cNvSpPr>
            <a:spLocks noChangeShapeType="1"/>
          </p:cNvSpPr>
          <p:nvPr/>
        </p:nvSpPr>
        <p:spPr bwMode="auto">
          <a:xfrm flipH="1">
            <a:off x="4517814" y="755501"/>
            <a:ext cx="1584176" cy="2339754"/>
          </a:xfrm>
          <a:prstGeom prst="line">
            <a:avLst/>
          </a:prstGeom>
          <a:noFill/>
          <a:ln w="76200">
            <a:solidFill>
              <a:srgbClr val="99CCFF"/>
            </a:solidFill>
            <a:prstDash val="sysDash"/>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de-DE"/>
          </a:p>
        </p:txBody>
      </p:sp>
    </p:spTree>
    <p:extLst>
      <p:ext uri="{BB962C8B-B14F-4D97-AF65-F5344CB8AC3E}">
        <p14:creationId xmlns:p14="http://schemas.microsoft.com/office/powerpoint/2010/main" val="205174557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3905746" y="323453"/>
            <a:ext cx="6480720" cy="6696744"/>
            <a:chOff x="3905746" y="323453"/>
            <a:chExt cx="6480720" cy="6696744"/>
          </a:xfrm>
        </p:grpSpPr>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02090" y="323453"/>
              <a:ext cx="3384376" cy="3240360"/>
            </a:xfrm>
            <a:prstGeom prst="rect">
              <a:avLst/>
            </a:prstGeom>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02090" y="3779837"/>
              <a:ext cx="3384376" cy="3240000"/>
            </a:xfrm>
            <a:prstGeom prst="rect">
              <a:avLst/>
            </a:prstGeom>
          </p:spPr>
        </p:pic>
        <p:pic>
          <p:nvPicPr>
            <p:cNvPr id="5" name="Grafik 4"/>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a:off x="3905746" y="323453"/>
              <a:ext cx="2880000" cy="3240360"/>
            </a:xfrm>
            <a:prstGeom prst="rect">
              <a:avLst/>
            </a:prstGeom>
          </p:spPr>
        </p:pic>
        <p:pic>
          <p:nvPicPr>
            <p:cNvPr id="6" name="Grafik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05746" y="3779837"/>
              <a:ext cx="2880000" cy="3240360"/>
            </a:xfrm>
            <a:prstGeom prst="rect">
              <a:avLst/>
            </a:prstGeom>
          </p:spPr>
        </p:pic>
        <p:sp>
          <p:nvSpPr>
            <p:cNvPr id="7" name="Textfeld 6"/>
            <p:cNvSpPr txBox="1"/>
            <p:nvPr/>
          </p:nvSpPr>
          <p:spPr>
            <a:xfrm>
              <a:off x="4157774" y="6624153"/>
              <a:ext cx="1471878" cy="246221"/>
            </a:xfrm>
            <a:prstGeom prst="rect">
              <a:avLst/>
            </a:prstGeom>
            <a:noFill/>
          </p:spPr>
          <p:txBody>
            <a:bodyPr wrap="none" rtlCol="0">
              <a:spAutoFit/>
            </a:bodyPr>
            <a:lstStyle/>
            <a:p>
              <a:r>
                <a:rPr lang="de-DE" dirty="0" smtClean="0">
                  <a:solidFill>
                    <a:schemeClr val="bg1">
                      <a:lumMod val="65000"/>
                    </a:schemeClr>
                  </a:solidFill>
                </a:rPr>
                <a:t>© Fotos H. Obermeyer</a:t>
              </a:r>
              <a:endParaRPr lang="de-DE" dirty="0">
                <a:solidFill>
                  <a:schemeClr val="bg1">
                    <a:lumMod val="65000"/>
                  </a:schemeClr>
                </a:solidFill>
              </a:endParaRPr>
            </a:p>
          </p:txBody>
        </p:sp>
      </p:grpSp>
      <p:sp>
        <p:nvSpPr>
          <p:cNvPr id="9" name="Textfeld 8"/>
          <p:cNvSpPr txBox="1"/>
          <p:nvPr/>
        </p:nvSpPr>
        <p:spPr>
          <a:xfrm>
            <a:off x="305346" y="503473"/>
            <a:ext cx="3636404" cy="6001643"/>
          </a:xfrm>
          <a:prstGeom prst="rect">
            <a:avLst/>
          </a:prstGeom>
          <a:noFill/>
        </p:spPr>
        <p:txBody>
          <a:bodyPr wrap="square" rtlCol="0">
            <a:spAutoFit/>
          </a:bodyPr>
          <a:lstStyle/>
          <a:p>
            <a:r>
              <a:rPr lang="de-DE" sz="3600" b="1" dirty="0" smtClean="0">
                <a:solidFill>
                  <a:schemeClr val="accent5">
                    <a:lumMod val="40000"/>
                    <a:lumOff val="60000"/>
                  </a:schemeClr>
                </a:solidFill>
                <a:effectLst>
                  <a:outerShdw blurRad="38100" dist="38100" dir="2700000" algn="tl">
                    <a:srgbClr val="000000">
                      <a:alpha val="43137"/>
                    </a:srgbClr>
                  </a:outerShdw>
                </a:effectLst>
                <a:latin typeface="Calibri Light" panose="020F0302020204030204" pitchFamily="34" charset="0"/>
              </a:rPr>
              <a:t>Der erste Winter </a:t>
            </a:r>
          </a:p>
          <a:p>
            <a:r>
              <a:rPr lang="de-DE" sz="2400" b="1" dirty="0" smtClean="0">
                <a:solidFill>
                  <a:schemeClr val="accent5">
                    <a:lumMod val="40000"/>
                    <a:lumOff val="60000"/>
                  </a:schemeClr>
                </a:solidFill>
                <a:effectLst>
                  <a:outerShdw blurRad="38100" dist="38100" dir="2700000" algn="tl">
                    <a:srgbClr val="000000">
                      <a:alpha val="43137"/>
                    </a:srgbClr>
                  </a:outerShdw>
                </a:effectLst>
                <a:latin typeface="Calibri Light" panose="020F0302020204030204" pitchFamily="34" charset="0"/>
              </a:rPr>
              <a:t>nach der </a:t>
            </a:r>
            <a:r>
              <a:rPr lang="de-DE" sz="2400" b="1" dirty="0" smtClean="0">
                <a:solidFill>
                  <a:schemeClr val="accent4"/>
                </a:solidFill>
                <a:effectLst>
                  <a:outerShdw blurRad="38100" dist="38100" dir="2700000" algn="tl">
                    <a:srgbClr val="000000">
                      <a:alpha val="43137"/>
                    </a:srgbClr>
                  </a:outerShdw>
                </a:effectLst>
                <a:latin typeface="Calibri Light" panose="020F0302020204030204" pitchFamily="34" charset="0"/>
              </a:rPr>
              <a:t>Fehlentscheidung</a:t>
            </a:r>
          </a:p>
          <a:p>
            <a:endParaRPr lang="de-DE" sz="2400" b="1" dirty="0" smtClean="0">
              <a:solidFill>
                <a:schemeClr val="accent4"/>
              </a:solidFill>
              <a:effectLst>
                <a:outerShdw blurRad="38100" dist="38100" dir="2700000" algn="tl">
                  <a:srgbClr val="000000">
                    <a:alpha val="43137"/>
                  </a:srgbClr>
                </a:outerShdw>
              </a:effectLst>
              <a:latin typeface="Calibri Light" panose="020F0302020204030204" pitchFamily="34" charset="0"/>
            </a:endParaRPr>
          </a:p>
          <a:p>
            <a:r>
              <a:rPr lang="de-DE" sz="2400" b="1" dirty="0" smtClean="0">
                <a:solidFill>
                  <a:schemeClr val="accent5">
                    <a:lumMod val="40000"/>
                    <a:lumOff val="60000"/>
                  </a:schemeClr>
                </a:solidFill>
                <a:effectLst>
                  <a:outerShdw blurRad="38100" dist="38100" dir="2700000" algn="tl">
                    <a:srgbClr val="000000">
                      <a:alpha val="43137"/>
                    </a:srgbClr>
                  </a:outerShdw>
                </a:effectLst>
                <a:latin typeface="Calibri Light" panose="020F0302020204030204" pitchFamily="34" charset="0"/>
              </a:rPr>
              <a:t>Eigentümerbeschluss:</a:t>
            </a:r>
          </a:p>
          <a:p>
            <a:r>
              <a:rPr lang="de-DE" sz="2400" b="1" dirty="0" smtClean="0">
                <a:solidFill>
                  <a:schemeClr val="accent5">
                    <a:lumMod val="40000"/>
                    <a:lumOff val="60000"/>
                  </a:schemeClr>
                </a:solidFill>
                <a:effectLst>
                  <a:outerShdw blurRad="38100" dist="38100" dir="2700000" algn="tl">
                    <a:srgbClr val="000000">
                      <a:alpha val="43137"/>
                    </a:srgbClr>
                  </a:outerShdw>
                </a:effectLst>
                <a:latin typeface="Calibri Light" panose="020F0302020204030204" pitchFamily="34" charset="0"/>
              </a:rPr>
              <a:t>„Fenster im Treppenhaus  nicht mehr kippen!“</a:t>
            </a:r>
          </a:p>
          <a:p>
            <a:endParaRPr lang="de-DE" sz="2400" b="1" dirty="0" smtClean="0">
              <a:solidFill>
                <a:schemeClr val="accent5">
                  <a:lumMod val="40000"/>
                  <a:lumOff val="60000"/>
                </a:schemeClr>
              </a:solidFill>
              <a:effectLst>
                <a:outerShdw blurRad="38100" dist="38100" dir="2700000" algn="tl">
                  <a:srgbClr val="000000">
                    <a:alpha val="43137"/>
                  </a:srgbClr>
                </a:outerShdw>
              </a:effectLst>
              <a:latin typeface="Calibri Light" panose="020F0302020204030204" pitchFamily="34" charset="0"/>
            </a:endParaRPr>
          </a:p>
          <a:p>
            <a:endParaRPr lang="de-DE" sz="2400" b="1" dirty="0">
              <a:solidFill>
                <a:schemeClr val="accent5">
                  <a:lumMod val="40000"/>
                  <a:lumOff val="60000"/>
                </a:schemeClr>
              </a:solidFill>
              <a:effectLst>
                <a:outerShdw blurRad="38100" dist="38100" dir="2700000" algn="tl">
                  <a:srgbClr val="000000">
                    <a:alpha val="43137"/>
                  </a:srgbClr>
                </a:outerShdw>
              </a:effectLst>
              <a:latin typeface="Calibri Light" panose="020F0302020204030204" pitchFamily="34" charset="0"/>
            </a:endParaRPr>
          </a:p>
          <a:p>
            <a:r>
              <a:rPr lang="de-DE" sz="2400" b="1" dirty="0" smtClean="0">
                <a:solidFill>
                  <a:schemeClr val="accent5">
                    <a:lumMod val="40000"/>
                    <a:lumOff val="60000"/>
                  </a:schemeClr>
                </a:solidFill>
                <a:effectLst>
                  <a:outerShdw blurRad="38100" dist="38100" dir="2700000" algn="tl">
                    <a:srgbClr val="000000">
                      <a:alpha val="43137"/>
                    </a:srgbClr>
                  </a:outerShdw>
                </a:effectLst>
                <a:latin typeface="Calibri Light" panose="020F0302020204030204" pitchFamily="34" charset="0"/>
              </a:rPr>
              <a:t>Man war nur der allseits propagierten Empfehlung gefolgt </a:t>
            </a:r>
          </a:p>
          <a:p>
            <a:r>
              <a:rPr lang="de-DE" sz="2400" b="1" dirty="0" smtClean="0">
                <a:solidFill>
                  <a:schemeClr val="accent4"/>
                </a:solidFill>
                <a:effectLst>
                  <a:outerShdw blurRad="38100" dist="38100" dir="2700000" algn="tl">
                    <a:srgbClr val="000000">
                      <a:alpha val="43137"/>
                    </a:srgbClr>
                  </a:outerShdw>
                </a:effectLst>
                <a:latin typeface="Calibri Light" panose="020F0302020204030204" pitchFamily="34" charset="0"/>
              </a:rPr>
              <a:t>„Fenster nicht kippen“</a:t>
            </a:r>
            <a:r>
              <a:rPr lang="de-DE" sz="2400" b="1" dirty="0" smtClean="0">
                <a:solidFill>
                  <a:schemeClr val="accent5">
                    <a:lumMod val="40000"/>
                    <a:lumOff val="60000"/>
                  </a:schemeClr>
                </a:solidFill>
                <a:effectLst>
                  <a:outerShdw blurRad="38100" dist="38100" dir="2700000" algn="tl">
                    <a:srgbClr val="000000">
                      <a:alpha val="43137"/>
                    </a:srgbClr>
                  </a:outerShdw>
                </a:effectLst>
                <a:latin typeface="Calibri Light" panose="020F0302020204030204" pitchFamily="34" charset="0"/>
              </a:rPr>
              <a:t> </a:t>
            </a:r>
          </a:p>
          <a:p>
            <a:r>
              <a:rPr lang="de-DE" sz="2400" b="1" dirty="0" smtClean="0">
                <a:solidFill>
                  <a:schemeClr val="accent5">
                    <a:lumMod val="40000"/>
                    <a:lumOff val="60000"/>
                  </a:schemeClr>
                </a:solidFill>
                <a:effectLst>
                  <a:outerShdw blurRad="38100" dist="38100" dir="2700000" algn="tl">
                    <a:srgbClr val="000000">
                      <a:alpha val="43137"/>
                    </a:srgbClr>
                  </a:outerShdw>
                </a:effectLst>
                <a:latin typeface="Calibri Light" panose="020F0302020204030204" pitchFamily="34" charset="0"/>
              </a:rPr>
              <a:t>und reingefallen.</a:t>
            </a:r>
          </a:p>
          <a:p>
            <a:endParaRPr lang="de-DE" sz="2400" b="1" dirty="0" smtClean="0">
              <a:solidFill>
                <a:schemeClr val="accent5">
                  <a:lumMod val="40000"/>
                  <a:lumOff val="60000"/>
                </a:schemeClr>
              </a:solidFill>
              <a:effectLst>
                <a:outerShdw blurRad="38100" dist="38100" dir="2700000" algn="tl">
                  <a:srgbClr val="000000">
                    <a:alpha val="43137"/>
                  </a:srgbClr>
                </a:outerShdw>
              </a:effectLst>
              <a:latin typeface="Calibri Light" panose="020F0302020204030204" pitchFamily="34" charset="0"/>
            </a:endParaRPr>
          </a:p>
          <a:p>
            <a:endParaRPr lang="de-DE" sz="1600" b="1" i="1" dirty="0" smtClean="0">
              <a:solidFill>
                <a:schemeClr val="bg1">
                  <a:lumMod val="65000"/>
                </a:schemeClr>
              </a:solidFill>
              <a:effectLst>
                <a:outerShdw blurRad="38100" dist="38100" dir="2700000" algn="tl">
                  <a:srgbClr val="000000">
                    <a:alpha val="43137"/>
                  </a:srgbClr>
                </a:outerShdw>
              </a:effectLst>
              <a:latin typeface="Calibri Light" panose="020F0302020204030204" pitchFamily="34" charset="0"/>
            </a:endParaRPr>
          </a:p>
          <a:p>
            <a:r>
              <a:rPr lang="de-DE" sz="2000" b="1" i="1" dirty="0" smtClean="0">
                <a:solidFill>
                  <a:schemeClr val="bg1">
                    <a:lumMod val="65000"/>
                  </a:schemeClr>
                </a:solidFill>
                <a:effectLst>
                  <a:outerShdw blurRad="38100" dist="38100" dir="2700000" algn="tl">
                    <a:srgbClr val="000000">
                      <a:alpha val="43137"/>
                    </a:srgbClr>
                  </a:outerShdw>
                </a:effectLst>
                <a:latin typeface="Calibri Light" panose="020F0302020204030204" pitchFamily="34" charset="0"/>
              </a:rPr>
              <a:t>(Geschätzter Schaden 5.000 €)</a:t>
            </a:r>
          </a:p>
        </p:txBody>
      </p:sp>
    </p:spTree>
    <p:extLst>
      <p:ext uri="{BB962C8B-B14F-4D97-AF65-F5344CB8AC3E}">
        <p14:creationId xmlns:p14="http://schemas.microsoft.com/office/powerpoint/2010/main" val="225143121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8953"/>
            <a:ext cx="10691812" cy="7137162"/>
          </a:xfrm>
          <a:prstGeom prst="rect">
            <a:avLst/>
          </a:prstGeom>
        </p:spPr>
      </p:pic>
      <p:sp>
        <p:nvSpPr>
          <p:cNvPr id="20" name="Text Box 13"/>
          <p:cNvSpPr txBox="1">
            <a:spLocks noChangeArrowheads="1"/>
          </p:cNvSpPr>
          <p:nvPr/>
        </p:nvSpPr>
        <p:spPr bwMode="auto">
          <a:xfrm>
            <a:off x="2637153" y="611485"/>
            <a:ext cx="8054660" cy="2842684"/>
          </a:xfrm>
          <a:prstGeom prst="rect">
            <a:avLst/>
          </a:prstGeom>
          <a:noFill/>
          <a:ln>
            <a:noFill/>
          </a:ln>
          <a:effectLst/>
          <a:extLst/>
        </p:spPr>
        <p:txBody>
          <a:bodyPr wrap="square" lIns="36000" tIns="36000" rIns="35992" bIns="35992">
            <a:spAutoFit/>
          </a:bodyPr>
          <a:lstStyle>
            <a:defPPr>
              <a:defRPr lang="de-DE"/>
            </a:defPPr>
            <a:lvl1pPr defTabSz="995363" eaLnBrk="1" hangingPunct="1">
              <a:lnSpc>
                <a:spcPct val="150000"/>
              </a:lnSpc>
              <a:defRPr sz="2400" b="1">
                <a:solidFill>
                  <a:schemeClr val="tx1">
                    <a:lumMod val="85000"/>
                    <a:lumOff val="15000"/>
                  </a:schemeClr>
                </a:solidFill>
                <a:latin typeface="Arial"/>
              </a:defRPr>
            </a:lvl1pPr>
          </a:lstStyle>
          <a:p>
            <a:r>
              <a:rPr lang="de-DE" altLang="de-DE" sz="4000" i="1" dirty="0" smtClean="0"/>
              <a:t>Fazit</a:t>
            </a:r>
          </a:p>
          <a:p>
            <a:r>
              <a:rPr lang="de-DE" altLang="de-DE" sz="4000" i="1" dirty="0" smtClean="0"/>
              <a:t>Da, wo der Schimmel wächst, </a:t>
            </a:r>
          </a:p>
          <a:p>
            <a:r>
              <a:rPr lang="de-DE" altLang="de-DE" sz="4000" i="1" dirty="0" smtClean="0"/>
              <a:t>ist es zu lange, zu feucht!</a:t>
            </a:r>
            <a:endParaRPr lang="de-DE" altLang="de-DE" sz="4000" i="1" dirty="0"/>
          </a:p>
        </p:txBody>
      </p:sp>
      <p:sp>
        <p:nvSpPr>
          <p:cNvPr id="7" name="Text Box 8"/>
          <p:cNvSpPr txBox="1">
            <a:spLocks noChangeArrowheads="1"/>
          </p:cNvSpPr>
          <p:nvPr/>
        </p:nvSpPr>
        <p:spPr bwMode="auto">
          <a:xfrm>
            <a:off x="8550262" y="6408129"/>
            <a:ext cx="1756952" cy="289968"/>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284" tIns="52142" rIns="104284" bIns="52142">
            <a:spAutoFit/>
          </a:bodyPr>
          <a:lstStyle>
            <a:lvl1pPr algn="l" defTabSz="1042988">
              <a:defRPr>
                <a:solidFill>
                  <a:schemeClr val="tx1"/>
                </a:solidFill>
                <a:latin typeface="Arial" panose="020B0604020202020204" pitchFamily="34" charset="0"/>
              </a:defRPr>
            </a:lvl1pPr>
            <a:lvl2pPr marL="522288" algn="l" defTabSz="1042988">
              <a:defRPr>
                <a:solidFill>
                  <a:schemeClr val="tx1"/>
                </a:solidFill>
                <a:latin typeface="Arial" panose="020B0604020202020204" pitchFamily="34" charset="0"/>
              </a:defRPr>
            </a:lvl2pPr>
            <a:lvl3pPr marL="1042988" algn="l" defTabSz="1042988">
              <a:defRPr>
                <a:solidFill>
                  <a:schemeClr val="tx1"/>
                </a:solidFill>
                <a:latin typeface="Arial" panose="020B0604020202020204" pitchFamily="34" charset="0"/>
              </a:defRPr>
            </a:lvl3pPr>
            <a:lvl4pPr marL="1565275" algn="l" defTabSz="1042988">
              <a:defRPr>
                <a:solidFill>
                  <a:schemeClr val="tx1"/>
                </a:solidFill>
                <a:latin typeface="Arial" panose="020B0604020202020204" pitchFamily="34" charset="0"/>
              </a:defRPr>
            </a:lvl4pPr>
            <a:lvl5pPr marL="2085975" algn="l" defTabSz="1042988">
              <a:defRPr>
                <a:solidFill>
                  <a:schemeClr val="tx1"/>
                </a:solidFill>
                <a:latin typeface="Arial" panose="020B0604020202020204" pitchFamily="34" charset="0"/>
              </a:defRPr>
            </a:lvl5pPr>
            <a:lvl6pPr marL="2543175" defTabSz="1042988" fontAlgn="base">
              <a:spcBef>
                <a:spcPct val="0"/>
              </a:spcBef>
              <a:spcAft>
                <a:spcPct val="0"/>
              </a:spcAft>
              <a:defRPr>
                <a:solidFill>
                  <a:schemeClr val="tx1"/>
                </a:solidFill>
                <a:latin typeface="Arial" panose="020B0604020202020204" pitchFamily="34" charset="0"/>
              </a:defRPr>
            </a:lvl6pPr>
            <a:lvl7pPr marL="3000375" defTabSz="1042988" fontAlgn="base">
              <a:spcBef>
                <a:spcPct val="0"/>
              </a:spcBef>
              <a:spcAft>
                <a:spcPct val="0"/>
              </a:spcAft>
              <a:defRPr>
                <a:solidFill>
                  <a:schemeClr val="tx1"/>
                </a:solidFill>
                <a:latin typeface="Arial" panose="020B0604020202020204" pitchFamily="34" charset="0"/>
              </a:defRPr>
            </a:lvl7pPr>
            <a:lvl8pPr marL="3457575" defTabSz="1042988" fontAlgn="base">
              <a:spcBef>
                <a:spcPct val="0"/>
              </a:spcBef>
              <a:spcAft>
                <a:spcPct val="0"/>
              </a:spcAft>
              <a:defRPr>
                <a:solidFill>
                  <a:schemeClr val="tx1"/>
                </a:solidFill>
                <a:latin typeface="Arial" panose="020B0604020202020204" pitchFamily="34" charset="0"/>
              </a:defRPr>
            </a:lvl8pPr>
            <a:lvl9pPr marL="3914775" defTabSz="1042988" fontAlgn="base">
              <a:spcBef>
                <a:spcPct val="0"/>
              </a:spcBef>
              <a:spcAft>
                <a:spcPct val="0"/>
              </a:spcAft>
              <a:defRPr>
                <a:solidFill>
                  <a:schemeClr val="tx1"/>
                </a:solidFill>
                <a:latin typeface="Arial" panose="020B0604020202020204" pitchFamily="34" charset="0"/>
              </a:defRPr>
            </a:lvl9pPr>
          </a:lstStyle>
          <a:p>
            <a:pPr algn="ctr"/>
            <a:r>
              <a:rPr lang="de-DE" altLang="de-DE" sz="1200" dirty="0" smtClean="0">
                <a:solidFill>
                  <a:schemeClr val="bg1">
                    <a:lumMod val="65000"/>
                  </a:schemeClr>
                </a:solidFill>
              </a:rPr>
              <a:t>Foto</a:t>
            </a:r>
            <a:r>
              <a:rPr lang="de-DE" altLang="de-DE" sz="1200" dirty="0">
                <a:solidFill>
                  <a:schemeClr val="bg1">
                    <a:lumMod val="65000"/>
                  </a:schemeClr>
                </a:solidFill>
              </a:rPr>
              <a:t>: </a:t>
            </a:r>
            <a:r>
              <a:rPr lang="de-DE" altLang="de-DE" sz="1200" dirty="0" smtClean="0">
                <a:solidFill>
                  <a:schemeClr val="bg1">
                    <a:lumMod val="65000"/>
                  </a:schemeClr>
                </a:solidFill>
              </a:rPr>
              <a:t>Werner </a:t>
            </a:r>
            <a:r>
              <a:rPr lang="de-DE" altLang="de-DE" sz="1200" dirty="0" err="1" smtClean="0">
                <a:solidFill>
                  <a:schemeClr val="bg1">
                    <a:lumMod val="65000"/>
                  </a:schemeClr>
                </a:solidFill>
              </a:rPr>
              <a:t>Ehl</a:t>
            </a:r>
            <a:endParaRPr lang="de-DE" altLang="de-DE" sz="1200" dirty="0">
              <a:solidFill>
                <a:schemeClr val="bg1">
                  <a:lumMod val="65000"/>
                </a:schemeClr>
              </a:solidFill>
            </a:endParaRPr>
          </a:p>
        </p:txBody>
      </p:sp>
    </p:spTree>
    <p:extLst>
      <p:ext uri="{BB962C8B-B14F-4D97-AF65-F5344CB8AC3E}">
        <p14:creationId xmlns:p14="http://schemas.microsoft.com/office/powerpoint/2010/main" val="264187764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7883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3905746" y="323453"/>
            <a:ext cx="6480720" cy="6696744"/>
            <a:chOff x="3905746" y="323453"/>
            <a:chExt cx="6480720" cy="6696744"/>
          </a:xfrm>
        </p:grpSpPr>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02090" y="323453"/>
              <a:ext cx="3384376" cy="3240360"/>
            </a:xfrm>
            <a:prstGeom prst="rect">
              <a:avLst/>
            </a:prstGeom>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02090" y="3779837"/>
              <a:ext cx="3384376" cy="3240000"/>
            </a:xfrm>
            <a:prstGeom prst="rect">
              <a:avLst/>
            </a:prstGeom>
          </p:spPr>
        </p:pic>
        <p:pic>
          <p:nvPicPr>
            <p:cNvPr id="5" name="Grafik 4"/>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a:off x="3905746" y="323453"/>
              <a:ext cx="2880000" cy="3240360"/>
            </a:xfrm>
            <a:prstGeom prst="rect">
              <a:avLst/>
            </a:prstGeom>
          </p:spPr>
        </p:pic>
        <p:pic>
          <p:nvPicPr>
            <p:cNvPr id="6" name="Grafik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05746" y="3779837"/>
              <a:ext cx="2880000" cy="3240360"/>
            </a:xfrm>
            <a:prstGeom prst="rect">
              <a:avLst/>
            </a:prstGeom>
          </p:spPr>
        </p:pic>
        <p:sp>
          <p:nvSpPr>
            <p:cNvPr id="7" name="Textfeld 6"/>
            <p:cNvSpPr txBox="1"/>
            <p:nvPr/>
          </p:nvSpPr>
          <p:spPr>
            <a:xfrm>
              <a:off x="4157774" y="6624153"/>
              <a:ext cx="1471878" cy="246221"/>
            </a:xfrm>
            <a:prstGeom prst="rect">
              <a:avLst/>
            </a:prstGeom>
            <a:noFill/>
          </p:spPr>
          <p:txBody>
            <a:bodyPr wrap="none" rtlCol="0">
              <a:spAutoFit/>
            </a:bodyPr>
            <a:lstStyle/>
            <a:p>
              <a:r>
                <a:rPr lang="de-DE" dirty="0" smtClean="0">
                  <a:solidFill>
                    <a:schemeClr val="bg1">
                      <a:lumMod val="85000"/>
                    </a:schemeClr>
                  </a:solidFill>
                </a:rPr>
                <a:t>© Fotos H. Obermeyer</a:t>
              </a:r>
              <a:endParaRPr lang="de-DE" dirty="0">
                <a:solidFill>
                  <a:schemeClr val="bg1">
                    <a:lumMod val="85000"/>
                  </a:schemeClr>
                </a:solidFill>
              </a:endParaRPr>
            </a:p>
          </p:txBody>
        </p:sp>
      </p:grpSp>
      <p:sp>
        <p:nvSpPr>
          <p:cNvPr id="10" name="Textfeld 9"/>
          <p:cNvSpPr txBox="1"/>
          <p:nvPr/>
        </p:nvSpPr>
        <p:spPr>
          <a:xfrm>
            <a:off x="0" y="1620051"/>
            <a:ext cx="3905746" cy="2862322"/>
          </a:xfrm>
          <a:prstGeom prst="rect">
            <a:avLst/>
          </a:prstGeom>
          <a:noFill/>
        </p:spPr>
        <p:txBody>
          <a:bodyPr wrap="square" rtlCol="0">
            <a:spAutoFit/>
          </a:bodyPr>
          <a:lstStyle/>
          <a:p>
            <a:pPr algn="ctr">
              <a:lnSpc>
                <a:spcPct val="150000"/>
              </a:lnSpc>
            </a:pPr>
            <a:r>
              <a:rPr lang="de-DE" sz="4000" dirty="0">
                <a:solidFill>
                  <a:schemeClr val="bg2"/>
                </a:solidFill>
                <a:latin typeface="+mn-lt"/>
              </a:rPr>
              <a:t>Schimmel</a:t>
            </a:r>
          </a:p>
          <a:p>
            <a:pPr algn="ctr">
              <a:lnSpc>
                <a:spcPct val="150000"/>
              </a:lnSpc>
            </a:pPr>
            <a:r>
              <a:rPr lang="de-DE" sz="4000" dirty="0" smtClean="0">
                <a:solidFill>
                  <a:schemeClr val="bg2"/>
                </a:solidFill>
                <a:latin typeface="+mn-lt"/>
              </a:rPr>
              <a:t>im </a:t>
            </a:r>
          </a:p>
          <a:p>
            <a:pPr algn="ctr">
              <a:lnSpc>
                <a:spcPct val="150000"/>
              </a:lnSpc>
            </a:pPr>
            <a:r>
              <a:rPr lang="de-DE" sz="4000" dirty="0" smtClean="0">
                <a:solidFill>
                  <a:schemeClr val="bg2"/>
                </a:solidFill>
                <a:latin typeface="+mn-lt"/>
              </a:rPr>
              <a:t>Treppenhaus</a:t>
            </a:r>
            <a:endParaRPr lang="de-DE" sz="4000" dirty="0">
              <a:solidFill>
                <a:schemeClr val="bg2"/>
              </a:solidFill>
              <a:latin typeface="+mn-lt"/>
            </a:endParaRPr>
          </a:p>
        </p:txBody>
      </p:sp>
    </p:spTree>
    <p:extLst>
      <p:ext uri="{BB962C8B-B14F-4D97-AF65-F5344CB8AC3E}">
        <p14:creationId xmlns:p14="http://schemas.microsoft.com/office/powerpoint/2010/main" val="126232639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1620051"/>
            <a:ext cx="3545706" cy="3785652"/>
          </a:xfrm>
          <a:prstGeom prst="rect">
            <a:avLst/>
          </a:prstGeom>
          <a:noFill/>
        </p:spPr>
        <p:txBody>
          <a:bodyPr wrap="square" rtlCol="0">
            <a:spAutoFit/>
          </a:bodyPr>
          <a:lstStyle/>
          <a:p>
            <a:pPr algn="ctr">
              <a:lnSpc>
                <a:spcPct val="150000"/>
              </a:lnSpc>
            </a:pPr>
            <a:r>
              <a:rPr lang="de-DE" sz="4000" dirty="0">
                <a:solidFill>
                  <a:schemeClr val="bg2"/>
                </a:solidFill>
                <a:latin typeface="+mn-lt"/>
              </a:rPr>
              <a:t>Schimmel</a:t>
            </a:r>
          </a:p>
          <a:p>
            <a:pPr algn="ctr">
              <a:lnSpc>
                <a:spcPct val="150000"/>
              </a:lnSpc>
            </a:pPr>
            <a:r>
              <a:rPr lang="de-DE" sz="4000" dirty="0" smtClean="0">
                <a:solidFill>
                  <a:schemeClr val="bg2"/>
                </a:solidFill>
                <a:latin typeface="+mn-lt"/>
              </a:rPr>
              <a:t>im </a:t>
            </a:r>
          </a:p>
          <a:p>
            <a:pPr algn="ctr">
              <a:lnSpc>
                <a:spcPct val="150000"/>
              </a:lnSpc>
            </a:pPr>
            <a:r>
              <a:rPr lang="de-DE" sz="4000" dirty="0" smtClean="0">
                <a:solidFill>
                  <a:schemeClr val="bg2"/>
                </a:solidFill>
                <a:latin typeface="+mn-lt"/>
              </a:rPr>
              <a:t>Blumentopf</a:t>
            </a:r>
          </a:p>
          <a:p>
            <a:pPr algn="ctr">
              <a:lnSpc>
                <a:spcPct val="150000"/>
              </a:lnSpc>
            </a:pPr>
            <a:endParaRPr lang="de-DE" sz="4000" dirty="0">
              <a:solidFill>
                <a:schemeClr val="bg2"/>
              </a:solidFill>
              <a:latin typeface="+mn-lt"/>
            </a:endParaRPr>
          </a:p>
        </p:txBody>
      </p:sp>
      <p:pic>
        <p:nvPicPr>
          <p:cNvPr id="5" name="Grafi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4149" y="503473"/>
            <a:ext cx="7217664" cy="5937504"/>
          </a:xfrm>
          <a:prstGeom prst="rect">
            <a:avLst/>
          </a:prstGeom>
        </p:spPr>
      </p:pic>
    </p:spTree>
    <p:extLst>
      <p:ext uri="{BB962C8B-B14F-4D97-AF65-F5344CB8AC3E}">
        <p14:creationId xmlns:p14="http://schemas.microsoft.com/office/powerpoint/2010/main" val="72764333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2645606" y="971525"/>
            <a:ext cx="8046207" cy="6156684"/>
          </a:xfrm>
          <a:prstGeom prst="rect">
            <a:avLst/>
          </a:prstGeom>
          <a:solidFill>
            <a:schemeClr val="accent4">
              <a:lumMod val="20000"/>
              <a:lumOff val="80000"/>
            </a:schemeClr>
          </a:solidFill>
          <a:ln>
            <a:noFill/>
          </a:ln>
          <a:effectLst/>
          <a:extLst/>
        </p:spPr>
        <p:txBody>
          <a:bodyPr vert="horz" wrap="none" lIns="91440" tIns="45720" rIns="91440" bIns="45720" numCol="1" rtlCol="0" anchor="ctr" anchorCtr="0" compatLnSpc="1">
            <a:prstTxWarp prst="textNoShape">
              <a:avLst/>
            </a:prstTxWarp>
          </a:bodyPr>
          <a:lstStyle/>
          <a:p>
            <a:pPr algn="ctr" defTabSz="995363" eaLnBrk="1" hangingPunct="1"/>
            <a:endParaRPr lang="de-DE" smtClean="0"/>
          </a:p>
        </p:txBody>
      </p:sp>
      <p:pic>
        <p:nvPicPr>
          <p:cNvPr id="10" name="Picture 2"/>
          <p:cNvPicPr>
            <a:picLocks noChangeAspect="1" noChangeArrowheads="1"/>
          </p:cNvPicPr>
          <p:nvPr/>
        </p:nvPicPr>
        <p:blipFill>
          <a:blip r:embed="rId2" cstate="screen">
            <a:clrChange>
              <a:clrFrom>
                <a:srgbClr val="010000"/>
              </a:clrFrom>
              <a:clrTo>
                <a:srgbClr val="010000">
                  <a:alpha val="0"/>
                </a:srgbClr>
              </a:clrTo>
            </a:clrChange>
            <a:extLst>
              <a:ext uri="{28A0092B-C50C-407E-A947-70E740481C1C}">
                <a14:useLocalDpi xmlns:a14="http://schemas.microsoft.com/office/drawing/2010/main"/>
              </a:ext>
            </a:extLst>
          </a:blip>
          <a:srcRect/>
          <a:stretch>
            <a:fillRect/>
          </a:stretch>
        </p:blipFill>
        <p:spPr bwMode="auto">
          <a:xfrm rot="10800000">
            <a:off x="-6" y="-2"/>
            <a:ext cx="10691813" cy="755967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auto">
          <a:xfrm>
            <a:off x="305346" y="215441"/>
            <a:ext cx="10386467" cy="811359"/>
          </a:xfrm>
          <a:prstGeom prst="rect">
            <a:avLst/>
          </a:prstGeom>
          <a:noFill/>
          <a:ln>
            <a:noFill/>
          </a:ln>
          <a:effectLst/>
          <a:extLst/>
        </p:spPr>
        <p:txBody>
          <a:bodyPr wrap="square" lIns="36000" tIns="36000" rIns="35992" bIns="35992">
            <a:spAutoFit/>
          </a:bodyPr>
          <a:lstStyle>
            <a:lvl1pPr defTabSz="995363">
              <a:defRPr sz="1000">
                <a:solidFill>
                  <a:srgbClr val="969696"/>
                </a:solidFill>
                <a:latin typeface="Arial" panose="020B0604020202020204" pitchFamily="34" charset="0"/>
              </a:defRPr>
            </a:lvl1pPr>
            <a:lvl2pPr marL="742950" indent="-285750" defTabSz="995363">
              <a:defRPr sz="1000">
                <a:solidFill>
                  <a:srgbClr val="969696"/>
                </a:solidFill>
                <a:latin typeface="Arial" panose="020B0604020202020204" pitchFamily="34" charset="0"/>
              </a:defRPr>
            </a:lvl2pPr>
            <a:lvl3pPr marL="1143000" indent="-228600" defTabSz="995363">
              <a:defRPr sz="1000">
                <a:solidFill>
                  <a:srgbClr val="969696"/>
                </a:solidFill>
                <a:latin typeface="Arial" panose="020B0604020202020204" pitchFamily="34" charset="0"/>
              </a:defRPr>
            </a:lvl3pPr>
            <a:lvl4pPr marL="1600200" indent="-228600" defTabSz="995363">
              <a:defRPr sz="1000">
                <a:solidFill>
                  <a:srgbClr val="969696"/>
                </a:solidFill>
                <a:latin typeface="Arial" panose="020B0604020202020204" pitchFamily="34" charset="0"/>
              </a:defRPr>
            </a:lvl4pPr>
            <a:lvl5pPr marL="2057400" indent="-228600" defTabSz="995363">
              <a:defRPr sz="1000">
                <a:solidFill>
                  <a:srgbClr val="969696"/>
                </a:solidFill>
                <a:latin typeface="Arial" panose="020B0604020202020204" pitchFamily="34" charset="0"/>
              </a:defRPr>
            </a:lvl5pPr>
            <a:lvl6pPr marL="2514600" indent="-228600" defTabSz="995363"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5363"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5363"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5363"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lnSpc>
                <a:spcPct val="150000"/>
              </a:lnSpc>
              <a:defRPr/>
            </a:pPr>
            <a:r>
              <a:rPr lang="nb-NO" altLang="de-DE" sz="3200" b="1" dirty="0" smtClean="0">
                <a:solidFill>
                  <a:srgbClr val="FF0000"/>
                </a:solidFill>
                <a:latin typeface="Arial"/>
              </a:rPr>
              <a:t>Sporen</a:t>
            </a:r>
            <a:r>
              <a:rPr lang="nb-NO" altLang="de-DE" sz="3200" b="1" dirty="0" smtClean="0">
                <a:solidFill>
                  <a:schemeClr val="tx1">
                    <a:lumMod val="85000"/>
                    <a:lumOff val="15000"/>
                  </a:schemeClr>
                </a:solidFill>
                <a:latin typeface="Arial"/>
              </a:rPr>
              <a:t> von Schimmelpilzen</a:t>
            </a:r>
            <a:r>
              <a:rPr lang="nb-NO" altLang="de-DE" sz="2000" dirty="0" smtClean="0">
                <a:solidFill>
                  <a:schemeClr val="tx1">
                    <a:lumMod val="85000"/>
                    <a:lumOff val="15000"/>
                  </a:schemeClr>
                </a:solidFill>
                <a:latin typeface="Arial"/>
              </a:rPr>
              <a:t>	...über 130.000 Schimmelpilzarten</a:t>
            </a:r>
            <a:endParaRPr lang="nb-NO" altLang="de-DE" sz="2000" dirty="0">
              <a:solidFill>
                <a:schemeClr val="tx1">
                  <a:lumMod val="85000"/>
                  <a:lumOff val="15000"/>
                </a:schemeClr>
              </a:solidFill>
              <a:latin typeface="Arial"/>
            </a:endParaRPr>
          </a:p>
        </p:txBody>
      </p:sp>
      <p:pic>
        <p:nvPicPr>
          <p:cNvPr id="11" name="Picture 2"/>
          <p:cNvPicPr>
            <a:picLocks noChangeAspect="1" noChangeArrowheads="1"/>
          </p:cNvPicPr>
          <p:nvPr/>
        </p:nvPicPr>
        <p:blipFill>
          <a:blip r:embed="rId2" cstate="screen">
            <a:clrChange>
              <a:clrFrom>
                <a:srgbClr val="010000"/>
              </a:clrFrom>
              <a:clrTo>
                <a:srgbClr val="010000">
                  <a:alpha val="0"/>
                </a:srgbClr>
              </a:clrTo>
            </a:clrChange>
            <a:extLst>
              <a:ext uri="{28A0092B-C50C-407E-A947-70E740481C1C}">
                <a14:useLocalDpi xmlns:a14="http://schemas.microsoft.com/office/drawing/2010/main"/>
              </a:ext>
            </a:extLst>
          </a:blip>
          <a:srcRect/>
          <a:stretch>
            <a:fillRect/>
          </a:stretch>
        </p:blipFill>
        <p:spPr bwMode="auto">
          <a:xfrm>
            <a:off x="0" y="1"/>
            <a:ext cx="10691813" cy="7559674"/>
          </a:xfrm>
          <a:prstGeom prst="rect">
            <a:avLst/>
          </a:prstGeom>
          <a:noFill/>
          <a:extLst>
            <a:ext uri="{909E8E84-426E-40DD-AFC4-6F175D3DCCD1}">
              <a14:hiddenFill xmlns:a14="http://schemas.microsoft.com/office/drawing/2010/main">
                <a:solidFill>
                  <a:srgbClr val="FFFFFF"/>
                </a:solidFill>
              </a14:hiddenFill>
            </a:ext>
          </a:extLst>
        </p:spPr>
      </p:pic>
      <p:grpSp>
        <p:nvGrpSpPr>
          <p:cNvPr id="250" name="Gruppieren 249"/>
          <p:cNvGrpSpPr/>
          <p:nvPr/>
        </p:nvGrpSpPr>
        <p:grpSpPr>
          <a:xfrm>
            <a:off x="1709502" y="971526"/>
            <a:ext cx="987638" cy="6156683"/>
            <a:chOff x="1709502" y="971526"/>
            <a:chExt cx="987638" cy="6264696"/>
          </a:xfrm>
        </p:grpSpPr>
        <p:pic>
          <p:nvPicPr>
            <p:cNvPr id="244" name="Grafik 243"/>
            <p:cNvPicPr>
              <a:picLocks noChangeAspect="1"/>
            </p:cNvPicPr>
            <p:nvPr/>
          </p:nvPicPr>
          <p:blipFill rotWithShape="1">
            <a:blip r:embed="rId3" cstate="screen">
              <a:extLst>
                <a:ext uri="{28A0092B-C50C-407E-A947-70E740481C1C}">
                  <a14:useLocalDpi xmlns:a14="http://schemas.microsoft.com/office/drawing/2010/main"/>
                </a:ext>
              </a:extLst>
            </a:blip>
            <a:srcRect t="11183" b="660"/>
            <a:stretch/>
          </p:blipFill>
          <p:spPr>
            <a:xfrm>
              <a:off x="1709502" y="971526"/>
              <a:ext cx="987638" cy="6264696"/>
            </a:xfrm>
            <a:prstGeom prst="rect">
              <a:avLst/>
            </a:prstGeom>
            <a:effectLst>
              <a:outerShdw blurRad="50800" dist="38100" algn="l" rotWithShape="0">
                <a:prstClr val="black">
                  <a:alpha val="40000"/>
                </a:prstClr>
              </a:outerShdw>
            </a:effectLst>
          </p:spPr>
        </p:pic>
        <p:sp>
          <p:nvSpPr>
            <p:cNvPr id="248" name="Textfeld 247"/>
            <p:cNvSpPr txBox="1"/>
            <p:nvPr/>
          </p:nvSpPr>
          <p:spPr>
            <a:xfrm>
              <a:off x="1889522" y="6912185"/>
              <a:ext cx="474810" cy="230832"/>
            </a:xfrm>
            <a:prstGeom prst="rect">
              <a:avLst/>
            </a:prstGeom>
            <a:noFill/>
          </p:spPr>
          <p:txBody>
            <a:bodyPr wrap="none" rtlCol="0">
              <a:spAutoFit/>
            </a:bodyPr>
            <a:lstStyle/>
            <a:p>
              <a:r>
                <a:rPr lang="de-DE" sz="900" dirty="0" smtClean="0">
                  <a:solidFill>
                    <a:prstClr val="white">
                      <a:lumMod val="65000"/>
                    </a:prstClr>
                  </a:solidFill>
                </a:rPr>
                <a:t>© HO</a:t>
              </a:r>
              <a:endParaRPr lang="de-DE" sz="900" dirty="0">
                <a:solidFill>
                  <a:prstClr val="white">
                    <a:lumMod val="65000"/>
                  </a:prstClr>
                </a:solidFill>
              </a:endParaRPr>
            </a:p>
          </p:txBody>
        </p:sp>
      </p:grpSp>
      <p:sp>
        <p:nvSpPr>
          <p:cNvPr id="12" name="Line 7"/>
          <p:cNvSpPr>
            <a:spLocks noChangeShapeType="1"/>
          </p:cNvSpPr>
          <p:nvPr/>
        </p:nvSpPr>
        <p:spPr bwMode="auto">
          <a:xfrm>
            <a:off x="-1" y="971525"/>
            <a:ext cx="10692000" cy="0"/>
          </a:xfrm>
          <a:prstGeom prst="line">
            <a:avLst/>
          </a:prstGeom>
          <a:noFill/>
          <a:ln w="9525">
            <a:solidFill>
              <a:schemeClr val="tx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a:p>
        </p:txBody>
      </p:sp>
      <p:sp>
        <p:nvSpPr>
          <p:cNvPr id="249" name="Text Box 3"/>
          <p:cNvSpPr txBox="1">
            <a:spLocks noChangeArrowheads="1"/>
          </p:cNvSpPr>
          <p:nvPr/>
        </p:nvSpPr>
        <p:spPr bwMode="auto">
          <a:xfrm>
            <a:off x="0" y="2627709"/>
            <a:ext cx="10691813" cy="2042465"/>
          </a:xfrm>
          <a:prstGeom prst="rect">
            <a:avLst/>
          </a:prstGeom>
          <a:noFill/>
          <a:ln>
            <a:noFill/>
          </a:ln>
          <a:effectLst/>
          <a:extLst/>
        </p:spPr>
        <p:txBody>
          <a:bodyPr wrap="square" lIns="36000" tIns="36000" rIns="35992" bIns="35992">
            <a:spAutoFit/>
          </a:bodyPr>
          <a:lstStyle>
            <a:lvl1pPr defTabSz="995363">
              <a:defRPr sz="1000">
                <a:solidFill>
                  <a:srgbClr val="969696"/>
                </a:solidFill>
                <a:latin typeface="Arial" panose="020B0604020202020204" pitchFamily="34" charset="0"/>
              </a:defRPr>
            </a:lvl1pPr>
            <a:lvl2pPr marL="742950" indent="-285750" defTabSz="995363">
              <a:defRPr sz="1000">
                <a:solidFill>
                  <a:srgbClr val="969696"/>
                </a:solidFill>
                <a:latin typeface="Arial" panose="020B0604020202020204" pitchFamily="34" charset="0"/>
              </a:defRPr>
            </a:lvl2pPr>
            <a:lvl3pPr marL="1143000" indent="-228600" defTabSz="995363">
              <a:defRPr sz="1000">
                <a:solidFill>
                  <a:srgbClr val="969696"/>
                </a:solidFill>
                <a:latin typeface="Arial" panose="020B0604020202020204" pitchFamily="34" charset="0"/>
              </a:defRPr>
            </a:lvl3pPr>
            <a:lvl4pPr marL="1600200" indent="-228600" defTabSz="995363">
              <a:defRPr sz="1000">
                <a:solidFill>
                  <a:srgbClr val="969696"/>
                </a:solidFill>
                <a:latin typeface="Arial" panose="020B0604020202020204" pitchFamily="34" charset="0"/>
              </a:defRPr>
            </a:lvl4pPr>
            <a:lvl5pPr marL="2057400" indent="-228600" defTabSz="995363">
              <a:defRPr sz="1000">
                <a:solidFill>
                  <a:srgbClr val="969696"/>
                </a:solidFill>
                <a:latin typeface="Arial" panose="020B0604020202020204" pitchFamily="34" charset="0"/>
              </a:defRPr>
            </a:lvl5pPr>
            <a:lvl6pPr marL="2514600" indent="-228600" defTabSz="995363" eaLnBrk="0" fontAlgn="base" hangingPunct="0">
              <a:spcBef>
                <a:spcPct val="0"/>
              </a:spcBef>
              <a:spcAft>
                <a:spcPct val="0"/>
              </a:spcAft>
              <a:defRPr sz="1000">
                <a:solidFill>
                  <a:srgbClr val="969696"/>
                </a:solidFill>
                <a:latin typeface="Arial" panose="020B0604020202020204" pitchFamily="34" charset="0"/>
              </a:defRPr>
            </a:lvl6pPr>
            <a:lvl7pPr marL="2971800" indent="-228600" defTabSz="995363" eaLnBrk="0" fontAlgn="base" hangingPunct="0">
              <a:spcBef>
                <a:spcPct val="0"/>
              </a:spcBef>
              <a:spcAft>
                <a:spcPct val="0"/>
              </a:spcAft>
              <a:defRPr sz="1000">
                <a:solidFill>
                  <a:srgbClr val="969696"/>
                </a:solidFill>
                <a:latin typeface="Arial" panose="020B0604020202020204" pitchFamily="34" charset="0"/>
              </a:defRPr>
            </a:lvl7pPr>
            <a:lvl8pPr marL="3429000" indent="-228600" defTabSz="995363" eaLnBrk="0" fontAlgn="base" hangingPunct="0">
              <a:spcBef>
                <a:spcPct val="0"/>
              </a:spcBef>
              <a:spcAft>
                <a:spcPct val="0"/>
              </a:spcAft>
              <a:defRPr sz="1000">
                <a:solidFill>
                  <a:srgbClr val="969696"/>
                </a:solidFill>
                <a:latin typeface="Arial" panose="020B0604020202020204" pitchFamily="34" charset="0"/>
              </a:defRPr>
            </a:lvl8pPr>
            <a:lvl9pPr marL="3886200" indent="-228600" defTabSz="995363" eaLnBrk="0" fontAlgn="base" hangingPunct="0">
              <a:spcBef>
                <a:spcPct val="0"/>
              </a:spcBef>
              <a:spcAft>
                <a:spcPct val="0"/>
              </a:spcAft>
              <a:defRPr sz="1000">
                <a:solidFill>
                  <a:srgbClr val="969696"/>
                </a:solidFill>
                <a:latin typeface="Arial" panose="020B0604020202020204" pitchFamily="34" charset="0"/>
              </a:defRPr>
            </a:lvl9pPr>
          </a:lstStyle>
          <a:p>
            <a:pPr eaLnBrk="1" hangingPunct="1">
              <a:defRPr/>
            </a:pPr>
            <a:r>
              <a:rPr lang="de-DE" altLang="de-DE" sz="3200" dirty="0" smtClean="0">
                <a:solidFill>
                  <a:schemeClr val="tx1">
                    <a:lumMod val="85000"/>
                    <a:lumOff val="15000"/>
                  </a:schemeClr>
                </a:solidFill>
                <a:latin typeface="Arial"/>
              </a:rPr>
              <a:t>   </a:t>
            </a:r>
            <a:r>
              <a:rPr lang="de-DE" altLang="de-DE" sz="3200" dirty="0">
                <a:solidFill>
                  <a:schemeClr val="tx1">
                    <a:lumMod val="85000"/>
                    <a:lumOff val="15000"/>
                  </a:schemeClr>
                </a:solidFill>
                <a:latin typeface="Arial"/>
              </a:rPr>
              <a:t>	</a:t>
            </a:r>
            <a:r>
              <a:rPr lang="de-DE" altLang="de-DE" sz="3200" dirty="0" smtClean="0">
                <a:solidFill>
                  <a:schemeClr val="tx1">
                    <a:lumMod val="85000"/>
                    <a:lumOff val="15000"/>
                  </a:schemeClr>
                </a:solidFill>
                <a:latin typeface="Arial"/>
              </a:rPr>
              <a:t>				</a:t>
            </a:r>
            <a:r>
              <a:rPr lang="de-DE" altLang="de-DE" sz="3200" spc="300" dirty="0" smtClean="0">
                <a:solidFill>
                  <a:srgbClr val="FF0000"/>
                </a:solidFill>
                <a:latin typeface="Arial"/>
              </a:rPr>
              <a:t>immer </a:t>
            </a:r>
            <a:r>
              <a:rPr lang="de-DE" altLang="de-DE" sz="3200" spc="300" dirty="0">
                <a:solidFill>
                  <a:srgbClr val="FF0000"/>
                </a:solidFill>
                <a:latin typeface="Arial"/>
              </a:rPr>
              <a:t>und überall</a:t>
            </a:r>
            <a:endParaRPr lang="de-DE" altLang="de-DE" sz="3200" spc="300" dirty="0" smtClean="0">
              <a:solidFill>
                <a:srgbClr val="FF0000"/>
              </a:solidFill>
              <a:latin typeface="Arial"/>
            </a:endParaRPr>
          </a:p>
          <a:p>
            <a:pPr eaLnBrk="1" hangingPunct="1">
              <a:defRPr/>
            </a:pPr>
            <a:endParaRPr lang="de-DE" altLang="de-DE" sz="3200" dirty="0">
              <a:solidFill>
                <a:schemeClr val="tx1">
                  <a:lumMod val="85000"/>
                  <a:lumOff val="15000"/>
                </a:schemeClr>
              </a:solidFill>
              <a:latin typeface="Arial"/>
            </a:endParaRPr>
          </a:p>
          <a:p>
            <a:pPr eaLnBrk="1" hangingPunct="1">
              <a:defRPr/>
            </a:pPr>
            <a:endParaRPr lang="de-DE" altLang="de-DE" sz="3200" dirty="0" smtClean="0">
              <a:solidFill>
                <a:schemeClr val="tx1">
                  <a:lumMod val="85000"/>
                  <a:lumOff val="15000"/>
                </a:schemeClr>
              </a:solidFill>
              <a:latin typeface="Arial"/>
            </a:endParaRPr>
          </a:p>
          <a:p>
            <a:pPr eaLnBrk="1" hangingPunct="1">
              <a:defRPr/>
            </a:pPr>
            <a:r>
              <a:rPr lang="de-DE" altLang="de-DE" sz="3200" dirty="0">
                <a:solidFill>
                  <a:schemeClr val="tx1">
                    <a:lumMod val="85000"/>
                    <a:lumOff val="15000"/>
                  </a:schemeClr>
                </a:solidFill>
                <a:latin typeface="Arial"/>
              </a:rPr>
              <a:t> </a:t>
            </a:r>
            <a:r>
              <a:rPr lang="de-DE" altLang="de-DE" sz="3200" dirty="0" smtClean="0">
                <a:solidFill>
                  <a:schemeClr val="tx1">
                    <a:lumMod val="85000"/>
                    <a:lumOff val="15000"/>
                  </a:schemeClr>
                </a:solidFill>
                <a:latin typeface="Arial"/>
              </a:rPr>
              <a:t>  außen 		und in Räumen</a:t>
            </a:r>
          </a:p>
        </p:txBody>
      </p:sp>
    </p:spTree>
    <p:extLst>
      <p:ext uri="{BB962C8B-B14F-4D97-AF65-F5344CB8AC3E}">
        <p14:creationId xmlns:p14="http://schemas.microsoft.com/office/powerpoint/2010/main" val="548962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VZ-RLP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5F5F5F"/>
        </a:solidFill>
        <a:ln>
          <a:noFill/>
        </a:ln>
        <a:effectLst/>
        <a:extLst>
          <a:ext uri="{91240B29-F687-4F45-9708-019B960494DF}">
            <a14:hiddenLine xmlns:a14="http://schemas.microsoft.com/office/drawing/2010/main" w="9525" cap="flat" cmpd="sng" algn="ctr">
              <a:solidFill>
                <a:srgbClr val="80808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95363" rtl="0" eaLnBrk="1" fontAlgn="base" latinLnBrk="0" hangingPunct="1">
          <a:lnSpc>
            <a:spcPct val="100000"/>
          </a:lnSpc>
          <a:spcBef>
            <a:spcPct val="0"/>
          </a:spcBef>
          <a:spcAft>
            <a:spcPct val="0"/>
          </a:spcAft>
          <a:buClrTx/>
          <a:buSzTx/>
          <a:buFontTx/>
          <a:buNone/>
          <a:tabLst/>
          <a:defRPr kumimoji="0" lang="de-DE" altLang="de-DE" sz="1000" b="0" i="0" u="none" strike="noStrike" cap="none" normalizeH="0" baseline="0" smtClean="0">
            <a:ln>
              <a:noFill/>
            </a:ln>
            <a:solidFill>
              <a:srgbClr val="969696"/>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5F5F5F"/>
        </a:solidFill>
        <a:ln>
          <a:noFill/>
        </a:ln>
        <a:effectLst/>
        <a:extLst>
          <a:ext uri="{91240B29-F687-4F45-9708-019B960494DF}">
            <a14:hiddenLine xmlns:a14="http://schemas.microsoft.com/office/drawing/2010/main" w="9525" cap="flat" cmpd="sng" algn="ctr">
              <a:solidFill>
                <a:srgbClr val="80808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95363" rtl="0" eaLnBrk="1" fontAlgn="base" latinLnBrk="0" hangingPunct="1">
          <a:lnSpc>
            <a:spcPct val="100000"/>
          </a:lnSpc>
          <a:spcBef>
            <a:spcPct val="0"/>
          </a:spcBef>
          <a:spcAft>
            <a:spcPct val="0"/>
          </a:spcAft>
          <a:buClrTx/>
          <a:buSzTx/>
          <a:buFontTx/>
          <a:buNone/>
          <a:tabLst/>
          <a:defRPr kumimoji="0" lang="de-DE" altLang="de-DE" sz="1000" b="0" i="0" u="none" strike="noStrike" cap="none" normalizeH="0" baseline="0" smtClean="0">
            <a:ln>
              <a:noFill/>
            </a:ln>
            <a:solidFill>
              <a:srgbClr val="969696"/>
            </a:solidFill>
            <a:effectLst/>
            <a:latin typeface="Arial" panose="020B0604020202020204" pitchFamily="34" charset="0"/>
          </a:defRPr>
        </a:defPPr>
      </a:lst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VZ-RLP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defRPr sz="2000" dirty="0" err="1" smtClean="0">
            <a:solidFill>
              <a:prstClr val="black">
                <a:lumMod val="85000"/>
                <a:lumOff val="15000"/>
              </a:prstClr>
            </a:solidFill>
            <a:latin typeface="Arial"/>
          </a:defRPr>
        </a:defPPr>
      </a:lstStyle>
    </a:spDef>
    <a:lnDef>
      <a:spPr bwMode="auto">
        <a:solidFill>
          <a:srgbClr val="5F5F5F"/>
        </a:solidFill>
        <a:ln w="9525" cap="flat" cmpd="sng" algn="ctr">
          <a:solidFill>
            <a:schemeClr val="tx1">
              <a:lumMod val="95000"/>
              <a:lumOff val="5000"/>
            </a:schemeClr>
          </a:solidFill>
          <a:prstDash val="dash"/>
          <a:round/>
          <a:headEnd type="none" w="med" len="med"/>
          <a:tailEnd type="triangle"/>
        </a:ln>
        <a:effectLst>
          <a:outerShdw blurRad="50800" dist="38100" dir="2700000" algn="tl" rotWithShape="0">
            <a:prstClr val="black">
              <a:alpha val="40000"/>
            </a:prstClr>
          </a:outerShdw>
        </a:effectLst>
        <a:extLst/>
      </a:spPr>
      <a:bodyPr/>
      <a:lstStyle/>
    </a:lnDef>
    <a:txDef>
      <a:spPr>
        <a:noFill/>
      </a:spPr>
      <a:bodyPr wrap="square" rtlCol="0">
        <a:spAutoFit/>
      </a:bodyPr>
      <a:lstStyle>
        <a:defPPr>
          <a:defRPr sz="1400" dirty="0" err="1" smtClean="0"/>
        </a:defPPr>
      </a:lstStyle>
    </a:tx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1343</Words>
  <Application>Microsoft Office PowerPoint</Application>
  <PresentationFormat>Benutzerdefiniert</PresentationFormat>
  <Paragraphs>445</Paragraphs>
  <Slides>64</Slides>
  <Notes>18</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64</vt:i4>
      </vt:variant>
    </vt:vector>
  </HeadingPairs>
  <TitlesOfParts>
    <vt:vector size="71" baseType="lpstr">
      <vt:lpstr>Arial</vt:lpstr>
      <vt:lpstr>Calibri</vt:lpstr>
      <vt:lpstr>Arial Narrow</vt:lpstr>
      <vt:lpstr>Calibri Light</vt:lpstr>
      <vt:lpstr>Wingdings</vt:lpstr>
      <vt:lpstr>1_VZ-RLP Master</vt:lpstr>
      <vt:lpstr>3_VZ-RLP Master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Wachstumsbedingungen</vt:lpstr>
      <vt:lpstr>PowerPoint-Präsentation</vt:lpstr>
      <vt:lpstr>PowerPoint-Präsentation</vt:lpstr>
      <vt:lpstr>PowerPoint-Präsentation</vt:lpstr>
      <vt:lpstr>PowerPoint-Präsentation</vt:lpstr>
      <vt:lpstr>Schimmel entdeckt, was tun?</vt:lpstr>
      <vt:lpstr>PowerPoint-Präsentation</vt:lpstr>
      <vt:lpstr>PowerPoint-Präsentation</vt:lpstr>
      <vt:lpstr>PowerPoint-Präsentation</vt:lpstr>
      <vt:lpstr>PowerPoint-Präsentation</vt:lpstr>
      <vt:lpstr>PowerPoint-Präsentation</vt:lpstr>
      <vt:lpstr>PowerPoint-Präsentation</vt:lpstr>
      <vt:lpstr>Schuld am Schaden?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Kritische Raumluftfeuchte  ...wie hoch?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Räume trocknen  Fensterlüftung  Badezimmer </vt:lpstr>
      <vt:lpstr>PowerPoint-Präsentation</vt:lpstr>
      <vt:lpstr>PowerPoint-Präsentation</vt:lpstr>
      <vt:lpstr>PowerPoint-Präsentation</vt:lpstr>
      <vt:lpstr>PowerPoint-Präsentation</vt:lpstr>
      <vt:lpstr>PowerPoint-Präsentation</vt:lpstr>
      <vt:lpstr>Wasserquellen verringern  Wäsche trocknen </vt:lpstr>
      <vt:lpstr>PowerPoint-Präsentation</vt:lpstr>
      <vt:lpstr>PowerPoint-Präsentation</vt:lpstr>
      <vt:lpstr>Kipplüftung  Fehleinschätzungen </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Energiebedarf von Wohngebäuden</dc:title>
  <dc:subject>Vorträge</dc:subject>
  <dc:creator>©_Hermann Obermeyer / Mainz</dc:creator>
  <dc:description>Ohne jede Gewähr!</dc:description>
  <cp:lastModifiedBy>Weinreuter</cp:lastModifiedBy>
  <cp:revision>1760</cp:revision>
  <cp:lastPrinted>2014-07-17T16:25:32Z</cp:lastPrinted>
  <dcterms:created xsi:type="dcterms:W3CDTF">2009-11-15T11:23:30Z</dcterms:created>
  <dcterms:modified xsi:type="dcterms:W3CDTF">2016-01-26T11:53:27Z</dcterms:modified>
  <cp:category>Energieberatung</cp:category>
  <cp:contentStatus>Version 1.0 / Jan 2015</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earbeitet von">
    <vt:lpwstr>Hermann Obermeyer</vt:lpwstr>
  </property>
</Properties>
</file>