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charts/chart1.xml" ContentType="application/vnd.openxmlformats-officedocument.drawingml.chart+xml"/>
  <Override PartName="/ppt/notesSlides/notesSlide97.xml" ContentType="application/vnd.openxmlformats-officedocument.presentationml.notesSlide+xml"/>
  <Override PartName="/ppt/charts/chart2.xml" ContentType="application/vnd.openxmlformats-officedocument.drawingml.chart+xml"/>
  <Override PartName="/ppt/notesSlides/notesSlide9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0" r:id="rId1"/>
  </p:sldMasterIdLst>
  <p:notesMasterIdLst>
    <p:notesMasterId r:id="rId132"/>
  </p:notesMasterIdLst>
  <p:handoutMasterIdLst>
    <p:handoutMasterId r:id="rId133"/>
  </p:handoutMasterIdLst>
  <p:sldIdLst>
    <p:sldId id="844" r:id="rId2"/>
    <p:sldId id="881" r:id="rId3"/>
    <p:sldId id="882" r:id="rId4"/>
    <p:sldId id="888" r:id="rId5"/>
    <p:sldId id="884" r:id="rId6"/>
    <p:sldId id="886" r:id="rId7"/>
    <p:sldId id="887" r:id="rId8"/>
    <p:sldId id="893" r:id="rId9"/>
    <p:sldId id="894" r:id="rId10"/>
    <p:sldId id="898" r:id="rId11"/>
    <p:sldId id="899" r:id="rId12"/>
    <p:sldId id="901" r:id="rId13"/>
    <p:sldId id="902" r:id="rId14"/>
    <p:sldId id="903" r:id="rId15"/>
    <p:sldId id="906" r:id="rId16"/>
    <p:sldId id="879" r:id="rId17"/>
    <p:sldId id="1030" r:id="rId18"/>
    <p:sldId id="905" r:id="rId19"/>
    <p:sldId id="907" r:id="rId20"/>
    <p:sldId id="908" r:id="rId21"/>
    <p:sldId id="909" r:id="rId22"/>
    <p:sldId id="910" r:id="rId23"/>
    <p:sldId id="911" r:id="rId24"/>
    <p:sldId id="912" r:id="rId25"/>
    <p:sldId id="913" r:id="rId26"/>
    <p:sldId id="947" r:id="rId27"/>
    <p:sldId id="949" r:id="rId28"/>
    <p:sldId id="1031" r:id="rId29"/>
    <p:sldId id="915" r:id="rId30"/>
    <p:sldId id="916" r:id="rId31"/>
    <p:sldId id="917" r:id="rId32"/>
    <p:sldId id="1007" r:id="rId33"/>
    <p:sldId id="960" r:id="rId34"/>
    <p:sldId id="1024" r:id="rId35"/>
    <p:sldId id="918" r:id="rId36"/>
    <p:sldId id="919" r:id="rId37"/>
    <p:sldId id="948" r:id="rId38"/>
    <p:sldId id="920" r:id="rId39"/>
    <p:sldId id="921" r:id="rId40"/>
    <p:sldId id="922" r:id="rId41"/>
    <p:sldId id="951" r:id="rId42"/>
    <p:sldId id="952" r:id="rId43"/>
    <p:sldId id="923" r:id="rId44"/>
    <p:sldId id="961" r:id="rId45"/>
    <p:sldId id="924" r:id="rId46"/>
    <p:sldId id="925" r:id="rId47"/>
    <p:sldId id="1042" r:id="rId48"/>
    <p:sldId id="1032" r:id="rId49"/>
    <p:sldId id="1033" r:id="rId50"/>
    <p:sldId id="1035" r:id="rId51"/>
    <p:sldId id="1036" r:id="rId52"/>
    <p:sldId id="1037" r:id="rId53"/>
    <p:sldId id="1008" r:id="rId54"/>
    <p:sldId id="1009" r:id="rId55"/>
    <p:sldId id="1005" r:id="rId56"/>
    <p:sldId id="928" r:id="rId57"/>
    <p:sldId id="1019" r:id="rId58"/>
    <p:sldId id="970" r:id="rId59"/>
    <p:sldId id="930" r:id="rId60"/>
    <p:sldId id="931" r:id="rId61"/>
    <p:sldId id="1010" r:id="rId62"/>
    <p:sldId id="957" r:id="rId63"/>
    <p:sldId id="958" r:id="rId64"/>
    <p:sldId id="1021" r:id="rId65"/>
    <p:sldId id="1022" r:id="rId66"/>
    <p:sldId id="932" r:id="rId67"/>
    <p:sldId id="933" r:id="rId68"/>
    <p:sldId id="1038" r:id="rId69"/>
    <p:sldId id="999" r:id="rId70"/>
    <p:sldId id="1027" r:id="rId71"/>
    <p:sldId id="1028" r:id="rId72"/>
    <p:sldId id="935" r:id="rId73"/>
    <p:sldId id="936" r:id="rId74"/>
    <p:sldId id="1023" r:id="rId75"/>
    <p:sldId id="937" r:id="rId76"/>
    <p:sldId id="940" r:id="rId77"/>
    <p:sldId id="938" r:id="rId78"/>
    <p:sldId id="939" r:id="rId79"/>
    <p:sldId id="1011" r:id="rId80"/>
    <p:sldId id="1012" r:id="rId81"/>
    <p:sldId id="965" r:id="rId82"/>
    <p:sldId id="964" r:id="rId83"/>
    <p:sldId id="966" r:id="rId84"/>
    <p:sldId id="959" r:id="rId85"/>
    <p:sldId id="962" r:id="rId86"/>
    <p:sldId id="996" r:id="rId87"/>
    <p:sldId id="1003" r:id="rId88"/>
    <p:sldId id="724" r:id="rId89"/>
    <p:sldId id="1039" r:id="rId90"/>
    <p:sldId id="1040" r:id="rId91"/>
    <p:sldId id="1041" r:id="rId92"/>
    <p:sldId id="854" r:id="rId93"/>
    <p:sldId id="878" r:id="rId94"/>
    <p:sldId id="856" r:id="rId95"/>
    <p:sldId id="1006" r:id="rId96"/>
    <p:sldId id="997" r:id="rId97"/>
    <p:sldId id="730" r:id="rId98"/>
    <p:sldId id="870" r:id="rId99"/>
    <p:sldId id="998" r:id="rId100"/>
    <p:sldId id="1044" r:id="rId101"/>
    <p:sldId id="885" r:id="rId102"/>
    <p:sldId id="993" r:id="rId103"/>
    <p:sldId id="994" r:id="rId104"/>
    <p:sldId id="987" r:id="rId105"/>
    <p:sldId id="992" r:id="rId106"/>
    <p:sldId id="995" r:id="rId107"/>
    <p:sldId id="988" r:id="rId108"/>
    <p:sldId id="1014" r:id="rId109"/>
    <p:sldId id="1043" r:id="rId110"/>
    <p:sldId id="1004" r:id="rId111"/>
    <p:sldId id="991" r:id="rId112"/>
    <p:sldId id="837" r:id="rId113"/>
    <p:sldId id="876" r:id="rId114"/>
    <p:sldId id="986" r:id="rId115"/>
    <p:sldId id="943" r:id="rId116"/>
    <p:sldId id="944" r:id="rId117"/>
    <p:sldId id="945" r:id="rId118"/>
    <p:sldId id="946" r:id="rId119"/>
    <p:sldId id="971" r:id="rId120"/>
    <p:sldId id="1045" r:id="rId121"/>
    <p:sldId id="1046" r:id="rId122"/>
    <p:sldId id="1047" r:id="rId123"/>
    <p:sldId id="974" r:id="rId124"/>
    <p:sldId id="983" r:id="rId125"/>
    <p:sldId id="985" r:id="rId126"/>
    <p:sldId id="819" r:id="rId127"/>
    <p:sldId id="1020" r:id="rId128"/>
    <p:sldId id="1048" r:id="rId129"/>
    <p:sldId id="1049" r:id="rId130"/>
    <p:sldId id="1050" r:id="rId131"/>
  </p:sldIdLst>
  <p:sldSz cx="9144000" cy="6858000" type="screen4x3"/>
  <p:notesSz cx="7099300" cy="10234613"/>
  <p:custDataLst>
    <p:tags r:id="rId134"/>
  </p:custDataLst>
  <p:defaultTextStyle>
    <a:defPPr>
      <a:defRPr lang="de-DE"/>
    </a:defPPr>
    <a:lvl1pPr algn="l" rtl="0" fontAlgn="base">
      <a:spcBef>
        <a:spcPct val="50000"/>
      </a:spcBef>
      <a:spcAft>
        <a:spcPct val="0"/>
      </a:spcAft>
      <a:buClr>
        <a:schemeClr val="accent2"/>
      </a:buClr>
      <a:buFont typeface="Wingdings" pitchFamily="2" charset="2"/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50000"/>
      </a:spcBef>
      <a:spcAft>
        <a:spcPct val="0"/>
      </a:spcAft>
      <a:buClr>
        <a:schemeClr val="accent2"/>
      </a:buClr>
      <a:buFont typeface="Wingdings" pitchFamily="2" charset="2"/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50000"/>
      </a:spcBef>
      <a:spcAft>
        <a:spcPct val="0"/>
      </a:spcAft>
      <a:buClr>
        <a:schemeClr val="accent2"/>
      </a:buClr>
      <a:buFont typeface="Wingdings" pitchFamily="2" charset="2"/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50000"/>
      </a:spcBef>
      <a:spcAft>
        <a:spcPct val="0"/>
      </a:spcAft>
      <a:buClr>
        <a:schemeClr val="accent2"/>
      </a:buClr>
      <a:buFont typeface="Wingdings" pitchFamily="2" charset="2"/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50000"/>
      </a:spcBef>
      <a:spcAft>
        <a:spcPct val="0"/>
      </a:spcAft>
      <a:buClr>
        <a:schemeClr val="accent2"/>
      </a:buClr>
      <a:buFont typeface="Wingdings" pitchFamily="2" charset="2"/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669900"/>
    <a:srgbClr val="FF9900"/>
    <a:srgbClr val="FFFFCC"/>
    <a:srgbClr val="3366CC"/>
    <a:srgbClr val="0066FF"/>
    <a:srgbClr val="EAEAEA"/>
    <a:srgbClr val="CCEC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 snapToGrid="0">
      <p:cViewPr varScale="1">
        <p:scale>
          <a:sx n="108" d="100"/>
          <a:sy n="108" d="100"/>
        </p:scale>
        <p:origin x="-1068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-68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handoutMaster" Target="handoutMasters/handoutMaster1.xml"/><Relationship Id="rId138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98.xml"/><Relationship Id="rId3" Type="http://schemas.openxmlformats.org/officeDocument/2006/relationships/slide" Target="slides/slide31.xml"/><Relationship Id="rId7" Type="http://schemas.openxmlformats.org/officeDocument/2006/relationships/slide" Target="slides/slide72.xml"/><Relationship Id="rId2" Type="http://schemas.openxmlformats.org/officeDocument/2006/relationships/slide" Target="slides/slide28.xml"/><Relationship Id="rId1" Type="http://schemas.openxmlformats.org/officeDocument/2006/relationships/slide" Target="slides/slide2.xml"/><Relationship Id="rId6" Type="http://schemas.openxmlformats.org/officeDocument/2006/relationships/slide" Target="slides/slide56.xml"/><Relationship Id="rId5" Type="http://schemas.openxmlformats.org/officeDocument/2006/relationships/slide" Target="slides/slide43.xml"/><Relationship Id="rId4" Type="http://schemas.openxmlformats.org/officeDocument/2006/relationships/slide" Target="slides/slide38.xml"/><Relationship Id="rId9" Type="http://schemas.openxmlformats.org/officeDocument/2006/relationships/slide" Target="slides/slide10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kumente%20und%20Einstellungen\Bernhard\Eigene%20Dateien\1.%20B&#220;RO\1.%20LEISTUNG\1.%20BERATEN\1.%20Wohngeb&#228;ude\1.%20BERECHNUNGEN\erledigt\Eifelstra&#223;e%2023\Energiebilanzen.xlsm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kumente%20und%20Einstellungen\Bernhard\Eigene%20Dateien\1.%20B&#220;RO\1.%20LEISTUNG\1.%20BERATEN\1.%20Wohngeb&#228;ude\1.%20BERECHNUNGEN\erledigt\Eifelstra&#223;e%2023\Energiebilanzen.xlsm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2"/>
          <c:order val="0"/>
          <c:tx>
            <c:strRef>
              <c:f>'Eifelstraße 23, Wittlich'!$A$4</c:f>
              <c:strCache>
                <c:ptCount val="1"/>
                <c:pt idx="0">
                  <c:v>Endenergiekennzahl in [kWh/m²a] Wohnfläche</c:v>
                </c:pt>
              </c:strCache>
            </c:strRef>
          </c:tx>
          <c:spPr>
            <a:solidFill>
              <a:srgbClr val="0000FF"/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CC6600"/>
              </a:solidFill>
              <a:ln>
                <a:solidFill>
                  <a:schemeClr val="tx1"/>
                </a:solidFill>
              </a:ln>
            </c:spPr>
          </c:dPt>
          <c:cat>
            <c:strRef>
              <c:f>'Eifelstraße 23, Wittlich'!$B$1:$J$1</c:f>
              <c:strCache>
                <c:ptCount val="9"/>
                <c:pt idx="0">
                  <c:v>Ausgangszustand</c:v>
                </c:pt>
                <c:pt idx="1">
                  <c:v>Erweiterung</c:v>
                </c:pt>
                <c:pt idx="2">
                  <c:v>Deckendämmung</c:v>
                </c:pt>
                <c:pt idx="3">
                  <c:v>Kellerdeckendämmung</c:v>
                </c:pt>
                <c:pt idx="4">
                  <c:v>WDVS</c:v>
                </c:pt>
                <c:pt idx="5">
                  <c:v>Fenster</c:v>
                </c:pt>
                <c:pt idx="6">
                  <c:v>Lüftungsanlage mit WRG</c:v>
                </c:pt>
                <c:pt idx="7">
                  <c:v>Optimierung Heizung + WW</c:v>
                </c:pt>
                <c:pt idx="8">
                  <c:v>heizungsunterstützende Solaranlage</c:v>
                </c:pt>
              </c:strCache>
            </c:strRef>
          </c:cat>
          <c:val>
            <c:numRef>
              <c:f>'Eifelstraße 23, Wittlich'!$B$4:$J$4</c:f>
              <c:numCache>
                <c:formatCode>General</c:formatCode>
                <c:ptCount val="9"/>
                <c:pt idx="0">
                  <c:v>475</c:v>
                </c:pt>
                <c:pt idx="1">
                  <c:v>300</c:v>
                </c:pt>
                <c:pt idx="2">
                  <c:v>279</c:v>
                </c:pt>
                <c:pt idx="3">
                  <c:v>258</c:v>
                </c:pt>
                <c:pt idx="4">
                  <c:v>137</c:v>
                </c:pt>
                <c:pt idx="5">
                  <c:v>118</c:v>
                </c:pt>
                <c:pt idx="6">
                  <c:v>85</c:v>
                </c:pt>
                <c:pt idx="7">
                  <c:v>73</c:v>
                </c:pt>
                <c:pt idx="8">
                  <c:v>57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0924160"/>
        <c:axId val="90925696"/>
        <c:axId val="0"/>
      </c:bar3DChart>
      <c:catAx>
        <c:axId val="909241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90925696"/>
        <c:crosses val="autoZero"/>
        <c:auto val="1"/>
        <c:lblAlgn val="ctr"/>
        <c:lblOffset val="100"/>
        <c:noMultiLvlLbl val="0"/>
      </c:catAx>
      <c:valAx>
        <c:axId val="909256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092416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4"/>
          <c:order val="0"/>
          <c:tx>
            <c:strRef>
              <c:f>'Eifelstraße 23, Wittlich'!$A$6</c:f>
              <c:strCache>
                <c:ptCount val="1"/>
                <c:pt idx="0">
                  <c:v>Heizlast nach DIN 12831                                  (ohne Aufheizlast) in [kW]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accent5">
                  <a:lumMod val="50000"/>
                </a:schemeClr>
              </a:solidFill>
              <a:ln>
                <a:solidFill>
                  <a:schemeClr val="tx1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00CC99">
                  <a:lumMod val="50000"/>
                </a:srgbClr>
              </a:solidFill>
              <a:ln>
                <a:solidFill>
                  <a:schemeClr val="tx1"/>
                </a:solidFill>
              </a:ln>
            </c:spPr>
          </c:dPt>
          <c:cat>
            <c:strRef>
              <c:f>'Eifelstraße 23, Wittlich'!$B$1:$J$1</c:f>
              <c:strCache>
                <c:ptCount val="9"/>
                <c:pt idx="0">
                  <c:v>Ausgangszustand</c:v>
                </c:pt>
                <c:pt idx="1">
                  <c:v>Erweiterung</c:v>
                </c:pt>
                <c:pt idx="2">
                  <c:v>Deckendämmung</c:v>
                </c:pt>
                <c:pt idx="3">
                  <c:v>Kellerdeckendämmung</c:v>
                </c:pt>
                <c:pt idx="4">
                  <c:v>WDVS</c:v>
                </c:pt>
                <c:pt idx="5">
                  <c:v>Fenster</c:v>
                </c:pt>
                <c:pt idx="6">
                  <c:v>Lüftungsanlage mit WRG</c:v>
                </c:pt>
                <c:pt idx="7">
                  <c:v>Optimierung Heizung + WW</c:v>
                </c:pt>
                <c:pt idx="8">
                  <c:v>heizungsunterstützende Solaranlage</c:v>
                </c:pt>
              </c:strCache>
            </c:strRef>
          </c:cat>
          <c:val>
            <c:numRef>
              <c:f>'Eifelstraße 23, Wittlich'!$B$6:$J$6</c:f>
              <c:numCache>
                <c:formatCode>General</c:formatCode>
                <c:ptCount val="9"/>
                <c:pt idx="0">
                  <c:v>20.7</c:v>
                </c:pt>
                <c:pt idx="1">
                  <c:v>19.100000000000001</c:v>
                </c:pt>
                <c:pt idx="2">
                  <c:v>17.8</c:v>
                </c:pt>
                <c:pt idx="3">
                  <c:v>15.8</c:v>
                </c:pt>
                <c:pt idx="4">
                  <c:v>8.2000000000000011</c:v>
                </c:pt>
                <c:pt idx="5">
                  <c:v>7.2</c:v>
                </c:pt>
                <c:pt idx="6">
                  <c:v>5.2</c:v>
                </c:pt>
                <c:pt idx="7">
                  <c:v>5.0999999999999996</c:v>
                </c:pt>
                <c:pt idx="8">
                  <c:v>5.0999999999999996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2688384"/>
        <c:axId val="92689920"/>
        <c:axId val="0"/>
      </c:bar3DChart>
      <c:catAx>
        <c:axId val="926883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92689920"/>
        <c:crosses val="autoZero"/>
        <c:auto val="1"/>
        <c:lblAlgn val="ctr"/>
        <c:lblOffset val="100"/>
        <c:noMultiLvlLbl val="0"/>
      </c:catAx>
      <c:valAx>
        <c:axId val="926899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268838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E8DD7E-D37D-4F57-B980-A5867EDC0CBF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/>
      <dgm:spPr/>
    </dgm:pt>
    <dgm:pt modelId="{12BC7A0D-F2D5-4DDB-B2E5-B78BBAF9A760}">
      <dgm:prSet/>
      <dgm:spPr/>
      <dgm:t>
        <a:bodyPr/>
        <a:lstStyle/>
        <a:p>
          <a:pPr marL="342900" marR="0" lvl="0" indent="-342900" algn="ctr" defTabSz="914400" rtl="0" eaLnBrk="1" fontAlgn="base" latinLnBrk="0" hangingPunct="1">
            <a:lnSpc>
              <a:spcPct val="100000"/>
            </a:lnSpc>
            <a:spcBef>
              <a:spcPct val="50000"/>
            </a:spcBef>
            <a:spcAft>
              <a:spcPct val="0"/>
            </a:spcAft>
            <a:buClr>
              <a:schemeClr val="accent2"/>
            </a:buClr>
            <a:buSzTx/>
            <a:buFont typeface="Wingdings" panose="05000000000000000000" pitchFamily="2" charset="2"/>
            <a:buNone/>
            <a:tabLst/>
          </a:pPr>
          <a:r>
            <a:rPr kumimoji="0" lang="de-DE" b="1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Wohnungslüftungs-</a:t>
          </a:r>
        </a:p>
        <a:p>
          <a:pPr marL="342900" marR="0" lvl="0" indent="-342900" algn="ctr" defTabSz="914400" rtl="0" eaLnBrk="1" fontAlgn="base" latinLnBrk="0" hangingPunct="1">
            <a:lnSpc>
              <a:spcPct val="100000"/>
            </a:lnSpc>
            <a:spcBef>
              <a:spcPct val="50000"/>
            </a:spcBef>
            <a:spcAft>
              <a:spcPct val="0"/>
            </a:spcAft>
            <a:buClr>
              <a:schemeClr val="accent2"/>
            </a:buClr>
            <a:buSzTx/>
            <a:buFont typeface="Wingdings" panose="05000000000000000000" pitchFamily="2" charset="2"/>
            <a:buNone/>
            <a:tabLst/>
          </a:pPr>
          <a:r>
            <a:rPr kumimoji="0" lang="de-DE" b="1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anlagen</a:t>
          </a:r>
        </a:p>
      </dgm:t>
    </dgm:pt>
    <dgm:pt modelId="{CBEDA4A8-C0D1-4FFC-B8CA-C31749CA46E9}" type="parTrans" cxnId="{79C2952E-5288-4ADE-80DB-45FF1FDA1A63}">
      <dgm:prSet/>
      <dgm:spPr/>
    </dgm:pt>
    <dgm:pt modelId="{2578CE3D-D0F5-4E89-AE2A-1CA22901FED5}" type="sibTrans" cxnId="{79C2952E-5288-4ADE-80DB-45FF1FDA1A63}">
      <dgm:prSet/>
      <dgm:spPr/>
    </dgm:pt>
    <dgm:pt modelId="{41EB2DC5-2711-452D-8391-AB694085975B}">
      <dgm:prSet/>
      <dgm:spPr/>
      <dgm:t>
        <a:bodyPr/>
        <a:lstStyle/>
        <a:p>
          <a:pPr marL="342900" marR="0" lvl="0" indent="-342900" algn="ctr" defTabSz="914400" rtl="0" eaLnBrk="1" fontAlgn="base" latinLnBrk="0" hangingPunct="1">
            <a:lnSpc>
              <a:spcPct val="10000"/>
            </a:lnSpc>
            <a:spcBef>
              <a:spcPct val="0"/>
            </a:spcBef>
            <a:spcAft>
              <a:spcPct val="0"/>
            </a:spcAft>
            <a:buClr>
              <a:schemeClr val="accent2"/>
            </a:buClr>
            <a:buSzTx/>
            <a:buFont typeface="Wingdings" panose="05000000000000000000" pitchFamily="2" charset="2"/>
            <a:buNone/>
            <a:tabLst/>
          </a:pPr>
          <a:r>
            <a:rPr kumimoji="0" lang="de-DE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freie Lüftung</a:t>
          </a:r>
        </a:p>
      </dgm:t>
    </dgm:pt>
    <dgm:pt modelId="{45BA6C95-F888-4F32-A015-FD00BEFD98DC}" type="parTrans" cxnId="{ECD4C58E-AA78-4083-BD00-1D18D5E311C1}">
      <dgm:prSet/>
      <dgm:spPr/>
    </dgm:pt>
    <dgm:pt modelId="{74CB711F-BFA0-4890-B3E4-9B7E058E90DD}" type="sibTrans" cxnId="{ECD4C58E-AA78-4083-BD00-1D18D5E311C1}">
      <dgm:prSet/>
      <dgm:spPr/>
    </dgm:pt>
    <dgm:pt modelId="{B0805540-D042-48BB-8914-7AA81653E774}">
      <dgm:prSet/>
      <dgm:spPr/>
      <dgm:t>
        <a:bodyPr/>
        <a:lstStyle/>
        <a:p>
          <a:pPr marL="342900" marR="0" lvl="0" indent="-342900" algn="ctr" defTabSz="914400" rtl="0" eaLnBrk="1" fontAlgn="base" latinLnBrk="0" hangingPunct="1">
            <a:lnSpc>
              <a:spcPct val="20000"/>
            </a:lnSpc>
            <a:spcBef>
              <a:spcPct val="0"/>
            </a:spcBef>
            <a:spcAft>
              <a:spcPct val="80000"/>
            </a:spcAft>
            <a:buClr>
              <a:schemeClr val="accent2"/>
            </a:buClr>
            <a:buSzTx/>
            <a:buFont typeface="Wingdings" panose="05000000000000000000" pitchFamily="2" charset="2"/>
            <a:buNone/>
            <a:tabLst/>
          </a:pPr>
          <a:r>
            <a:rPr kumimoji="0" lang="de-DE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Fenster- und </a:t>
          </a:r>
        </a:p>
        <a:p>
          <a:pPr marL="342900" marR="0" lvl="0" indent="-342900" algn="ctr" defTabSz="914400" rtl="0" eaLnBrk="1" fontAlgn="base" latinLnBrk="0" hangingPunct="1">
            <a:lnSpc>
              <a:spcPct val="20000"/>
            </a:lnSpc>
            <a:spcBef>
              <a:spcPct val="0"/>
            </a:spcBef>
            <a:spcAft>
              <a:spcPct val="80000"/>
            </a:spcAft>
            <a:buClr>
              <a:schemeClr val="accent2"/>
            </a:buClr>
            <a:buSzTx/>
            <a:buFont typeface="Wingdings" panose="05000000000000000000" pitchFamily="2" charset="2"/>
            <a:buNone/>
            <a:tabLst/>
          </a:pPr>
          <a:r>
            <a:rPr kumimoji="0" lang="de-DE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Fugenlüftung</a:t>
          </a:r>
        </a:p>
      </dgm:t>
    </dgm:pt>
    <dgm:pt modelId="{5E36B254-8FC8-4A0F-8517-6974CE642AFD}" type="parTrans" cxnId="{361C2B91-09E1-41BC-A865-6FB88BCF81B1}">
      <dgm:prSet/>
      <dgm:spPr/>
    </dgm:pt>
    <dgm:pt modelId="{48828F6C-D7F6-4204-991C-1D8C4CB04298}" type="sibTrans" cxnId="{361C2B91-09E1-41BC-A865-6FB88BCF81B1}">
      <dgm:prSet/>
      <dgm:spPr/>
    </dgm:pt>
    <dgm:pt modelId="{FF9DEB78-4C06-4A9C-A777-6C9C6E838687}">
      <dgm:prSet/>
      <dgm:spPr/>
      <dgm:t>
        <a:bodyPr/>
        <a:lstStyle/>
        <a:p>
          <a:pPr marL="342900" marR="0" lvl="0" indent="-342900" algn="ctr" defTabSz="914400" rtl="0" eaLnBrk="1" fontAlgn="base" latinLnBrk="0" hangingPunct="1">
            <a:lnSpc>
              <a:spcPct val="10000"/>
            </a:lnSpc>
            <a:spcBef>
              <a:spcPct val="50000"/>
            </a:spcBef>
            <a:spcAft>
              <a:spcPct val="0"/>
            </a:spcAft>
            <a:buClr>
              <a:schemeClr val="accent2"/>
            </a:buClr>
            <a:buSzTx/>
            <a:buFont typeface="Wingdings" panose="05000000000000000000" pitchFamily="2" charset="2"/>
            <a:buNone/>
            <a:tabLst/>
          </a:pPr>
          <a:r>
            <a:rPr kumimoji="0" lang="de-DE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Schachtlüftung</a:t>
          </a:r>
        </a:p>
      </dgm:t>
    </dgm:pt>
    <dgm:pt modelId="{19CFAA11-AF10-4C19-B60A-8824EF63863F}" type="parTrans" cxnId="{6BA890A4-A921-4FB9-A809-67348CDF4DE9}">
      <dgm:prSet/>
      <dgm:spPr/>
    </dgm:pt>
    <dgm:pt modelId="{221AAD8F-52CD-43AE-A4AF-B04A04DCBF52}" type="sibTrans" cxnId="{6BA890A4-A921-4FB9-A809-67348CDF4DE9}">
      <dgm:prSet/>
      <dgm:spPr/>
    </dgm:pt>
    <dgm:pt modelId="{49FD39A5-0837-4055-B576-916CAE056E79}">
      <dgm:prSet/>
      <dgm:spPr/>
      <dgm:t>
        <a:bodyPr/>
        <a:lstStyle/>
        <a:p>
          <a:pPr marL="342900" marR="0" lvl="0" indent="-342900" algn="ctr" defTabSz="914400" rtl="0" eaLnBrk="1" fontAlgn="base" latinLnBrk="0" hangingPunct="1">
            <a:lnSpc>
              <a:spcPct val="20000"/>
            </a:lnSpc>
            <a:spcBef>
              <a:spcPct val="0"/>
            </a:spcBef>
            <a:spcAft>
              <a:spcPct val="80000"/>
            </a:spcAft>
            <a:buClr>
              <a:schemeClr val="accent2"/>
            </a:buClr>
            <a:buSzTx/>
            <a:buFont typeface="Wingdings" panose="05000000000000000000" pitchFamily="2" charset="2"/>
            <a:buNone/>
            <a:tabLst/>
          </a:pPr>
          <a:r>
            <a:rPr kumimoji="0" lang="de-DE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mechanische</a:t>
          </a:r>
        </a:p>
        <a:p>
          <a:pPr marL="342900" marR="0" lvl="0" indent="-342900" algn="ctr" defTabSz="914400" rtl="0" eaLnBrk="1" fontAlgn="base" latinLnBrk="0" hangingPunct="1">
            <a:lnSpc>
              <a:spcPct val="20000"/>
            </a:lnSpc>
            <a:spcBef>
              <a:spcPct val="0"/>
            </a:spcBef>
            <a:spcAft>
              <a:spcPct val="80000"/>
            </a:spcAft>
            <a:buClr>
              <a:schemeClr val="accent2"/>
            </a:buClr>
            <a:buSzTx/>
            <a:buFont typeface="Wingdings" panose="05000000000000000000" pitchFamily="2" charset="2"/>
            <a:buNone/>
            <a:tabLst/>
          </a:pPr>
          <a:r>
            <a:rPr kumimoji="0" lang="de-DE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 Lüftung</a:t>
          </a:r>
        </a:p>
      </dgm:t>
    </dgm:pt>
    <dgm:pt modelId="{5C1AF9D1-984B-4CF1-9E7F-10A74EBCDD42}" type="parTrans" cxnId="{71E65FF8-11E7-4ECD-991E-87179C5871BC}">
      <dgm:prSet/>
      <dgm:spPr/>
    </dgm:pt>
    <dgm:pt modelId="{701EFDA2-03E7-4949-A35A-7C9379B2C04F}" type="sibTrans" cxnId="{71E65FF8-11E7-4ECD-991E-87179C5871BC}">
      <dgm:prSet/>
      <dgm:spPr/>
    </dgm:pt>
    <dgm:pt modelId="{5EB6E600-0ECA-4239-A51C-2878173C828E}">
      <dgm:prSet/>
      <dgm:spPr/>
      <dgm:t>
        <a:bodyPr/>
        <a:lstStyle/>
        <a:p>
          <a:pPr marL="342900" marR="0" lvl="0" indent="-342900" algn="ctr" defTabSz="914400" rtl="0" eaLnBrk="1" fontAlgn="base" latinLnBrk="0" hangingPunct="1">
            <a:lnSpc>
              <a:spcPct val="20000"/>
            </a:lnSpc>
            <a:spcBef>
              <a:spcPct val="0"/>
            </a:spcBef>
            <a:spcAft>
              <a:spcPct val="80000"/>
            </a:spcAft>
            <a:buClr>
              <a:schemeClr val="accent2"/>
            </a:buClr>
            <a:buSzTx/>
            <a:buFont typeface="Wingdings" panose="05000000000000000000" pitchFamily="2" charset="2"/>
            <a:buNone/>
            <a:tabLst/>
          </a:pPr>
          <a:r>
            <a:rPr kumimoji="0" lang="de-DE" b="1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dezentrale </a:t>
          </a:r>
        </a:p>
        <a:p>
          <a:pPr marL="342900" marR="0" lvl="0" indent="-342900" algn="ctr" defTabSz="914400" rtl="0" eaLnBrk="1" fontAlgn="base" latinLnBrk="0" hangingPunct="1">
            <a:lnSpc>
              <a:spcPct val="20000"/>
            </a:lnSpc>
            <a:spcBef>
              <a:spcPct val="0"/>
            </a:spcBef>
            <a:spcAft>
              <a:spcPct val="80000"/>
            </a:spcAft>
            <a:buClr>
              <a:schemeClr val="accent2"/>
            </a:buClr>
            <a:buSzTx/>
            <a:buFont typeface="Wingdings" panose="05000000000000000000" pitchFamily="2" charset="2"/>
            <a:buNone/>
            <a:tabLst/>
          </a:pPr>
          <a:r>
            <a:rPr kumimoji="0" lang="de-DE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mech. Lüftung</a:t>
          </a:r>
        </a:p>
      </dgm:t>
    </dgm:pt>
    <dgm:pt modelId="{B90E702D-F139-41EA-AB2C-80016CB55F54}" type="parTrans" cxnId="{EF60BD43-811C-4CCD-8F8B-0A4F4C6A5C8D}">
      <dgm:prSet/>
      <dgm:spPr/>
    </dgm:pt>
    <dgm:pt modelId="{A94E0B7A-2BD9-4C2B-B590-163832D4ED44}" type="sibTrans" cxnId="{EF60BD43-811C-4CCD-8F8B-0A4F4C6A5C8D}">
      <dgm:prSet/>
      <dgm:spPr/>
    </dgm:pt>
    <dgm:pt modelId="{2FC98037-ED7F-4AB7-9F21-C6AAA20C4B97}">
      <dgm:prSet/>
      <dgm:spPr/>
      <dgm:t>
        <a:bodyPr/>
        <a:lstStyle/>
        <a:p>
          <a:pPr marL="342900" marR="0" lvl="0" indent="-342900" algn="ctr" defTabSz="914400" rtl="0" eaLnBrk="1" fontAlgn="base" latinLnBrk="0" hangingPunct="1">
            <a:lnSpc>
              <a:spcPct val="70000"/>
            </a:lnSpc>
            <a:spcBef>
              <a:spcPct val="0"/>
            </a:spcBef>
            <a:spcAft>
              <a:spcPct val="0"/>
            </a:spcAft>
            <a:buClr>
              <a:schemeClr val="accent2"/>
            </a:buClr>
            <a:buSzTx/>
            <a:buFont typeface="Wingdings" panose="05000000000000000000" pitchFamily="2" charset="2"/>
            <a:buNone/>
            <a:tabLst/>
          </a:pPr>
          <a:r>
            <a:rPr kumimoji="0" lang="de-DE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mit WRG</a:t>
          </a:r>
        </a:p>
      </dgm:t>
    </dgm:pt>
    <dgm:pt modelId="{183BCD79-3950-4ED3-8913-8C1DA62AA931}" type="parTrans" cxnId="{DC936C3A-3ABC-4265-B09B-F29191AA6A74}">
      <dgm:prSet/>
      <dgm:spPr/>
    </dgm:pt>
    <dgm:pt modelId="{00C73B91-9BA1-4BD5-838C-87D6C79ABEA5}" type="sibTrans" cxnId="{DC936C3A-3ABC-4265-B09B-F29191AA6A74}">
      <dgm:prSet/>
      <dgm:spPr/>
    </dgm:pt>
    <dgm:pt modelId="{AC20D8AB-C2BA-4510-890B-30BB0D8BE049}">
      <dgm:prSet/>
      <dgm:spPr/>
      <dgm:t>
        <a:bodyPr/>
        <a:lstStyle/>
        <a:p>
          <a:pPr marL="342900" marR="0" lvl="0" indent="-342900" algn="ctr" defTabSz="914400" rtl="0" eaLnBrk="1" fontAlgn="base" latinLnBrk="0" hangingPunct="1">
            <a:lnSpc>
              <a:spcPct val="70000"/>
            </a:lnSpc>
            <a:spcBef>
              <a:spcPct val="0"/>
            </a:spcBef>
            <a:spcAft>
              <a:spcPct val="0"/>
            </a:spcAft>
            <a:buClr>
              <a:schemeClr val="accent2"/>
            </a:buClr>
            <a:buSzTx/>
            <a:buFont typeface="Wingdings" panose="05000000000000000000" pitchFamily="2" charset="2"/>
            <a:buNone/>
            <a:tabLst/>
          </a:pPr>
          <a:r>
            <a:rPr kumimoji="0" lang="de-DE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ohne WRG</a:t>
          </a:r>
        </a:p>
      </dgm:t>
    </dgm:pt>
    <dgm:pt modelId="{511BDBA3-E4E8-40F1-9EBE-65700B4061B6}" type="parTrans" cxnId="{441C0680-FFE2-468F-9E13-F1979617AC47}">
      <dgm:prSet/>
      <dgm:spPr/>
    </dgm:pt>
    <dgm:pt modelId="{0BD6F868-4BB6-4636-89E3-CF2EC5F3F064}" type="sibTrans" cxnId="{441C0680-FFE2-468F-9E13-F1979617AC47}">
      <dgm:prSet/>
      <dgm:spPr/>
    </dgm:pt>
    <dgm:pt modelId="{A0638FB2-82A8-4A73-BD3A-1CFB327AB39C}">
      <dgm:prSet/>
      <dgm:spPr/>
      <dgm:t>
        <a:bodyPr/>
        <a:lstStyle/>
        <a:p>
          <a:pPr marL="342900" marR="0" lvl="0" indent="-342900" algn="ctr" defTabSz="914400" rtl="0" eaLnBrk="1" fontAlgn="base" latinLnBrk="0" hangingPunct="1">
            <a:lnSpc>
              <a:spcPct val="20000"/>
            </a:lnSpc>
            <a:spcBef>
              <a:spcPct val="0"/>
            </a:spcBef>
            <a:spcAft>
              <a:spcPct val="80000"/>
            </a:spcAft>
            <a:buClr>
              <a:schemeClr val="accent2"/>
            </a:buClr>
            <a:buSzTx/>
            <a:buFont typeface="Wingdings" panose="05000000000000000000" pitchFamily="2" charset="2"/>
            <a:buNone/>
            <a:tabLst/>
          </a:pPr>
          <a:r>
            <a:rPr kumimoji="0" lang="de-DE" b="1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zentrale</a:t>
          </a:r>
          <a:r>
            <a:rPr kumimoji="0" lang="de-DE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 </a:t>
          </a:r>
        </a:p>
        <a:p>
          <a:pPr marL="342900" marR="0" lvl="0" indent="-342900" algn="ctr" defTabSz="914400" rtl="0" eaLnBrk="1" fontAlgn="base" latinLnBrk="0" hangingPunct="1">
            <a:lnSpc>
              <a:spcPct val="20000"/>
            </a:lnSpc>
            <a:spcBef>
              <a:spcPct val="0"/>
            </a:spcBef>
            <a:spcAft>
              <a:spcPct val="80000"/>
            </a:spcAft>
            <a:buClr>
              <a:schemeClr val="accent2"/>
            </a:buClr>
            <a:buSzTx/>
            <a:buFont typeface="Wingdings" panose="05000000000000000000" pitchFamily="2" charset="2"/>
            <a:buNone/>
            <a:tabLst/>
          </a:pPr>
          <a:r>
            <a:rPr kumimoji="0" lang="de-DE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mech. Lüftung </a:t>
          </a:r>
        </a:p>
      </dgm:t>
    </dgm:pt>
    <dgm:pt modelId="{4237F379-9994-4549-8262-231A476B9EA4}" type="parTrans" cxnId="{AEC646C6-2497-41D1-A634-CAD89AC06302}">
      <dgm:prSet/>
      <dgm:spPr/>
    </dgm:pt>
    <dgm:pt modelId="{C5DE5B2D-D687-4E6C-A0D1-89116B2B3826}" type="sibTrans" cxnId="{AEC646C6-2497-41D1-A634-CAD89AC06302}">
      <dgm:prSet/>
      <dgm:spPr/>
    </dgm:pt>
    <dgm:pt modelId="{2A9552DA-7915-4960-8DD9-73D20839A950}">
      <dgm:prSet/>
      <dgm:spPr/>
      <dgm:t>
        <a:bodyPr/>
        <a:lstStyle/>
        <a:p>
          <a:pPr marL="342900" marR="0" lvl="0" indent="-342900" algn="ctr" defTabSz="914400" rtl="0" eaLnBrk="1" fontAlgn="base" latinLnBrk="0" hangingPunct="1">
            <a:lnSpc>
              <a:spcPct val="70000"/>
            </a:lnSpc>
            <a:spcBef>
              <a:spcPct val="0"/>
            </a:spcBef>
            <a:spcAft>
              <a:spcPct val="0"/>
            </a:spcAft>
            <a:buClr>
              <a:schemeClr val="accent2"/>
            </a:buClr>
            <a:buSzTx/>
            <a:buFont typeface="Wingdings" panose="05000000000000000000" pitchFamily="2" charset="2"/>
            <a:buNone/>
            <a:tabLst/>
          </a:pPr>
          <a:r>
            <a:rPr kumimoji="0" lang="de-DE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mit WRG</a:t>
          </a:r>
        </a:p>
      </dgm:t>
    </dgm:pt>
    <dgm:pt modelId="{F0C97CBD-6C5D-4651-AD46-691469895E7D}" type="parTrans" cxnId="{E66D5E23-1BB6-4120-9A51-CF8F34AC9B4D}">
      <dgm:prSet/>
      <dgm:spPr/>
    </dgm:pt>
    <dgm:pt modelId="{45C59CA7-FFCE-4AFF-978E-8F42E132FF95}" type="sibTrans" cxnId="{E66D5E23-1BB6-4120-9A51-CF8F34AC9B4D}">
      <dgm:prSet/>
      <dgm:spPr/>
    </dgm:pt>
    <dgm:pt modelId="{43120E40-6CB3-4248-860F-173A78AAF006}">
      <dgm:prSet/>
      <dgm:spPr/>
      <dgm:t>
        <a:bodyPr/>
        <a:lstStyle/>
        <a:p>
          <a:pPr marL="342900" marR="0" lvl="0" indent="-342900" algn="ctr" defTabSz="914400" rtl="0" eaLnBrk="1" fontAlgn="base" latinLnBrk="0" hangingPunct="1">
            <a:lnSpc>
              <a:spcPct val="70000"/>
            </a:lnSpc>
            <a:spcBef>
              <a:spcPct val="0"/>
            </a:spcBef>
            <a:spcAft>
              <a:spcPct val="0"/>
            </a:spcAft>
            <a:buClr>
              <a:schemeClr val="accent2"/>
            </a:buClr>
            <a:buSzTx/>
            <a:buFont typeface="Wingdings" panose="05000000000000000000" pitchFamily="2" charset="2"/>
            <a:buNone/>
            <a:tabLst/>
          </a:pPr>
          <a:r>
            <a:rPr kumimoji="0" lang="de-DE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ohne WRG</a:t>
          </a:r>
        </a:p>
      </dgm:t>
    </dgm:pt>
    <dgm:pt modelId="{196D65C2-4D8C-40B3-A395-AF3043584A15}" type="parTrans" cxnId="{5EB61915-0F84-40CD-B741-239BBF030C57}">
      <dgm:prSet/>
      <dgm:spPr/>
    </dgm:pt>
    <dgm:pt modelId="{8E6F5902-AEF8-407E-9269-5241B3AB0FEF}" type="sibTrans" cxnId="{5EB61915-0F84-40CD-B741-239BBF030C57}">
      <dgm:prSet/>
      <dgm:spPr/>
    </dgm:pt>
    <dgm:pt modelId="{B57B1144-0356-414B-9B03-83E45DCC1094}" type="pres">
      <dgm:prSet presAssocID="{88E8DD7E-D37D-4F57-B980-A5867EDC0CB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E0AF9CD1-3447-4C09-B17F-908D09DC558F}" type="pres">
      <dgm:prSet presAssocID="{12BC7A0D-F2D5-4DDB-B2E5-B78BBAF9A760}" presName="hierRoot1" presStyleCnt="0">
        <dgm:presLayoutVars>
          <dgm:hierBranch/>
        </dgm:presLayoutVars>
      </dgm:prSet>
      <dgm:spPr/>
    </dgm:pt>
    <dgm:pt modelId="{3BC87B62-C0D6-4B97-9E0C-4C8F211AD84F}" type="pres">
      <dgm:prSet presAssocID="{12BC7A0D-F2D5-4DDB-B2E5-B78BBAF9A760}" presName="rootComposite1" presStyleCnt="0"/>
      <dgm:spPr/>
    </dgm:pt>
    <dgm:pt modelId="{FC015CA0-E6D6-4C63-941F-6555763CEB0A}" type="pres">
      <dgm:prSet presAssocID="{12BC7A0D-F2D5-4DDB-B2E5-B78BBAF9A760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2EA096FC-4700-40BB-8112-F642F0767281}" type="pres">
      <dgm:prSet presAssocID="{12BC7A0D-F2D5-4DDB-B2E5-B78BBAF9A760}" presName="rootConnector1" presStyleLbl="node1" presStyleIdx="0" presStyleCnt="0"/>
      <dgm:spPr/>
      <dgm:t>
        <a:bodyPr/>
        <a:lstStyle/>
        <a:p>
          <a:endParaRPr lang="de-DE"/>
        </a:p>
      </dgm:t>
    </dgm:pt>
    <dgm:pt modelId="{C7F34AEC-BFF5-45AD-9D7D-2CFC75E1E51D}" type="pres">
      <dgm:prSet presAssocID="{12BC7A0D-F2D5-4DDB-B2E5-B78BBAF9A760}" presName="hierChild2" presStyleCnt="0"/>
      <dgm:spPr/>
    </dgm:pt>
    <dgm:pt modelId="{61355A8A-2407-45D6-B7F0-E95B7125F956}" type="pres">
      <dgm:prSet presAssocID="{45BA6C95-F888-4F32-A015-FD00BEFD98DC}" presName="Name35" presStyleLbl="parChTrans1D2" presStyleIdx="0" presStyleCnt="2"/>
      <dgm:spPr/>
    </dgm:pt>
    <dgm:pt modelId="{BA7AFAA7-B113-4AFD-AA33-4C1483C15263}" type="pres">
      <dgm:prSet presAssocID="{41EB2DC5-2711-452D-8391-AB694085975B}" presName="hierRoot2" presStyleCnt="0">
        <dgm:presLayoutVars>
          <dgm:hierBranch/>
        </dgm:presLayoutVars>
      </dgm:prSet>
      <dgm:spPr/>
    </dgm:pt>
    <dgm:pt modelId="{A8C9D3F5-A631-4C33-8188-09494AD8F267}" type="pres">
      <dgm:prSet presAssocID="{41EB2DC5-2711-452D-8391-AB694085975B}" presName="rootComposite" presStyleCnt="0"/>
      <dgm:spPr/>
    </dgm:pt>
    <dgm:pt modelId="{A05BF9DC-A89D-4F19-BE57-D078BE0B222F}" type="pres">
      <dgm:prSet presAssocID="{41EB2DC5-2711-452D-8391-AB694085975B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FCA44F8D-7D79-4CC9-8758-DBD23436DD39}" type="pres">
      <dgm:prSet presAssocID="{41EB2DC5-2711-452D-8391-AB694085975B}" presName="rootConnector" presStyleLbl="node2" presStyleIdx="0" presStyleCnt="2"/>
      <dgm:spPr/>
      <dgm:t>
        <a:bodyPr/>
        <a:lstStyle/>
        <a:p>
          <a:endParaRPr lang="de-DE"/>
        </a:p>
      </dgm:t>
    </dgm:pt>
    <dgm:pt modelId="{DC99809A-F097-4002-A9C2-6842AF3FB0F7}" type="pres">
      <dgm:prSet presAssocID="{41EB2DC5-2711-452D-8391-AB694085975B}" presName="hierChild4" presStyleCnt="0"/>
      <dgm:spPr/>
    </dgm:pt>
    <dgm:pt modelId="{F783EABC-E554-4A16-A87C-E98469ECADF6}" type="pres">
      <dgm:prSet presAssocID="{5E36B254-8FC8-4A0F-8517-6974CE642AFD}" presName="Name35" presStyleLbl="parChTrans1D3" presStyleIdx="0" presStyleCnt="4"/>
      <dgm:spPr/>
    </dgm:pt>
    <dgm:pt modelId="{379006DD-6849-431F-B621-10FCFE3E8444}" type="pres">
      <dgm:prSet presAssocID="{B0805540-D042-48BB-8914-7AA81653E774}" presName="hierRoot2" presStyleCnt="0">
        <dgm:presLayoutVars>
          <dgm:hierBranch val="r"/>
        </dgm:presLayoutVars>
      </dgm:prSet>
      <dgm:spPr/>
    </dgm:pt>
    <dgm:pt modelId="{56EA94CE-1BEB-4AED-8C17-7BEC3AD423D4}" type="pres">
      <dgm:prSet presAssocID="{B0805540-D042-48BB-8914-7AA81653E774}" presName="rootComposite" presStyleCnt="0"/>
      <dgm:spPr/>
    </dgm:pt>
    <dgm:pt modelId="{E251DB36-63D3-48A1-B1AB-F08DC9C3F4AF}" type="pres">
      <dgm:prSet presAssocID="{B0805540-D042-48BB-8914-7AA81653E774}" presName="rootText" presStyleLbl="node3" presStyleIdx="0" presStyleCnt="4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7EFCA9A7-A453-4144-8447-19BF65CA5AC5}" type="pres">
      <dgm:prSet presAssocID="{B0805540-D042-48BB-8914-7AA81653E774}" presName="rootConnector" presStyleLbl="node3" presStyleIdx="0" presStyleCnt="4"/>
      <dgm:spPr/>
      <dgm:t>
        <a:bodyPr/>
        <a:lstStyle/>
        <a:p>
          <a:endParaRPr lang="de-DE"/>
        </a:p>
      </dgm:t>
    </dgm:pt>
    <dgm:pt modelId="{549DDB6D-894E-4207-94ED-3CEF343136FD}" type="pres">
      <dgm:prSet presAssocID="{B0805540-D042-48BB-8914-7AA81653E774}" presName="hierChild4" presStyleCnt="0"/>
      <dgm:spPr/>
    </dgm:pt>
    <dgm:pt modelId="{9A0FB095-886D-472F-8D99-8B1AE3688117}" type="pres">
      <dgm:prSet presAssocID="{B0805540-D042-48BB-8914-7AA81653E774}" presName="hierChild5" presStyleCnt="0"/>
      <dgm:spPr/>
    </dgm:pt>
    <dgm:pt modelId="{FF721BAF-CB60-413C-9F51-3DB540DBD987}" type="pres">
      <dgm:prSet presAssocID="{19CFAA11-AF10-4C19-B60A-8824EF63863F}" presName="Name35" presStyleLbl="parChTrans1D3" presStyleIdx="1" presStyleCnt="4"/>
      <dgm:spPr/>
    </dgm:pt>
    <dgm:pt modelId="{70908932-6A89-433E-A290-5179AA8F98BA}" type="pres">
      <dgm:prSet presAssocID="{FF9DEB78-4C06-4A9C-A777-6C9C6E838687}" presName="hierRoot2" presStyleCnt="0">
        <dgm:presLayoutVars>
          <dgm:hierBranch val="r"/>
        </dgm:presLayoutVars>
      </dgm:prSet>
      <dgm:spPr/>
    </dgm:pt>
    <dgm:pt modelId="{4D190D8D-EE08-4B1A-B5CE-77D6AE36512A}" type="pres">
      <dgm:prSet presAssocID="{FF9DEB78-4C06-4A9C-A777-6C9C6E838687}" presName="rootComposite" presStyleCnt="0"/>
      <dgm:spPr/>
    </dgm:pt>
    <dgm:pt modelId="{2C7339AF-D1F7-4DD1-9840-536F8555F559}" type="pres">
      <dgm:prSet presAssocID="{FF9DEB78-4C06-4A9C-A777-6C9C6E838687}" presName="rootText" presStyleLbl="node3" presStyleIdx="1" presStyleCnt="4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8DE809A6-ED27-4EF7-9C01-C9AABA0B82CA}" type="pres">
      <dgm:prSet presAssocID="{FF9DEB78-4C06-4A9C-A777-6C9C6E838687}" presName="rootConnector" presStyleLbl="node3" presStyleIdx="1" presStyleCnt="4"/>
      <dgm:spPr/>
      <dgm:t>
        <a:bodyPr/>
        <a:lstStyle/>
        <a:p>
          <a:endParaRPr lang="de-DE"/>
        </a:p>
      </dgm:t>
    </dgm:pt>
    <dgm:pt modelId="{680A221B-97DE-47C8-8271-8D8F6F0FA7AA}" type="pres">
      <dgm:prSet presAssocID="{FF9DEB78-4C06-4A9C-A777-6C9C6E838687}" presName="hierChild4" presStyleCnt="0"/>
      <dgm:spPr/>
    </dgm:pt>
    <dgm:pt modelId="{1E93729B-359E-4C9F-B2E0-F1B501BBFA24}" type="pres">
      <dgm:prSet presAssocID="{FF9DEB78-4C06-4A9C-A777-6C9C6E838687}" presName="hierChild5" presStyleCnt="0"/>
      <dgm:spPr/>
    </dgm:pt>
    <dgm:pt modelId="{DC5CCF5C-FB39-4566-81F8-AB7CB06E5FA3}" type="pres">
      <dgm:prSet presAssocID="{41EB2DC5-2711-452D-8391-AB694085975B}" presName="hierChild5" presStyleCnt="0"/>
      <dgm:spPr/>
    </dgm:pt>
    <dgm:pt modelId="{B343E221-B605-43F4-B7EC-1EFA00ADE9DA}" type="pres">
      <dgm:prSet presAssocID="{5C1AF9D1-984B-4CF1-9E7F-10A74EBCDD42}" presName="Name35" presStyleLbl="parChTrans1D2" presStyleIdx="1" presStyleCnt="2"/>
      <dgm:spPr/>
    </dgm:pt>
    <dgm:pt modelId="{4E43624C-E595-4735-A140-D139E2DF10FD}" type="pres">
      <dgm:prSet presAssocID="{49FD39A5-0837-4055-B576-916CAE056E79}" presName="hierRoot2" presStyleCnt="0">
        <dgm:presLayoutVars>
          <dgm:hierBranch/>
        </dgm:presLayoutVars>
      </dgm:prSet>
      <dgm:spPr/>
    </dgm:pt>
    <dgm:pt modelId="{AAC0F594-236D-4297-B50E-B5D0A089FB00}" type="pres">
      <dgm:prSet presAssocID="{49FD39A5-0837-4055-B576-916CAE056E79}" presName="rootComposite" presStyleCnt="0"/>
      <dgm:spPr/>
    </dgm:pt>
    <dgm:pt modelId="{0D919413-98B7-4BAF-BF0C-507E527FF664}" type="pres">
      <dgm:prSet presAssocID="{49FD39A5-0837-4055-B576-916CAE056E79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54FE2BFC-3BA0-48D5-BE8A-8A3817BD638F}" type="pres">
      <dgm:prSet presAssocID="{49FD39A5-0837-4055-B576-916CAE056E79}" presName="rootConnector" presStyleLbl="node2" presStyleIdx="1" presStyleCnt="2"/>
      <dgm:spPr/>
      <dgm:t>
        <a:bodyPr/>
        <a:lstStyle/>
        <a:p>
          <a:endParaRPr lang="de-DE"/>
        </a:p>
      </dgm:t>
    </dgm:pt>
    <dgm:pt modelId="{20B4F695-6CB5-403E-8A59-5E219D4EF491}" type="pres">
      <dgm:prSet presAssocID="{49FD39A5-0837-4055-B576-916CAE056E79}" presName="hierChild4" presStyleCnt="0"/>
      <dgm:spPr/>
    </dgm:pt>
    <dgm:pt modelId="{34F49EEB-D77C-466C-98BB-D8FA374ADDAE}" type="pres">
      <dgm:prSet presAssocID="{B90E702D-F139-41EA-AB2C-80016CB55F54}" presName="Name35" presStyleLbl="parChTrans1D3" presStyleIdx="2" presStyleCnt="4"/>
      <dgm:spPr/>
    </dgm:pt>
    <dgm:pt modelId="{BF1E584C-D2C5-49AB-8015-F2889BD04913}" type="pres">
      <dgm:prSet presAssocID="{5EB6E600-0ECA-4239-A51C-2878173C828E}" presName="hierRoot2" presStyleCnt="0">
        <dgm:presLayoutVars>
          <dgm:hierBranch val="r"/>
        </dgm:presLayoutVars>
      </dgm:prSet>
      <dgm:spPr/>
    </dgm:pt>
    <dgm:pt modelId="{7C100FAB-C826-4919-9A16-A346703C58B7}" type="pres">
      <dgm:prSet presAssocID="{5EB6E600-0ECA-4239-A51C-2878173C828E}" presName="rootComposite" presStyleCnt="0"/>
      <dgm:spPr/>
    </dgm:pt>
    <dgm:pt modelId="{65189D26-AC8A-4D01-B9AF-9049E69FAE22}" type="pres">
      <dgm:prSet presAssocID="{5EB6E600-0ECA-4239-A51C-2878173C828E}" presName="rootText" presStyleLbl="node3" presStyleIdx="2" presStyleCnt="4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FEB3094A-D2F6-46FA-BF90-2AB5D829E8B1}" type="pres">
      <dgm:prSet presAssocID="{5EB6E600-0ECA-4239-A51C-2878173C828E}" presName="rootConnector" presStyleLbl="node3" presStyleIdx="2" presStyleCnt="4"/>
      <dgm:spPr/>
      <dgm:t>
        <a:bodyPr/>
        <a:lstStyle/>
        <a:p>
          <a:endParaRPr lang="de-DE"/>
        </a:p>
      </dgm:t>
    </dgm:pt>
    <dgm:pt modelId="{1C5FD93A-E8BF-43E5-844E-ADD446F98480}" type="pres">
      <dgm:prSet presAssocID="{5EB6E600-0ECA-4239-A51C-2878173C828E}" presName="hierChild4" presStyleCnt="0"/>
      <dgm:spPr/>
    </dgm:pt>
    <dgm:pt modelId="{6A8460E8-C858-46C7-BBE3-BA3C365DA132}" type="pres">
      <dgm:prSet presAssocID="{183BCD79-3950-4ED3-8913-8C1DA62AA931}" presName="Name50" presStyleLbl="parChTrans1D4" presStyleIdx="0" presStyleCnt="4"/>
      <dgm:spPr/>
    </dgm:pt>
    <dgm:pt modelId="{41A9599B-48D7-4387-86CE-2F872B1CEA89}" type="pres">
      <dgm:prSet presAssocID="{2FC98037-ED7F-4AB7-9F21-C6AAA20C4B97}" presName="hierRoot2" presStyleCnt="0">
        <dgm:presLayoutVars>
          <dgm:hierBranch val="r"/>
        </dgm:presLayoutVars>
      </dgm:prSet>
      <dgm:spPr/>
    </dgm:pt>
    <dgm:pt modelId="{0BDAF899-1EFF-495F-A693-7E0CAF9EF1AB}" type="pres">
      <dgm:prSet presAssocID="{2FC98037-ED7F-4AB7-9F21-C6AAA20C4B97}" presName="rootComposite" presStyleCnt="0"/>
      <dgm:spPr/>
    </dgm:pt>
    <dgm:pt modelId="{A8B2FB93-B7BA-4C6E-B4AD-C708143B1A0F}" type="pres">
      <dgm:prSet presAssocID="{2FC98037-ED7F-4AB7-9F21-C6AAA20C4B97}" presName="rootText" presStyleLbl="node4" presStyleIdx="0" presStyleCnt="4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6CC13A72-3306-47E6-A4FF-D7AD37947C05}" type="pres">
      <dgm:prSet presAssocID="{2FC98037-ED7F-4AB7-9F21-C6AAA20C4B97}" presName="rootConnector" presStyleLbl="node4" presStyleIdx="0" presStyleCnt="4"/>
      <dgm:spPr/>
      <dgm:t>
        <a:bodyPr/>
        <a:lstStyle/>
        <a:p>
          <a:endParaRPr lang="de-DE"/>
        </a:p>
      </dgm:t>
    </dgm:pt>
    <dgm:pt modelId="{327E5AB9-43A6-4914-84FA-FCC4CC8C3FB0}" type="pres">
      <dgm:prSet presAssocID="{2FC98037-ED7F-4AB7-9F21-C6AAA20C4B97}" presName="hierChild4" presStyleCnt="0"/>
      <dgm:spPr/>
    </dgm:pt>
    <dgm:pt modelId="{C13E0EB7-2CC9-4C02-9C56-35EC28E965AC}" type="pres">
      <dgm:prSet presAssocID="{2FC98037-ED7F-4AB7-9F21-C6AAA20C4B97}" presName="hierChild5" presStyleCnt="0"/>
      <dgm:spPr/>
    </dgm:pt>
    <dgm:pt modelId="{4ABFFE16-314F-4926-A725-CC5BF45DF9B7}" type="pres">
      <dgm:prSet presAssocID="{511BDBA3-E4E8-40F1-9EBE-65700B4061B6}" presName="Name50" presStyleLbl="parChTrans1D4" presStyleIdx="1" presStyleCnt="4"/>
      <dgm:spPr/>
    </dgm:pt>
    <dgm:pt modelId="{1972C994-24BA-4C52-9584-62B509652BC3}" type="pres">
      <dgm:prSet presAssocID="{AC20D8AB-C2BA-4510-890B-30BB0D8BE049}" presName="hierRoot2" presStyleCnt="0">
        <dgm:presLayoutVars>
          <dgm:hierBranch val="r"/>
        </dgm:presLayoutVars>
      </dgm:prSet>
      <dgm:spPr/>
    </dgm:pt>
    <dgm:pt modelId="{1A9AB7BF-3EEF-4846-B036-E8EDE9524225}" type="pres">
      <dgm:prSet presAssocID="{AC20D8AB-C2BA-4510-890B-30BB0D8BE049}" presName="rootComposite" presStyleCnt="0"/>
      <dgm:spPr/>
    </dgm:pt>
    <dgm:pt modelId="{8922CD74-1913-4FD9-B55A-1E1CCC8D2253}" type="pres">
      <dgm:prSet presAssocID="{AC20D8AB-C2BA-4510-890B-30BB0D8BE049}" presName="rootText" presStyleLbl="node4" presStyleIdx="1" presStyleCnt="4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2E2F303D-BB36-404D-938C-B26B6F501374}" type="pres">
      <dgm:prSet presAssocID="{AC20D8AB-C2BA-4510-890B-30BB0D8BE049}" presName="rootConnector" presStyleLbl="node4" presStyleIdx="1" presStyleCnt="4"/>
      <dgm:spPr/>
      <dgm:t>
        <a:bodyPr/>
        <a:lstStyle/>
        <a:p>
          <a:endParaRPr lang="de-DE"/>
        </a:p>
      </dgm:t>
    </dgm:pt>
    <dgm:pt modelId="{CFCCB734-4DA3-4B7B-8828-6B4CF46F7583}" type="pres">
      <dgm:prSet presAssocID="{AC20D8AB-C2BA-4510-890B-30BB0D8BE049}" presName="hierChild4" presStyleCnt="0"/>
      <dgm:spPr/>
    </dgm:pt>
    <dgm:pt modelId="{DFC73354-D3FA-4737-AF0B-C6DB863D0627}" type="pres">
      <dgm:prSet presAssocID="{AC20D8AB-C2BA-4510-890B-30BB0D8BE049}" presName="hierChild5" presStyleCnt="0"/>
      <dgm:spPr/>
    </dgm:pt>
    <dgm:pt modelId="{A9F3571E-A101-4B1D-9C26-B6D3A1601C24}" type="pres">
      <dgm:prSet presAssocID="{5EB6E600-0ECA-4239-A51C-2878173C828E}" presName="hierChild5" presStyleCnt="0"/>
      <dgm:spPr/>
    </dgm:pt>
    <dgm:pt modelId="{310F46F1-3BF9-48D6-AC55-4C29084D8D52}" type="pres">
      <dgm:prSet presAssocID="{4237F379-9994-4549-8262-231A476B9EA4}" presName="Name35" presStyleLbl="parChTrans1D3" presStyleIdx="3" presStyleCnt="4"/>
      <dgm:spPr/>
    </dgm:pt>
    <dgm:pt modelId="{C4C8D253-ECA1-4C5C-B352-57B8D012F474}" type="pres">
      <dgm:prSet presAssocID="{A0638FB2-82A8-4A73-BD3A-1CFB327AB39C}" presName="hierRoot2" presStyleCnt="0">
        <dgm:presLayoutVars>
          <dgm:hierBranch val="r"/>
        </dgm:presLayoutVars>
      </dgm:prSet>
      <dgm:spPr/>
    </dgm:pt>
    <dgm:pt modelId="{078BB25E-7743-44DF-8496-A41CD4DA6B62}" type="pres">
      <dgm:prSet presAssocID="{A0638FB2-82A8-4A73-BD3A-1CFB327AB39C}" presName="rootComposite" presStyleCnt="0"/>
      <dgm:spPr/>
    </dgm:pt>
    <dgm:pt modelId="{AD70A040-C5E2-484A-BCA3-7AC80E6F2D93}" type="pres">
      <dgm:prSet presAssocID="{A0638FB2-82A8-4A73-BD3A-1CFB327AB39C}" presName="rootText" presStyleLbl="node3" presStyleIdx="3" presStyleCnt="4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010F31E1-4016-4921-9A6D-FDEFA50BB77C}" type="pres">
      <dgm:prSet presAssocID="{A0638FB2-82A8-4A73-BD3A-1CFB327AB39C}" presName="rootConnector" presStyleLbl="node3" presStyleIdx="3" presStyleCnt="4"/>
      <dgm:spPr/>
      <dgm:t>
        <a:bodyPr/>
        <a:lstStyle/>
        <a:p>
          <a:endParaRPr lang="de-DE"/>
        </a:p>
      </dgm:t>
    </dgm:pt>
    <dgm:pt modelId="{0F591DC5-D2C9-4489-8817-E9AF6425A5FC}" type="pres">
      <dgm:prSet presAssocID="{A0638FB2-82A8-4A73-BD3A-1CFB327AB39C}" presName="hierChild4" presStyleCnt="0"/>
      <dgm:spPr/>
    </dgm:pt>
    <dgm:pt modelId="{1D632EDD-4D1C-4643-B1A3-797D1A1A53B0}" type="pres">
      <dgm:prSet presAssocID="{F0C97CBD-6C5D-4651-AD46-691469895E7D}" presName="Name50" presStyleLbl="parChTrans1D4" presStyleIdx="2" presStyleCnt="4"/>
      <dgm:spPr/>
    </dgm:pt>
    <dgm:pt modelId="{170C3412-4046-4EBB-886C-F55B5DB4B0B1}" type="pres">
      <dgm:prSet presAssocID="{2A9552DA-7915-4960-8DD9-73D20839A950}" presName="hierRoot2" presStyleCnt="0">
        <dgm:presLayoutVars>
          <dgm:hierBranch val="r"/>
        </dgm:presLayoutVars>
      </dgm:prSet>
      <dgm:spPr/>
    </dgm:pt>
    <dgm:pt modelId="{922294B0-EE08-4F93-AB0A-E617C3A7DDBE}" type="pres">
      <dgm:prSet presAssocID="{2A9552DA-7915-4960-8DD9-73D20839A950}" presName="rootComposite" presStyleCnt="0"/>
      <dgm:spPr/>
    </dgm:pt>
    <dgm:pt modelId="{BEA219F9-F93E-4F3C-97A6-2CDE2B41F83B}" type="pres">
      <dgm:prSet presAssocID="{2A9552DA-7915-4960-8DD9-73D20839A950}" presName="rootText" presStyleLbl="node4" presStyleIdx="2" presStyleCnt="4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70318CC0-4582-4BDE-A7BA-EB0E6A26E3E6}" type="pres">
      <dgm:prSet presAssocID="{2A9552DA-7915-4960-8DD9-73D20839A950}" presName="rootConnector" presStyleLbl="node4" presStyleIdx="2" presStyleCnt="4"/>
      <dgm:spPr/>
      <dgm:t>
        <a:bodyPr/>
        <a:lstStyle/>
        <a:p>
          <a:endParaRPr lang="de-DE"/>
        </a:p>
      </dgm:t>
    </dgm:pt>
    <dgm:pt modelId="{6A1CEA2D-FF32-4B71-9CAE-74039B23FC4A}" type="pres">
      <dgm:prSet presAssocID="{2A9552DA-7915-4960-8DD9-73D20839A950}" presName="hierChild4" presStyleCnt="0"/>
      <dgm:spPr/>
    </dgm:pt>
    <dgm:pt modelId="{11B4DA3D-9FD2-4FE4-A943-006ED341D758}" type="pres">
      <dgm:prSet presAssocID="{2A9552DA-7915-4960-8DD9-73D20839A950}" presName="hierChild5" presStyleCnt="0"/>
      <dgm:spPr/>
    </dgm:pt>
    <dgm:pt modelId="{9BA82E68-8170-484B-8920-C6D26256CC41}" type="pres">
      <dgm:prSet presAssocID="{196D65C2-4D8C-40B3-A395-AF3043584A15}" presName="Name50" presStyleLbl="parChTrans1D4" presStyleIdx="3" presStyleCnt="4"/>
      <dgm:spPr/>
    </dgm:pt>
    <dgm:pt modelId="{4D2D02A4-AAE1-430C-8E25-DEF48BB3353D}" type="pres">
      <dgm:prSet presAssocID="{43120E40-6CB3-4248-860F-173A78AAF006}" presName="hierRoot2" presStyleCnt="0">
        <dgm:presLayoutVars>
          <dgm:hierBranch val="r"/>
        </dgm:presLayoutVars>
      </dgm:prSet>
      <dgm:spPr/>
    </dgm:pt>
    <dgm:pt modelId="{D91A5177-13D8-4006-BF7B-31A26839BF1D}" type="pres">
      <dgm:prSet presAssocID="{43120E40-6CB3-4248-860F-173A78AAF006}" presName="rootComposite" presStyleCnt="0"/>
      <dgm:spPr/>
    </dgm:pt>
    <dgm:pt modelId="{D9996CF0-C0CB-41D3-804C-5F87F86CADAA}" type="pres">
      <dgm:prSet presAssocID="{43120E40-6CB3-4248-860F-173A78AAF006}" presName="rootText" presStyleLbl="node4" presStyleIdx="3" presStyleCnt="4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D64FB120-9456-4D21-AB84-236D4273B49F}" type="pres">
      <dgm:prSet presAssocID="{43120E40-6CB3-4248-860F-173A78AAF006}" presName="rootConnector" presStyleLbl="node4" presStyleIdx="3" presStyleCnt="4"/>
      <dgm:spPr/>
      <dgm:t>
        <a:bodyPr/>
        <a:lstStyle/>
        <a:p>
          <a:endParaRPr lang="de-DE"/>
        </a:p>
      </dgm:t>
    </dgm:pt>
    <dgm:pt modelId="{52954156-D830-46D0-904F-6A6ECC625BB5}" type="pres">
      <dgm:prSet presAssocID="{43120E40-6CB3-4248-860F-173A78AAF006}" presName="hierChild4" presStyleCnt="0"/>
      <dgm:spPr/>
    </dgm:pt>
    <dgm:pt modelId="{3FA2CD61-B496-4E32-9E08-D9CA7D42E4FC}" type="pres">
      <dgm:prSet presAssocID="{43120E40-6CB3-4248-860F-173A78AAF006}" presName="hierChild5" presStyleCnt="0"/>
      <dgm:spPr/>
    </dgm:pt>
    <dgm:pt modelId="{D6773503-7704-430F-BA42-12D81513BD90}" type="pres">
      <dgm:prSet presAssocID="{A0638FB2-82A8-4A73-BD3A-1CFB327AB39C}" presName="hierChild5" presStyleCnt="0"/>
      <dgm:spPr/>
    </dgm:pt>
    <dgm:pt modelId="{EF63F081-8A00-459A-BD93-6E27228AC941}" type="pres">
      <dgm:prSet presAssocID="{49FD39A5-0837-4055-B576-916CAE056E79}" presName="hierChild5" presStyleCnt="0"/>
      <dgm:spPr/>
    </dgm:pt>
    <dgm:pt modelId="{C81187B6-A2E8-4ABD-A795-8723E14D8F97}" type="pres">
      <dgm:prSet presAssocID="{12BC7A0D-F2D5-4DDB-B2E5-B78BBAF9A760}" presName="hierChild3" presStyleCnt="0"/>
      <dgm:spPr/>
    </dgm:pt>
  </dgm:ptLst>
  <dgm:cxnLst>
    <dgm:cxn modelId="{C6A37A63-70A7-4D80-A9AF-F69E6C4FA860}" type="presOf" srcId="{A0638FB2-82A8-4A73-BD3A-1CFB327AB39C}" destId="{AD70A040-C5E2-484A-BCA3-7AC80E6F2D93}" srcOrd="0" destOrd="0" presId="urn:microsoft.com/office/officeart/2005/8/layout/orgChart1"/>
    <dgm:cxn modelId="{E834FD78-DCDE-4FF4-88B9-568EF8570972}" type="presOf" srcId="{2A9552DA-7915-4960-8DD9-73D20839A950}" destId="{70318CC0-4582-4BDE-A7BA-EB0E6A26E3E6}" srcOrd="1" destOrd="0" presId="urn:microsoft.com/office/officeart/2005/8/layout/orgChart1"/>
    <dgm:cxn modelId="{8D08DEE5-506B-46FD-AAD7-B63A2A134030}" type="presOf" srcId="{49FD39A5-0837-4055-B576-916CAE056E79}" destId="{54FE2BFC-3BA0-48D5-BE8A-8A3817BD638F}" srcOrd="1" destOrd="0" presId="urn:microsoft.com/office/officeart/2005/8/layout/orgChart1"/>
    <dgm:cxn modelId="{44CA149A-57CA-490D-9D6D-500618647C17}" type="presOf" srcId="{2FC98037-ED7F-4AB7-9F21-C6AAA20C4B97}" destId="{6CC13A72-3306-47E6-A4FF-D7AD37947C05}" srcOrd="1" destOrd="0" presId="urn:microsoft.com/office/officeart/2005/8/layout/orgChart1"/>
    <dgm:cxn modelId="{6BA890A4-A921-4FB9-A809-67348CDF4DE9}" srcId="{41EB2DC5-2711-452D-8391-AB694085975B}" destId="{FF9DEB78-4C06-4A9C-A777-6C9C6E838687}" srcOrd="1" destOrd="0" parTransId="{19CFAA11-AF10-4C19-B60A-8824EF63863F}" sibTransId="{221AAD8F-52CD-43AE-A4AF-B04A04DCBF52}"/>
    <dgm:cxn modelId="{5BAFB551-B7BB-4E65-8534-887DCC95E0E1}" type="presOf" srcId="{41EB2DC5-2711-452D-8391-AB694085975B}" destId="{FCA44F8D-7D79-4CC9-8758-DBD23436DD39}" srcOrd="1" destOrd="0" presId="urn:microsoft.com/office/officeart/2005/8/layout/orgChart1"/>
    <dgm:cxn modelId="{662F7CED-8FB1-4243-8039-FC93C3CA2FE5}" type="presOf" srcId="{A0638FB2-82A8-4A73-BD3A-1CFB327AB39C}" destId="{010F31E1-4016-4921-9A6D-FDEFA50BB77C}" srcOrd="1" destOrd="0" presId="urn:microsoft.com/office/officeart/2005/8/layout/orgChart1"/>
    <dgm:cxn modelId="{716C0E96-CC5A-4091-BC11-C5CB621B62DE}" type="presOf" srcId="{B0805540-D042-48BB-8914-7AA81653E774}" destId="{7EFCA9A7-A453-4144-8447-19BF65CA5AC5}" srcOrd="1" destOrd="0" presId="urn:microsoft.com/office/officeart/2005/8/layout/orgChart1"/>
    <dgm:cxn modelId="{361C2B91-09E1-41BC-A865-6FB88BCF81B1}" srcId="{41EB2DC5-2711-452D-8391-AB694085975B}" destId="{B0805540-D042-48BB-8914-7AA81653E774}" srcOrd="0" destOrd="0" parTransId="{5E36B254-8FC8-4A0F-8517-6974CE642AFD}" sibTransId="{48828F6C-D7F6-4204-991C-1D8C4CB04298}"/>
    <dgm:cxn modelId="{A42A1801-A1A3-4EC7-8003-42432CB25474}" type="presOf" srcId="{4237F379-9994-4549-8262-231A476B9EA4}" destId="{310F46F1-3BF9-48D6-AC55-4C29084D8D52}" srcOrd="0" destOrd="0" presId="urn:microsoft.com/office/officeart/2005/8/layout/orgChart1"/>
    <dgm:cxn modelId="{C417E943-1F1F-43F6-8D58-0C2657BAE77C}" type="presOf" srcId="{12BC7A0D-F2D5-4DDB-B2E5-B78BBAF9A760}" destId="{2EA096FC-4700-40BB-8112-F642F0767281}" srcOrd="1" destOrd="0" presId="urn:microsoft.com/office/officeart/2005/8/layout/orgChart1"/>
    <dgm:cxn modelId="{DC936C3A-3ABC-4265-B09B-F29191AA6A74}" srcId="{5EB6E600-0ECA-4239-A51C-2878173C828E}" destId="{2FC98037-ED7F-4AB7-9F21-C6AAA20C4B97}" srcOrd="0" destOrd="0" parTransId="{183BCD79-3950-4ED3-8913-8C1DA62AA931}" sibTransId="{00C73B91-9BA1-4BD5-838C-87D6C79ABEA5}"/>
    <dgm:cxn modelId="{184C61ED-3292-4D56-ADB2-6DAAE0BAC7EE}" type="presOf" srcId="{88E8DD7E-D37D-4F57-B980-A5867EDC0CBF}" destId="{B57B1144-0356-414B-9B03-83E45DCC1094}" srcOrd="0" destOrd="0" presId="urn:microsoft.com/office/officeart/2005/8/layout/orgChart1"/>
    <dgm:cxn modelId="{AF7ACCEB-534D-4ED1-AE7E-64E76DAF42C0}" type="presOf" srcId="{45BA6C95-F888-4F32-A015-FD00BEFD98DC}" destId="{61355A8A-2407-45D6-B7F0-E95B7125F956}" srcOrd="0" destOrd="0" presId="urn:microsoft.com/office/officeart/2005/8/layout/orgChart1"/>
    <dgm:cxn modelId="{437A4C75-67C7-45A8-8536-026202EBE61D}" type="presOf" srcId="{5C1AF9D1-984B-4CF1-9E7F-10A74EBCDD42}" destId="{B343E221-B605-43F4-B7EC-1EFA00ADE9DA}" srcOrd="0" destOrd="0" presId="urn:microsoft.com/office/officeart/2005/8/layout/orgChart1"/>
    <dgm:cxn modelId="{0045F064-01FE-4CB9-8054-302D19A7A376}" type="presOf" srcId="{511BDBA3-E4E8-40F1-9EBE-65700B4061B6}" destId="{4ABFFE16-314F-4926-A725-CC5BF45DF9B7}" srcOrd="0" destOrd="0" presId="urn:microsoft.com/office/officeart/2005/8/layout/orgChart1"/>
    <dgm:cxn modelId="{760A1B49-AB52-4CBC-A73D-5F651EC99600}" type="presOf" srcId="{AC20D8AB-C2BA-4510-890B-30BB0D8BE049}" destId="{2E2F303D-BB36-404D-938C-B26B6F501374}" srcOrd="1" destOrd="0" presId="urn:microsoft.com/office/officeart/2005/8/layout/orgChart1"/>
    <dgm:cxn modelId="{FE06984B-208A-4D09-BFC8-9382390EE1D1}" type="presOf" srcId="{FF9DEB78-4C06-4A9C-A777-6C9C6E838687}" destId="{2C7339AF-D1F7-4DD1-9840-536F8555F559}" srcOrd="0" destOrd="0" presId="urn:microsoft.com/office/officeart/2005/8/layout/orgChart1"/>
    <dgm:cxn modelId="{EF60BD43-811C-4CCD-8F8B-0A4F4C6A5C8D}" srcId="{49FD39A5-0837-4055-B576-916CAE056E79}" destId="{5EB6E600-0ECA-4239-A51C-2878173C828E}" srcOrd="0" destOrd="0" parTransId="{B90E702D-F139-41EA-AB2C-80016CB55F54}" sibTransId="{A94E0B7A-2BD9-4C2B-B590-163832D4ED44}"/>
    <dgm:cxn modelId="{D79ECBC9-729E-447E-AB15-3B37EE46729C}" type="presOf" srcId="{FF9DEB78-4C06-4A9C-A777-6C9C6E838687}" destId="{8DE809A6-ED27-4EF7-9C01-C9AABA0B82CA}" srcOrd="1" destOrd="0" presId="urn:microsoft.com/office/officeart/2005/8/layout/orgChart1"/>
    <dgm:cxn modelId="{AEC646C6-2497-41D1-A634-CAD89AC06302}" srcId="{49FD39A5-0837-4055-B576-916CAE056E79}" destId="{A0638FB2-82A8-4A73-BD3A-1CFB327AB39C}" srcOrd="1" destOrd="0" parTransId="{4237F379-9994-4549-8262-231A476B9EA4}" sibTransId="{C5DE5B2D-D687-4E6C-A0D1-89116B2B3826}"/>
    <dgm:cxn modelId="{4DB25476-1F6D-4C3B-86C9-1FA245CF807D}" type="presOf" srcId="{41EB2DC5-2711-452D-8391-AB694085975B}" destId="{A05BF9DC-A89D-4F19-BE57-D078BE0B222F}" srcOrd="0" destOrd="0" presId="urn:microsoft.com/office/officeart/2005/8/layout/orgChart1"/>
    <dgm:cxn modelId="{2220E8F5-95E8-4176-A6C3-173850C6C537}" type="presOf" srcId="{12BC7A0D-F2D5-4DDB-B2E5-B78BBAF9A760}" destId="{FC015CA0-E6D6-4C63-941F-6555763CEB0A}" srcOrd="0" destOrd="0" presId="urn:microsoft.com/office/officeart/2005/8/layout/orgChart1"/>
    <dgm:cxn modelId="{5EB61915-0F84-40CD-B741-239BBF030C57}" srcId="{A0638FB2-82A8-4A73-BD3A-1CFB327AB39C}" destId="{43120E40-6CB3-4248-860F-173A78AAF006}" srcOrd="1" destOrd="0" parTransId="{196D65C2-4D8C-40B3-A395-AF3043584A15}" sibTransId="{8E6F5902-AEF8-407E-9269-5241B3AB0FEF}"/>
    <dgm:cxn modelId="{3D2F95F1-8EA8-440A-BB9C-B7AF9828EDC6}" type="presOf" srcId="{B0805540-D042-48BB-8914-7AA81653E774}" destId="{E251DB36-63D3-48A1-B1AB-F08DC9C3F4AF}" srcOrd="0" destOrd="0" presId="urn:microsoft.com/office/officeart/2005/8/layout/orgChart1"/>
    <dgm:cxn modelId="{4962EBE7-FBD8-462E-9CDB-BDEB75E78CD4}" type="presOf" srcId="{5E36B254-8FC8-4A0F-8517-6974CE642AFD}" destId="{F783EABC-E554-4A16-A87C-E98469ECADF6}" srcOrd="0" destOrd="0" presId="urn:microsoft.com/office/officeart/2005/8/layout/orgChart1"/>
    <dgm:cxn modelId="{79C2952E-5288-4ADE-80DB-45FF1FDA1A63}" srcId="{88E8DD7E-D37D-4F57-B980-A5867EDC0CBF}" destId="{12BC7A0D-F2D5-4DDB-B2E5-B78BBAF9A760}" srcOrd="0" destOrd="0" parTransId="{CBEDA4A8-C0D1-4FFC-B8CA-C31749CA46E9}" sibTransId="{2578CE3D-D0F5-4E89-AE2A-1CA22901FED5}"/>
    <dgm:cxn modelId="{251C9796-DF10-46E4-A311-BD01E067216F}" type="presOf" srcId="{43120E40-6CB3-4248-860F-173A78AAF006}" destId="{D64FB120-9456-4D21-AB84-236D4273B49F}" srcOrd="1" destOrd="0" presId="urn:microsoft.com/office/officeart/2005/8/layout/orgChart1"/>
    <dgm:cxn modelId="{B8E4C624-633E-4534-B2D7-6FA38CF91CB2}" type="presOf" srcId="{5EB6E600-0ECA-4239-A51C-2878173C828E}" destId="{FEB3094A-D2F6-46FA-BF90-2AB5D829E8B1}" srcOrd="1" destOrd="0" presId="urn:microsoft.com/office/officeart/2005/8/layout/orgChart1"/>
    <dgm:cxn modelId="{40CAA37E-1202-420F-A79E-24472FDE3781}" type="presOf" srcId="{5EB6E600-0ECA-4239-A51C-2878173C828E}" destId="{65189D26-AC8A-4D01-B9AF-9049E69FAE22}" srcOrd="0" destOrd="0" presId="urn:microsoft.com/office/officeart/2005/8/layout/orgChart1"/>
    <dgm:cxn modelId="{3109CE35-B279-44D6-81F6-7662867ACB64}" type="presOf" srcId="{43120E40-6CB3-4248-860F-173A78AAF006}" destId="{D9996CF0-C0CB-41D3-804C-5F87F86CADAA}" srcOrd="0" destOrd="0" presId="urn:microsoft.com/office/officeart/2005/8/layout/orgChart1"/>
    <dgm:cxn modelId="{6A8A71A2-EB9E-46BA-AA99-99B5DDAAB04D}" type="presOf" srcId="{196D65C2-4D8C-40B3-A395-AF3043584A15}" destId="{9BA82E68-8170-484B-8920-C6D26256CC41}" srcOrd="0" destOrd="0" presId="urn:microsoft.com/office/officeart/2005/8/layout/orgChart1"/>
    <dgm:cxn modelId="{71E65FF8-11E7-4ECD-991E-87179C5871BC}" srcId="{12BC7A0D-F2D5-4DDB-B2E5-B78BBAF9A760}" destId="{49FD39A5-0837-4055-B576-916CAE056E79}" srcOrd="1" destOrd="0" parTransId="{5C1AF9D1-984B-4CF1-9E7F-10A74EBCDD42}" sibTransId="{701EFDA2-03E7-4949-A35A-7C9379B2C04F}"/>
    <dgm:cxn modelId="{E66D5E23-1BB6-4120-9A51-CF8F34AC9B4D}" srcId="{A0638FB2-82A8-4A73-BD3A-1CFB327AB39C}" destId="{2A9552DA-7915-4960-8DD9-73D20839A950}" srcOrd="0" destOrd="0" parTransId="{F0C97CBD-6C5D-4651-AD46-691469895E7D}" sibTransId="{45C59CA7-FFCE-4AFF-978E-8F42E132FF95}"/>
    <dgm:cxn modelId="{94A0D3BC-2D2D-484E-8442-E55C3BBF8B42}" type="presOf" srcId="{B90E702D-F139-41EA-AB2C-80016CB55F54}" destId="{34F49EEB-D77C-466C-98BB-D8FA374ADDAE}" srcOrd="0" destOrd="0" presId="urn:microsoft.com/office/officeart/2005/8/layout/orgChart1"/>
    <dgm:cxn modelId="{7FCC44C5-9523-4EBB-997C-676AC56656E5}" type="presOf" srcId="{183BCD79-3950-4ED3-8913-8C1DA62AA931}" destId="{6A8460E8-C858-46C7-BBE3-BA3C365DA132}" srcOrd="0" destOrd="0" presId="urn:microsoft.com/office/officeart/2005/8/layout/orgChart1"/>
    <dgm:cxn modelId="{C2962D7E-7812-4653-A839-74D79AD78416}" type="presOf" srcId="{F0C97CBD-6C5D-4651-AD46-691469895E7D}" destId="{1D632EDD-4D1C-4643-B1A3-797D1A1A53B0}" srcOrd="0" destOrd="0" presId="urn:microsoft.com/office/officeart/2005/8/layout/orgChart1"/>
    <dgm:cxn modelId="{12C1407E-F593-4A11-BCB9-29B0F55D02EA}" type="presOf" srcId="{19CFAA11-AF10-4C19-B60A-8824EF63863F}" destId="{FF721BAF-CB60-413C-9F51-3DB540DBD987}" srcOrd="0" destOrd="0" presId="urn:microsoft.com/office/officeart/2005/8/layout/orgChart1"/>
    <dgm:cxn modelId="{A609CE6B-1BA8-464A-9702-F38B37F93D93}" type="presOf" srcId="{2A9552DA-7915-4960-8DD9-73D20839A950}" destId="{BEA219F9-F93E-4F3C-97A6-2CDE2B41F83B}" srcOrd="0" destOrd="0" presId="urn:microsoft.com/office/officeart/2005/8/layout/orgChart1"/>
    <dgm:cxn modelId="{F0965052-F8AF-485C-BB88-6BDEC702EC62}" type="presOf" srcId="{AC20D8AB-C2BA-4510-890B-30BB0D8BE049}" destId="{8922CD74-1913-4FD9-B55A-1E1CCC8D2253}" srcOrd="0" destOrd="0" presId="urn:microsoft.com/office/officeart/2005/8/layout/orgChart1"/>
    <dgm:cxn modelId="{ECD4C58E-AA78-4083-BD00-1D18D5E311C1}" srcId="{12BC7A0D-F2D5-4DDB-B2E5-B78BBAF9A760}" destId="{41EB2DC5-2711-452D-8391-AB694085975B}" srcOrd="0" destOrd="0" parTransId="{45BA6C95-F888-4F32-A015-FD00BEFD98DC}" sibTransId="{74CB711F-BFA0-4890-B3E4-9B7E058E90DD}"/>
    <dgm:cxn modelId="{B5FBF7AF-C66C-46DE-AC1C-F2E662AE1EEC}" type="presOf" srcId="{2FC98037-ED7F-4AB7-9F21-C6AAA20C4B97}" destId="{A8B2FB93-B7BA-4C6E-B4AD-C708143B1A0F}" srcOrd="0" destOrd="0" presId="urn:microsoft.com/office/officeart/2005/8/layout/orgChart1"/>
    <dgm:cxn modelId="{441C0680-FFE2-468F-9E13-F1979617AC47}" srcId="{5EB6E600-0ECA-4239-A51C-2878173C828E}" destId="{AC20D8AB-C2BA-4510-890B-30BB0D8BE049}" srcOrd="1" destOrd="0" parTransId="{511BDBA3-E4E8-40F1-9EBE-65700B4061B6}" sibTransId="{0BD6F868-4BB6-4636-89E3-CF2EC5F3F064}"/>
    <dgm:cxn modelId="{32EAD8AD-4031-4638-ADDD-607BA3C133D0}" type="presOf" srcId="{49FD39A5-0837-4055-B576-916CAE056E79}" destId="{0D919413-98B7-4BAF-BF0C-507E527FF664}" srcOrd="0" destOrd="0" presId="urn:microsoft.com/office/officeart/2005/8/layout/orgChart1"/>
    <dgm:cxn modelId="{F53BF4C4-EB57-46F7-BC4B-7D748DEC480E}" type="presParOf" srcId="{B57B1144-0356-414B-9B03-83E45DCC1094}" destId="{E0AF9CD1-3447-4C09-B17F-908D09DC558F}" srcOrd="0" destOrd="0" presId="urn:microsoft.com/office/officeart/2005/8/layout/orgChart1"/>
    <dgm:cxn modelId="{F77422AB-E248-4BFC-910A-35D5A4466CAC}" type="presParOf" srcId="{E0AF9CD1-3447-4C09-B17F-908D09DC558F}" destId="{3BC87B62-C0D6-4B97-9E0C-4C8F211AD84F}" srcOrd="0" destOrd="0" presId="urn:microsoft.com/office/officeart/2005/8/layout/orgChart1"/>
    <dgm:cxn modelId="{DCB19782-6AEE-4792-8A31-4679E96A69DA}" type="presParOf" srcId="{3BC87B62-C0D6-4B97-9E0C-4C8F211AD84F}" destId="{FC015CA0-E6D6-4C63-941F-6555763CEB0A}" srcOrd="0" destOrd="0" presId="urn:microsoft.com/office/officeart/2005/8/layout/orgChart1"/>
    <dgm:cxn modelId="{E7B33076-372E-421B-84E5-D68E60CE46B6}" type="presParOf" srcId="{3BC87B62-C0D6-4B97-9E0C-4C8F211AD84F}" destId="{2EA096FC-4700-40BB-8112-F642F0767281}" srcOrd="1" destOrd="0" presId="urn:microsoft.com/office/officeart/2005/8/layout/orgChart1"/>
    <dgm:cxn modelId="{31DB380F-1102-4B90-92B1-44524FEF9C38}" type="presParOf" srcId="{E0AF9CD1-3447-4C09-B17F-908D09DC558F}" destId="{C7F34AEC-BFF5-45AD-9D7D-2CFC75E1E51D}" srcOrd="1" destOrd="0" presId="urn:microsoft.com/office/officeart/2005/8/layout/orgChart1"/>
    <dgm:cxn modelId="{AFD069B1-7CFB-4B24-B030-D3E069C49029}" type="presParOf" srcId="{C7F34AEC-BFF5-45AD-9D7D-2CFC75E1E51D}" destId="{61355A8A-2407-45D6-B7F0-E95B7125F956}" srcOrd="0" destOrd="0" presId="urn:microsoft.com/office/officeart/2005/8/layout/orgChart1"/>
    <dgm:cxn modelId="{87472B88-E087-4F7F-8F57-6C773730AA7F}" type="presParOf" srcId="{C7F34AEC-BFF5-45AD-9D7D-2CFC75E1E51D}" destId="{BA7AFAA7-B113-4AFD-AA33-4C1483C15263}" srcOrd="1" destOrd="0" presId="urn:microsoft.com/office/officeart/2005/8/layout/orgChart1"/>
    <dgm:cxn modelId="{A3045E10-E026-464E-9331-EF033CB5FD2B}" type="presParOf" srcId="{BA7AFAA7-B113-4AFD-AA33-4C1483C15263}" destId="{A8C9D3F5-A631-4C33-8188-09494AD8F267}" srcOrd="0" destOrd="0" presId="urn:microsoft.com/office/officeart/2005/8/layout/orgChart1"/>
    <dgm:cxn modelId="{9836553E-3AA8-4BD5-89D8-5A36404FA974}" type="presParOf" srcId="{A8C9D3F5-A631-4C33-8188-09494AD8F267}" destId="{A05BF9DC-A89D-4F19-BE57-D078BE0B222F}" srcOrd="0" destOrd="0" presId="urn:microsoft.com/office/officeart/2005/8/layout/orgChart1"/>
    <dgm:cxn modelId="{4B8C8D41-C2E0-47F5-9AB8-19807BB6097E}" type="presParOf" srcId="{A8C9D3F5-A631-4C33-8188-09494AD8F267}" destId="{FCA44F8D-7D79-4CC9-8758-DBD23436DD39}" srcOrd="1" destOrd="0" presId="urn:microsoft.com/office/officeart/2005/8/layout/orgChart1"/>
    <dgm:cxn modelId="{22747166-BB47-4EE1-8208-42D2793182FE}" type="presParOf" srcId="{BA7AFAA7-B113-4AFD-AA33-4C1483C15263}" destId="{DC99809A-F097-4002-A9C2-6842AF3FB0F7}" srcOrd="1" destOrd="0" presId="urn:microsoft.com/office/officeart/2005/8/layout/orgChart1"/>
    <dgm:cxn modelId="{7D93D5E6-5196-4798-BF74-499A4C6CC888}" type="presParOf" srcId="{DC99809A-F097-4002-A9C2-6842AF3FB0F7}" destId="{F783EABC-E554-4A16-A87C-E98469ECADF6}" srcOrd="0" destOrd="0" presId="urn:microsoft.com/office/officeart/2005/8/layout/orgChart1"/>
    <dgm:cxn modelId="{4ED7576E-701A-4D45-AE52-F1086C4969A0}" type="presParOf" srcId="{DC99809A-F097-4002-A9C2-6842AF3FB0F7}" destId="{379006DD-6849-431F-B621-10FCFE3E8444}" srcOrd="1" destOrd="0" presId="urn:microsoft.com/office/officeart/2005/8/layout/orgChart1"/>
    <dgm:cxn modelId="{6AD0F914-95B0-4389-A611-951C037989C5}" type="presParOf" srcId="{379006DD-6849-431F-B621-10FCFE3E8444}" destId="{56EA94CE-1BEB-4AED-8C17-7BEC3AD423D4}" srcOrd="0" destOrd="0" presId="urn:microsoft.com/office/officeart/2005/8/layout/orgChart1"/>
    <dgm:cxn modelId="{08648ABC-A48B-43CB-B7E1-25960714D22D}" type="presParOf" srcId="{56EA94CE-1BEB-4AED-8C17-7BEC3AD423D4}" destId="{E251DB36-63D3-48A1-B1AB-F08DC9C3F4AF}" srcOrd="0" destOrd="0" presId="urn:microsoft.com/office/officeart/2005/8/layout/orgChart1"/>
    <dgm:cxn modelId="{55B77FA4-357F-4DAF-9782-D52A83638813}" type="presParOf" srcId="{56EA94CE-1BEB-4AED-8C17-7BEC3AD423D4}" destId="{7EFCA9A7-A453-4144-8447-19BF65CA5AC5}" srcOrd="1" destOrd="0" presId="urn:microsoft.com/office/officeart/2005/8/layout/orgChart1"/>
    <dgm:cxn modelId="{51B28DBF-FB3C-4CA9-A1B9-F4986CA4C873}" type="presParOf" srcId="{379006DD-6849-431F-B621-10FCFE3E8444}" destId="{549DDB6D-894E-4207-94ED-3CEF343136FD}" srcOrd="1" destOrd="0" presId="urn:microsoft.com/office/officeart/2005/8/layout/orgChart1"/>
    <dgm:cxn modelId="{FE5370E2-DC26-4D35-824E-AD5B0ECF1BB4}" type="presParOf" srcId="{379006DD-6849-431F-B621-10FCFE3E8444}" destId="{9A0FB095-886D-472F-8D99-8B1AE3688117}" srcOrd="2" destOrd="0" presId="urn:microsoft.com/office/officeart/2005/8/layout/orgChart1"/>
    <dgm:cxn modelId="{89191485-CAF4-4E56-8FD4-D7516477B848}" type="presParOf" srcId="{DC99809A-F097-4002-A9C2-6842AF3FB0F7}" destId="{FF721BAF-CB60-413C-9F51-3DB540DBD987}" srcOrd="2" destOrd="0" presId="urn:microsoft.com/office/officeart/2005/8/layout/orgChart1"/>
    <dgm:cxn modelId="{8A498F41-CCC1-4BA0-9761-4C3423E24A55}" type="presParOf" srcId="{DC99809A-F097-4002-A9C2-6842AF3FB0F7}" destId="{70908932-6A89-433E-A290-5179AA8F98BA}" srcOrd="3" destOrd="0" presId="urn:microsoft.com/office/officeart/2005/8/layout/orgChart1"/>
    <dgm:cxn modelId="{B7F5913E-F1FA-47A6-8943-7B3FCA5B210B}" type="presParOf" srcId="{70908932-6A89-433E-A290-5179AA8F98BA}" destId="{4D190D8D-EE08-4B1A-B5CE-77D6AE36512A}" srcOrd="0" destOrd="0" presId="urn:microsoft.com/office/officeart/2005/8/layout/orgChart1"/>
    <dgm:cxn modelId="{2F07A430-CACB-4A5A-AD13-E93474ABD941}" type="presParOf" srcId="{4D190D8D-EE08-4B1A-B5CE-77D6AE36512A}" destId="{2C7339AF-D1F7-4DD1-9840-536F8555F559}" srcOrd="0" destOrd="0" presId="urn:microsoft.com/office/officeart/2005/8/layout/orgChart1"/>
    <dgm:cxn modelId="{66C78BFF-0B69-4F04-BFDA-74A4DD38CA07}" type="presParOf" srcId="{4D190D8D-EE08-4B1A-B5CE-77D6AE36512A}" destId="{8DE809A6-ED27-4EF7-9C01-C9AABA0B82CA}" srcOrd="1" destOrd="0" presId="urn:microsoft.com/office/officeart/2005/8/layout/orgChart1"/>
    <dgm:cxn modelId="{A541FB44-DDEC-45D5-A7AC-A4E5B5F23A2D}" type="presParOf" srcId="{70908932-6A89-433E-A290-5179AA8F98BA}" destId="{680A221B-97DE-47C8-8271-8D8F6F0FA7AA}" srcOrd="1" destOrd="0" presId="urn:microsoft.com/office/officeart/2005/8/layout/orgChart1"/>
    <dgm:cxn modelId="{B12BB6CB-3482-4504-B755-5605B1B2FB63}" type="presParOf" srcId="{70908932-6A89-433E-A290-5179AA8F98BA}" destId="{1E93729B-359E-4C9F-B2E0-F1B501BBFA24}" srcOrd="2" destOrd="0" presId="urn:microsoft.com/office/officeart/2005/8/layout/orgChart1"/>
    <dgm:cxn modelId="{E2C6EE5A-96C2-4557-A508-56AB54988EFD}" type="presParOf" srcId="{BA7AFAA7-B113-4AFD-AA33-4C1483C15263}" destId="{DC5CCF5C-FB39-4566-81F8-AB7CB06E5FA3}" srcOrd="2" destOrd="0" presId="urn:microsoft.com/office/officeart/2005/8/layout/orgChart1"/>
    <dgm:cxn modelId="{B6ED472D-1C73-4A49-BBDE-9620EF3FBEE5}" type="presParOf" srcId="{C7F34AEC-BFF5-45AD-9D7D-2CFC75E1E51D}" destId="{B343E221-B605-43F4-B7EC-1EFA00ADE9DA}" srcOrd="2" destOrd="0" presId="urn:microsoft.com/office/officeart/2005/8/layout/orgChart1"/>
    <dgm:cxn modelId="{7A761404-0FC5-491D-809C-4AB52EB5C781}" type="presParOf" srcId="{C7F34AEC-BFF5-45AD-9D7D-2CFC75E1E51D}" destId="{4E43624C-E595-4735-A140-D139E2DF10FD}" srcOrd="3" destOrd="0" presId="urn:microsoft.com/office/officeart/2005/8/layout/orgChart1"/>
    <dgm:cxn modelId="{331756F2-368B-4029-9662-919D3C1FE2A5}" type="presParOf" srcId="{4E43624C-E595-4735-A140-D139E2DF10FD}" destId="{AAC0F594-236D-4297-B50E-B5D0A089FB00}" srcOrd="0" destOrd="0" presId="urn:microsoft.com/office/officeart/2005/8/layout/orgChart1"/>
    <dgm:cxn modelId="{883E74A6-5AAD-4B68-B825-D7AB0A4AE462}" type="presParOf" srcId="{AAC0F594-236D-4297-B50E-B5D0A089FB00}" destId="{0D919413-98B7-4BAF-BF0C-507E527FF664}" srcOrd="0" destOrd="0" presId="urn:microsoft.com/office/officeart/2005/8/layout/orgChart1"/>
    <dgm:cxn modelId="{38BB56DD-4417-4E34-95E7-B8514AD5028A}" type="presParOf" srcId="{AAC0F594-236D-4297-B50E-B5D0A089FB00}" destId="{54FE2BFC-3BA0-48D5-BE8A-8A3817BD638F}" srcOrd="1" destOrd="0" presId="urn:microsoft.com/office/officeart/2005/8/layout/orgChart1"/>
    <dgm:cxn modelId="{DD7069B2-FD06-4BBD-AF1A-C0D9D6FA5B1D}" type="presParOf" srcId="{4E43624C-E595-4735-A140-D139E2DF10FD}" destId="{20B4F695-6CB5-403E-8A59-5E219D4EF491}" srcOrd="1" destOrd="0" presId="urn:microsoft.com/office/officeart/2005/8/layout/orgChart1"/>
    <dgm:cxn modelId="{2DDF3A41-6CBC-4AE2-9D17-253735C33F17}" type="presParOf" srcId="{20B4F695-6CB5-403E-8A59-5E219D4EF491}" destId="{34F49EEB-D77C-466C-98BB-D8FA374ADDAE}" srcOrd="0" destOrd="0" presId="urn:microsoft.com/office/officeart/2005/8/layout/orgChart1"/>
    <dgm:cxn modelId="{3C094C71-D705-4835-A589-3011FF70927C}" type="presParOf" srcId="{20B4F695-6CB5-403E-8A59-5E219D4EF491}" destId="{BF1E584C-D2C5-49AB-8015-F2889BD04913}" srcOrd="1" destOrd="0" presId="urn:microsoft.com/office/officeart/2005/8/layout/orgChart1"/>
    <dgm:cxn modelId="{D3D81E12-600A-4231-AF3E-77785572898F}" type="presParOf" srcId="{BF1E584C-D2C5-49AB-8015-F2889BD04913}" destId="{7C100FAB-C826-4919-9A16-A346703C58B7}" srcOrd="0" destOrd="0" presId="urn:microsoft.com/office/officeart/2005/8/layout/orgChart1"/>
    <dgm:cxn modelId="{F19B1C61-93CD-4D21-8B53-06986115E695}" type="presParOf" srcId="{7C100FAB-C826-4919-9A16-A346703C58B7}" destId="{65189D26-AC8A-4D01-B9AF-9049E69FAE22}" srcOrd="0" destOrd="0" presId="urn:microsoft.com/office/officeart/2005/8/layout/orgChart1"/>
    <dgm:cxn modelId="{F805541E-3412-4097-93FE-66302E6D8F02}" type="presParOf" srcId="{7C100FAB-C826-4919-9A16-A346703C58B7}" destId="{FEB3094A-D2F6-46FA-BF90-2AB5D829E8B1}" srcOrd="1" destOrd="0" presId="urn:microsoft.com/office/officeart/2005/8/layout/orgChart1"/>
    <dgm:cxn modelId="{F1D0B372-28A9-4D94-8C8E-98F73611942F}" type="presParOf" srcId="{BF1E584C-D2C5-49AB-8015-F2889BD04913}" destId="{1C5FD93A-E8BF-43E5-844E-ADD446F98480}" srcOrd="1" destOrd="0" presId="urn:microsoft.com/office/officeart/2005/8/layout/orgChart1"/>
    <dgm:cxn modelId="{06E7B9E6-9497-4986-984B-BD9451C5C5BC}" type="presParOf" srcId="{1C5FD93A-E8BF-43E5-844E-ADD446F98480}" destId="{6A8460E8-C858-46C7-BBE3-BA3C365DA132}" srcOrd="0" destOrd="0" presId="urn:microsoft.com/office/officeart/2005/8/layout/orgChart1"/>
    <dgm:cxn modelId="{07BB1640-E00E-49D8-A7CC-C91A111B3805}" type="presParOf" srcId="{1C5FD93A-E8BF-43E5-844E-ADD446F98480}" destId="{41A9599B-48D7-4387-86CE-2F872B1CEA89}" srcOrd="1" destOrd="0" presId="urn:microsoft.com/office/officeart/2005/8/layout/orgChart1"/>
    <dgm:cxn modelId="{3F37DDB7-6578-49DD-906C-3AC8EC93FE13}" type="presParOf" srcId="{41A9599B-48D7-4387-86CE-2F872B1CEA89}" destId="{0BDAF899-1EFF-495F-A693-7E0CAF9EF1AB}" srcOrd="0" destOrd="0" presId="urn:microsoft.com/office/officeart/2005/8/layout/orgChart1"/>
    <dgm:cxn modelId="{012C67BC-A5B0-45BC-8506-F86F15266303}" type="presParOf" srcId="{0BDAF899-1EFF-495F-A693-7E0CAF9EF1AB}" destId="{A8B2FB93-B7BA-4C6E-B4AD-C708143B1A0F}" srcOrd="0" destOrd="0" presId="urn:microsoft.com/office/officeart/2005/8/layout/orgChart1"/>
    <dgm:cxn modelId="{948745D9-4C73-45D5-86E5-C1DE47ADAA4E}" type="presParOf" srcId="{0BDAF899-1EFF-495F-A693-7E0CAF9EF1AB}" destId="{6CC13A72-3306-47E6-A4FF-D7AD37947C05}" srcOrd="1" destOrd="0" presId="urn:microsoft.com/office/officeart/2005/8/layout/orgChart1"/>
    <dgm:cxn modelId="{73760B59-B6BA-439F-BBB7-D354227B55E6}" type="presParOf" srcId="{41A9599B-48D7-4387-86CE-2F872B1CEA89}" destId="{327E5AB9-43A6-4914-84FA-FCC4CC8C3FB0}" srcOrd="1" destOrd="0" presId="urn:microsoft.com/office/officeart/2005/8/layout/orgChart1"/>
    <dgm:cxn modelId="{9198D334-93BD-4763-97BD-755962C29491}" type="presParOf" srcId="{41A9599B-48D7-4387-86CE-2F872B1CEA89}" destId="{C13E0EB7-2CC9-4C02-9C56-35EC28E965AC}" srcOrd="2" destOrd="0" presId="urn:microsoft.com/office/officeart/2005/8/layout/orgChart1"/>
    <dgm:cxn modelId="{7CDFF0FD-4783-441B-A653-06CF48AF086B}" type="presParOf" srcId="{1C5FD93A-E8BF-43E5-844E-ADD446F98480}" destId="{4ABFFE16-314F-4926-A725-CC5BF45DF9B7}" srcOrd="2" destOrd="0" presId="urn:microsoft.com/office/officeart/2005/8/layout/orgChart1"/>
    <dgm:cxn modelId="{71B0D6C4-64AF-4374-B946-0B4ECBB5BAD6}" type="presParOf" srcId="{1C5FD93A-E8BF-43E5-844E-ADD446F98480}" destId="{1972C994-24BA-4C52-9584-62B509652BC3}" srcOrd="3" destOrd="0" presId="urn:microsoft.com/office/officeart/2005/8/layout/orgChart1"/>
    <dgm:cxn modelId="{4E66D151-0F69-41BC-AE96-5772B37BE63D}" type="presParOf" srcId="{1972C994-24BA-4C52-9584-62B509652BC3}" destId="{1A9AB7BF-3EEF-4846-B036-E8EDE9524225}" srcOrd="0" destOrd="0" presId="urn:microsoft.com/office/officeart/2005/8/layout/orgChart1"/>
    <dgm:cxn modelId="{C4D4539A-19F2-49A3-A1A7-AB9F25C5D9DF}" type="presParOf" srcId="{1A9AB7BF-3EEF-4846-B036-E8EDE9524225}" destId="{8922CD74-1913-4FD9-B55A-1E1CCC8D2253}" srcOrd="0" destOrd="0" presId="urn:microsoft.com/office/officeart/2005/8/layout/orgChart1"/>
    <dgm:cxn modelId="{60178736-8AE2-407C-8C10-A7759FAA6053}" type="presParOf" srcId="{1A9AB7BF-3EEF-4846-B036-E8EDE9524225}" destId="{2E2F303D-BB36-404D-938C-B26B6F501374}" srcOrd="1" destOrd="0" presId="urn:microsoft.com/office/officeart/2005/8/layout/orgChart1"/>
    <dgm:cxn modelId="{856F9D2D-DDEB-46C9-9A53-185E0C595851}" type="presParOf" srcId="{1972C994-24BA-4C52-9584-62B509652BC3}" destId="{CFCCB734-4DA3-4B7B-8828-6B4CF46F7583}" srcOrd="1" destOrd="0" presId="urn:microsoft.com/office/officeart/2005/8/layout/orgChart1"/>
    <dgm:cxn modelId="{4B38C88F-249E-4031-8345-8548E25580CF}" type="presParOf" srcId="{1972C994-24BA-4C52-9584-62B509652BC3}" destId="{DFC73354-D3FA-4737-AF0B-C6DB863D0627}" srcOrd="2" destOrd="0" presId="urn:microsoft.com/office/officeart/2005/8/layout/orgChart1"/>
    <dgm:cxn modelId="{9304BFF2-0C99-4F29-A382-1259494DA498}" type="presParOf" srcId="{BF1E584C-D2C5-49AB-8015-F2889BD04913}" destId="{A9F3571E-A101-4B1D-9C26-B6D3A1601C24}" srcOrd="2" destOrd="0" presId="urn:microsoft.com/office/officeart/2005/8/layout/orgChart1"/>
    <dgm:cxn modelId="{709336F7-E3BC-4FBF-BFC7-603A592DF7E3}" type="presParOf" srcId="{20B4F695-6CB5-403E-8A59-5E219D4EF491}" destId="{310F46F1-3BF9-48D6-AC55-4C29084D8D52}" srcOrd="2" destOrd="0" presId="urn:microsoft.com/office/officeart/2005/8/layout/orgChart1"/>
    <dgm:cxn modelId="{C4D24F0E-B0A7-4717-A8CB-9ACC6DD32FC9}" type="presParOf" srcId="{20B4F695-6CB5-403E-8A59-5E219D4EF491}" destId="{C4C8D253-ECA1-4C5C-B352-57B8D012F474}" srcOrd="3" destOrd="0" presId="urn:microsoft.com/office/officeart/2005/8/layout/orgChart1"/>
    <dgm:cxn modelId="{BACAD805-003C-4D4B-82A2-67A94982A8BA}" type="presParOf" srcId="{C4C8D253-ECA1-4C5C-B352-57B8D012F474}" destId="{078BB25E-7743-44DF-8496-A41CD4DA6B62}" srcOrd="0" destOrd="0" presId="urn:microsoft.com/office/officeart/2005/8/layout/orgChart1"/>
    <dgm:cxn modelId="{AE91A65D-13E7-438E-A28C-148F03F0D709}" type="presParOf" srcId="{078BB25E-7743-44DF-8496-A41CD4DA6B62}" destId="{AD70A040-C5E2-484A-BCA3-7AC80E6F2D93}" srcOrd="0" destOrd="0" presId="urn:microsoft.com/office/officeart/2005/8/layout/orgChart1"/>
    <dgm:cxn modelId="{0DEC07CB-58C8-4743-B85B-5125F9A41960}" type="presParOf" srcId="{078BB25E-7743-44DF-8496-A41CD4DA6B62}" destId="{010F31E1-4016-4921-9A6D-FDEFA50BB77C}" srcOrd="1" destOrd="0" presId="urn:microsoft.com/office/officeart/2005/8/layout/orgChart1"/>
    <dgm:cxn modelId="{C3A89DC4-04EF-4639-981E-26CD75AA337D}" type="presParOf" srcId="{C4C8D253-ECA1-4C5C-B352-57B8D012F474}" destId="{0F591DC5-D2C9-4489-8817-E9AF6425A5FC}" srcOrd="1" destOrd="0" presId="urn:microsoft.com/office/officeart/2005/8/layout/orgChart1"/>
    <dgm:cxn modelId="{1D43A8AC-F03B-409E-B2C9-3455E6D8E05B}" type="presParOf" srcId="{0F591DC5-D2C9-4489-8817-E9AF6425A5FC}" destId="{1D632EDD-4D1C-4643-B1A3-797D1A1A53B0}" srcOrd="0" destOrd="0" presId="urn:microsoft.com/office/officeart/2005/8/layout/orgChart1"/>
    <dgm:cxn modelId="{1C57BD4D-73D5-4C57-BCE4-231D46D71D2E}" type="presParOf" srcId="{0F591DC5-D2C9-4489-8817-E9AF6425A5FC}" destId="{170C3412-4046-4EBB-886C-F55B5DB4B0B1}" srcOrd="1" destOrd="0" presId="urn:microsoft.com/office/officeart/2005/8/layout/orgChart1"/>
    <dgm:cxn modelId="{0361E59D-4E93-4748-BE4B-14D9B2358D76}" type="presParOf" srcId="{170C3412-4046-4EBB-886C-F55B5DB4B0B1}" destId="{922294B0-EE08-4F93-AB0A-E617C3A7DDBE}" srcOrd="0" destOrd="0" presId="urn:microsoft.com/office/officeart/2005/8/layout/orgChart1"/>
    <dgm:cxn modelId="{0689CC42-EF6C-46E8-B3B9-1AE176AB22CB}" type="presParOf" srcId="{922294B0-EE08-4F93-AB0A-E617C3A7DDBE}" destId="{BEA219F9-F93E-4F3C-97A6-2CDE2B41F83B}" srcOrd="0" destOrd="0" presId="urn:microsoft.com/office/officeart/2005/8/layout/orgChart1"/>
    <dgm:cxn modelId="{2A27CD96-0B21-4BB2-998F-59560FCF23CF}" type="presParOf" srcId="{922294B0-EE08-4F93-AB0A-E617C3A7DDBE}" destId="{70318CC0-4582-4BDE-A7BA-EB0E6A26E3E6}" srcOrd="1" destOrd="0" presId="urn:microsoft.com/office/officeart/2005/8/layout/orgChart1"/>
    <dgm:cxn modelId="{CBC6CB2B-5C33-40FC-A320-B9D46BC2C9F6}" type="presParOf" srcId="{170C3412-4046-4EBB-886C-F55B5DB4B0B1}" destId="{6A1CEA2D-FF32-4B71-9CAE-74039B23FC4A}" srcOrd="1" destOrd="0" presId="urn:microsoft.com/office/officeart/2005/8/layout/orgChart1"/>
    <dgm:cxn modelId="{79B21698-9F83-4709-8EF6-B0AE0029D495}" type="presParOf" srcId="{170C3412-4046-4EBB-886C-F55B5DB4B0B1}" destId="{11B4DA3D-9FD2-4FE4-A943-006ED341D758}" srcOrd="2" destOrd="0" presId="urn:microsoft.com/office/officeart/2005/8/layout/orgChart1"/>
    <dgm:cxn modelId="{585F2450-2BB2-430F-BFBC-DD13CAAFEB8B}" type="presParOf" srcId="{0F591DC5-D2C9-4489-8817-E9AF6425A5FC}" destId="{9BA82E68-8170-484B-8920-C6D26256CC41}" srcOrd="2" destOrd="0" presId="urn:microsoft.com/office/officeart/2005/8/layout/orgChart1"/>
    <dgm:cxn modelId="{63160EF1-490C-4B80-B9B4-8B7C4A82773D}" type="presParOf" srcId="{0F591DC5-D2C9-4489-8817-E9AF6425A5FC}" destId="{4D2D02A4-AAE1-430C-8E25-DEF48BB3353D}" srcOrd="3" destOrd="0" presId="urn:microsoft.com/office/officeart/2005/8/layout/orgChart1"/>
    <dgm:cxn modelId="{C07727EA-0284-496F-840B-5962D331804F}" type="presParOf" srcId="{4D2D02A4-AAE1-430C-8E25-DEF48BB3353D}" destId="{D91A5177-13D8-4006-BF7B-31A26839BF1D}" srcOrd="0" destOrd="0" presId="urn:microsoft.com/office/officeart/2005/8/layout/orgChart1"/>
    <dgm:cxn modelId="{6CA04F4A-AB97-4C9B-B3E6-00947A78A281}" type="presParOf" srcId="{D91A5177-13D8-4006-BF7B-31A26839BF1D}" destId="{D9996CF0-C0CB-41D3-804C-5F87F86CADAA}" srcOrd="0" destOrd="0" presId="urn:microsoft.com/office/officeart/2005/8/layout/orgChart1"/>
    <dgm:cxn modelId="{CC2F9A12-C196-4C31-ACF5-96B519BD5F59}" type="presParOf" srcId="{D91A5177-13D8-4006-BF7B-31A26839BF1D}" destId="{D64FB120-9456-4D21-AB84-236D4273B49F}" srcOrd="1" destOrd="0" presId="urn:microsoft.com/office/officeart/2005/8/layout/orgChart1"/>
    <dgm:cxn modelId="{CAEA69EB-03A4-49D6-88B5-7F17C4E7D53F}" type="presParOf" srcId="{4D2D02A4-AAE1-430C-8E25-DEF48BB3353D}" destId="{52954156-D830-46D0-904F-6A6ECC625BB5}" srcOrd="1" destOrd="0" presId="urn:microsoft.com/office/officeart/2005/8/layout/orgChart1"/>
    <dgm:cxn modelId="{199B1168-A690-4A0A-9798-36996C79586F}" type="presParOf" srcId="{4D2D02A4-AAE1-430C-8E25-DEF48BB3353D}" destId="{3FA2CD61-B496-4E32-9E08-D9CA7D42E4FC}" srcOrd="2" destOrd="0" presId="urn:microsoft.com/office/officeart/2005/8/layout/orgChart1"/>
    <dgm:cxn modelId="{11A60295-673D-4A86-ACBF-7E9050BCB954}" type="presParOf" srcId="{C4C8D253-ECA1-4C5C-B352-57B8D012F474}" destId="{D6773503-7704-430F-BA42-12D81513BD90}" srcOrd="2" destOrd="0" presId="urn:microsoft.com/office/officeart/2005/8/layout/orgChart1"/>
    <dgm:cxn modelId="{B0D6CA1D-5464-4EFE-83AA-F1AAFC4340CB}" type="presParOf" srcId="{4E43624C-E595-4735-A140-D139E2DF10FD}" destId="{EF63F081-8A00-459A-BD93-6E27228AC941}" srcOrd="2" destOrd="0" presId="urn:microsoft.com/office/officeart/2005/8/layout/orgChart1"/>
    <dgm:cxn modelId="{569DDA4A-6FC0-4EF9-80CD-859ADF89BA1E}" type="presParOf" srcId="{E0AF9CD1-3447-4C09-B17F-908D09DC558F}" destId="{C81187B6-A2E8-4ABD-A795-8723E14D8F9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A82E68-8170-484B-8920-C6D26256CC41}">
      <dsp:nvSpPr>
        <dsp:cNvPr id="0" name=""/>
        <dsp:cNvSpPr/>
      </dsp:nvSpPr>
      <dsp:spPr>
        <a:xfrm>
          <a:off x="5893683" y="2847881"/>
          <a:ext cx="222352" cy="17343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4351"/>
              </a:lnTo>
              <a:lnTo>
                <a:pt x="222352" y="173435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632EDD-4D1C-4643-B1A3-797D1A1A53B0}">
      <dsp:nvSpPr>
        <dsp:cNvPr id="0" name=""/>
        <dsp:cNvSpPr/>
      </dsp:nvSpPr>
      <dsp:spPr>
        <a:xfrm>
          <a:off x="5893683" y="2847881"/>
          <a:ext cx="222352" cy="6818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81881"/>
              </a:lnTo>
              <a:lnTo>
                <a:pt x="222352" y="68188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0F46F1-3BF9-48D6-AC55-4C29084D8D52}">
      <dsp:nvSpPr>
        <dsp:cNvPr id="0" name=""/>
        <dsp:cNvSpPr/>
      </dsp:nvSpPr>
      <dsp:spPr>
        <a:xfrm>
          <a:off x="5589801" y="1795411"/>
          <a:ext cx="896822" cy="3112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5646"/>
              </a:lnTo>
              <a:lnTo>
                <a:pt x="896822" y="155646"/>
              </a:lnTo>
              <a:lnTo>
                <a:pt x="896822" y="31129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BFFE16-314F-4926-A725-CC5BF45DF9B7}">
      <dsp:nvSpPr>
        <dsp:cNvPr id="0" name=""/>
        <dsp:cNvSpPr/>
      </dsp:nvSpPr>
      <dsp:spPr>
        <a:xfrm>
          <a:off x="4100038" y="2847881"/>
          <a:ext cx="222352" cy="17343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4351"/>
              </a:lnTo>
              <a:lnTo>
                <a:pt x="222352" y="173435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8460E8-C858-46C7-BBE3-BA3C365DA132}">
      <dsp:nvSpPr>
        <dsp:cNvPr id="0" name=""/>
        <dsp:cNvSpPr/>
      </dsp:nvSpPr>
      <dsp:spPr>
        <a:xfrm>
          <a:off x="4100038" y="2847881"/>
          <a:ext cx="222352" cy="6818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81881"/>
              </a:lnTo>
              <a:lnTo>
                <a:pt x="222352" y="68188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F49EEB-D77C-466C-98BB-D8FA374ADDAE}">
      <dsp:nvSpPr>
        <dsp:cNvPr id="0" name=""/>
        <dsp:cNvSpPr/>
      </dsp:nvSpPr>
      <dsp:spPr>
        <a:xfrm>
          <a:off x="4692978" y="1795411"/>
          <a:ext cx="896822" cy="311293"/>
        </a:xfrm>
        <a:custGeom>
          <a:avLst/>
          <a:gdLst/>
          <a:ahLst/>
          <a:cxnLst/>
          <a:rect l="0" t="0" r="0" b="0"/>
          <a:pathLst>
            <a:path>
              <a:moveTo>
                <a:pt x="896822" y="0"/>
              </a:moveTo>
              <a:lnTo>
                <a:pt x="896822" y="155646"/>
              </a:lnTo>
              <a:lnTo>
                <a:pt x="0" y="155646"/>
              </a:lnTo>
              <a:lnTo>
                <a:pt x="0" y="31129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43E221-B605-43F4-B7EC-1EFA00ADE9DA}">
      <dsp:nvSpPr>
        <dsp:cNvPr id="0" name=""/>
        <dsp:cNvSpPr/>
      </dsp:nvSpPr>
      <dsp:spPr>
        <a:xfrm>
          <a:off x="3796156" y="742942"/>
          <a:ext cx="1793645" cy="3112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5646"/>
              </a:lnTo>
              <a:lnTo>
                <a:pt x="1793645" y="155646"/>
              </a:lnTo>
              <a:lnTo>
                <a:pt x="1793645" y="31129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721BAF-CB60-413C-9F51-3DB540DBD987}">
      <dsp:nvSpPr>
        <dsp:cNvPr id="0" name=""/>
        <dsp:cNvSpPr/>
      </dsp:nvSpPr>
      <dsp:spPr>
        <a:xfrm>
          <a:off x="2002510" y="1795411"/>
          <a:ext cx="896822" cy="3112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5646"/>
              </a:lnTo>
              <a:lnTo>
                <a:pt x="896822" y="155646"/>
              </a:lnTo>
              <a:lnTo>
                <a:pt x="896822" y="31129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83EABC-E554-4A16-A87C-E98469ECADF6}">
      <dsp:nvSpPr>
        <dsp:cNvPr id="0" name=""/>
        <dsp:cNvSpPr/>
      </dsp:nvSpPr>
      <dsp:spPr>
        <a:xfrm>
          <a:off x="1105688" y="1795411"/>
          <a:ext cx="896822" cy="311293"/>
        </a:xfrm>
        <a:custGeom>
          <a:avLst/>
          <a:gdLst/>
          <a:ahLst/>
          <a:cxnLst/>
          <a:rect l="0" t="0" r="0" b="0"/>
          <a:pathLst>
            <a:path>
              <a:moveTo>
                <a:pt x="896822" y="0"/>
              </a:moveTo>
              <a:lnTo>
                <a:pt x="896822" y="155646"/>
              </a:lnTo>
              <a:lnTo>
                <a:pt x="0" y="155646"/>
              </a:lnTo>
              <a:lnTo>
                <a:pt x="0" y="31129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355A8A-2407-45D6-B7F0-E95B7125F956}">
      <dsp:nvSpPr>
        <dsp:cNvPr id="0" name=""/>
        <dsp:cNvSpPr/>
      </dsp:nvSpPr>
      <dsp:spPr>
        <a:xfrm>
          <a:off x="2002510" y="742942"/>
          <a:ext cx="1793645" cy="311293"/>
        </a:xfrm>
        <a:custGeom>
          <a:avLst/>
          <a:gdLst/>
          <a:ahLst/>
          <a:cxnLst/>
          <a:rect l="0" t="0" r="0" b="0"/>
          <a:pathLst>
            <a:path>
              <a:moveTo>
                <a:pt x="1793645" y="0"/>
              </a:moveTo>
              <a:lnTo>
                <a:pt x="1793645" y="155646"/>
              </a:lnTo>
              <a:lnTo>
                <a:pt x="0" y="155646"/>
              </a:lnTo>
              <a:lnTo>
                <a:pt x="0" y="31129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015CA0-E6D6-4C63-941F-6555763CEB0A}">
      <dsp:nvSpPr>
        <dsp:cNvPr id="0" name=""/>
        <dsp:cNvSpPr/>
      </dsp:nvSpPr>
      <dsp:spPr>
        <a:xfrm>
          <a:off x="3054980" y="1766"/>
          <a:ext cx="1482351" cy="7411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342900" marR="0" lvl="0" indent="-34290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>
              <a:schemeClr val="accent2"/>
            </a:buClr>
            <a:buSzTx/>
            <a:buFont typeface="Wingdings" panose="05000000000000000000" pitchFamily="2" charset="2"/>
            <a:buNone/>
            <a:tabLst/>
          </a:pPr>
          <a:r>
            <a:rPr kumimoji="0" lang="de-DE" sz="1500" b="1" i="0" u="none" strike="noStrike" kern="1200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Wohnungslüftungs-</a:t>
          </a:r>
        </a:p>
        <a:p>
          <a:pPr marL="342900" marR="0" lvl="0" indent="-34290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>
              <a:schemeClr val="accent2"/>
            </a:buClr>
            <a:buSzTx/>
            <a:buFont typeface="Wingdings" panose="05000000000000000000" pitchFamily="2" charset="2"/>
            <a:buNone/>
            <a:tabLst/>
          </a:pPr>
          <a:r>
            <a:rPr kumimoji="0" lang="de-DE" sz="1500" b="1" i="0" u="none" strike="noStrike" kern="1200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anlagen</a:t>
          </a:r>
        </a:p>
      </dsp:txBody>
      <dsp:txXfrm>
        <a:off x="3054980" y="1766"/>
        <a:ext cx="1482351" cy="741175"/>
      </dsp:txXfrm>
    </dsp:sp>
    <dsp:sp modelId="{A05BF9DC-A89D-4F19-BE57-D078BE0B222F}">
      <dsp:nvSpPr>
        <dsp:cNvPr id="0" name=""/>
        <dsp:cNvSpPr/>
      </dsp:nvSpPr>
      <dsp:spPr>
        <a:xfrm>
          <a:off x="1261335" y="1054236"/>
          <a:ext cx="1482351" cy="7411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342900" marR="0" lvl="0" indent="-342900" algn="ctr" defTabSz="914400" rtl="0" eaLnBrk="1" fontAlgn="base" latinLnBrk="0" hangingPunct="1">
            <a:lnSpc>
              <a:spcPct val="10000"/>
            </a:lnSpc>
            <a:spcBef>
              <a:spcPct val="0"/>
            </a:spcBef>
            <a:spcAft>
              <a:spcPct val="0"/>
            </a:spcAft>
            <a:buClr>
              <a:schemeClr val="accent2"/>
            </a:buClr>
            <a:buSzTx/>
            <a:buFont typeface="Wingdings" panose="05000000000000000000" pitchFamily="2" charset="2"/>
            <a:buNone/>
            <a:tabLst/>
          </a:pPr>
          <a:r>
            <a:rPr kumimoji="0" lang="de-DE" sz="15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freie Lüftung</a:t>
          </a:r>
        </a:p>
      </dsp:txBody>
      <dsp:txXfrm>
        <a:off x="1261335" y="1054236"/>
        <a:ext cx="1482351" cy="741175"/>
      </dsp:txXfrm>
    </dsp:sp>
    <dsp:sp modelId="{E251DB36-63D3-48A1-B1AB-F08DC9C3F4AF}">
      <dsp:nvSpPr>
        <dsp:cNvPr id="0" name=""/>
        <dsp:cNvSpPr/>
      </dsp:nvSpPr>
      <dsp:spPr>
        <a:xfrm>
          <a:off x="364512" y="2106705"/>
          <a:ext cx="1482351" cy="7411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342900" marR="0" lvl="0" indent="-342900" algn="ctr" defTabSz="914400" rtl="0" eaLnBrk="1" fontAlgn="base" latinLnBrk="0" hangingPunct="1">
            <a:lnSpc>
              <a:spcPct val="20000"/>
            </a:lnSpc>
            <a:spcBef>
              <a:spcPct val="0"/>
            </a:spcBef>
            <a:spcAft>
              <a:spcPct val="80000"/>
            </a:spcAft>
            <a:buClr>
              <a:schemeClr val="accent2"/>
            </a:buClr>
            <a:buSzTx/>
            <a:buFont typeface="Wingdings" panose="05000000000000000000" pitchFamily="2" charset="2"/>
            <a:buNone/>
            <a:tabLst/>
          </a:pPr>
          <a:r>
            <a:rPr kumimoji="0" lang="de-DE" sz="15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Fenster- und </a:t>
          </a:r>
        </a:p>
        <a:p>
          <a:pPr marL="342900" marR="0" lvl="0" indent="-342900" algn="ctr" defTabSz="914400" rtl="0" eaLnBrk="1" fontAlgn="base" latinLnBrk="0" hangingPunct="1">
            <a:lnSpc>
              <a:spcPct val="20000"/>
            </a:lnSpc>
            <a:spcBef>
              <a:spcPct val="0"/>
            </a:spcBef>
            <a:spcAft>
              <a:spcPct val="80000"/>
            </a:spcAft>
            <a:buClr>
              <a:schemeClr val="accent2"/>
            </a:buClr>
            <a:buSzTx/>
            <a:buFont typeface="Wingdings" panose="05000000000000000000" pitchFamily="2" charset="2"/>
            <a:buNone/>
            <a:tabLst/>
          </a:pPr>
          <a:r>
            <a:rPr kumimoji="0" lang="de-DE" sz="15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Fugenlüftung</a:t>
          </a:r>
        </a:p>
      </dsp:txBody>
      <dsp:txXfrm>
        <a:off x="364512" y="2106705"/>
        <a:ext cx="1482351" cy="741175"/>
      </dsp:txXfrm>
    </dsp:sp>
    <dsp:sp modelId="{2C7339AF-D1F7-4DD1-9840-536F8555F559}">
      <dsp:nvSpPr>
        <dsp:cNvPr id="0" name=""/>
        <dsp:cNvSpPr/>
      </dsp:nvSpPr>
      <dsp:spPr>
        <a:xfrm>
          <a:off x="2158157" y="2106705"/>
          <a:ext cx="1482351" cy="7411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342900" marR="0" lvl="0" indent="-342900" algn="ctr" defTabSz="914400" rtl="0" eaLnBrk="1" fontAlgn="base" latinLnBrk="0" hangingPunct="1">
            <a:lnSpc>
              <a:spcPct val="10000"/>
            </a:lnSpc>
            <a:spcBef>
              <a:spcPct val="0"/>
            </a:spcBef>
            <a:spcAft>
              <a:spcPct val="0"/>
            </a:spcAft>
            <a:buClr>
              <a:schemeClr val="accent2"/>
            </a:buClr>
            <a:buSzTx/>
            <a:buFont typeface="Wingdings" panose="05000000000000000000" pitchFamily="2" charset="2"/>
            <a:buNone/>
            <a:tabLst/>
          </a:pPr>
          <a:r>
            <a:rPr kumimoji="0" lang="de-DE" sz="15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Schachtlüftung</a:t>
          </a:r>
        </a:p>
      </dsp:txBody>
      <dsp:txXfrm>
        <a:off x="2158157" y="2106705"/>
        <a:ext cx="1482351" cy="741175"/>
      </dsp:txXfrm>
    </dsp:sp>
    <dsp:sp modelId="{0D919413-98B7-4BAF-BF0C-507E527FF664}">
      <dsp:nvSpPr>
        <dsp:cNvPr id="0" name=""/>
        <dsp:cNvSpPr/>
      </dsp:nvSpPr>
      <dsp:spPr>
        <a:xfrm>
          <a:off x="4848625" y="1054236"/>
          <a:ext cx="1482351" cy="7411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342900" marR="0" lvl="0" indent="-342900" algn="ctr" defTabSz="914400" rtl="0" eaLnBrk="1" fontAlgn="base" latinLnBrk="0" hangingPunct="1">
            <a:lnSpc>
              <a:spcPct val="20000"/>
            </a:lnSpc>
            <a:spcBef>
              <a:spcPct val="0"/>
            </a:spcBef>
            <a:spcAft>
              <a:spcPct val="80000"/>
            </a:spcAft>
            <a:buClr>
              <a:schemeClr val="accent2"/>
            </a:buClr>
            <a:buSzTx/>
            <a:buFont typeface="Wingdings" panose="05000000000000000000" pitchFamily="2" charset="2"/>
            <a:buNone/>
            <a:tabLst/>
          </a:pPr>
          <a:r>
            <a:rPr kumimoji="0" lang="de-DE" sz="15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mechanische</a:t>
          </a:r>
        </a:p>
        <a:p>
          <a:pPr marL="342900" marR="0" lvl="0" indent="-342900" algn="ctr" defTabSz="914400" rtl="0" eaLnBrk="1" fontAlgn="base" latinLnBrk="0" hangingPunct="1">
            <a:lnSpc>
              <a:spcPct val="20000"/>
            </a:lnSpc>
            <a:spcBef>
              <a:spcPct val="0"/>
            </a:spcBef>
            <a:spcAft>
              <a:spcPct val="80000"/>
            </a:spcAft>
            <a:buClr>
              <a:schemeClr val="accent2"/>
            </a:buClr>
            <a:buSzTx/>
            <a:buFont typeface="Wingdings" panose="05000000000000000000" pitchFamily="2" charset="2"/>
            <a:buNone/>
            <a:tabLst/>
          </a:pPr>
          <a:r>
            <a:rPr kumimoji="0" lang="de-DE" sz="15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 Lüftung</a:t>
          </a:r>
        </a:p>
      </dsp:txBody>
      <dsp:txXfrm>
        <a:off x="4848625" y="1054236"/>
        <a:ext cx="1482351" cy="741175"/>
      </dsp:txXfrm>
    </dsp:sp>
    <dsp:sp modelId="{65189D26-AC8A-4D01-B9AF-9049E69FAE22}">
      <dsp:nvSpPr>
        <dsp:cNvPr id="0" name=""/>
        <dsp:cNvSpPr/>
      </dsp:nvSpPr>
      <dsp:spPr>
        <a:xfrm>
          <a:off x="3951802" y="2106705"/>
          <a:ext cx="1482351" cy="7411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342900" marR="0" lvl="0" indent="-342900" algn="ctr" defTabSz="914400" rtl="0" eaLnBrk="1" fontAlgn="base" latinLnBrk="0" hangingPunct="1">
            <a:lnSpc>
              <a:spcPct val="20000"/>
            </a:lnSpc>
            <a:spcBef>
              <a:spcPct val="0"/>
            </a:spcBef>
            <a:spcAft>
              <a:spcPct val="80000"/>
            </a:spcAft>
            <a:buClr>
              <a:schemeClr val="accent2"/>
            </a:buClr>
            <a:buSzTx/>
            <a:buFont typeface="Wingdings" panose="05000000000000000000" pitchFamily="2" charset="2"/>
            <a:buNone/>
            <a:tabLst/>
          </a:pPr>
          <a:r>
            <a:rPr kumimoji="0" lang="de-DE" sz="1500" b="1" i="0" u="sng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dezentrale </a:t>
          </a:r>
        </a:p>
        <a:p>
          <a:pPr marL="342900" marR="0" lvl="0" indent="-342900" algn="ctr" defTabSz="914400" rtl="0" eaLnBrk="1" fontAlgn="base" latinLnBrk="0" hangingPunct="1">
            <a:lnSpc>
              <a:spcPct val="20000"/>
            </a:lnSpc>
            <a:spcBef>
              <a:spcPct val="0"/>
            </a:spcBef>
            <a:spcAft>
              <a:spcPct val="80000"/>
            </a:spcAft>
            <a:buClr>
              <a:schemeClr val="accent2"/>
            </a:buClr>
            <a:buSzTx/>
            <a:buFont typeface="Wingdings" panose="05000000000000000000" pitchFamily="2" charset="2"/>
            <a:buNone/>
            <a:tabLst/>
          </a:pPr>
          <a:r>
            <a:rPr kumimoji="0" lang="de-DE" sz="15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mech. Lüftung</a:t>
          </a:r>
        </a:p>
      </dsp:txBody>
      <dsp:txXfrm>
        <a:off x="3951802" y="2106705"/>
        <a:ext cx="1482351" cy="741175"/>
      </dsp:txXfrm>
    </dsp:sp>
    <dsp:sp modelId="{A8B2FB93-B7BA-4C6E-B4AD-C708143B1A0F}">
      <dsp:nvSpPr>
        <dsp:cNvPr id="0" name=""/>
        <dsp:cNvSpPr/>
      </dsp:nvSpPr>
      <dsp:spPr>
        <a:xfrm>
          <a:off x="4322390" y="3159175"/>
          <a:ext cx="1482351" cy="7411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342900" marR="0" lvl="0" indent="-342900" algn="ctr" defTabSz="914400" rtl="0" eaLnBrk="1" fontAlgn="base" latinLnBrk="0" hangingPunct="1">
            <a:lnSpc>
              <a:spcPct val="70000"/>
            </a:lnSpc>
            <a:spcBef>
              <a:spcPct val="0"/>
            </a:spcBef>
            <a:spcAft>
              <a:spcPct val="0"/>
            </a:spcAft>
            <a:buClr>
              <a:schemeClr val="accent2"/>
            </a:buClr>
            <a:buSzTx/>
            <a:buFont typeface="Wingdings" panose="05000000000000000000" pitchFamily="2" charset="2"/>
            <a:buNone/>
            <a:tabLst/>
          </a:pPr>
          <a:r>
            <a:rPr kumimoji="0" lang="de-DE" sz="15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mit WRG</a:t>
          </a:r>
        </a:p>
      </dsp:txBody>
      <dsp:txXfrm>
        <a:off x="4322390" y="3159175"/>
        <a:ext cx="1482351" cy="741175"/>
      </dsp:txXfrm>
    </dsp:sp>
    <dsp:sp modelId="{8922CD74-1913-4FD9-B55A-1E1CCC8D2253}">
      <dsp:nvSpPr>
        <dsp:cNvPr id="0" name=""/>
        <dsp:cNvSpPr/>
      </dsp:nvSpPr>
      <dsp:spPr>
        <a:xfrm>
          <a:off x="4322390" y="4211644"/>
          <a:ext cx="1482351" cy="7411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342900" marR="0" lvl="0" indent="-342900" algn="ctr" defTabSz="914400" rtl="0" eaLnBrk="1" fontAlgn="base" latinLnBrk="0" hangingPunct="1">
            <a:lnSpc>
              <a:spcPct val="70000"/>
            </a:lnSpc>
            <a:spcBef>
              <a:spcPct val="0"/>
            </a:spcBef>
            <a:spcAft>
              <a:spcPct val="0"/>
            </a:spcAft>
            <a:buClr>
              <a:schemeClr val="accent2"/>
            </a:buClr>
            <a:buSzTx/>
            <a:buFont typeface="Wingdings" panose="05000000000000000000" pitchFamily="2" charset="2"/>
            <a:buNone/>
            <a:tabLst/>
          </a:pPr>
          <a:r>
            <a:rPr kumimoji="0" lang="de-DE" sz="15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ohne WRG</a:t>
          </a:r>
        </a:p>
      </dsp:txBody>
      <dsp:txXfrm>
        <a:off x="4322390" y="4211644"/>
        <a:ext cx="1482351" cy="741175"/>
      </dsp:txXfrm>
    </dsp:sp>
    <dsp:sp modelId="{AD70A040-C5E2-484A-BCA3-7AC80E6F2D93}">
      <dsp:nvSpPr>
        <dsp:cNvPr id="0" name=""/>
        <dsp:cNvSpPr/>
      </dsp:nvSpPr>
      <dsp:spPr>
        <a:xfrm>
          <a:off x="5745448" y="2106705"/>
          <a:ext cx="1482351" cy="7411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342900" marR="0" lvl="0" indent="-342900" algn="ctr" defTabSz="914400" rtl="0" eaLnBrk="1" fontAlgn="base" latinLnBrk="0" hangingPunct="1">
            <a:lnSpc>
              <a:spcPct val="20000"/>
            </a:lnSpc>
            <a:spcBef>
              <a:spcPct val="0"/>
            </a:spcBef>
            <a:spcAft>
              <a:spcPct val="80000"/>
            </a:spcAft>
            <a:buClr>
              <a:schemeClr val="accent2"/>
            </a:buClr>
            <a:buSzTx/>
            <a:buFont typeface="Wingdings" panose="05000000000000000000" pitchFamily="2" charset="2"/>
            <a:buNone/>
            <a:tabLst/>
          </a:pPr>
          <a:r>
            <a:rPr kumimoji="0" lang="de-DE" sz="1500" b="1" i="0" u="sng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zentrale</a:t>
          </a:r>
          <a:r>
            <a:rPr kumimoji="0" lang="de-DE" sz="15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 </a:t>
          </a:r>
        </a:p>
        <a:p>
          <a:pPr marL="342900" marR="0" lvl="0" indent="-342900" algn="ctr" defTabSz="914400" rtl="0" eaLnBrk="1" fontAlgn="base" latinLnBrk="0" hangingPunct="1">
            <a:lnSpc>
              <a:spcPct val="20000"/>
            </a:lnSpc>
            <a:spcBef>
              <a:spcPct val="0"/>
            </a:spcBef>
            <a:spcAft>
              <a:spcPct val="80000"/>
            </a:spcAft>
            <a:buClr>
              <a:schemeClr val="accent2"/>
            </a:buClr>
            <a:buSzTx/>
            <a:buFont typeface="Wingdings" panose="05000000000000000000" pitchFamily="2" charset="2"/>
            <a:buNone/>
            <a:tabLst/>
          </a:pPr>
          <a:r>
            <a:rPr kumimoji="0" lang="de-DE" sz="15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mech. Lüftung </a:t>
          </a:r>
        </a:p>
      </dsp:txBody>
      <dsp:txXfrm>
        <a:off x="5745448" y="2106705"/>
        <a:ext cx="1482351" cy="741175"/>
      </dsp:txXfrm>
    </dsp:sp>
    <dsp:sp modelId="{BEA219F9-F93E-4F3C-97A6-2CDE2B41F83B}">
      <dsp:nvSpPr>
        <dsp:cNvPr id="0" name=""/>
        <dsp:cNvSpPr/>
      </dsp:nvSpPr>
      <dsp:spPr>
        <a:xfrm>
          <a:off x="6116035" y="3159175"/>
          <a:ext cx="1482351" cy="7411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342900" marR="0" lvl="0" indent="-342900" algn="ctr" defTabSz="914400" rtl="0" eaLnBrk="1" fontAlgn="base" latinLnBrk="0" hangingPunct="1">
            <a:lnSpc>
              <a:spcPct val="70000"/>
            </a:lnSpc>
            <a:spcBef>
              <a:spcPct val="0"/>
            </a:spcBef>
            <a:spcAft>
              <a:spcPct val="0"/>
            </a:spcAft>
            <a:buClr>
              <a:schemeClr val="accent2"/>
            </a:buClr>
            <a:buSzTx/>
            <a:buFont typeface="Wingdings" panose="05000000000000000000" pitchFamily="2" charset="2"/>
            <a:buNone/>
            <a:tabLst/>
          </a:pPr>
          <a:r>
            <a:rPr kumimoji="0" lang="de-DE" sz="15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mit WRG</a:t>
          </a:r>
        </a:p>
      </dsp:txBody>
      <dsp:txXfrm>
        <a:off x="6116035" y="3159175"/>
        <a:ext cx="1482351" cy="741175"/>
      </dsp:txXfrm>
    </dsp:sp>
    <dsp:sp modelId="{D9996CF0-C0CB-41D3-804C-5F87F86CADAA}">
      <dsp:nvSpPr>
        <dsp:cNvPr id="0" name=""/>
        <dsp:cNvSpPr/>
      </dsp:nvSpPr>
      <dsp:spPr>
        <a:xfrm>
          <a:off x="6116035" y="4211644"/>
          <a:ext cx="1482351" cy="7411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342900" marR="0" lvl="0" indent="-342900" algn="ctr" defTabSz="914400" rtl="0" eaLnBrk="1" fontAlgn="base" latinLnBrk="0" hangingPunct="1">
            <a:lnSpc>
              <a:spcPct val="70000"/>
            </a:lnSpc>
            <a:spcBef>
              <a:spcPct val="0"/>
            </a:spcBef>
            <a:spcAft>
              <a:spcPct val="0"/>
            </a:spcAft>
            <a:buClr>
              <a:schemeClr val="accent2"/>
            </a:buClr>
            <a:buSzTx/>
            <a:buFont typeface="Wingdings" panose="05000000000000000000" pitchFamily="2" charset="2"/>
            <a:buNone/>
            <a:tabLst/>
          </a:pPr>
          <a:r>
            <a:rPr kumimoji="0" lang="de-DE" sz="15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ohne WRG</a:t>
          </a:r>
        </a:p>
      </dsp:txBody>
      <dsp:txXfrm>
        <a:off x="6116035" y="4211644"/>
        <a:ext cx="1482351" cy="7411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4988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13" tIns="46722" rIns="95113" bIns="46722" numCol="1" anchor="t" anchorCtr="0" compatLnSpc="1">
            <a:prstTxWarp prst="textNoShape">
              <a:avLst/>
            </a:prstTxWarp>
          </a:bodyPr>
          <a:lstStyle>
            <a:lvl1pPr defTabSz="947738">
              <a:spcBef>
                <a:spcPct val="0"/>
              </a:spcBef>
              <a:buClrTx/>
              <a:buFontTx/>
              <a:buNone/>
              <a:defRPr sz="1200">
                <a:solidFill>
                  <a:schemeClr val="accent2"/>
                </a:solidFill>
                <a:latin typeface="VZ Meta LF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313" y="0"/>
            <a:ext cx="3074987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13" tIns="46722" rIns="95113" bIns="46722" numCol="1" anchor="t" anchorCtr="0" compatLnSpc="1">
            <a:prstTxWarp prst="textNoShape">
              <a:avLst/>
            </a:prstTxWarp>
          </a:bodyPr>
          <a:lstStyle>
            <a:lvl1pPr algn="r" defTabSz="947738">
              <a:spcBef>
                <a:spcPct val="0"/>
              </a:spcBef>
              <a:buClrTx/>
              <a:buFontTx/>
              <a:buNone/>
              <a:defRPr sz="1200">
                <a:solidFill>
                  <a:schemeClr val="accent2"/>
                </a:solidFill>
                <a:latin typeface="VZ Meta LF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4988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13" tIns="46722" rIns="95113" bIns="46722" numCol="1" anchor="b" anchorCtr="0" compatLnSpc="1">
            <a:prstTxWarp prst="textNoShape">
              <a:avLst/>
            </a:prstTxWarp>
          </a:bodyPr>
          <a:lstStyle>
            <a:lvl1pPr defTabSz="947738">
              <a:spcBef>
                <a:spcPct val="0"/>
              </a:spcBef>
              <a:buClrTx/>
              <a:buFontTx/>
              <a:buNone/>
              <a:defRPr sz="1200">
                <a:solidFill>
                  <a:schemeClr val="accent2"/>
                </a:solidFill>
                <a:latin typeface="VZ Meta LF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313" y="9721850"/>
            <a:ext cx="3074987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13" tIns="46722" rIns="95113" bIns="46722" numCol="1" anchor="b" anchorCtr="0" compatLnSpc="1">
            <a:prstTxWarp prst="textNoShape">
              <a:avLst/>
            </a:prstTxWarp>
          </a:bodyPr>
          <a:lstStyle>
            <a:lvl1pPr algn="r" defTabSz="947738">
              <a:spcBef>
                <a:spcPct val="0"/>
              </a:spcBef>
              <a:buClrTx/>
              <a:buFontTx/>
              <a:buNone/>
              <a:defRPr sz="1200">
                <a:solidFill>
                  <a:schemeClr val="accent2"/>
                </a:solidFill>
                <a:latin typeface="VZ Meta LF" pitchFamily="34" charset="0"/>
              </a:defRPr>
            </a:lvl1pPr>
          </a:lstStyle>
          <a:p>
            <a:pPr>
              <a:defRPr/>
            </a:pPr>
            <a:fld id="{87CCCAF4-6429-45E2-B487-BC0F3C878B2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33406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8133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780" tIns="48391" rIns="96780" bIns="48391" numCol="1" anchor="t" anchorCtr="0" compatLnSpc="1">
            <a:prstTxWarp prst="textNoShape">
              <a:avLst/>
            </a:prstTxWarp>
          </a:bodyPr>
          <a:lstStyle>
            <a:lvl1pPr defTabSz="962025">
              <a:spcBef>
                <a:spcPct val="0"/>
              </a:spcBef>
              <a:buClrTx/>
              <a:buFontTx/>
              <a:buNone/>
              <a:defRPr sz="1200">
                <a:solidFill>
                  <a:schemeClr val="accent2"/>
                </a:solidFill>
                <a:latin typeface="VZ Meta LF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56063" y="0"/>
            <a:ext cx="308133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780" tIns="48391" rIns="96780" bIns="48391" numCol="1" anchor="t" anchorCtr="0" compatLnSpc="1">
            <a:prstTxWarp prst="textNoShape">
              <a:avLst/>
            </a:prstTxWarp>
          </a:bodyPr>
          <a:lstStyle>
            <a:lvl1pPr algn="r" defTabSz="962025">
              <a:spcBef>
                <a:spcPct val="0"/>
              </a:spcBef>
              <a:buClrTx/>
              <a:buFontTx/>
              <a:buNone/>
              <a:defRPr sz="1200">
                <a:solidFill>
                  <a:schemeClr val="accent2"/>
                </a:solidFill>
                <a:latin typeface="VZ Meta LF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49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30288" y="795338"/>
            <a:ext cx="5080000" cy="380841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845050"/>
            <a:ext cx="5189538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780" tIns="48391" rIns="96780" bIns="4839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Klicken Sie, um die Formate des Vorlagentextes zu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690100"/>
            <a:ext cx="3081338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780" tIns="48391" rIns="96780" bIns="48391" numCol="1" anchor="b" anchorCtr="0" compatLnSpc="1">
            <a:prstTxWarp prst="textNoShape">
              <a:avLst/>
            </a:prstTxWarp>
          </a:bodyPr>
          <a:lstStyle>
            <a:lvl1pPr defTabSz="962025">
              <a:spcBef>
                <a:spcPct val="0"/>
              </a:spcBef>
              <a:buClrTx/>
              <a:buFontTx/>
              <a:buNone/>
              <a:defRPr sz="1200">
                <a:solidFill>
                  <a:schemeClr val="accent2"/>
                </a:solidFill>
                <a:latin typeface="VZ Meta LF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56063" y="9690100"/>
            <a:ext cx="3081337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780" tIns="48391" rIns="96780" bIns="48391" numCol="1" anchor="b" anchorCtr="0" compatLnSpc="1">
            <a:prstTxWarp prst="textNoShape">
              <a:avLst/>
            </a:prstTxWarp>
          </a:bodyPr>
          <a:lstStyle>
            <a:lvl1pPr algn="r" defTabSz="962025">
              <a:spcBef>
                <a:spcPct val="0"/>
              </a:spcBef>
              <a:buClrTx/>
              <a:buFontTx/>
              <a:buNone/>
              <a:defRPr sz="1200">
                <a:solidFill>
                  <a:schemeClr val="accent2"/>
                </a:solidFill>
                <a:latin typeface="VZ Meta LF" pitchFamily="34" charset="0"/>
              </a:defRPr>
            </a:lvl1pPr>
          </a:lstStyle>
          <a:p>
            <a:pPr>
              <a:defRPr/>
            </a:pPr>
            <a:fld id="{E91103E4-1953-485E-9DB9-6D072D58959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11817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B8A527-D47E-46EC-8976-34155FB876CD}" type="slidenum">
              <a:rPr lang="de-DE" smtClean="0"/>
              <a:pPr/>
              <a:t>2</a:t>
            </a:fld>
            <a:endParaRPr lang="de-DE" smtClean="0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solidFill>
            <a:srgbClr val="FFFFFF"/>
          </a:solidFill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738" y="4860925"/>
            <a:ext cx="5203825" cy="460533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4823" tIns="47412" rIns="94823" bIns="47412"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28186274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1875" y="795338"/>
            <a:ext cx="5076825" cy="3808412"/>
          </a:xfrm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ctr" eaLnBrk="1" hangingPunct="1">
              <a:spcBef>
                <a:spcPct val="0"/>
              </a:spcBef>
            </a:pPr>
            <a:endParaRPr lang="de-DE" sz="29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5972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1875" y="795338"/>
            <a:ext cx="5076825" cy="3808412"/>
          </a:xfrm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ctr" eaLnBrk="1" hangingPunct="1">
              <a:spcBef>
                <a:spcPct val="0"/>
              </a:spcBef>
            </a:pPr>
            <a:endParaRPr lang="de-DE" sz="29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6433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1875" y="795338"/>
            <a:ext cx="5076825" cy="3808412"/>
          </a:xfrm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ctr" eaLnBrk="1" hangingPunct="1">
              <a:spcBef>
                <a:spcPct val="0"/>
              </a:spcBef>
            </a:pPr>
            <a:endParaRPr lang="de-DE" sz="29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2776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1875" y="795338"/>
            <a:ext cx="5076825" cy="3808412"/>
          </a:xfrm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ctr" eaLnBrk="1" hangingPunct="1">
              <a:spcBef>
                <a:spcPct val="0"/>
              </a:spcBef>
            </a:pPr>
            <a:endParaRPr lang="de-DE" sz="29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9322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1875" y="795338"/>
            <a:ext cx="5076825" cy="3808412"/>
          </a:xfrm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ctr" eaLnBrk="1" hangingPunct="1">
              <a:spcBef>
                <a:spcPct val="0"/>
              </a:spcBef>
            </a:pPr>
            <a:endParaRPr lang="de-DE" sz="29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4325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1875" y="795338"/>
            <a:ext cx="5076825" cy="3808412"/>
          </a:xfrm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ctr" eaLnBrk="1" hangingPunct="1">
              <a:spcBef>
                <a:spcPct val="0"/>
              </a:spcBef>
            </a:pPr>
            <a:endParaRPr lang="de-DE" sz="29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4101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1875" y="795338"/>
            <a:ext cx="5076825" cy="3808412"/>
          </a:xfrm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ctr" eaLnBrk="1" hangingPunct="1">
              <a:spcBef>
                <a:spcPct val="0"/>
              </a:spcBef>
            </a:pPr>
            <a:endParaRPr lang="de-DE" sz="29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0901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1875" y="795338"/>
            <a:ext cx="5076825" cy="3808412"/>
          </a:xfrm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ctr" eaLnBrk="1" hangingPunct="1">
              <a:spcBef>
                <a:spcPct val="0"/>
              </a:spcBef>
            </a:pPr>
            <a:endParaRPr lang="de-DE" sz="29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8255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1875" y="795338"/>
            <a:ext cx="5076825" cy="3808412"/>
          </a:xfrm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ctr" eaLnBrk="1" hangingPunct="1">
              <a:spcBef>
                <a:spcPct val="0"/>
              </a:spcBef>
            </a:pPr>
            <a:endParaRPr lang="de-DE" sz="29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0116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33" y="795201"/>
            <a:ext cx="5328975" cy="3808856"/>
          </a:xfrm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ctr" eaLnBrk="1" hangingPunct="1">
              <a:spcBef>
                <a:spcPct val="0"/>
              </a:spcBef>
            </a:pPr>
            <a:endParaRPr lang="de-DE" sz="2900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631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1875" y="795338"/>
            <a:ext cx="5076825" cy="3808412"/>
          </a:xfrm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ctr" eaLnBrk="1" hangingPunct="1">
              <a:spcBef>
                <a:spcPct val="0"/>
              </a:spcBef>
            </a:pPr>
            <a:endParaRPr lang="de-DE" sz="29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220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1875" y="795338"/>
            <a:ext cx="5076825" cy="3808412"/>
          </a:xfrm>
          <a:ln/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ctr" eaLnBrk="1" hangingPunct="1">
              <a:spcBef>
                <a:spcPct val="0"/>
              </a:spcBef>
            </a:pPr>
            <a:endParaRPr lang="de-DE" sz="29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3196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1875" y="795338"/>
            <a:ext cx="5076825" cy="3808412"/>
          </a:xfrm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ctr" eaLnBrk="1" hangingPunct="1">
              <a:spcBef>
                <a:spcPct val="0"/>
              </a:spcBef>
            </a:pPr>
            <a:endParaRPr lang="de-DE" sz="29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006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1875" y="795338"/>
            <a:ext cx="5076825" cy="3808412"/>
          </a:xfrm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ctr" eaLnBrk="1" hangingPunct="1">
              <a:spcBef>
                <a:spcPct val="0"/>
              </a:spcBef>
            </a:pPr>
            <a:endParaRPr lang="de-DE" sz="29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0177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C975B9-A68D-462D-A3E3-63AD19B2E77E}" type="slidenum">
              <a:rPr lang="de-DE" smtClean="0">
                <a:latin typeface="Arial" pitchFamily="34" charset="0"/>
              </a:rPr>
              <a:pPr/>
              <a:t>32</a:t>
            </a:fld>
            <a:endParaRPr lang="de-DE" smtClean="0">
              <a:latin typeface="Arial" pitchFamily="34" charset="0"/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1875" y="795338"/>
            <a:ext cx="5076825" cy="3808412"/>
          </a:xfrm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0539117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1875" y="795338"/>
            <a:ext cx="5076825" cy="3808412"/>
          </a:xfrm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ctr" eaLnBrk="1" hangingPunct="1">
              <a:spcBef>
                <a:spcPct val="0"/>
              </a:spcBef>
            </a:pPr>
            <a:endParaRPr lang="de-DE" sz="29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0263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1875" y="795338"/>
            <a:ext cx="5076825" cy="3808412"/>
          </a:xfrm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511" y="4845450"/>
            <a:ext cx="5189720" cy="4605576"/>
          </a:xfrm>
          <a:noFill/>
          <a:ln/>
        </p:spPr>
        <p:txBody>
          <a:bodyPr lIns="96771" tIns="48387" rIns="96771" bIns="48387"/>
          <a:lstStyle/>
          <a:p>
            <a:pPr algn="ctr" eaLnBrk="1" hangingPunct="1">
              <a:spcBef>
                <a:spcPct val="0"/>
              </a:spcBef>
            </a:pPr>
            <a:endParaRPr lang="de-DE" sz="3100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5635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1875" y="795338"/>
            <a:ext cx="5076825" cy="3808412"/>
          </a:xfrm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ctr" eaLnBrk="1" hangingPunct="1">
              <a:spcBef>
                <a:spcPct val="0"/>
              </a:spcBef>
            </a:pPr>
            <a:endParaRPr lang="de-DE" sz="29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0202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1875" y="795338"/>
            <a:ext cx="5076825" cy="3808412"/>
          </a:xfrm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ctr" eaLnBrk="1" hangingPunct="1">
              <a:spcBef>
                <a:spcPct val="0"/>
              </a:spcBef>
            </a:pPr>
            <a:endParaRPr lang="de-DE" sz="29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4931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1875" y="795338"/>
            <a:ext cx="5076825" cy="3808412"/>
          </a:xfrm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ctr" eaLnBrk="1" hangingPunct="1">
              <a:spcBef>
                <a:spcPct val="0"/>
              </a:spcBef>
            </a:pPr>
            <a:endParaRPr lang="de-DE" sz="29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7976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1875" y="795338"/>
            <a:ext cx="5076825" cy="3808412"/>
          </a:xfrm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ctr" eaLnBrk="1" hangingPunct="1">
              <a:spcBef>
                <a:spcPct val="0"/>
              </a:spcBef>
            </a:pPr>
            <a:endParaRPr lang="de-DE" sz="29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0232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1875" y="795338"/>
            <a:ext cx="5076825" cy="3808412"/>
          </a:xfrm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ctr" eaLnBrk="1" hangingPunct="1">
              <a:spcBef>
                <a:spcPct val="0"/>
              </a:spcBef>
            </a:pPr>
            <a:endParaRPr lang="de-DE" sz="29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17777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1875" y="795338"/>
            <a:ext cx="5076825" cy="3808412"/>
          </a:xfrm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ctr" eaLnBrk="1" hangingPunct="1">
              <a:spcBef>
                <a:spcPct val="0"/>
              </a:spcBef>
            </a:pPr>
            <a:endParaRPr lang="de-DE" sz="29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2040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1875" y="795338"/>
            <a:ext cx="5076825" cy="3808412"/>
          </a:xfrm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ctr" eaLnBrk="1" hangingPunct="1">
              <a:spcBef>
                <a:spcPct val="0"/>
              </a:spcBef>
            </a:pPr>
            <a:endParaRPr lang="de-DE" sz="29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848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1875" y="795338"/>
            <a:ext cx="5076825" cy="3808412"/>
          </a:xfrm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ctr" eaLnBrk="1" hangingPunct="1">
              <a:spcBef>
                <a:spcPct val="0"/>
              </a:spcBef>
            </a:pPr>
            <a:endParaRPr lang="de-DE" sz="29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76296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1875" y="795338"/>
            <a:ext cx="5076825" cy="3808412"/>
          </a:xfrm>
          <a:ln/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ctr" eaLnBrk="1" hangingPunct="1">
              <a:spcBef>
                <a:spcPct val="0"/>
              </a:spcBef>
            </a:pPr>
            <a:endParaRPr lang="de-DE" sz="29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90405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1875" y="795338"/>
            <a:ext cx="5076825" cy="3808412"/>
          </a:xfrm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ctr" eaLnBrk="1" hangingPunct="1">
              <a:spcBef>
                <a:spcPct val="0"/>
              </a:spcBef>
            </a:pPr>
            <a:endParaRPr lang="de-DE" sz="29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45710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1875" y="795338"/>
            <a:ext cx="5076825" cy="3808412"/>
          </a:xfrm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ctr" eaLnBrk="1" hangingPunct="1">
              <a:spcBef>
                <a:spcPct val="0"/>
              </a:spcBef>
            </a:pPr>
            <a:endParaRPr lang="de-DE" sz="29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94915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1875" y="795338"/>
            <a:ext cx="5076825" cy="3808412"/>
          </a:xfrm>
          <a:ln/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ctr" eaLnBrk="1" hangingPunct="1">
              <a:spcBef>
                <a:spcPct val="0"/>
              </a:spcBef>
            </a:pPr>
            <a:endParaRPr lang="de-DE" sz="29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04271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1875" y="795338"/>
            <a:ext cx="5076825" cy="3808412"/>
          </a:xfrm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ctr" eaLnBrk="1" hangingPunct="1">
              <a:spcBef>
                <a:spcPct val="0"/>
              </a:spcBef>
            </a:pPr>
            <a:endParaRPr lang="de-DE" sz="29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89842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1875" y="795338"/>
            <a:ext cx="5076825" cy="3808412"/>
          </a:xfrm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15282125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1875" y="795338"/>
            <a:ext cx="5076825" cy="3808412"/>
          </a:xfrm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ctr" eaLnBrk="1" hangingPunct="1">
              <a:spcBef>
                <a:spcPct val="0"/>
              </a:spcBef>
            </a:pPr>
            <a:endParaRPr lang="de-DE" sz="2900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47768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1875" y="795338"/>
            <a:ext cx="5076825" cy="3808412"/>
          </a:xfrm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71703929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1875" y="795338"/>
            <a:ext cx="5076825" cy="3808412"/>
          </a:xfrm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ctr" eaLnBrk="1" hangingPunct="1">
              <a:spcBef>
                <a:spcPct val="0"/>
              </a:spcBef>
            </a:pPr>
            <a:endParaRPr lang="de-DE" sz="2900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365098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1875" y="795338"/>
            <a:ext cx="5076825" cy="3808412"/>
          </a:xfrm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ctr" eaLnBrk="1" hangingPunct="1">
              <a:spcBef>
                <a:spcPct val="0"/>
              </a:spcBef>
            </a:pPr>
            <a:endParaRPr lang="de-DE" sz="2900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92091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1875" y="795338"/>
            <a:ext cx="5076825" cy="3808412"/>
          </a:xfrm>
          <a:ln/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ctr" eaLnBrk="1" hangingPunct="1">
              <a:spcBef>
                <a:spcPct val="0"/>
              </a:spcBef>
            </a:pPr>
            <a:endParaRPr lang="de-DE" sz="29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27840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1875" y="795338"/>
            <a:ext cx="5076825" cy="3808412"/>
          </a:xfrm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ctr" eaLnBrk="1" hangingPunct="1">
              <a:spcBef>
                <a:spcPct val="0"/>
              </a:spcBef>
            </a:pPr>
            <a:endParaRPr lang="de-DE" sz="29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50048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1875" y="795338"/>
            <a:ext cx="5076825" cy="3808412"/>
          </a:xfrm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ctr" eaLnBrk="1" hangingPunct="1">
              <a:spcBef>
                <a:spcPct val="0"/>
              </a:spcBef>
            </a:pPr>
            <a:endParaRPr lang="de-DE" sz="29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55750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1875" y="795338"/>
            <a:ext cx="5076825" cy="3808412"/>
          </a:xfrm>
          <a:ln/>
        </p:spPr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ctr" eaLnBrk="1" hangingPunct="1">
              <a:spcBef>
                <a:spcPct val="0"/>
              </a:spcBef>
            </a:pPr>
            <a:endParaRPr lang="de-DE" sz="29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80503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1875" y="795338"/>
            <a:ext cx="5076825" cy="3808412"/>
          </a:xfrm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ctr" eaLnBrk="1" hangingPunct="1">
              <a:spcBef>
                <a:spcPct val="0"/>
              </a:spcBef>
            </a:pPr>
            <a:endParaRPr lang="de-DE" sz="29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45431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1875" y="795338"/>
            <a:ext cx="5076825" cy="3808412"/>
          </a:xfrm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ctr" eaLnBrk="1" hangingPunct="1">
              <a:spcBef>
                <a:spcPct val="0"/>
              </a:spcBef>
            </a:pPr>
            <a:endParaRPr lang="de-DE" sz="29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01644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1875" y="795338"/>
            <a:ext cx="5076825" cy="3808412"/>
          </a:xfrm>
          <a:ln/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ctr" eaLnBrk="1" hangingPunct="1">
              <a:spcBef>
                <a:spcPct val="0"/>
              </a:spcBef>
            </a:pPr>
            <a:endParaRPr lang="de-DE" sz="29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18463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1875" y="795338"/>
            <a:ext cx="5076825" cy="3808412"/>
          </a:xfrm>
          <a:ln/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ctr" eaLnBrk="1" hangingPunct="1">
              <a:spcBef>
                <a:spcPct val="0"/>
              </a:spcBef>
            </a:pPr>
            <a:endParaRPr lang="de-DE" sz="2900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6156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1875" y="795338"/>
            <a:ext cx="5076825" cy="3808412"/>
          </a:xfrm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ctr" eaLnBrk="1" hangingPunct="1">
              <a:spcBef>
                <a:spcPct val="0"/>
              </a:spcBef>
            </a:pPr>
            <a:endParaRPr lang="de-DE" sz="29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85242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1875" y="795338"/>
            <a:ext cx="5076825" cy="3808412"/>
          </a:xfrm>
          <a:ln/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ctr" eaLnBrk="1" hangingPunct="1">
              <a:spcBef>
                <a:spcPct val="0"/>
              </a:spcBef>
            </a:pPr>
            <a:endParaRPr lang="de-DE" sz="2900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57017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1875" y="795338"/>
            <a:ext cx="5076825" cy="3808412"/>
          </a:xfrm>
          <a:ln/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ctr" eaLnBrk="1" hangingPunct="1">
              <a:spcBef>
                <a:spcPct val="0"/>
              </a:spcBef>
            </a:pPr>
            <a:endParaRPr lang="de-DE" sz="29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63607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1875" y="795338"/>
            <a:ext cx="5076825" cy="3808412"/>
          </a:xfrm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ctr" eaLnBrk="1" hangingPunct="1">
              <a:spcBef>
                <a:spcPct val="0"/>
              </a:spcBef>
            </a:pPr>
            <a:endParaRPr lang="de-DE" sz="29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86418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1875" y="795338"/>
            <a:ext cx="5076825" cy="3808412"/>
          </a:xfrm>
          <a:ln/>
        </p:spPr>
      </p:sp>
      <p:sp>
        <p:nvSpPr>
          <p:cNvPr id="282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ctr">
              <a:spcBef>
                <a:spcPct val="0"/>
              </a:spcBef>
            </a:pPr>
            <a:endParaRPr lang="de-DE" sz="2900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26853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1875" y="795338"/>
            <a:ext cx="5076825" cy="3808412"/>
          </a:xfrm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98353528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1875" y="795338"/>
            <a:ext cx="5076825" cy="3808412"/>
          </a:xfrm>
          <a:ln/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ctr" eaLnBrk="1" hangingPunct="1">
              <a:spcBef>
                <a:spcPct val="0"/>
              </a:spcBef>
            </a:pPr>
            <a:endParaRPr lang="de-DE" sz="29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80043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1875" y="795338"/>
            <a:ext cx="5076825" cy="3808412"/>
          </a:xfrm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ctr" eaLnBrk="1" hangingPunct="1">
              <a:spcBef>
                <a:spcPct val="0"/>
              </a:spcBef>
            </a:pPr>
            <a:endParaRPr lang="de-DE" sz="29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35655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1875" y="795338"/>
            <a:ext cx="5076825" cy="3808412"/>
          </a:xfrm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ctr" eaLnBrk="1" hangingPunct="1">
              <a:spcBef>
                <a:spcPct val="0"/>
              </a:spcBef>
            </a:pPr>
            <a:endParaRPr lang="de-DE" sz="29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47628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1875" y="795338"/>
            <a:ext cx="5076825" cy="3808412"/>
          </a:xfrm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ctr" eaLnBrk="1" hangingPunct="1">
              <a:spcBef>
                <a:spcPct val="0"/>
              </a:spcBef>
            </a:pPr>
            <a:endParaRPr lang="de-DE" sz="29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36476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1875" y="795338"/>
            <a:ext cx="5076825" cy="3808412"/>
          </a:xfrm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ctr" eaLnBrk="1" hangingPunct="1">
              <a:spcBef>
                <a:spcPct val="0"/>
              </a:spcBef>
            </a:pPr>
            <a:endParaRPr lang="de-DE" sz="29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6563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1875" y="795338"/>
            <a:ext cx="5076825" cy="3808412"/>
          </a:xfrm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ctr" eaLnBrk="1" hangingPunct="1">
              <a:spcBef>
                <a:spcPct val="0"/>
              </a:spcBef>
            </a:pPr>
            <a:endParaRPr lang="de-DE" sz="29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64040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1875" y="795338"/>
            <a:ext cx="5076825" cy="3808412"/>
          </a:xfrm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ctr" eaLnBrk="1" hangingPunct="1">
              <a:spcBef>
                <a:spcPct val="0"/>
              </a:spcBef>
            </a:pPr>
            <a:endParaRPr lang="de-DE" sz="29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74142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1875" y="795338"/>
            <a:ext cx="5076825" cy="3808412"/>
          </a:xfrm>
          <a:ln/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ctr" eaLnBrk="1" hangingPunct="1">
              <a:spcBef>
                <a:spcPct val="0"/>
              </a:spcBef>
            </a:pPr>
            <a:endParaRPr lang="de-DE" sz="29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66902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1875" y="795338"/>
            <a:ext cx="5076825" cy="3808412"/>
          </a:xfrm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ctr" eaLnBrk="1" hangingPunct="1">
              <a:spcBef>
                <a:spcPct val="0"/>
              </a:spcBef>
            </a:pPr>
            <a:endParaRPr lang="de-DE" sz="29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58352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1875" y="795338"/>
            <a:ext cx="5076825" cy="3808412"/>
          </a:xfrm>
          <a:ln/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ctr" eaLnBrk="1" hangingPunct="1">
              <a:spcBef>
                <a:spcPct val="0"/>
              </a:spcBef>
            </a:pPr>
            <a:endParaRPr lang="de-DE" sz="29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28619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1875" y="795338"/>
            <a:ext cx="5076825" cy="3808412"/>
          </a:xfrm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ctr" eaLnBrk="1" hangingPunct="1">
              <a:spcBef>
                <a:spcPct val="0"/>
              </a:spcBef>
            </a:pPr>
            <a:endParaRPr lang="de-DE" sz="29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39035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1875" y="795338"/>
            <a:ext cx="5076825" cy="3808412"/>
          </a:xfrm>
          <a:ln/>
        </p:spPr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ctr" eaLnBrk="1" hangingPunct="1">
              <a:spcBef>
                <a:spcPct val="0"/>
              </a:spcBef>
            </a:pPr>
            <a:endParaRPr lang="de-DE" sz="29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64222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1875" y="795338"/>
            <a:ext cx="5076825" cy="3808412"/>
          </a:xfrm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ctr" eaLnBrk="1" hangingPunct="1">
              <a:spcBef>
                <a:spcPct val="0"/>
              </a:spcBef>
            </a:pPr>
            <a:endParaRPr lang="de-DE" sz="29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45610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1875" y="795338"/>
            <a:ext cx="5076825" cy="3808412"/>
          </a:xfrm>
          <a:ln/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ctr" eaLnBrk="1" hangingPunct="1">
              <a:spcBef>
                <a:spcPct val="0"/>
              </a:spcBef>
            </a:pPr>
            <a:endParaRPr lang="de-DE" sz="29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50920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1875" y="795338"/>
            <a:ext cx="5076825" cy="3808412"/>
          </a:xfrm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ctr" eaLnBrk="1" hangingPunct="1">
              <a:spcBef>
                <a:spcPct val="0"/>
              </a:spcBef>
            </a:pPr>
            <a:endParaRPr lang="de-DE" sz="29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40394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1875" y="795338"/>
            <a:ext cx="5076825" cy="3808412"/>
          </a:xfrm>
          <a:ln/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ctr">
              <a:spcBef>
                <a:spcPct val="0"/>
              </a:spcBef>
            </a:pPr>
            <a:endParaRPr lang="de-DE" sz="29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0212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1875" y="795338"/>
            <a:ext cx="5076825" cy="3808412"/>
          </a:xfrm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ctr" eaLnBrk="1" hangingPunct="1">
              <a:spcBef>
                <a:spcPct val="0"/>
              </a:spcBef>
            </a:pPr>
            <a:endParaRPr lang="de-DE" sz="29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40777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2D6442-6BF4-41D7-9028-B9FA3E074B5B}" type="slidenum">
              <a:rPr lang="de-DE" smtClean="0"/>
              <a:pPr/>
              <a:t>87</a:t>
            </a:fld>
            <a:endParaRPr lang="de-DE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1875" y="795338"/>
            <a:ext cx="5076825" cy="3808412"/>
          </a:xfrm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19780838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1875" y="795338"/>
            <a:ext cx="5076825" cy="3808412"/>
          </a:xfrm>
          <a:ln/>
        </p:spPr>
      </p:sp>
      <p:sp>
        <p:nvSpPr>
          <p:cNvPr id="297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ctr">
              <a:spcBef>
                <a:spcPct val="0"/>
              </a:spcBef>
            </a:pPr>
            <a:endParaRPr lang="de-DE" sz="2900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94526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1875" y="795338"/>
            <a:ext cx="5076825" cy="3808412"/>
          </a:xfrm>
          <a:ln/>
        </p:spPr>
      </p:sp>
      <p:sp>
        <p:nvSpPr>
          <p:cNvPr id="297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ctr">
              <a:spcBef>
                <a:spcPct val="0"/>
              </a:spcBef>
            </a:pPr>
            <a:endParaRPr lang="de-DE" sz="2900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17736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1875" y="795338"/>
            <a:ext cx="5076825" cy="3808412"/>
          </a:xfrm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ctr" eaLnBrk="1" hangingPunct="1">
              <a:spcBef>
                <a:spcPct val="0"/>
              </a:spcBef>
            </a:pPr>
            <a:endParaRPr lang="de-DE" sz="2900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46877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1875" y="795338"/>
            <a:ext cx="5076825" cy="3808412"/>
          </a:xfrm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255572132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1875" y="795338"/>
            <a:ext cx="5076825" cy="3808412"/>
          </a:xfrm>
          <a:ln/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ctr">
              <a:spcBef>
                <a:spcPct val="0"/>
              </a:spcBef>
            </a:pPr>
            <a:endParaRPr lang="de-DE" sz="29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94274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67BDBC-7D59-4BEE-BDFF-CDC69360BBA0}" type="slidenum">
              <a:rPr lang="de-DE" smtClean="0"/>
              <a:pPr/>
              <a:t>98</a:t>
            </a:fld>
            <a:endParaRPr lang="de-DE" smtClean="0"/>
          </a:p>
        </p:txBody>
      </p:sp>
      <p:sp>
        <p:nvSpPr>
          <p:cNvPr id="190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solidFill>
            <a:srgbClr val="FFFFFF"/>
          </a:solidFill>
          <a:ln/>
        </p:spPr>
      </p:sp>
      <p:sp>
        <p:nvSpPr>
          <p:cNvPr id="190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738" y="4860925"/>
            <a:ext cx="5203825" cy="460533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4823" tIns="47412" rIns="94823" bIns="47412"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81563702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CA07F8-5EB0-4A66-922A-6B6403A83C35}" type="slidenum">
              <a:rPr lang="de-DE" smtClean="0"/>
              <a:pPr/>
              <a:t>99</a:t>
            </a:fld>
            <a:endParaRPr lang="de-DE" smtClean="0"/>
          </a:p>
        </p:txBody>
      </p:sp>
      <p:sp>
        <p:nvSpPr>
          <p:cNvPr id="191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1875" y="795338"/>
            <a:ext cx="5078413" cy="3808412"/>
          </a:xfrm>
          <a:ln/>
        </p:spPr>
      </p:sp>
      <p:sp>
        <p:nvSpPr>
          <p:cNvPr id="191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ctr" eaLnBrk="1" hangingPunct="1">
              <a:spcBef>
                <a:spcPct val="0"/>
              </a:spcBef>
            </a:pPr>
            <a:endParaRPr lang="de-DE" sz="29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83962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CF82D6-F371-4E44-AD39-A4D2300EF5C5}" type="slidenum">
              <a:rPr lang="de-DE"/>
              <a:pPr/>
              <a:t>100</a:t>
            </a:fld>
            <a:endParaRPr lang="de-DE"/>
          </a:p>
        </p:txBody>
      </p:sp>
      <p:sp>
        <p:nvSpPr>
          <p:cNvPr id="72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1875" y="795338"/>
            <a:ext cx="5076825" cy="3808412"/>
          </a:xfrm>
          <a:ln/>
        </p:spPr>
      </p:sp>
      <p:sp>
        <p:nvSpPr>
          <p:cNvPr id="72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575435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71A7B7-DED7-4147-96AE-64B9E04D7F05}" type="slidenum">
              <a:rPr lang="de-DE" smtClean="0"/>
              <a:pPr/>
              <a:t>101</a:t>
            </a:fld>
            <a:endParaRPr lang="de-DE" smtClean="0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1875" y="795338"/>
            <a:ext cx="5076825" cy="3808412"/>
          </a:xfrm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38847932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1875" y="795338"/>
            <a:ext cx="5078413" cy="3808412"/>
          </a:xfrm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265862693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1875" y="795338"/>
            <a:ext cx="5076825" cy="3808412"/>
          </a:xfrm>
          <a:ln/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ctr">
              <a:spcBef>
                <a:spcPct val="0"/>
              </a:spcBef>
            </a:pPr>
            <a:endParaRPr lang="de-DE" sz="29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02491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1875" y="795338"/>
            <a:ext cx="5076825" cy="3808412"/>
          </a:xfrm>
          <a:ln/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ctr">
              <a:spcBef>
                <a:spcPct val="0"/>
              </a:spcBef>
            </a:pPr>
            <a:endParaRPr lang="de-DE" sz="29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674704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1875" y="795338"/>
            <a:ext cx="5076825" cy="3808412"/>
          </a:xfrm>
          <a:ln/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ctr">
              <a:spcBef>
                <a:spcPct val="0"/>
              </a:spcBef>
            </a:pPr>
            <a:endParaRPr lang="de-DE" sz="29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574925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1875" y="795338"/>
            <a:ext cx="5076825" cy="3808412"/>
          </a:xfrm>
          <a:ln/>
        </p:spPr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ctr">
              <a:spcBef>
                <a:spcPct val="0"/>
              </a:spcBef>
            </a:pPr>
            <a:endParaRPr lang="de-DE" sz="29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28941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1875" y="795338"/>
            <a:ext cx="5076825" cy="3808412"/>
          </a:xfrm>
          <a:ln/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ctr" eaLnBrk="1" hangingPunct="1">
              <a:spcBef>
                <a:spcPct val="0"/>
              </a:spcBef>
            </a:pPr>
            <a:endParaRPr lang="de-DE" sz="29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16954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1875" y="795338"/>
            <a:ext cx="5076825" cy="3808412"/>
          </a:xfrm>
          <a:ln/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ctr" eaLnBrk="1" hangingPunct="1">
              <a:spcBef>
                <a:spcPct val="0"/>
              </a:spcBef>
            </a:pPr>
            <a:endParaRPr lang="de-DE" sz="29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015953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1875" y="795338"/>
            <a:ext cx="5076825" cy="3808412"/>
          </a:xfrm>
          <a:ln/>
        </p:spPr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ctr">
              <a:spcBef>
                <a:spcPct val="0"/>
              </a:spcBef>
            </a:pPr>
            <a:endParaRPr lang="de-DE" sz="29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007000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1875" y="795338"/>
            <a:ext cx="5076825" cy="3808412"/>
          </a:xfrm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ctr">
              <a:spcBef>
                <a:spcPct val="0"/>
              </a:spcBef>
            </a:pPr>
            <a:endParaRPr lang="de-DE" sz="29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675669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1875" y="795338"/>
            <a:ext cx="5076825" cy="3808412"/>
          </a:xfrm>
          <a:ln/>
        </p:spPr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2838567176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1875" y="795338"/>
            <a:ext cx="5076825" cy="3808412"/>
          </a:xfrm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41109003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1875" y="795338"/>
            <a:ext cx="5076825" cy="3808412"/>
          </a:xfrm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330296480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1875" y="795338"/>
            <a:ext cx="5076825" cy="3808412"/>
          </a:xfrm>
          <a:ln/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666242786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1875" y="795338"/>
            <a:ext cx="5076825" cy="3808412"/>
          </a:xfrm>
          <a:ln/>
        </p:spPr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2336222990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1875" y="795338"/>
            <a:ext cx="5076825" cy="3808412"/>
          </a:xfrm>
          <a:ln/>
        </p:spPr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ctr">
              <a:spcBef>
                <a:spcPct val="0"/>
              </a:spcBef>
            </a:pPr>
            <a:endParaRPr lang="de-DE" sz="29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97294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 txBox="1">
            <a:spLocks noGrp="1" noChangeArrowheads="1"/>
          </p:cNvSpPr>
          <p:nvPr/>
        </p:nvSpPr>
        <p:spPr bwMode="auto">
          <a:xfrm>
            <a:off x="4022937" y="9722882"/>
            <a:ext cx="3076363" cy="51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3" tIns="49515" rIns="99033" bIns="49515" anchor="b"/>
          <a:lstStyle>
            <a:lvl1pPr defTabSz="9429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429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429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429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429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2F9B14BC-0650-4867-9295-38DF3340C565}" type="slidenum">
              <a:rPr lang="de-DE" sz="1300">
                <a:solidFill>
                  <a:srgbClr val="000000"/>
                </a:solidFill>
                <a:latin typeface="Times New Roman" pitchFamily="18" charset="0"/>
              </a:rPr>
              <a:pPr algn="r" eaLnBrk="1" hangingPunct="1"/>
              <a:t>120</a:t>
            </a:fld>
            <a:endParaRPr lang="de-DE" sz="13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 txBox="1">
            <a:spLocks noGrp="1" noChangeArrowheads="1"/>
          </p:cNvSpPr>
          <p:nvPr/>
        </p:nvSpPr>
        <p:spPr bwMode="auto">
          <a:xfrm>
            <a:off x="4022937" y="9722882"/>
            <a:ext cx="3076363" cy="51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0" tIns="49520" rIns="99040" bIns="49520" anchor="b"/>
          <a:lstStyle>
            <a:lvl1pPr defTabSz="9429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429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429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429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429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7F642204-28B9-49B8-946B-34F0F2893B80}" type="slidenum">
              <a:rPr lang="de-DE" sz="1300">
                <a:solidFill>
                  <a:srgbClr val="000000"/>
                </a:solidFill>
                <a:latin typeface="Times New Roman" pitchFamily="18" charset="0"/>
              </a:rPr>
              <a:pPr algn="r" eaLnBrk="1" hangingPunct="1"/>
              <a:t>121</a:t>
            </a:fld>
            <a:endParaRPr lang="de-DE" sz="13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1875" y="795338"/>
            <a:ext cx="5076825" cy="3808412"/>
          </a:xfrm>
          <a:ln/>
        </p:spPr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ctr">
              <a:spcBef>
                <a:spcPct val="0"/>
              </a:spcBef>
            </a:pPr>
            <a:endParaRPr lang="de-DE" sz="29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293087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B0F95A-A02A-44EF-BF86-EF31CA2B6948}" type="slidenum">
              <a:rPr lang="de-DE" smtClean="0"/>
              <a:pPr/>
              <a:t>124</a:t>
            </a:fld>
            <a:endParaRPr lang="de-DE" smtClean="0"/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1875" y="795338"/>
            <a:ext cx="5076825" cy="3808412"/>
          </a:xfrm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2803547368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0FAF8E-9A22-41E2-91F3-4858BB8E1F42}" type="slidenum">
              <a:rPr lang="de-DE" smtClean="0"/>
              <a:pPr/>
              <a:t>125</a:t>
            </a:fld>
            <a:endParaRPr lang="de-DE" smtClean="0"/>
          </a:p>
        </p:txBody>
      </p:sp>
      <p:sp>
        <p:nvSpPr>
          <p:cNvPr id="207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1875" y="795338"/>
            <a:ext cx="5076825" cy="3808412"/>
          </a:xfrm>
          <a:ln/>
        </p:spPr>
      </p:sp>
      <p:sp>
        <p:nvSpPr>
          <p:cNvPr id="207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3097737106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F3AE6C-EC89-49A8-BC8C-79C4864B457D}" type="slidenum">
              <a:rPr lang="de-DE" smtClean="0"/>
              <a:pPr/>
              <a:t>127</a:t>
            </a:fld>
            <a:endParaRPr lang="de-DE" smtClean="0"/>
          </a:p>
        </p:txBody>
      </p:sp>
      <p:sp>
        <p:nvSpPr>
          <p:cNvPr id="246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1875" y="795338"/>
            <a:ext cx="5078413" cy="3808412"/>
          </a:xfrm>
          <a:ln/>
        </p:spPr>
      </p:sp>
      <p:sp>
        <p:nvSpPr>
          <p:cNvPr id="246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70580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768167-5C58-4FD6-A918-FD50959FC44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448A80-B9C2-469C-8440-AA78CDCD5EC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96075" y="1233488"/>
            <a:ext cx="2124075" cy="5148262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23850" y="1233488"/>
            <a:ext cx="6219825" cy="5148262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CBA6BF-276D-4873-A79E-0063961CA4B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850" y="1233488"/>
            <a:ext cx="8496300" cy="118745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2484438" y="2565400"/>
            <a:ext cx="6335712" cy="3816350"/>
          </a:xfrm>
        </p:spPr>
        <p:txBody>
          <a:bodyPr/>
          <a:lstStyle/>
          <a:p>
            <a:pPr lvl="0"/>
            <a:endParaRPr lang="de-DE" noProof="0" smtClean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E34BA-A0DF-4ACA-937A-6F6195C3217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vz-energ-rgb_ppt_ts_end_komp"/>
          <p:cNvPicPr>
            <a:picLocks noChangeAspect="1" noChangeArrowheads="1"/>
          </p:cNvPicPr>
          <p:nvPr userDrawn="1"/>
        </p:nvPicPr>
        <p:blipFill>
          <a:blip r:embed="rId2" cstate="print"/>
          <a:srcRect l="670" r="789" b="1627"/>
          <a:stretch>
            <a:fillRect/>
          </a:stretch>
        </p:blipFill>
        <p:spPr bwMode="auto">
          <a:xfrm>
            <a:off x="0" y="-26988"/>
            <a:ext cx="9144000" cy="1152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851" y="1233488"/>
            <a:ext cx="8496300" cy="118745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2484438" y="2565400"/>
            <a:ext cx="3090862" cy="381635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727700" y="2565400"/>
            <a:ext cx="3092450" cy="381635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F236BA-47A3-4EBC-A48B-7899E171A49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DE9867-F9AB-4AFD-997B-6D916008D42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50674-FE2C-45D2-A60A-E69AD9A1A31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484438" y="2565400"/>
            <a:ext cx="3090862" cy="3816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727700" y="2565400"/>
            <a:ext cx="3092450" cy="3816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13F6FB-2D84-469D-AC7A-301B19122B7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C21479-7EDB-4ECB-8050-6A542C66A7E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76743F-963F-4DCD-A385-536374DBB76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65D687-0EEF-43A4-BC01-4E580615095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7927F2-BB4F-4381-B3CB-354FF2DC169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69176-8145-48D3-8DB5-6EC2C173D85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9" descr="Unbenannt-1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2565400"/>
            <a:ext cx="2317750" cy="427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11" descr="vz-energ-rgb_ppt_ts_end_komp"/>
          <p:cNvPicPr>
            <a:picLocks noChangeAspect="1" noChangeArrowheads="1"/>
          </p:cNvPicPr>
          <p:nvPr/>
        </p:nvPicPr>
        <p:blipFill>
          <a:blip r:embed="rId16" cstate="print"/>
          <a:srcRect l="670" r="789" b="1627"/>
          <a:stretch>
            <a:fillRect/>
          </a:stretch>
        </p:blipFill>
        <p:spPr bwMode="auto">
          <a:xfrm>
            <a:off x="0" y="-26988"/>
            <a:ext cx="9144000" cy="1152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84438" y="2565400"/>
            <a:ext cx="6335712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Erste Ebene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336899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484438" y="6497638"/>
            <a:ext cx="28956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FontTx/>
              <a:buNone/>
              <a:defRPr sz="1400" b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36900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9925" y="6497638"/>
            <a:ext cx="1800225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FontTx/>
              <a:buNone/>
              <a:defRPr sz="1400" b="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fld id="{87ADE60E-E20F-44A9-8247-22816DB6A6A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307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1233488"/>
            <a:ext cx="84963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  <a:br>
              <a:rPr lang="de-DE" smtClean="0"/>
            </a:br>
            <a:endParaRPr lang="de-DE" smtClean="0"/>
          </a:p>
        </p:txBody>
      </p:sp>
      <p:sp>
        <p:nvSpPr>
          <p:cNvPr id="336911" name="Rectangle 15"/>
          <p:cNvSpPr>
            <a:spLocks noChangeArrowheads="1"/>
          </p:cNvSpPr>
          <p:nvPr/>
        </p:nvSpPr>
        <p:spPr bwMode="auto">
          <a:xfrm>
            <a:off x="1331913" y="620713"/>
            <a:ext cx="431800" cy="360362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336915" name="Rectangle 19"/>
          <p:cNvSpPr>
            <a:spLocks noChangeArrowheads="1"/>
          </p:cNvSpPr>
          <p:nvPr/>
        </p:nvSpPr>
        <p:spPr bwMode="auto">
          <a:xfrm>
            <a:off x="3419475" y="5300663"/>
            <a:ext cx="1439863" cy="1081087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</p:sldLayoutIdLst>
  <p:transition spd="med"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4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2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25.wmf"/><Relationship Id="rId4" Type="http://schemas.openxmlformats.org/officeDocument/2006/relationships/oleObject" Target="../embeddings/oleObject2.bin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8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34.png"/><Relationship Id="rId7" Type="http://schemas.openxmlformats.org/officeDocument/2006/relationships/image" Target="../media/image138.pn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4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2.jpe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4.jpeg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jpeg"/><Relationship Id="rId3" Type="http://schemas.openxmlformats.org/officeDocument/2006/relationships/image" Target="../media/image145.jpeg"/><Relationship Id="rId7" Type="http://schemas.openxmlformats.org/officeDocument/2006/relationships/image" Target="../media/image149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8.jpeg"/><Relationship Id="rId5" Type="http://schemas.openxmlformats.org/officeDocument/2006/relationships/image" Target="../media/image147.jpeg"/><Relationship Id="rId10" Type="http://schemas.openxmlformats.org/officeDocument/2006/relationships/image" Target="../media/image152.jpeg"/><Relationship Id="rId4" Type="http://schemas.openxmlformats.org/officeDocument/2006/relationships/image" Target="../media/image146.jpeg"/><Relationship Id="rId9" Type="http://schemas.openxmlformats.org/officeDocument/2006/relationships/image" Target="../media/image151.jpe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7" Type="http://schemas.openxmlformats.org/officeDocument/2006/relationships/image" Target="../media/image157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6.jpeg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0.jpe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wmf"/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wmf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4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4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4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wmf"/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gi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22.jpeg"/><Relationship Id="rId4" Type="http://schemas.openxmlformats.org/officeDocument/2006/relationships/image" Target="../media/image20.jpe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18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image" Target="../media/image20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gif"/><Relationship Id="rId4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8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3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9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4.emf"/><Relationship Id="rId4" Type="http://schemas.openxmlformats.org/officeDocument/2006/relationships/oleObject" Target="../embeddings/oleObject1.bin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7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6.wmf"/><Relationship Id="rId5" Type="http://schemas.openxmlformats.org/officeDocument/2006/relationships/image" Target="../media/image95.jpeg"/><Relationship Id="rId4" Type="http://schemas.openxmlformats.org/officeDocument/2006/relationships/image" Target="../media/image9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9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wm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1.wmf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9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4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6.jpe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5"/>
          <p:cNvSpPr>
            <a:spLocks noChangeArrowheads="1"/>
          </p:cNvSpPr>
          <p:nvPr/>
        </p:nvSpPr>
        <p:spPr bwMode="auto">
          <a:xfrm>
            <a:off x="0" y="2349500"/>
            <a:ext cx="9144000" cy="45085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de-DE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457200"/>
            <a:ext cx="3184525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7"/>
          <p:cNvPicPr>
            <a:picLocks noChangeAspect="1" noChangeArrowheads="1"/>
          </p:cNvPicPr>
          <p:nvPr/>
        </p:nvPicPr>
        <p:blipFill>
          <a:blip r:embed="rId3" cstate="print"/>
          <a:srcRect t="1755"/>
          <a:stretch>
            <a:fillRect/>
          </a:stretch>
        </p:blipFill>
        <p:spPr bwMode="auto">
          <a:xfrm>
            <a:off x="4708525" y="457200"/>
            <a:ext cx="3138488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790575" y="2743200"/>
            <a:ext cx="7581900" cy="2954655"/>
          </a:xfrm>
          <a:prstGeom prst="rect">
            <a:avLst/>
          </a:prstGeom>
          <a:solidFill>
            <a:srgbClr val="FFFF99">
              <a:alpha val="67058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3600" dirty="0">
                <a:solidFill>
                  <a:srgbClr val="FF0000"/>
                </a:solidFill>
              </a:rPr>
              <a:t>Energetische Modernisierung </a:t>
            </a:r>
            <a:r>
              <a:rPr lang="de-DE" sz="3600" dirty="0" smtClean="0">
                <a:solidFill>
                  <a:srgbClr val="FF0000"/>
                </a:solidFill>
              </a:rPr>
              <a:t> von </a:t>
            </a:r>
            <a:r>
              <a:rPr lang="de-DE" sz="3600" dirty="0" smtClean="0">
                <a:solidFill>
                  <a:srgbClr val="FF0000"/>
                </a:solidFill>
              </a:rPr>
              <a:t>regionaltypischen Gebäuden</a:t>
            </a:r>
            <a:endParaRPr lang="de-DE" sz="3600" dirty="0">
              <a:solidFill>
                <a:srgbClr val="FF0000"/>
              </a:solidFill>
            </a:endParaRPr>
          </a:p>
          <a:p>
            <a:pPr algn="ctr"/>
            <a:r>
              <a:rPr lang="de-DE" sz="2400" b="0" dirty="0" smtClean="0">
                <a:solidFill>
                  <a:schemeClr val="accent2"/>
                </a:solidFill>
              </a:rPr>
              <a:t>von </a:t>
            </a:r>
            <a:endParaRPr lang="de-DE" sz="2400" b="0" dirty="0">
              <a:solidFill>
                <a:schemeClr val="accent2"/>
              </a:solidFill>
            </a:endParaRPr>
          </a:p>
          <a:p>
            <a:pPr algn="ctr"/>
            <a:r>
              <a:rPr lang="de-DE" sz="2800" dirty="0">
                <a:solidFill>
                  <a:schemeClr val="accent2"/>
                </a:solidFill>
              </a:rPr>
              <a:t>Dipl.-Ing. (FH) </a:t>
            </a:r>
            <a:r>
              <a:rPr lang="de-DE" sz="2800" dirty="0" smtClean="0">
                <a:solidFill>
                  <a:schemeClr val="accent2"/>
                </a:solidFill>
              </a:rPr>
              <a:t>Uwe </a:t>
            </a:r>
            <a:r>
              <a:rPr lang="de-DE" sz="2800" dirty="0" err="1" smtClean="0">
                <a:solidFill>
                  <a:schemeClr val="accent2"/>
                </a:solidFill>
              </a:rPr>
              <a:t>Kaska</a:t>
            </a:r>
            <a:endParaRPr lang="de-DE" sz="2800" dirty="0">
              <a:solidFill>
                <a:schemeClr val="accent2"/>
              </a:solidFill>
            </a:endParaRPr>
          </a:p>
          <a:p>
            <a:pPr algn="ctr"/>
            <a:r>
              <a:rPr lang="de-DE" sz="2400" b="0" dirty="0">
                <a:solidFill>
                  <a:schemeClr val="accent2"/>
                </a:solidFill>
              </a:rPr>
              <a:t>Honorar-Energieberater der</a:t>
            </a:r>
          </a:p>
        </p:txBody>
      </p:sp>
      <p:pic>
        <p:nvPicPr>
          <p:cNvPr id="7" name="Picture 1034" descr="RLP_1_1_v_3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7013" y="5308600"/>
            <a:ext cx="2286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/>
          <p:cNvSpPr>
            <a:spLocks noChangeArrowheads="1"/>
          </p:cNvSpPr>
          <p:nvPr/>
        </p:nvSpPr>
        <p:spPr bwMode="auto">
          <a:xfrm>
            <a:off x="0" y="2349500"/>
            <a:ext cx="9144000" cy="45085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de-DE"/>
          </a:p>
        </p:txBody>
      </p:sp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20725"/>
            <a:ext cx="9144000" cy="468313"/>
          </a:xfrm>
          <a:solidFill>
            <a:srgbClr val="FFC000">
              <a:alpha val="50195"/>
            </a:srgbClr>
          </a:solidFill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de-DE" sz="2800" dirty="0" smtClean="0"/>
              <a:t>regionaltypische Wohngebäude</a:t>
            </a:r>
          </a:p>
        </p:txBody>
      </p:sp>
      <p:pic>
        <p:nvPicPr>
          <p:cNvPr id="27652" name="Picture 2" descr="C:\Dokumente und Einstellungen\Bernhard\Eigene Dateien\1. BÜRO\2. FOLIEN\1. eigene Folien\Fotos\1. Gebäude\HANSEN, Zeltingen\verkleinert 320x240\k-134_34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2425" y="1411288"/>
            <a:ext cx="2286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3" descr="C:\Dokumente und Einstellungen\Bernhard\Eigene Dateien\1. BÜRO\2. FOLIEN\1. eigene Folien\Fotos\1. Gebäude\JUSTEN, Briedern\verkleinert 640x480\k-111_1137.JPG"/>
          <p:cNvPicPr>
            <a:picLocks noChangeAspect="1" noChangeArrowheads="1"/>
          </p:cNvPicPr>
          <p:nvPr/>
        </p:nvPicPr>
        <p:blipFill>
          <a:blip r:embed="rId3" cstate="print"/>
          <a:srcRect b="16310"/>
          <a:stretch>
            <a:fillRect/>
          </a:stretch>
        </p:blipFill>
        <p:spPr bwMode="auto">
          <a:xfrm>
            <a:off x="312738" y="4295775"/>
            <a:ext cx="2119312" cy="236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4" descr="C:\Dokumente und Einstellungen\Bernhard\Eigene Dateien\1. BÜRO\2. FOLIEN\1. eigene Folien\Fotos\1. Gebäude\GÖBEL, Ehlenz\verkleinert 800x600\k-Ehlenz-nachh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40000" y="1673225"/>
            <a:ext cx="6307138" cy="472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" y="6581775"/>
            <a:ext cx="2400300" cy="2616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de-DE" sz="1100" dirty="0" smtClean="0">
                <a:solidFill>
                  <a:srgbClr val="3333FF"/>
                </a:solidFill>
              </a:rPr>
              <a:t>Fotos: Bernhard ANDRE, Wittlich</a:t>
            </a:r>
            <a:endParaRPr lang="de-DE" sz="1100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425" name="Text Box 9"/>
          <p:cNvSpPr txBox="1">
            <a:spLocks noChangeArrowheads="1"/>
          </p:cNvSpPr>
          <p:nvPr/>
        </p:nvSpPr>
        <p:spPr bwMode="auto">
          <a:xfrm>
            <a:off x="0" y="5576888"/>
            <a:ext cx="2555875" cy="1281112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342900" indent="-342900"/>
            <a:endParaRPr lang="de-DE" sz="1800" baseline="-25000">
              <a:solidFill>
                <a:schemeClr val="tx1"/>
              </a:solidFill>
            </a:endParaRPr>
          </a:p>
          <a:p>
            <a:pPr marL="342900" indent="-342900"/>
            <a:endParaRPr lang="de-DE" sz="1800" baseline="-25000">
              <a:solidFill>
                <a:schemeClr val="tx1"/>
              </a:solidFill>
            </a:endParaRPr>
          </a:p>
          <a:p>
            <a:pPr marL="342900" indent="-342900"/>
            <a:endParaRPr lang="de-DE" sz="1800" baseline="-25000">
              <a:solidFill>
                <a:schemeClr val="tx1"/>
              </a:solidFill>
            </a:endParaRPr>
          </a:p>
          <a:p>
            <a:pPr marL="342900" indent="-342900"/>
            <a:endParaRPr lang="de-DE" sz="1800" baseline="-25000">
              <a:solidFill>
                <a:schemeClr val="tx1"/>
              </a:solidFill>
            </a:endParaRPr>
          </a:p>
          <a:p>
            <a:pPr marL="342900" indent="-342900"/>
            <a:endParaRPr lang="de-DE" sz="1800" baseline="-25000">
              <a:solidFill>
                <a:schemeClr val="tx1"/>
              </a:solidFill>
            </a:endParaRPr>
          </a:p>
        </p:txBody>
      </p:sp>
      <p:pic>
        <p:nvPicPr>
          <p:cNvPr id="700419" name="Picture 3" descr="Zuluftelement_Fenster"/>
          <p:cNvPicPr>
            <a:picLocks noChangeAspect="1" noChangeArrowheads="1"/>
          </p:cNvPicPr>
          <p:nvPr/>
        </p:nvPicPr>
        <p:blipFill>
          <a:blip r:embed="rId3" cstate="print"/>
          <a:srcRect l="14955" t="23396" r="9933" b="14009"/>
          <a:stretch>
            <a:fillRect/>
          </a:stretch>
        </p:blipFill>
        <p:spPr bwMode="auto">
          <a:xfrm>
            <a:off x="0" y="2565400"/>
            <a:ext cx="3203575" cy="3816350"/>
          </a:xfrm>
          <a:prstGeom prst="rect">
            <a:avLst/>
          </a:prstGeom>
          <a:noFill/>
        </p:spPr>
      </p:pic>
      <p:sp>
        <p:nvSpPr>
          <p:cNvPr id="700423" name="Rectangle 7"/>
          <p:cNvSpPr>
            <a:spLocks noGrp="1" noChangeArrowheads="1"/>
          </p:cNvSpPr>
          <p:nvPr>
            <p:ph type="title"/>
          </p:nvPr>
        </p:nvSpPr>
        <p:spPr>
          <a:xfrm>
            <a:off x="0" y="720000"/>
            <a:ext cx="9144000" cy="756000"/>
          </a:xfrm>
          <a:solidFill>
            <a:srgbClr val="FFC000">
              <a:alpha val="50000"/>
            </a:srgbClr>
          </a:solidFill>
          <a:ln/>
        </p:spPr>
        <p:txBody>
          <a:bodyPr/>
          <a:lstStyle/>
          <a:p>
            <a:pPr algn="ctr"/>
            <a:r>
              <a:rPr lang="de-DE" sz="2800" dirty="0" smtClean="0"/>
              <a:t>geregelte Außenwand-Luftdurchlässe </a:t>
            </a:r>
            <a:r>
              <a:rPr lang="de-DE" sz="2800" dirty="0"/>
              <a:t>(ALD)</a:t>
            </a:r>
            <a:br>
              <a:rPr lang="de-DE" sz="2800" dirty="0"/>
            </a:br>
            <a:r>
              <a:rPr lang="de-DE" sz="2800" dirty="0"/>
              <a:t>für den Einbau in Wand oder Fenster</a:t>
            </a:r>
          </a:p>
        </p:txBody>
      </p:sp>
      <p:sp>
        <p:nvSpPr>
          <p:cNvPr id="700424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3419475" y="2636838"/>
            <a:ext cx="5472113" cy="2897187"/>
          </a:xfrm>
          <a:solidFill>
            <a:srgbClr val="FFFF99"/>
          </a:solidFill>
          <a:ln>
            <a:solidFill>
              <a:srgbClr val="0000FF"/>
            </a:solidFill>
          </a:ln>
        </p:spPr>
        <p:txBody>
          <a:bodyPr/>
          <a:lstStyle/>
          <a:p>
            <a:pPr marL="711200" indent="-711200">
              <a:lnSpc>
                <a:spcPct val="90000"/>
              </a:lnSpc>
              <a:buFont typeface="Wingdings" pitchFamily="2" charset="2"/>
              <a:buChar char="ü"/>
            </a:pPr>
            <a:endParaRPr lang="de-DE" sz="1000" b="1" dirty="0">
              <a:solidFill>
                <a:srgbClr val="0000FF"/>
              </a:solidFill>
            </a:endParaRPr>
          </a:p>
          <a:p>
            <a:pPr marL="711200" indent="-711200">
              <a:lnSpc>
                <a:spcPct val="90000"/>
              </a:lnSpc>
              <a:buFont typeface="Wingdings" pitchFamily="2" charset="2"/>
              <a:buChar char="ü"/>
            </a:pPr>
            <a:r>
              <a:rPr lang="de-DE" sz="2400" b="1" dirty="0">
                <a:solidFill>
                  <a:srgbClr val="0000FF"/>
                </a:solidFill>
              </a:rPr>
              <a:t>Anordnung des ALD</a:t>
            </a:r>
            <a:r>
              <a:rPr lang="de-DE" sz="2400" b="1" dirty="0"/>
              <a:t> </a:t>
            </a:r>
            <a:r>
              <a:rPr lang="de-DE" sz="2400" b="1" dirty="0">
                <a:solidFill>
                  <a:schemeClr val="accent2"/>
                </a:solidFill>
              </a:rPr>
              <a:t>unmittelbar </a:t>
            </a:r>
            <a:r>
              <a:rPr lang="de-DE" sz="2400" b="1" dirty="0">
                <a:solidFill>
                  <a:srgbClr val="0000FF"/>
                </a:solidFill>
              </a:rPr>
              <a:t>hinter oder über dem Heizkörper</a:t>
            </a:r>
          </a:p>
          <a:p>
            <a:pPr marL="711200" indent="-711200">
              <a:lnSpc>
                <a:spcPct val="90000"/>
              </a:lnSpc>
              <a:buFont typeface="Wingdings" pitchFamily="2" charset="2"/>
              <a:buChar char="ü"/>
            </a:pPr>
            <a:r>
              <a:rPr lang="de-DE" sz="2400" b="1" dirty="0">
                <a:solidFill>
                  <a:srgbClr val="0000FF"/>
                </a:solidFill>
              </a:rPr>
              <a:t>Prüfzeugnis für</a:t>
            </a:r>
            <a:r>
              <a:rPr lang="de-DE" sz="2400" b="1" dirty="0"/>
              <a:t> </a:t>
            </a:r>
            <a:r>
              <a:rPr lang="de-DE" sz="2400" b="1" dirty="0">
                <a:solidFill>
                  <a:schemeClr val="accent2"/>
                </a:solidFill>
              </a:rPr>
              <a:t>thermische Unbedenklichkeit</a:t>
            </a:r>
            <a:r>
              <a:rPr lang="de-DE" sz="2400" b="1" dirty="0"/>
              <a:t> </a:t>
            </a:r>
            <a:r>
              <a:rPr lang="de-DE" sz="2400" b="1" dirty="0">
                <a:solidFill>
                  <a:srgbClr val="0000FF"/>
                </a:solidFill>
              </a:rPr>
              <a:t>abfordern </a:t>
            </a:r>
          </a:p>
          <a:p>
            <a:pPr marL="711200" indent="-711200">
              <a:lnSpc>
                <a:spcPct val="90000"/>
              </a:lnSpc>
              <a:buFont typeface="Wingdings" pitchFamily="2" charset="2"/>
              <a:buChar char="ü"/>
            </a:pPr>
            <a:r>
              <a:rPr lang="de-DE" sz="2400" b="1" dirty="0">
                <a:solidFill>
                  <a:schemeClr val="accent2"/>
                </a:solidFill>
              </a:rPr>
              <a:t>gleichmäßige Verteilung</a:t>
            </a:r>
            <a:r>
              <a:rPr lang="de-DE" sz="2400" b="1" dirty="0"/>
              <a:t> </a:t>
            </a:r>
            <a:r>
              <a:rPr lang="de-DE" sz="2400" b="1" dirty="0">
                <a:solidFill>
                  <a:srgbClr val="0000FF"/>
                </a:solidFill>
              </a:rPr>
              <a:t>auf den Außenwänden der Wohn- und Aufenthaltsräume</a:t>
            </a:r>
          </a:p>
        </p:txBody>
      </p:sp>
      <p:sp>
        <p:nvSpPr>
          <p:cNvPr id="700426" name="Text Box 10"/>
          <p:cNvSpPr txBox="1">
            <a:spLocks noChangeArrowheads="1"/>
          </p:cNvSpPr>
          <p:nvPr/>
        </p:nvSpPr>
        <p:spPr bwMode="auto">
          <a:xfrm>
            <a:off x="71438" y="6381750"/>
            <a:ext cx="3887787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342900" indent="-342900"/>
            <a:r>
              <a:rPr lang="de-DE" sz="1600"/>
              <a:t>Außenluftdurchlass als Fensterventil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0" y="2349500"/>
            <a:ext cx="9144000" cy="45085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de-DE"/>
          </a:p>
        </p:txBody>
      </p:sp>
      <p:pic>
        <p:nvPicPr>
          <p:cNvPr id="22531" name="Picture 3" descr="Haus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219200"/>
            <a:ext cx="6086475" cy="468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720725"/>
            <a:ext cx="9144000" cy="466725"/>
          </a:xfrm>
          <a:solidFill>
            <a:srgbClr val="FFC000">
              <a:alpha val="50195"/>
            </a:srgbClr>
          </a:solidFill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de-DE" sz="2800" dirty="0" smtClean="0">
                <a:solidFill>
                  <a:srgbClr val="FF0000"/>
                </a:solidFill>
              </a:rPr>
              <a:t>	Luftwechsel bei zentraler Abluftanlage</a:t>
            </a:r>
          </a:p>
        </p:txBody>
      </p:sp>
      <p:sp>
        <p:nvSpPr>
          <p:cNvPr id="22533" name="Line 10"/>
          <p:cNvSpPr>
            <a:spLocks noChangeShapeType="1"/>
          </p:cNvSpPr>
          <p:nvPr/>
        </p:nvSpPr>
        <p:spPr bwMode="auto">
          <a:xfrm>
            <a:off x="6248400" y="4419600"/>
            <a:ext cx="0" cy="1524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2534" name="Line 11"/>
          <p:cNvSpPr>
            <a:spLocks noChangeShapeType="1"/>
          </p:cNvSpPr>
          <p:nvPr/>
        </p:nvSpPr>
        <p:spPr bwMode="auto">
          <a:xfrm>
            <a:off x="4953000" y="3352800"/>
            <a:ext cx="3810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2535" name="Line 12"/>
          <p:cNvSpPr>
            <a:spLocks noChangeShapeType="1"/>
          </p:cNvSpPr>
          <p:nvPr/>
        </p:nvSpPr>
        <p:spPr bwMode="auto">
          <a:xfrm>
            <a:off x="4953000" y="4191000"/>
            <a:ext cx="3810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2536" name="Line 13"/>
          <p:cNvSpPr>
            <a:spLocks noChangeShapeType="1"/>
          </p:cNvSpPr>
          <p:nvPr/>
        </p:nvSpPr>
        <p:spPr bwMode="auto">
          <a:xfrm>
            <a:off x="5334000" y="33528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2537" name="Line 14"/>
          <p:cNvSpPr>
            <a:spLocks noChangeShapeType="1"/>
          </p:cNvSpPr>
          <p:nvPr/>
        </p:nvSpPr>
        <p:spPr bwMode="auto">
          <a:xfrm>
            <a:off x="5334000" y="3352800"/>
            <a:ext cx="0" cy="8382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2538" name="Line 15"/>
          <p:cNvSpPr>
            <a:spLocks noChangeShapeType="1"/>
          </p:cNvSpPr>
          <p:nvPr/>
        </p:nvSpPr>
        <p:spPr bwMode="auto">
          <a:xfrm>
            <a:off x="4953000" y="3352800"/>
            <a:ext cx="0" cy="8382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2539" name="Line 16"/>
          <p:cNvSpPr>
            <a:spLocks noChangeShapeType="1"/>
          </p:cNvSpPr>
          <p:nvPr/>
        </p:nvSpPr>
        <p:spPr bwMode="auto">
          <a:xfrm>
            <a:off x="5410200" y="5410200"/>
            <a:ext cx="8382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2540" name="Line 17"/>
          <p:cNvSpPr>
            <a:spLocks noChangeShapeType="1"/>
          </p:cNvSpPr>
          <p:nvPr/>
        </p:nvSpPr>
        <p:spPr bwMode="auto">
          <a:xfrm flipV="1">
            <a:off x="6248400" y="5029200"/>
            <a:ext cx="0" cy="3810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2541" name="Line 18"/>
          <p:cNvSpPr>
            <a:spLocks noChangeShapeType="1"/>
          </p:cNvSpPr>
          <p:nvPr/>
        </p:nvSpPr>
        <p:spPr bwMode="auto">
          <a:xfrm flipV="1">
            <a:off x="5410200" y="4267200"/>
            <a:ext cx="0" cy="11430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2542" name="Line 19"/>
          <p:cNvSpPr>
            <a:spLocks noChangeShapeType="1"/>
          </p:cNvSpPr>
          <p:nvPr/>
        </p:nvSpPr>
        <p:spPr bwMode="auto">
          <a:xfrm flipV="1">
            <a:off x="6248400" y="3810000"/>
            <a:ext cx="0" cy="6096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2543" name="Line 20"/>
          <p:cNvSpPr>
            <a:spLocks noChangeShapeType="1"/>
          </p:cNvSpPr>
          <p:nvPr/>
        </p:nvSpPr>
        <p:spPr bwMode="auto">
          <a:xfrm>
            <a:off x="3810000" y="4267200"/>
            <a:ext cx="16002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2544" name="Line 21"/>
          <p:cNvSpPr>
            <a:spLocks noChangeShapeType="1"/>
          </p:cNvSpPr>
          <p:nvPr/>
        </p:nvSpPr>
        <p:spPr bwMode="auto">
          <a:xfrm>
            <a:off x="2743200" y="4267200"/>
            <a:ext cx="9144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2545" name="Line 22"/>
          <p:cNvSpPr>
            <a:spLocks noChangeShapeType="1"/>
          </p:cNvSpPr>
          <p:nvPr/>
        </p:nvSpPr>
        <p:spPr bwMode="auto">
          <a:xfrm flipV="1">
            <a:off x="2743200" y="3810000"/>
            <a:ext cx="0" cy="4572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2546" name="Line 23"/>
          <p:cNvSpPr>
            <a:spLocks noChangeShapeType="1"/>
          </p:cNvSpPr>
          <p:nvPr/>
        </p:nvSpPr>
        <p:spPr bwMode="auto">
          <a:xfrm flipV="1">
            <a:off x="2743200" y="3124200"/>
            <a:ext cx="0" cy="1524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2547" name="Line 24"/>
          <p:cNvSpPr>
            <a:spLocks noChangeShapeType="1"/>
          </p:cNvSpPr>
          <p:nvPr/>
        </p:nvSpPr>
        <p:spPr bwMode="auto">
          <a:xfrm>
            <a:off x="2743200" y="3124200"/>
            <a:ext cx="9144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2548" name="Line 25"/>
          <p:cNvSpPr>
            <a:spLocks noChangeShapeType="1"/>
          </p:cNvSpPr>
          <p:nvPr/>
        </p:nvSpPr>
        <p:spPr bwMode="auto">
          <a:xfrm>
            <a:off x="3810000" y="3124200"/>
            <a:ext cx="11430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2549" name="Line 26"/>
          <p:cNvSpPr>
            <a:spLocks noChangeShapeType="1"/>
          </p:cNvSpPr>
          <p:nvPr/>
        </p:nvSpPr>
        <p:spPr bwMode="auto">
          <a:xfrm flipV="1">
            <a:off x="4953000" y="1676400"/>
            <a:ext cx="0" cy="14478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2550" name="Line 27"/>
          <p:cNvSpPr>
            <a:spLocks noChangeShapeType="1"/>
          </p:cNvSpPr>
          <p:nvPr/>
        </p:nvSpPr>
        <p:spPr bwMode="auto">
          <a:xfrm flipV="1">
            <a:off x="6248400" y="1676400"/>
            <a:ext cx="0" cy="16002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2551" name="Rectangle 28"/>
          <p:cNvSpPr>
            <a:spLocks noChangeArrowheads="1"/>
          </p:cNvSpPr>
          <p:nvPr/>
        </p:nvSpPr>
        <p:spPr bwMode="auto">
          <a:xfrm>
            <a:off x="4953000" y="1600200"/>
            <a:ext cx="1295400" cy="838200"/>
          </a:xfrm>
          <a:prstGeom prst="rect">
            <a:avLst/>
          </a:prstGeom>
          <a:solidFill>
            <a:srgbClr val="0000FF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2552" name="Freeform 29"/>
          <p:cNvSpPr>
            <a:spLocks/>
          </p:cNvSpPr>
          <p:nvPr/>
        </p:nvSpPr>
        <p:spPr bwMode="auto">
          <a:xfrm>
            <a:off x="3657600" y="3122613"/>
            <a:ext cx="1588" cy="1147762"/>
          </a:xfrm>
          <a:custGeom>
            <a:avLst/>
            <a:gdLst>
              <a:gd name="T0" fmla="*/ 0 w 1"/>
              <a:gd name="T1" fmla="*/ 0 h 723"/>
              <a:gd name="T2" fmla="*/ 0 w 1"/>
              <a:gd name="T3" fmla="*/ 2147483647 h 723"/>
              <a:gd name="T4" fmla="*/ 0 60000 65536"/>
              <a:gd name="T5" fmla="*/ 0 60000 65536"/>
              <a:gd name="T6" fmla="*/ 0 w 1"/>
              <a:gd name="T7" fmla="*/ 0 h 723"/>
              <a:gd name="T8" fmla="*/ 1 w 1"/>
              <a:gd name="T9" fmla="*/ 723 h 72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723">
                <a:moveTo>
                  <a:pt x="0" y="0"/>
                </a:moveTo>
                <a:lnTo>
                  <a:pt x="0" y="723"/>
                </a:lnTo>
              </a:path>
            </a:pathLst>
          </a:cu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2553" name="Freeform 30"/>
          <p:cNvSpPr>
            <a:spLocks/>
          </p:cNvSpPr>
          <p:nvPr/>
        </p:nvSpPr>
        <p:spPr bwMode="auto">
          <a:xfrm>
            <a:off x="3811588" y="3121025"/>
            <a:ext cx="1587" cy="1146175"/>
          </a:xfrm>
          <a:custGeom>
            <a:avLst/>
            <a:gdLst>
              <a:gd name="T0" fmla="*/ 2147483647 w 1"/>
              <a:gd name="T1" fmla="*/ 0 h 722"/>
              <a:gd name="T2" fmla="*/ 0 w 1"/>
              <a:gd name="T3" fmla="*/ 2147483647 h 722"/>
              <a:gd name="T4" fmla="*/ 0 60000 65536"/>
              <a:gd name="T5" fmla="*/ 0 60000 65536"/>
              <a:gd name="T6" fmla="*/ 0 w 1"/>
              <a:gd name="T7" fmla="*/ 0 h 722"/>
              <a:gd name="T8" fmla="*/ 1 w 1"/>
              <a:gd name="T9" fmla="*/ 722 h 72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722">
                <a:moveTo>
                  <a:pt x="1" y="0"/>
                </a:moveTo>
                <a:lnTo>
                  <a:pt x="0" y="722"/>
                </a:lnTo>
              </a:path>
            </a:pathLst>
          </a:cu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800799" name="Freeform 31"/>
          <p:cNvSpPr>
            <a:spLocks/>
          </p:cNvSpPr>
          <p:nvPr/>
        </p:nvSpPr>
        <p:spPr bwMode="auto">
          <a:xfrm>
            <a:off x="5181600" y="2819400"/>
            <a:ext cx="1588" cy="422275"/>
          </a:xfrm>
          <a:custGeom>
            <a:avLst/>
            <a:gdLst>
              <a:gd name="T0" fmla="*/ 0 w 1"/>
              <a:gd name="T1" fmla="*/ 0 h 266"/>
              <a:gd name="T2" fmla="*/ 0 w 1"/>
              <a:gd name="T3" fmla="*/ 2147483647 h 266"/>
              <a:gd name="T4" fmla="*/ 0 60000 65536"/>
              <a:gd name="T5" fmla="*/ 0 60000 65536"/>
              <a:gd name="T6" fmla="*/ 0 w 1"/>
              <a:gd name="T7" fmla="*/ 0 h 266"/>
              <a:gd name="T8" fmla="*/ 1 w 1"/>
              <a:gd name="T9" fmla="*/ 266 h 26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266">
                <a:moveTo>
                  <a:pt x="0" y="0"/>
                </a:moveTo>
                <a:lnTo>
                  <a:pt x="0" y="266"/>
                </a:lnTo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800800" name="Freeform 32"/>
          <p:cNvSpPr>
            <a:spLocks/>
          </p:cNvSpPr>
          <p:nvPr/>
        </p:nvSpPr>
        <p:spPr bwMode="auto">
          <a:xfrm>
            <a:off x="5181600" y="1374775"/>
            <a:ext cx="1588" cy="1139825"/>
          </a:xfrm>
          <a:custGeom>
            <a:avLst/>
            <a:gdLst>
              <a:gd name="T0" fmla="*/ 0 w 1"/>
              <a:gd name="T1" fmla="*/ 0 h 718"/>
              <a:gd name="T2" fmla="*/ 0 w 1"/>
              <a:gd name="T3" fmla="*/ 2147483647 h 718"/>
              <a:gd name="T4" fmla="*/ 0 60000 65536"/>
              <a:gd name="T5" fmla="*/ 0 60000 65536"/>
              <a:gd name="T6" fmla="*/ 0 w 1"/>
              <a:gd name="T7" fmla="*/ 0 h 718"/>
              <a:gd name="T8" fmla="*/ 1 w 1"/>
              <a:gd name="T9" fmla="*/ 718 h 71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718">
                <a:moveTo>
                  <a:pt x="0" y="0"/>
                </a:moveTo>
                <a:lnTo>
                  <a:pt x="0" y="718"/>
                </a:lnTo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800801" name="Rectangle 33"/>
          <p:cNvSpPr>
            <a:spLocks noChangeArrowheads="1"/>
          </p:cNvSpPr>
          <p:nvPr/>
        </p:nvSpPr>
        <p:spPr bwMode="auto">
          <a:xfrm>
            <a:off x="5029200" y="2514600"/>
            <a:ext cx="304800" cy="304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800802" name="Freeform 34"/>
          <p:cNvSpPr>
            <a:spLocks/>
          </p:cNvSpPr>
          <p:nvPr/>
        </p:nvSpPr>
        <p:spPr bwMode="auto">
          <a:xfrm>
            <a:off x="2609850" y="3203575"/>
            <a:ext cx="158750" cy="1588"/>
          </a:xfrm>
          <a:custGeom>
            <a:avLst/>
            <a:gdLst>
              <a:gd name="T0" fmla="*/ 0 w 100"/>
              <a:gd name="T1" fmla="*/ 0 h 1"/>
              <a:gd name="T2" fmla="*/ 2147483647 w 100"/>
              <a:gd name="T3" fmla="*/ 0 h 1"/>
              <a:gd name="T4" fmla="*/ 0 60000 65536"/>
              <a:gd name="T5" fmla="*/ 0 60000 65536"/>
              <a:gd name="T6" fmla="*/ 0 w 100"/>
              <a:gd name="T7" fmla="*/ 0 h 1"/>
              <a:gd name="T8" fmla="*/ 100 w 100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0" h="1">
                <a:moveTo>
                  <a:pt x="0" y="0"/>
                </a:moveTo>
                <a:lnTo>
                  <a:pt x="100" y="0"/>
                </a:lnTo>
              </a:path>
            </a:pathLst>
          </a:custGeom>
          <a:noFill/>
          <a:ln w="7620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800803" name="Freeform 35"/>
          <p:cNvSpPr>
            <a:spLocks/>
          </p:cNvSpPr>
          <p:nvPr/>
        </p:nvSpPr>
        <p:spPr bwMode="auto">
          <a:xfrm>
            <a:off x="6207125" y="2514600"/>
            <a:ext cx="174625" cy="1588"/>
          </a:xfrm>
          <a:custGeom>
            <a:avLst/>
            <a:gdLst>
              <a:gd name="T0" fmla="*/ 0 w 110"/>
              <a:gd name="T1" fmla="*/ 0 h 1"/>
              <a:gd name="T2" fmla="*/ 2147483647 w 110"/>
              <a:gd name="T3" fmla="*/ 0 h 1"/>
              <a:gd name="T4" fmla="*/ 0 60000 65536"/>
              <a:gd name="T5" fmla="*/ 0 60000 65536"/>
              <a:gd name="T6" fmla="*/ 0 w 110"/>
              <a:gd name="T7" fmla="*/ 0 h 1"/>
              <a:gd name="T8" fmla="*/ 110 w 110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0" h="1">
                <a:moveTo>
                  <a:pt x="0" y="0"/>
                </a:moveTo>
                <a:lnTo>
                  <a:pt x="110" y="0"/>
                </a:lnTo>
              </a:path>
            </a:pathLst>
          </a:custGeom>
          <a:noFill/>
          <a:ln w="7620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800804" name="Freeform 36"/>
          <p:cNvSpPr>
            <a:spLocks/>
          </p:cNvSpPr>
          <p:nvPr/>
        </p:nvSpPr>
        <p:spPr bwMode="auto">
          <a:xfrm>
            <a:off x="6194425" y="3962400"/>
            <a:ext cx="184150" cy="1588"/>
          </a:xfrm>
          <a:custGeom>
            <a:avLst/>
            <a:gdLst>
              <a:gd name="T0" fmla="*/ 0 w 116"/>
              <a:gd name="T1" fmla="*/ 0 h 1"/>
              <a:gd name="T2" fmla="*/ 2147483647 w 116"/>
              <a:gd name="T3" fmla="*/ 0 h 1"/>
              <a:gd name="T4" fmla="*/ 0 60000 65536"/>
              <a:gd name="T5" fmla="*/ 0 60000 65536"/>
              <a:gd name="T6" fmla="*/ 0 w 116"/>
              <a:gd name="T7" fmla="*/ 0 h 1"/>
              <a:gd name="T8" fmla="*/ 116 w 116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6" h="1">
                <a:moveTo>
                  <a:pt x="0" y="0"/>
                </a:moveTo>
                <a:lnTo>
                  <a:pt x="116" y="0"/>
                </a:lnTo>
              </a:path>
            </a:pathLst>
          </a:custGeom>
          <a:noFill/>
          <a:ln w="7620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800805" name="Freeform 37"/>
          <p:cNvSpPr>
            <a:spLocks/>
          </p:cNvSpPr>
          <p:nvPr/>
        </p:nvSpPr>
        <p:spPr bwMode="auto">
          <a:xfrm>
            <a:off x="4462463" y="3276600"/>
            <a:ext cx="1062037" cy="1588"/>
          </a:xfrm>
          <a:custGeom>
            <a:avLst/>
            <a:gdLst>
              <a:gd name="T0" fmla="*/ 0 w 669"/>
              <a:gd name="T1" fmla="*/ 0 h 1"/>
              <a:gd name="T2" fmla="*/ 2147483647 w 669"/>
              <a:gd name="T3" fmla="*/ 0 h 1"/>
              <a:gd name="T4" fmla="*/ 0 60000 65536"/>
              <a:gd name="T5" fmla="*/ 0 60000 65536"/>
              <a:gd name="T6" fmla="*/ 0 w 669"/>
              <a:gd name="T7" fmla="*/ 0 h 1"/>
              <a:gd name="T8" fmla="*/ 669 w 669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69" h="1">
                <a:moveTo>
                  <a:pt x="0" y="0"/>
                </a:moveTo>
                <a:lnTo>
                  <a:pt x="669" y="0"/>
                </a:lnTo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800806" name="Freeform 38"/>
          <p:cNvSpPr>
            <a:spLocks/>
          </p:cNvSpPr>
          <p:nvPr/>
        </p:nvSpPr>
        <p:spPr bwMode="auto">
          <a:xfrm>
            <a:off x="5483225" y="3276600"/>
            <a:ext cx="3175" cy="1101725"/>
          </a:xfrm>
          <a:custGeom>
            <a:avLst/>
            <a:gdLst>
              <a:gd name="T0" fmla="*/ 2147483647 w 2"/>
              <a:gd name="T1" fmla="*/ 0 h 694"/>
              <a:gd name="T2" fmla="*/ 0 w 2"/>
              <a:gd name="T3" fmla="*/ 2147483647 h 694"/>
              <a:gd name="T4" fmla="*/ 0 60000 65536"/>
              <a:gd name="T5" fmla="*/ 0 60000 65536"/>
              <a:gd name="T6" fmla="*/ 0 w 2"/>
              <a:gd name="T7" fmla="*/ 0 h 694"/>
              <a:gd name="T8" fmla="*/ 2 w 2"/>
              <a:gd name="T9" fmla="*/ 694 h 69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" h="694">
                <a:moveTo>
                  <a:pt x="2" y="0"/>
                </a:moveTo>
                <a:lnTo>
                  <a:pt x="0" y="694"/>
                </a:lnTo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800807" name="AutoShape 39"/>
          <p:cNvSpPr>
            <a:spLocks noChangeArrowheads="1"/>
          </p:cNvSpPr>
          <p:nvPr/>
        </p:nvSpPr>
        <p:spPr bwMode="auto">
          <a:xfrm>
            <a:off x="6477000" y="2438400"/>
            <a:ext cx="252413" cy="179388"/>
          </a:xfrm>
          <a:prstGeom prst="leftArrow">
            <a:avLst>
              <a:gd name="adj1" fmla="val 50000"/>
              <a:gd name="adj2" fmla="val 35177"/>
            </a:avLst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800808" name="AutoShape 40"/>
          <p:cNvSpPr>
            <a:spLocks noChangeArrowheads="1"/>
          </p:cNvSpPr>
          <p:nvPr/>
        </p:nvSpPr>
        <p:spPr bwMode="auto">
          <a:xfrm>
            <a:off x="6477000" y="3886200"/>
            <a:ext cx="252413" cy="179388"/>
          </a:xfrm>
          <a:prstGeom prst="leftArrow">
            <a:avLst>
              <a:gd name="adj1" fmla="val 50000"/>
              <a:gd name="adj2" fmla="val 35177"/>
            </a:avLst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800809" name="AutoShape 41"/>
          <p:cNvSpPr>
            <a:spLocks noChangeArrowheads="1"/>
          </p:cNvSpPr>
          <p:nvPr/>
        </p:nvSpPr>
        <p:spPr bwMode="auto">
          <a:xfrm rot="10800000">
            <a:off x="2209800" y="3124200"/>
            <a:ext cx="252413" cy="179388"/>
          </a:xfrm>
          <a:prstGeom prst="leftArrow">
            <a:avLst>
              <a:gd name="adj1" fmla="val 50000"/>
              <a:gd name="adj2" fmla="val 35177"/>
            </a:avLst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800810" name="AutoShape 42"/>
          <p:cNvSpPr>
            <a:spLocks noChangeArrowheads="1"/>
          </p:cNvSpPr>
          <p:nvPr/>
        </p:nvSpPr>
        <p:spPr bwMode="auto">
          <a:xfrm rot="5400000">
            <a:off x="5373687" y="4456113"/>
            <a:ext cx="252413" cy="179388"/>
          </a:xfrm>
          <a:prstGeom prst="leftArrow">
            <a:avLst>
              <a:gd name="adj1" fmla="val 50000"/>
              <a:gd name="adj2" fmla="val 3517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800811" name="AutoShape 43"/>
          <p:cNvSpPr>
            <a:spLocks noChangeArrowheads="1"/>
          </p:cNvSpPr>
          <p:nvPr/>
        </p:nvSpPr>
        <p:spPr bwMode="auto">
          <a:xfrm rot="10800000">
            <a:off x="4114800" y="3200400"/>
            <a:ext cx="252413" cy="179388"/>
          </a:xfrm>
          <a:prstGeom prst="leftArrow">
            <a:avLst>
              <a:gd name="adj1" fmla="val 50000"/>
              <a:gd name="adj2" fmla="val 3517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800812" name="AutoShape 44"/>
          <p:cNvSpPr>
            <a:spLocks noChangeArrowheads="1"/>
          </p:cNvSpPr>
          <p:nvPr/>
        </p:nvSpPr>
        <p:spPr bwMode="auto">
          <a:xfrm rot="5400000">
            <a:off x="5043487" y="1090613"/>
            <a:ext cx="252413" cy="179388"/>
          </a:xfrm>
          <a:prstGeom prst="leftArrow">
            <a:avLst>
              <a:gd name="adj1" fmla="val 50000"/>
              <a:gd name="adj2" fmla="val 3517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800813" name="Text Box 45"/>
          <p:cNvSpPr txBox="1">
            <a:spLocks noChangeArrowheads="1"/>
          </p:cNvSpPr>
          <p:nvPr/>
        </p:nvSpPr>
        <p:spPr bwMode="auto">
          <a:xfrm>
            <a:off x="6918325" y="2395538"/>
            <a:ext cx="825500" cy="369887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Zuluft</a:t>
            </a:r>
          </a:p>
        </p:txBody>
      </p:sp>
      <p:sp>
        <p:nvSpPr>
          <p:cNvPr id="800814" name="Text Box 46"/>
          <p:cNvSpPr txBox="1">
            <a:spLocks noChangeArrowheads="1"/>
          </p:cNvSpPr>
          <p:nvPr/>
        </p:nvSpPr>
        <p:spPr bwMode="auto">
          <a:xfrm>
            <a:off x="6899275" y="3830638"/>
            <a:ext cx="825500" cy="369887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Zuluft</a:t>
            </a:r>
          </a:p>
        </p:txBody>
      </p:sp>
      <p:sp>
        <p:nvSpPr>
          <p:cNvPr id="800815" name="Text Box 47"/>
          <p:cNvSpPr txBox="1">
            <a:spLocks noChangeArrowheads="1"/>
          </p:cNvSpPr>
          <p:nvPr/>
        </p:nvSpPr>
        <p:spPr bwMode="auto">
          <a:xfrm>
            <a:off x="1447800" y="3048000"/>
            <a:ext cx="825500" cy="369888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Zuluft</a:t>
            </a:r>
          </a:p>
        </p:txBody>
      </p:sp>
      <p:sp>
        <p:nvSpPr>
          <p:cNvPr id="800816" name="Text Box 48"/>
          <p:cNvSpPr txBox="1">
            <a:spLocks noChangeArrowheads="1"/>
          </p:cNvSpPr>
          <p:nvPr/>
        </p:nvSpPr>
        <p:spPr bwMode="auto">
          <a:xfrm>
            <a:off x="5486400" y="4800600"/>
            <a:ext cx="850900" cy="369888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>
                <a:solidFill>
                  <a:srgbClr val="FF0000"/>
                </a:solidFill>
              </a:rPr>
              <a:t>Abluft</a:t>
            </a:r>
          </a:p>
        </p:txBody>
      </p:sp>
      <p:sp>
        <p:nvSpPr>
          <p:cNvPr id="800817" name="Text Box 49"/>
          <p:cNvSpPr txBox="1">
            <a:spLocks noChangeArrowheads="1"/>
          </p:cNvSpPr>
          <p:nvPr/>
        </p:nvSpPr>
        <p:spPr bwMode="auto">
          <a:xfrm>
            <a:off x="3810000" y="3429000"/>
            <a:ext cx="850900" cy="369888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>
                <a:solidFill>
                  <a:srgbClr val="FF0000"/>
                </a:solidFill>
              </a:rPr>
              <a:t>Abluft</a:t>
            </a:r>
          </a:p>
        </p:txBody>
      </p:sp>
      <p:sp>
        <p:nvSpPr>
          <p:cNvPr id="800818" name="Text Box 50"/>
          <p:cNvSpPr txBox="1">
            <a:spLocks noChangeArrowheads="1"/>
          </p:cNvSpPr>
          <p:nvPr/>
        </p:nvSpPr>
        <p:spPr bwMode="auto">
          <a:xfrm>
            <a:off x="5321300" y="1222375"/>
            <a:ext cx="992188" cy="369888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>
                <a:solidFill>
                  <a:srgbClr val="FF0000"/>
                </a:solidFill>
              </a:rPr>
              <a:t>Fortluft</a:t>
            </a:r>
          </a:p>
        </p:txBody>
      </p:sp>
      <p:sp>
        <p:nvSpPr>
          <p:cNvPr id="800819" name="Text Box 51"/>
          <p:cNvSpPr txBox="1">
            <a:spLocks noChangeArrowheads="1"/>
          </p:cNvSpPr>
          <p:nvPr/>
        </p:nvSpPr>
        <p:spPr bwMode="auto">
          <a:xfrm>
            <a:off x="5410200" y="2667000"/>
            <a:ext cx="1416050" cy="369888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>
                <a:solidFill>
                  <a:srgbClr val="FF0000"/>
                </a:solidFill>
              </a:rPr>
              <a:t>Abluftgerät</a:t>
            </a:r>
          </a:p>
        </p:txBody>
      </p:sp>
      <p:sp>
        <p:nvSpPr>
          <p:cNvPr id="47" name="Rechteck 46"/>
          <p:cNvSpPr/>
          <p:nvPr/>
        </p:nvSpPr>
        <p:spPr>
          <a:xfrm>
            <a:off x="1540119" y="6221412"/>
            <a:ext cx="23807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 smtClean="0">
                <a:solidFill>
                  <a:srgbClr val="0000FF"/>
                </a:solidFill>
              </a:rPr>
              <a:t>Grafik: Bernhard Andre, Wittlich</a:t>
            </a:r>
            <a:endParaRPr lang="de-DE" sz="11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0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0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0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0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0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0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0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0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0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0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0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0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0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0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0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0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0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0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0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0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0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0799" grpId="0" animBg="1"/>
      <p:bldP spid="800800" grpId="0" animBg="1"/>
      <p:bldP spid="800801" grpId="0" animBg="1"/>
      <p:bldP spid="800802" grpId="0" animBg="1"/>
      <p:bldP spid="800803" grpId="0" animBg="1"/>
      <p:bldP spid="800804" grpId="0" animBg="1"/>
      <p:bldP spid="800805" grpId="0" animBg="1"/>
      <p:bldP spid="800806" grpId="0" animBg="1"/>
      <p:bldP spid="800807" grpId="0" animBg="1"/>
      <p:bldP spid="800808" grpId="0" animBg="1"/>
      <p:bldP spid="800809" grpId="0" animBg="1"/>
      <p:bldP spid="800810" grpId="0" animBg="1"/>
      <p:bldP spid="800811" grpId="0" animBg="1"/>
      <p:bldP spid="800812" grpId="0" animBg="1"/>
      <p:bldP spid="800813" grpId="0" animBg="1" autoUpdateAnimBg="0"/>
      <p:bldP spid="800814" grpId="0" animBg="1" autoUpdateAnimBg="0"/>
      <p:bldP spid="800815" grpId="0" animBg="1" autoUpdateAnimBg="0"/>
      <p:bldP spid="800816" grpId="0" animBg="1" autoUpdateAnimBg="0"/>
      <p:bldP spid="800817" grpId="0" animBg="1" autoUpdateAnimBg="0"/>
      <p:bldP spid="800818" grpId="0" animBg="1" autoUpdateAnimBg="0"/>
      <p:bldP spid="800819" grpId="0" animBg="1" autoUpdateAnimBg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C:\Dokumente und Einstellungen\Bernhard\Eigene Dateien\1. BÜRO\2. FOLIEN\1. eigene Folien\Fotos\1. Gebäude\verkleinert 800x600\k-P1010085.JPG"/>
          <p:cNvPicPr>
            <a:picLocks noChangeAspect="1" noChangeArrowheads="1"/>
          </p:cNvPicPr>
          <p:nvPr/>
        </p:nvPicPr>
        <p:blipFill>
          <a:blip r:embed="rId2" cstate="print"/>
          <a:srcRect l="10590" t="7716" b="3537"/>
          <a:stretch>
            <a:fillRect/>
          </a:stretch>
        </p:blipFill>
        <p:spPr bwMode="auto">
          <a:xfrm>
            <a:off x="3582988" y="1252538"/>
            <a:ext cx="3957637" cy="523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20725"/>
            <a:ext cx="9144000" cy="468313"/>
          </a:xfrm>
          <a:solidFill>
            <a:srgbClr val="FFC000">
              <a:alpha val="50195"/>
            </a:srgbClr>
          </a:solidFill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de-DE" sz="2800" dirty="0" smtClean="0"/>
              <a:t>Der größte Feind der energetischen Sanierung</a:t>
            </a:r>
          </a:p>
        </p:txBody>
      </p:sp>
      <p:sp>
        <p:nvSpPr>
          <p:cNvPr id="97284" name="Rechteckige Legende 4"/>
          <p:cNvSpPr>
            <a:spLocks noChangeArrowheads="1"/>
          </p:cNvSpPr>
          <p:nvPr/>
        </p:nvSpPr>
        <p:spPr bwMode="auto">
          <a:xfrm>
            <a:off x="0" y="2555875"/>
            <a:ext cx="2314800" cy="2959100"/>
          </a:xfrm>
          <a:prstGeom prst="wedgeRectCallout">
            <a:avLst>
              <a:gd name="adj1" fmla="val 147931"/>
              <a:gd name="adj2" fmla="val 11366"/>
            </a:avLst>
          </a:prstGeom>
          <a:solidFill>
            <a:srgbClr val="FFFFCC"/>
          </a:solidFill>
          <a:ln w="127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r>
              <a:rPr lang="de-DE" dirty="0">
                <a:solidFill>
                  <a:srgbClr val="FF0000"/>
                </a:solidFill>
              </a:rPr>
              <a:t>nicht koordinierte oder abgestimmte Maßnahmen: </a:t>
            </a:r>
          </a:p>
          <a:p>
            <a:r>
              <a:rPr lang="de-DE" dirty="0">
                <a:solidFill>
                  <a:srgbClr val="FF0000"/>
                </a:solidFill>
              </a:rPr>
              <a:t>hier werden für Jahrzehnte Tatsachen geschaffen, die eine wirtschaftliche Dämmung unmöglich machen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" y="6596390"/>
            <a:ext cx="2314800" cy="2616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de-DE" sz="1100" dirty="0" smtClean="0">
                <a:solidFill>
                  <a:srgbClr val="3333FF"/>
                </a:solidFill>
              </a:rPr>
              <a:t>Foto: Bernhard ANDRE, Wittlich</a:t>
            </a:r>
            <a:endParaRPr lang="de-DE" sz="1100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6"/>
          <p:cNvSpPr>
            <a:spLocks noChangeArrowheads="1"/>
          </p:cNvSpPr>
          <p:nvPr/>
        </p:nvSpPr>
        <p:spPr bwMode="auto">
          <a:xfrm>
            <a:off x="0" y="2349500"/>
            <a:ext cx="9144000" cy="45085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de-DE"/>
          </a:p>
        </p:txBody>
      </p:sp>
      <p:sp>
        <p:nvSpPr>
          <p:cNvPr id="9830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20725"/>
            <a:ext cx="9144000" cy="828000"/>
          </a:xfrm>
          <a:solidFill>
            <a:srgbClr val="FFC000">
              <a:alpha val="50195"/>
            </a:srgbClr>
          </a:solidFill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de-DE" sz="2800" dirty="0" smtClean="0">
                <a:solidFill>
                  <a:srgbClr val="FF3300"/>
                </a:solidFill>
              </a:rPr>
              <a:t>Der „richtige“ Zeitpunkt für die Planung und</a:t>
            </a:r>
            <a:br>
              <a:rPr lang="de-DE" sz="2800" dirty="0" smtClean="0">
                <a:solidFill>
                  <a:srgbClr val="FF3300"/>
                </a:solidFill>
              </a:rPr>
            </a:br>
            <a:r>
              <a:rPr lang="de-DE" sz="2800" dirty="0" smtClean="0">
                <a:solidFill>
                  <a:srgbClr val="FF3300"/>
                </a:solidFill>
              </a:rPr>
              <a:t>Ausführung von Energiesparmaßnahmen</a:t>
            </a:r>
          </a:p>
        </p:txBody>
      </p:sp>
      <p:sp>
        <p:nvSpPr>
          <p:cNvPr id="884739" name="Text Box 3"/>
          <p:cNvSpPr txBox="1">
            <a:spLocks noChangeArrowheads="1"/>
          </p:cNvSpPr>
          <p:nvPr/>
        </p:nvSpPr>
        <p:spPr bwMode="auto">
          <a:xfrm>
            <a:off x="612000" y="1620000"/>
            <a:ext cx="7848600" cy="10160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marL="457200" indent="-457200"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ü"/>
              <a:defRPr/>
            </a:pPr>
            <a:r>
              <a:rPr lang="de-DE" sz="2000" b="0" dirty="0">
                <a:solidFill>
                  <a:srgbClr val="3333FF"/>
                </a:solidFill>
              </a:rPr>
              <a:t>Prüfen Sie, bei allen anstehenden Erhaltungs- oder Erneuerungsmaßnahmen, ob diese mit Maßnahmen zur Energieeinsparung kombiniert werden können. </a:t>
            </a:r>
          </a:p>
        </p:txBody>
      </p:sp>
      <p:sp>
        <p:nvSpPr>
          <p:cNvPr id="884740" name="Text Box 4"/>
          <p:cNvSpPr txBox="1">
            <a:spLocks noChangeArrowheads="1"/>
          </p:cNvSpPr>
          <p:nvPr/>
        </p:nvSpPr>
        <p:spPr bwMode="auto">
          <a:xfrm>
            <a:off x="612000" y="2772000"/>
            <a:ext cx="7848600" cy="224631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marL="457200" indent="-457200"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ü"/>
              <a:defRPr/>
            </a:pPr>
            <a:r>
              <a:rPr lang="de-DE" sz="2000" b="0" dirty="0">
                <a:solidFill>
                  <a:srgbClr val="3333FF"/>
                </a:solidFill>
              </a:rPr>
              <a:t>Insbesondere kostenintensive Maßnahmen sind häufig nur wirtschaftlich auszuführen, wenn diese mit Sowieso anstehenden Maßnahmen gemeinsam ausgeführt werden. </a:t>
            </a:r>
          </a:p>
          <a:p>
            <a:pPr marL="457200" indent="-457200">
              <a:spcBef>
                <a:spcPct val="0"/>
              </a:spcBef>
              <a:buClr>
                <a:srgbClr val="FF0000"/>
              </a:buClr>
              <a:defRPr/>
            </a:pPr>
            <a:r>
              <a:rPr lang="de-DE" sz="2000" b="0" u="sng" dirty="0">
                <a:solidFill>
                  <a:srgbClr val="3333FF"/>
                </a:solidFill>
              </a:rPr>
              <a:t>Beispiele:</a:t>
            </a:r>
            <a:r>
              <a:rPr lang="de-DE" sz="2000" b="0" dirty="0">
                <a:solidFill>
                  <a:srgbClr val="3333FF"/>
                </a:solidFill>
              </a:rPr>
              <a:t> Außendämmung in Verbindung mit beabsichtigtem Neuanstrich </a:t>
            </a:r>
            <a:r>
              <a:rPr lang="de-DE" sz="2000" b="0" u="sng" dirty="0">
                <a:solidFill>
                  <a:srgbClr val="3333FF"/>
                </a:solidFill>
              </a:rPr>
              <a:t>oder</a:t>
            </a:r>
            <a:r>
              <a:rPr lang="de-DE" sz="2000" b="0" dirty="0">
                <a:solidFill>
                  <a:srgbClr val="3333FF"/>
                </a:solidFill>
              </a:rPr>
              <a:t> Herstellung eines ausreichenden Dach-</a:t>
            </a:r>
            <a:r>
              <a:rPr lang="de-DE" sz="2000" b="0" dirty="0" err="1">
                <a:solidFill>
                  <a:srgbClr val="3333FF"/>
                </a:solidFill>
              </a:rPr>
              <a:t>überstandes</a:t>
            </a:r>
            <a:r>
              <a:rPr lang="de-DE" sz="2000" b="0" dirty="0">
                <a:solidFill>
                  <a:srgbClr val="3333FF"/>
                </a:solidFill>
              </a:rPr>
              <a:t> bei einer Dachneueindeckung als Voraus-</a:t>
            </a:r>
            <a:r>
              <a:rPr lang="de-DE" sz="2000" b="0" dirty="0" err="1">
                <a:solidFill>
                  <a:srgbClr val="3333FF"/>
                </a:solidFill>
              </a:rPr>
              <a:t>setzung</a:t>
            </a:r>
            <a:r>
              <a:rPr lang="de-DE" sz="2000" b="0" dirty="0">
                <a:solidFill>
                  <a:srgbClr val="3333FF"/>
                </a:solidFill>
              </a:rPr>
              <a:t> für spätere Dämmung.  </a:t>
            </a:r>
          </a:p>
        </p:txBody>
      </p:sp>
      <p:sp>
        <p:nvSpPr>
          <p:cNvPr id="884741" name="Text Box 5"/>
          <p:cNvSpPr txBox="1">
            <a:spLocks noChangeArrowheads="1"/>
          </p:cNvSpPr>
          <p:nvPr/>
        </p:nvSpPr>
        <p:spPr bwMode="auto">
          <a:xfrm>
            <a:off x="612000" y="5148000"/>
            <a:ext cx="7848600" cy="132397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marL="457200" indent="-457200"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ü"/>
              <a:defRPr/>
            </a:pPr>
            <a:r>
              <a:rPr lang="de-DE" sz="2000" b="0" dirty="0">
                <a:solidFill>
                  <a:srgbClr val="3333FF"/>
                </a:solidFill>
              </a:rPr>
              <a:t>Beachten Sie, wird der </a:t>
            </a:r>
            <a:r>
              <a:rPr lang="de-DE" sz="2000" b="0" u="sng" dirty="0">
                <a:solidFill>
                  <a:srgbClr val="3333FF"/>
                </a:solidFill>
              </a:rPr>
              <a:t>„richtige“ Zeitpunkt</a:t>
            </a:r>
            <a:r>
              <a:rPr lang="de-DE" sz="2000" b="0" dirty="0">
                <a:solidFill>
                  <a:srgbClr val="3333FF"/>
                </a:solidFill>
              </a:rPr>
              <a:t> verpasst, kommt die nächst günstige Gelegenheit frühestens in 15 häufig erst nach 20-25 Jahren wieder, abhängig vom Erneuerungszyklus der Maßnahme.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4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4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4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4739" grpId="0" animBg="1" autoUpdateAnimBg="0"/>
      <p:bldP spid="884740" grpId="0" animBg="1" autoUpdateAnimBg="0"/>
      <p:bldP spid="884741" grpId="0" animBg="1" autoUpdateAnimBg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2700000" y="2484000"/>
            <a:ext cx="5303837" cy="931862"/>
          </a:xfrm>
        </p:spPr>
        <p:txBody>
          <a:bodyPr/>
          <a:lstStyle/>
          <a:p>
            <a:pPr eaLnBrk="1" hangingPunct="1"/>
            <a:r>
              <a:rPr lang="de-DE" sz="5400" dirty="0" smtClean="0">
                <a:solidFill>
                  <a:srgbClr val="FF3300"/>
                </a:solidFill>
              </a:rPr>
              <a:t>Anlagentechnik</a:t>
            </a:r>
          </a:p>
        </p:txBody>
      </p:sp>
      <p:pic>
        <p:nvPicPr>
          <p:cNvPr id="196609" name="Picture 1" descr="C:\Dokumente und Einstellungen\Bernhard\Eigene Dateien\1. BÜRO\2. FOLIEN\1. eigene Folien\Fotos\3. ANLAGENTEILE\1. Heizung\1. Heizkessel\verkleinert 320x240\k-136_36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62225"/>
            <a:ext cx="2314800" cy="3086400"/>
          </a:xfrm>
          <a:prstGeom prst="rect">
            <a:avLst/>
          </a:prstGeom>
          <a:noFill/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0" y="5643890"/>
            <a:ext cx="2314800" cy="2616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de-DE" sz="1100" dirty="0" smtClean="0">
                <a:solidFill>
                  <a:srgbClr val="3333FF"/>
                </a:solidFill>
              </a:rPr>
              <a:t>Foto: Bernhard ANDRE, Wittlich</a:t>
            </a:r>
            <a:endParaRPr lang="de-DE" sz="1100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ChangeArrowheads="1"/>
          </p:cNvSpPr>
          <p:nvPr/>
        </p:nvSpPr>
        <p:spPr bwMode="auto">
          <a:xfrm>
            <a:off x="0" y="2349500"/>
            <a:ext cx="9144000" cy="45085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10035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2484438" y="6497638"/>
            <a:ext cx="2895600" cy="360362"/>
          </a:xfrm>
          <a:noFill/>
        </p:spPr>
        <p:txBody>
          <a:bodyPr/>
          <a:lstStyle/>
          <a:p>
            <a:pPr algn="ctr"/>
            <a:fld id="{62331700-6DD9-4863-8906-E58B8CE8FA7E}" type="slidenum">
              <a:rPr lang="de-DE" smtClean="0">
                <a:solidFill>
                  <a:schemeClr val="tx1"/>
                </a:solidFill>
              </a:rPr>
              <a:pPr algn="ctr"/>
              <a:t>105</a:t>
            </a:fld>
            <a:endParaRPr lang="de-DE" smtClean="0">
              <a:solidFill>
                <a:schemeClr val="tx1"/>
              </a:solidFill>
            </a:endParaRPr>
          </a:p>
        </p:txBody>
      </p:sp>
      <p:sp>
        <p:nvSpPr>
          <p:cNvPr id="100356" name="Rectangle 4"/>
          <p:cNvSpPr>
            <a:spLocks noChangeArrowheads="1"/>
          </p:cNvSpPr>
          <p:nvPr/>
        </p:nvSpPr>
        <p:spPr bwMode="auto">
          <a:xfrm>
            <a:off x="2914650" y="1504950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grpSp>
        <p:nvGrpSpPr>
          <p:cNvPr id="100357" name="Group 18"/>
          <p:cNvGrpSpPr>
            <a:grpSpLocks/>
          </p:cNvGrpSpPr>
          <p:nvPr/>
        </p:nvGrpSpPr>
        <p:grpSpPr bwMode="auto">
          <a:xfrm>
            <a:off x="571500" y="557213"/>
            <a:ext cx="7853363" cy="6300787"/>
            <a:chOff x="158" y="119"/>
            <a:chExt cx="5359" cy="3983"/>
          </a:xfrm>
        </p:grpSpPr>
        <p:grpSp>
          <p:nvGrpSpPr>
            <p:cNvPr id="100359" name="Group 19"/>
            <p:cNvGrpSpPr>
              <a:grpSpLocks/>
            </p:cNvGrpSpPr>
            <p:nvPr/>
          </p:nvGrpSpPr>
          <p:grpSpPr bwMode="auto">
            <a:xfrm>
              <a:off x="3702" y="686"/>
              <a:ext cx="1815" cy="2580"/>
              <a:chOff x="3702" y="686"/>
              <a:chExt cx="1815" cy="2580"/>
            </a:xfrm>
          </p:grpSpPr>
          <p:pic>
            <p:nvPicPr>
              <p:cNvPr id="100363" name="Picture 20" descr="PICT0003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20000" contrast="20000"/>
              </a:blip>
              <a:srcRect/>
              <a:stretch>
                <a:fillRect/>
              </a:stretch>
            </p:blipFill>
            <p:spPr bwMode="auto">
              <a:xfrm>
                <a:off x="3702" y="686"/>
                <a:ext cx="1815" cy="25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0364" name="Text Box 21"/>
              <p:cNvSpPr txBox="1">
                <a:spLocks noChangeArrowheads="1"/>
              </p:cNvSpPr>
              <p:nvPr/>
            </p:nvSpPr>
            <p:spPr bwMode="auto">
              <a:xfrm rot="-5400000">
                <a:off x="4959" y="2738"/>
                <a:ext cx="872" cy="1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>
                  <a:buClrTx/>
                  <a:buFontTx/>
                  <a:buNone/>
                </a:pPr>
                <a:r>
                  <a:rPr lang="de-DE" sz="1000">
                    <a:solidFill>
                      <a:srgbClr val="DDDDDD"/>
                    </a:solidFill>
                  </a:rPr>
                  <a:t>Foto: H. Obermeyer</a:t>
                </a:r>
              </a:p>
            </p:txBody>
          </p:sp>
        </p:grpSp>
        <p:grpSp>
          <p:nvGrpSpPr>
            <p:cNvPr id="100360" name="Group 22"/>
            <p:cNvGrpSpPr>
              <a:grpSpLocks/>
            </p:cNvGrpSpPr>
            <p:nvPr/>
          </p:nvGrpSpPr>
          <p:grpSpPr bwMode="auto">
            <a:xfrm>
              <a:off x="158" y="119"/>
              <a:ext cx="3351" cy="3983"/>
              <a:chOff x="158" y="119"/>
              <a:chExt cx="3351" cy="3983"/>
            </a:xfrm>
          </p:grpSpPr>
          <p:pic>
            <p:nvPicPr>
              <p:cNvPr id="100361" name="Picture 23" descr="PICT0002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20000" contrast="20000"/>
              </a:blip>
              <a:srcRect/>
              <a:stretch>
                <a:fillRect/>
              </a:stretch>
            </p:blipFill>
            <p:spPr bwMode="auto">
              <a:xfrm>
                <a:off x="158" y="119"/>
                <a:ext cx="3283" cy="39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0362" name="Text Box 24"/>
              <p:cNvSpPr txBox="1">
                <a:spLocks noChangeArrowheads="1"/>
              </p:cNvSpPr>
              <p:nvPr/>
            </p:nvSpPr>
            <p:spPr bwMode="auto">
              <a:xfrm>
                <a:off x="2568" y="3889"/>
                <a:ext cx="941" cy="1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>
                  <a:buClrTx/>
                  <a:buFontTx/>
                  <a:buNone/>
                </a:pPr>
                <a:r>
                  <a:rPr lang="de-DE" sz="1000">
                    <a:solidFill>
                      <a:srgbClr val="DDDDDD"/>
                    </a:solidFill>
                  </a:rPr>
                  <a:t>Foto: H. Obermeyer</a:t>
                </a:r>
              </a:p>
            </p:txBody>
          </p:sp>
        </p:grpSp>
      </p:grpSp>
      <p:sp>
        <p:nvSpPr>
          <p:cNvPr id="100358" name="Text Box 25"/>
          <p:cNvSpPr txBox="1">
            <a:spLocks noChangeArrowheads="1"/>
          </p:cNvSpPr>
          <p:nvPr/>
        </p:nvSpPr>
        <p:spPr bwMode="auto">
          <a:xfrm>
            <a:off x="731838" y="1682750"/>
            <a:ext cx="7392987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Tx/>
              <a:buFontTx/>
              <a:buNone/>
            </a:pPr>
            <a:r>
              <a:rPr lang="de-DE" sz="3200">
                <a:solidFill>
                  <a:srgbClr val="FF0000"/>
                </a:solidFill>
              </a:rPr>
              <a:t>Heizungen von gestern           ...und heute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Foliennummernplatzhalter 2"/>
          <p:cNvSpPr>
            <a:spLocks noGrp="1"/>
          </p:cNvSpPr>
          <p:nvPr>
            <p:ph type="sldNum" sz="quarter" idx="11"/>
          </p:nvPr>
        </p:nvSpPr>
        <p:spPr>
          <a:xfrm>
            <a:off x="2484438" y="6497638"/>
            <a:ext cx="2895600" cy="360362"/>
          </a:xfrm>
          <a:noFill/>
        </p:spPr>
        <p:txBody>
          <a:bodyPr/>
          <a:lstStyle/>
          <a:p>
            <a:pPr algn="ctr"/>
            <a:fld id="{4B0EEFE8-1D2C-492A-A602-7F5979AA7CD6}" type="slidenum">
              <a:rPr lang="de-DE" smtClean="0">
                <a:solidFill>
                  <a:schemeClr val="tx1"/>
                </a:solidFill>
              </a:rPr>
              <a:pPr algn="ctr"/>
              <a:t>106</a:t>
            </a:fld>
            <a:endParaRPr lang="de-DE" smtClean="0">
              <a:solidFill>
                <a:schemeClr val="tx1"/>
              </a:solidFill>
            </a:endParaRPr>
          </a:p>
        </p:txBody>
      </p:sp>
      <p:sp>
        <p:nvSpPr>
          <p:cNvPr id="2052" name="Rectangle 2"/>
          <p:cNvSpPr>
            <a:spLocks noChangeArrowheads="1"/>
          </p:cNvSpPr>
          <p:nvPr/>
        </p:nvSpPr>
        <p:spPr bwMode="auto">
          <a:xfrm>
            <a:off x="0" y="2349500"/>
            <a:ext cx="9144000" cy="45085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205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720725"/>
            <a:ext cx="9144000" cy="468313"/>
          </a:xfrm>
          <a:solidFill>
            <a:srgbClr val="FFC000">
              <a:alpha val="50195"/>
            </a:srgbClr>
          </a:solidFill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de-DE" sz="2800" smtClean="0">
                <a:solidFill>
                  <a:srgbClr val="FF3300"/>
                </a:solidFill>
              </a:rPr>
              <a:t>Anforderungen an die Anlagentechnik</a:t>
            </a: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0" y="1828800"/>
          <a:ext cx="9144000" cy="400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Folie" r:id="rId4" imgW="4952880" imgH="3429000" progId="PowerPoint.Slide.8">
                  <p:embed/>
                </p:oleObj>
              </mc:Choice>
              <mc:Fallback>
                <p:oleObj name="Folie" r:id="rId4" imgW="4952880" imgH="3429000" progId="PowerPoint.Slid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33107" r="6667" b="7901"/>
                      <a:stretch>
                        <a:fillRect/>
                      </a:stretch>
                    </p:blipFill>
                    <p:spPr bwMode="auto">
                      <a:xfrm>
                        <a:off x="0" y="1828800"/>
                        <a:ext cx="9144000" cy="400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4" name="Text Box 5"/>
          <p:cNvSpPr txBox="1">
            <a:spLocks noChangeArrowheads="1"/>
          </p:cNvSpPr>
          <p:nvPr/>
        </p:nvSpPr>
        <p:spPr bwMode="auto">
          <a:xfrm>
            <a:off x="2135188" y="2395538"/>
            <a:ext cx="2454275" cy="6302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Tx/>
              <a:buFontTx/>
              <a:buNone/>
            </a:pPr>
            <a:r>
              <a:rPr lang="de-DE" sz="1400" u="sng">
                <a:solidFill>
                  <a:srgbClr val="0000FF"/>
                </a:solidFill>
              </a:rPr>
              <a:t>Effizienter Wärmeerzeuger</a:t>
            </a:r>
          </a:p>
          <a:p>
            <a:pPr algn="ctr">
              <a:buClrTx/>
              <a:buFontTx/>
              <a:buNone/>
            </a:pPr>
            <a:r>
              <a:rPr lang="de-DE" sz="1400">
                <a:solidFill>
                  <a:srgbClr val="0000FF"/>
                </a:solidFill>
              </a:rPr>
              <a:t>z.B. Brennwertkessel</a:t>
            </a:r>
          </a:p>
        </p:txBody>
      </p:sp>
      <p:sp>
        <p:nvSpPr>
          <p:cNvPr id="2055" name="Text Box 6"/>
          <p:cNvSpPr txBox="1">
            <a:spLocks noChangeArrowheads="1"/>
          </p:cNvSpPr>
          <p:nvPr/>
        </p:nvSpPr>
        <p:spPr bwMode="auto">
          <a:xfrm>
            <a:off x="2209800" y="3505200"/>
            <a:ext cx="2133600" cy="8461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Tx/>
              <a:buFontTx/>
              <a:buNone/>
            </a:pPr>
            <a:r>
              <a:rPr lang="de-DE" sz="1400" u="sng">
                <a:solidFill>
                  <a:srgbClr val="0000FF"/>
                </a:solidFill>
              </a:rPr>
              <a:t>Zentrale Regelung</a:t>
            </a:r>
          </a:p>
          <a:p>
            <a:pPr algn="ctr">
              <a:buClrTx/>
              <a:buFontTx/>
              <a:buNone/>
            </a:pPr>
            <a:r>
              <a:rPr lang="de-DE" sz="1400">
                <a:solidFill>
                  <a:srgbClr val="0000FF"/>
                </a:solidFill>
              </a:rPr>
              <a:t>z.B. witterungs- oder bedarfsgeführt</a:t>
            </a:r>
          </a:p>
        </p:txBody>
      </p:sp>
      <p:sp>
        <p:nvSpPr>
          <p:cNvPr id="2056" name="Text Box 7"/>
          <p:cNvSpPr txBox="1">
            <a:spLocks noChangeArrowheads="1"/>
          </p:cNvSpPr>
          <p:nvPr/>
        </p:nvSpPr>
        <p:spPr bwMode="auto">
          <a:xfrm>
            <a:off x="2209800" y="4572000"/>
            <a:ext cx="1981200" cy="8461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Tx/>
              <a:buFontTx/>
              <a:buNone/>
            </a:pPr>
            <a:r>
              <a:rPr lang="de-DE" sz="1400" u="sng">
                <a:solidFill>
                  <a:srgbClr val="0000FF"/>
                </a:solidFill>
              </a:rPr>
              <a:t>Raum-Regelung</a:t>
            </a:r>
          </a:p>
          <a:p>
            <a:pPr algn="ctr">
              <a:buClrTx/>
              <a:buFontTx/>
              <a:buNone/>
            </a:pPr>
            <a:r>
              <a:rPr lang="de-DE" sz="1400">
                <a:solidFill>
                  <a:srgbClr val="0000FF"/>
                </a:solidFill>
              </a:rPr>
              <a:t>z.B. Thermostatventile</a:t>
            </a:r>
          </a:p>
        </p:txBody>
      </p:sp>
      <p:sp>
        <p:nvSpPr>
          <p:cNvPr id="2057" name="Text Box 8"/>
          <p:cNvSpPr txBox="1">
            <a:spLocks noChangeArrowheads="1"/>
          </p:cNvSpPr>
          <p:nvPr/>
        </p:nvSpPr>
        <p:spPr bwMode="auto">
          <a:xfrm>
            <a:off x="6477000" y="2362200"/>
            <a:ext cx="2286000" cy="8461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Tx/>
              <a:buFontTx/>
              <a:buNone/>
            </a:pPr>
            <a:r>
              <a:rPr lang="de-DE" sz="1400" u="sng">
                <a:solidFill>
                  <a:srgbClr val="0000FF"/>
                </a:solidFill>
              </a:rPr>
              <a:t>Umwälzpumpen</a:t>
            </a:r>
          </a:p>
          <a:p>
            <a:pPr algn="ctr">
              <a:buClrTx/>
              <a:buFontTx/>
              <a:buNone/>
            </a:pPr>
            <a:r>
              <a:rPr lang="de-DE" sz="1400">
                <a:solidFill>
                  <a:srgbClr val="0000FF"/>
                </a:solidFill>
              </a:rPr>
              <a:t>z.B. elektronisch geregelt oder mehrstufig</a:t>
            </a:r>
          </a:p>
        </p:txBody>
      </p:sp>
      <p:sp>
        <p:nvSpPr>
          <p:cNvPr id="2058" name="Text Box 9"/>
          <p:cNvSpPr txBox="1">
            <a:spLocks noChangeArrowheads="1"/>
          </p:cNvSpPr>
          <p:nvPr/>
        </p:nvSpPr>
        <p:spPr bwMode="auto">
          <a:xfrm>
            <a:off x="6477000" y="3352800"/>
            <a:ext cx="2667000" cy="10620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Tx/>
              <a:buFontTx/>
              <a:buNone/>
            </a:pPr>
            <a:r>
              <a:rPr lang="de-DE" sz="1400" u="sng">
                <a:solidFill>
                  <a:srgbClr val="0000FF"/>
                </a:solidFill>
              </a:rPr>
              <a:t>Dämmung der Rohrleitungen</a:t>
            </a:r>
          </a:p>
          <a:p>
            <a:pPr algn="ctr">
              <a:buClrTx/>
              <a:buFontTx/>
              <a:buNone/>
            </a:pPr>
            <a:r>
              <a:rPr lang="de-DE" sz="1400">
                <a:solidFill>
                  <a:srgbClr val="0000FF"/>
                </a:solidFill>
              </a:rPr>
              <a:t>Dämmstärke entspricht mindestens dem Rohrleitungs-Durchmesser</a:t>
            </a:r>
          </a:p>
        </p:txBody>
      </p:sp>
      <p:sp>
        <p:nvSpPr>
          <p:cNvPr id="2059" name="Text Box 10"/>
          <p:cNvSpPr txBox="1">
            <a:spLocks noChangeArrowheads="1"/>
          </p:cNvSpPr>
          <p:nvPr/>
        </p:nvSpPr>
        <p:spPr bwMode="auto">
          <a:xfrm>
            <a:off x="6553200" y="4572000"/>
            <a:ext cx="2286000" cy="10620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Tx/>
              <a:buFontTx/>
              <a:buNone/>
            </a:pPr>
            <a:r>
              <a:rPr lang="de-DE" sz="1400" u="sng">
                <a:solidFill>
                  <a:srgbClr val="0000FF"/>
                </a:solidFill>
              </a:rPr>
              <a:t>Wartung</a:t>
            </a:r>
          </a:p>
          <a:p>
            <a:pPr algn="ctr">
              <a:buClrTx/>
              <a:buFontTx/>
              <a:buNone/>
            </a:pPr>
            <a:r>
              <a:rPr lang="de-DE" sz="1400">
                <a:solidFill>
                  <a:srgbClr val="0000FF"/>
                </a:solidFill>
              </a:rPr>
              <a:t>regelmäßige Inspektion von Wärmeerzeuger und aller Komponenten</a:t>
            </a:r>
          </a:p>
        </p:txBody>
      </p:sp>
      <p:sp>
        <p:nvSpPr>
          <p:cNvPr id="2060" name="Text Box 11"/>
          <p:cNvSpPr txBox="1">
            <a:spLocks noChangeArrowheads="1"/>
          </p:cNvSpPr>
          <p:nvPr/>
        </p:nvSpPr>
        <p:spPr bwMode="auto">
          <a:xfrm>
            <a:off x="1219200" y="5816600"/>
            <a:ext cx="68103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Tx/>
              <a:buFontTx/>
              <a:buNone/>
            </a:pPr>
            <a:r>
              <a:rPr lang="de-DE" sz="2400">
                <a:solidFill>
                  <a:srgbClr val="0000FF"/>
                </a:solidFill>
              </a:rPr>
              <a:t>Wichtig: Optimierung der Gesamtanlage </a:t>
            </a:r>
            <a:br>
              <a:rPr lang="de-DE" sz="2400">
                <a:solidFill>
                  <a:srgbClr val="0000FF"/>
                </a:solidFill>
              </a:rPr>
            </a:br>
            <a:r>
              <a:rPr lang="de-DE" sz="2400">
                <a:solidFill>
                  <a:srgbClr val="0000FF"/>
                </a:solidFill>
              </a:rPr>
              <a:t>inkl. Hydraulischer Abgleich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0" y="6596390"/>
            <a:ext cx="211147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</a:pPr>
            <a:r>
              <a:rPr lang="de-DE" sz="1100" dirty="0">
                <a:solidFill>
                  <a:srgbClr val="3333FF"/>
                </a:solidFill>
              </a:rPr>
              <a:t>Quelle: Energieagentur NRW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3"/>
          <p:cNvSpPr>
            <a:spLocks noChangeArrowheads="1"/>
          </p:cNvSpPr>
          <p:nvPr/>
        </p:nvSpPr>
        <p:spPr bwMode="auto">
          <a:xfrm>
            <a:off x="0" y="2349500"/>
            <a:ext cx="9144000" cy="45085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pic>
        <p:nvPicPr>
          <p:cNvPr id="101379" name="Picture 7" descr="113_1382"/>
          <p:cNvPicPr>
            <a:picLocks noChangeAspect="1" noChangeArrowheads="1"/>
          </p:cNvPicPr>
          <p:nvPr/>
        </p:nvPicPr>
        <p:blipFill>
          <a:blip r:embed="rId3" cstate="print"/>
          <a:srcRect t="18060"/>
          <a:stretch>
            <a:fillRect/>
          </a:stretch>
        </p:blipFill>
        <p:spPr bwMode="auto">
          <a:xfrm>
            <a:off x="1155700" y="1536700"/>
            <a:ext cx="6751638" cy="449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20725"/>
            <a:ext cx="9144000" cy="468313"/>
          </a:xfrm>
          <a:solidFill>
            <a:srgbClr val="FFC000">
              <a:alpha val="50195"/>
            </a:srgbClr>
          </a:solidFill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de-DE" sz="2800" dirty="0" smtClean="0">
                <a:solidFill>
                  <a:srgbClr val="FF3300"/>
                </a:solidFill>
              </a:rPr>
              <a:t>Die Kunst modern zu Heizen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" y="6596390"/>
            <a:ext cx="2409824" cy="2616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de-DE" sz="1100" dirty="0" smtClean="0">
                <a:solidFill>
                  <a:srgbClr val="3333FF"/>
                </a:solidFill>
              </a:rPr>
              <a:t>Foto: Bernhard ANDRE, Wittlich</a:t>
            </a:r>
            <a:endParaRPr lang="de-DE" sz="1100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720725"/>
            <a:ext cx="9144000" cy="468313"/>
          </a:xfrm>
          <a:solidFill>
            <a:srgbClr val="FFC000">
              <a:alpha val="50195"/>
            </a:srgbClr>
          </a:solidFill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de-DE" sz="2800" dirty="0" smtClean="0">
                <a:solidFill>
                  <a:srgbClr val="FF3300"/>
                </a:solidFill>
              </a:rPr>
              <a:t>Wärmeverlustkoeffizienten von Rohrleitungen</a:t>
            </a:r>
          </a:p>
        </p:txBody>
      </p:sp>
      <p:pic>
        <p:nvPicPr>
          <p:cNvPr id="193538" name="Picture 2"/>
          <p:cNvPicPr>
            <a:picLocks noChangeAspect="1" noChangeArrowheads="1"/>
          </p:cNvPicPr>
          <p:nvPr/>
        </p:nvPicPr>
        <p:blipFill>
          <a:blip r:embed="rId3" cstate="print"/>
          <a:srcRect t="4340"/>
          <a:stretch>
            <a:fillRect/>
          </a:stretch>
        </p:blipFill>
        <p:spPr bwMode="auto">
          <a:xfrm>
            <a:off x="2452688" y="1543050"/>
            <a:ext cx="5857875" cy="482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hteck 3"/>
          <p:cNvSpPr/>
          <p:nvPr/>
        </p:nvSpPr>
        <p:spPr>
          <a:xfrm>
            <a:off x="2314800" y="6488668"/>
            <a:ext cx="174759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 smtClean="0">
                <a:solidFill>
                  <a:srgbClr val="0000FF"/>
                </a:solidFill>
              </a:rPr>
              <a:t>Quelle: IWU, Darmstadt</a:t>
            </a:r>
            <a:endParaRPr lang="de-DE" sz="1100" dirty="0">
              <a:solidFill>
                <a:srgbClr val="0000FF"/>
              </a:solidFill>
            </a:endParaRPr>
          </a:p>
        </p:txBody>
      </p:sp>
      <p:pic>
        <p:nvPicPr>
          <p:cNvPr id="24578" name="Picture 2" descr="C:\Dokumente und Einstellungen\Bernhard\Eigene Dateien\1. BÜRO\2. FOLIEN\1. eigene Folien\Fotos\3. ANLAGENTEILE\1. Heizung\2. Wärmeverteilung\verkleinert 320x240\k-126_2621.JPG"/>
          <p:cNvPicPr>
            <a:picLocks noChangeAspect="1" noChangeArrowheads="1"/>
          </p:cNvPicPr>
          <p:nvPr/>
        </p:nvPicPr>
        <p:blipFill>
          <a:blip r:embed="rId4" cstate="print"/>
          <a:srcRect l="23750"/>
          <a:stretch>
            <a:fillRect/>
          </a:stretch>
        </p:blipFill>
        <p:spPr bwMode="auto">
          <a:xfrm>
            <a:off x="0" y="2562225"/>
            <a:ext cx="2314800" cy="2276852"/>
          </a:xfrm>
          <a:prstGeom prst="rect">
            <a:avLst/>
          </a:prstGeom>
          <a:noFill/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0" y="4834265"/>
            <a:ext cx="2314800" cy="2616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de-DE" sz="1100" dirty="0" smtClean="0">
                <a:solidFill>
                  <a:srgbClr val="3333FF"/>
                </a:solidFill>
              </a:rPr>
              <a:t>Foto: Bernhard ANDRE, Wittlich</a:t>
            </a:r>
            <a:endParaRPr lang="de-DE" sz="1100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720725"/>
            <a:ext cx="9144000" cy="468313"/>
          </a:xfrm>
          <a:solidFill>
            <a:srgbClr val="FFC000">
              <a:alpha val="50195"/>
            </a:srgbClr>
          </a:solidFill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de-DE" sz="2800" dirty="0" smtClean="0">
                <a:solidFill>
                  <a:srgbClr val="FF3300"/>
                </a:solidFill>
              </a:rPr>
              <a:t>Wärmeverlustkoeffizienten von Rohrleitungen</a:t>
            </a:r>
          </a:p>
        </p:txBody>
      </p:sp>
      <p:pic>
        <p:nvPicPr>
          <p:cNvPr id="193538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452688" y="1760934"/>
            <a:ext cx="5857875" cy="439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hteck 3"/>
          <p:cNvSpPr/>
          <p:nvPr/>
        </p:nvSpPr>
        <p:spPr>
          <a:xfrm>
            <a:off x="2314800" y="6488668"/>
            <a:ext cx="174759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 smtClean="0">
                <a:solidFill>
                  <a:srgbClr val="0000FF"/>
                </a:solidFill>
              </a:rPr>
              <a:t>Quelle: IWU, Darmstadt</a:t>
            </a:r>
            <a:endParaRPr lang="de-DE" sz="1100" dirty="0">
              <a:solidFill>
                <a:srgbClr val="0000FF"/>
              </a:solidFill>
            </a:endParaRPr>
          </a:p>
        </p:txBody>
      </p:sp>
      <p:pic>
        <p:nvPicPr>
          <p:cNvPr id="24578" name="Picture 2" descr="C:\Dokumente und Einstellungen\Bernhard\Eigene Dateien\1. BÜRO\2. FOLIEN\1. eigene Folien\Fotos\3. ANLAGENTEILE\1. Heizung\2. Wärmeverteilung\verkleinert 320x240\k-126_2621.JPG"/>
          <p:cNvPicPr>
            <a:picLocks noChangeAspect="1" noChangeArrowheads="1"/>
          </p:cNvPicPr>
          <p:nvPr/>
        </p:nvPicPr>
        <p:blipFill>
          <a:blip r:embed="rId4" cstate="print"/>
          <a:srcRect l="23750"/>
          <a:stretch>
            <a:fillRect/>
          </a:stretch>
        </p:blipFill>
        <p:spPr bwMode="auto">
          <a:xfrm>
            <a:off x="0" y="2562225"/>
            <a:ext cx="2314800" cy="2276852"/>
          </a:xfrm>
          <a:prstGeom prst="rect">
            <a:avLst/>
          </a:prstGeom>
          <a:noFill/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0" y="4834265"/>
            <a:ext cx="2314800" cy="2616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de-DE" sz="1100" dirty="0" smtClean="0">
                <a:solidFill>
                  <a:srgbClr val="3333FF"/>
                </a:solidFill>
              </a:rPr>
              <a:t>Foto: Bernhard ANDRE, Wittlich</a:t>
            </a:r>
            <a:endParaRPr lang="de-DE" sz="1100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/>
          <p:cNvSpPr>
            <a:spLocks noChangeArrowheads="1"/>
          </p:cNvSpPr>
          <p:nvPr/>
        </p:nvSpPr>
        <p:spPr bwMode="auto">
          <a:xfrm>
            <a:off x="0" y="2349500"/>
            <a:ext cx="9144000" cy="45085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de-DE"/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20725"/>
            <a:ext cx="9144000" cy="468313"/>
          </a:xfrm>
          <a:solidFill>
            <a:srgbClr val="FFC000">
              <a:alpha val="50195"/>
            </a:srgbClr>
          </a:solidFill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de-DE" sz="2800" dirty="0" smtClean="0"/>
              <a:t>regionaltypische Wohngebäude</a:t>
            </a:r>
          </a:p>
        </p:txBody>
      </p:sp>
      <p:pic>
        <p:nvPicPr>
          <p:cNvPr id="28676" name="Picture 2" descr="C:\Dokumente und Einstellungen\Bernhard\Eigene Dateien\1. BÜRO\2. FOLIEN\1. eigene Folien\Fotos\1. Gebäude\HANSEN, Zeltingen\verkleinert 320x240\k-134_34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2425" y="1411288"/>
            <a:ext cx="2286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3" descr="C:\Dokumente und Einstellungen\Bernhard\Eigene Dateien\1. BÜRO\2. FOLIEN\1. eigene Folien\Fotos\1. Gebäude\JUSTEN, Briedern\verkleinert 640x480\k-111_1137.JPG"/>
          <p:cNvPicPr>
            <a:picLocks noChangeAspect="1" noChangeArrowheads="1"/>
          </p:cNvPicPr>
          <p:nvPr/>
        </p:nvPicPr>
        <p:blipFill>
          <a:blip r:embed="rId3" cstate="print"/>
          <a:srcRect b="16310"/>
          <a:stretch>
            <a:fillRect/>
          </a:stretch>
        </p:blipFill>
        <p:spPr bwMode="auto">
          <a:xfrm>
            <a:off x="312738" y="4295775"/>
            <a:ext cx="2119312" cy="236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4" descr="C:\Dokumente und Einstellungen\Bernhard\Eigene Dateien\1. BÜRO\2. FOLIEN\1. eigene Folien\Fotos\1. Gebäude\GÖBEL, Ehlenz\verkleinert 800x600\k-Ehlenz-nachh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48338" y="4078288"/>
            <a:ext cx="309880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2" descr="C:\Dokumente und Einstellungen\Bernhard\Eigene Dateien\1. BÜRO\2. FOLIEN\1. eigene Folien\Fotos\1. Gebäude\EIFELSTRASSE\verkleinert 800x600\k-Straßenansicht1 neu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16113" y="1633538"/>
            <a:ext cx="5949950" cy="446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" y="6581775"/>
            <a:ext cx="2400300" cy="2616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de-DE" sz="1100" dirty="0" smtClean="0">
                <a:solidFill>
                  <a:srgbClr val="3333FF"/>
                </a:solidFill>
              </a:rPr>
              <a:t>Fotos: Bernhard ANDRE, Wittlich</a:t>
            </a:r>
            <a:endParaRPr lang="de-DE" sz="1100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20000"/>
            <a:ext cx="9144000" cy="468313"/>
          </a:xfrm>
          <a:solidFill>
            <a:srgbClr val="FFC000">
              <a:alpha val="50000"/>
            </a:srgbClr>
          </a:solidFill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de-DE" sz="2800" dirty="0" smtClean="0">
                <a:solidFill>
                  <a:srgbClr val="FF0000"/>
                </a:solidFill>
              </a:rPr>
              <a:t>Materialien zur Dämmung von Rohrleitungen</a:t>
            </a:r>
            <a:endParaRPr lang="de-DE" sz="2800" dirty="0">
              <a:solidFill>
                <a:srgbClr val="FF0000"/>
              </a:solidFill>
            </a:endParaRPr>
          </a:p>
        </p:txBody>
      </p:sp>
      <p:pic>
        <p:nvPicPr>
          <p:cNvPr id="98307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843196" y="1843076"/>
            <a:ext cx="4681728" cy="3945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1730" name="Picture 2" descr="C:\Dokumente und Einstellungen\Bernhard\Eigene Dateien\1. BÜRO\2. FOLIEN\1. eigene Folien\Fotos\3. ANLAGENTEILE\1. Heizung\2. Wärmeverteilung\verkleinert 320x240\k-P10007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62225"/>
            <a:ext cx="2314800" cy="3086400"/>
          </a:xfrm>
          <a:prstGeom prst="rect">
            <a:avLst/>
          </a:prstGeom>
          <a:noFill/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5643890"/>
            <a:ext cx="2314800" cy="2616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de-DE" sz="1100" dirty="0" smtClean="0">
                <a:solidFill>
                  <a:srgbClr val="3333FF"/>
                </a:solidFill>
              </a:rPr>
              <a:t>Foto: Bernhard ANDRE, Wittlich</a:t>
            </a:r>
            <a:endParaRPr lang="de-DE" sz="1100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20725"/>
            <a:ext cx="9144000" cy="468313"/>
          </a:xfrm>
          <a:solidFill>
            <a:srgbClr val="FFC000">
              <a:alpha val="50195"/>
            </a:srgbClr>
          </a:solidFill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de-DE" sz="2800" dirty="0" smtClean="0">
                <a:solidFill>
                  <a:srgbClr val="FF0000"/>
                </a:solidFill>
              </a:rPr>
              <a:t>Regelung und Umwälzpumpen</a:t>
            </a:r>
          </a:p>
        </p:txBody>
      </p:sp>
      <p:sp>
        <p:nvSpPr>
          <p:cNvPr id="102403" name="Rectangle 3"/>
          <p:cNvSpPr>
            <a:spLocks noChangeArrowheads="1"/>
          </p:cNvSpPr>
          <p:nvPr/>
        </p:nvSpPr>
        <p:spPr bwMode="auto">
          <a:xfrm>
            <a:off x="0" y="2349500"/>
            <a:ext cx="9144000" cy="45085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pic>
        <p:nvPicPr>
          <p:cNvPr id="102404" name="Picture 4" descr="C:\Inetpub\wwwroot\folienpool\web\_database\_data\images\HTA018[1].jpg"/>
          <p:cNvPicPr>
            <a:picLocks noChangeAspect="1" noChangeArrowheads="1"/>
          </p:cNvPicPr>
          <p:nvPr/>
        </p:nvPicPr>
        <p:blipFill>
          <a:blip r:embed="rId3" cstate="print"/>
          <a:srcRect t="26666" b="14444"/>
          <a:stretch>
            <a:fillRect/>
          </a:stretch>
        </p:blipFill>
        <p:spPr bwMode="auto">
          <a:xfrm>
            <a:off x="0" y="1828800"/>
            <a:ext cx="91440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5" name="Text Box 5"/>
          <p:cNvSpPr txBox="1">
            <a:spLocks noChangeArrowheads="1"/>
          </p:cNvSpPr>
          <p:nvPr/>
        </p:nvSpPr>
        <p:spPr bwMode="auto">
          <a:xfrm>
            <a:off x="0" y="6596390"/>
            <a:ext cx="211147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</a:pPr>
            <a:r>
              <a:rPr lang="de-DE" sz="1100" dirty="0">
                <a:solidFill>
                  <a:srgbClr val="3333FF"/>
                </a:solidFill>
              </a:rPr>
              <a:t>Quelle: Energieagentur NRW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ChangeArrowheads="1"/>
          </p:cNvSpPr>
          <p:nvPr/>
        </p:nvSpPr>
        <p:spPr bwMode="auto">
          <a:xfrm>
            <a:off x="0" y="2349500"/>
            <a:ext cx="9144000" cy="45085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de-DE"/>
          </a:p>
        </p:txBody>
      </p:sp>
      <p:pic>
        <p:nvPicPr>
          <p:cNvPr id="103427" name="Picture 3" descr="Haus1 m Hzg + Hol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219200"/>
            <a:ext cx="6086475" cy="468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504000"/>
            <a:ext cx="9144000" cy="828000"/>
          </a:xfrm>
          <a:solidFill>
            <a:srgbClr val="FFC000">
              <a:alpha val="50000"/>
            </a:srgbClr>
          </a:solidFill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de-DE" sz="2800" dirty="0" smtClean="0"/>
              <a:t>(Teil-)Substitution endlicher Energieträger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2400" dirty="0" smtClean="0"/>
              <a:t>(Kaminofen u. solar)</a:t>
            </a:r>
          </a:p>
        </p:txBody>
      </p:sp>
      <p:sp>
        <p:nvSpPr>
          <p:cNvPr id="103429" name="Rectangle 38"/>
          <p:cNvSpPr>
            <a:spLocks noChangeArrowheads="1"/>
          </p:cNvSpPr>
          <p:nvPr/>
        </p:nvSpPr>
        <p:spPr bwMode="auto">
          <a:xfrm>
            <a:off x="5410200" y="5334000"/>
            <a:ext cx="838200" cy="76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838695" name="Line 39"/>
          <p:cNvSpPr>
            <a:spLocks noChangeShapeType="1"/>
          </p:cNvSpPr>
          <p:nvPr/>
        </p:nvSpPr>
        <p:spPr bwMode="auto">
          <a:xfrm>
            <a:off x="3886200" y="3886200"/>
            <a:ext cx="0" cy="11430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838696" name="Freeform 40"/>
          <p:cNvSpPr>
            <a:spLocks/>
          </p:cNvSpPr>
          <p:nvPr/>
        </p:nvSpPr>
        <p:spPr bwMode="auto">
          <a:xfrm>
            <a:off x="3886200" y="3886200"/>
            <a:ext cx="369888" cy="1588"/>
          </a:xfrm>
          <a:custGeom>
            <a:avLst/>
            <a:gdLst>
              <a:gd name="T0" fmla="*/ 0 w 233"/>
              <a:gd name="T1" fmla="*/ 0 h 1"/>
              <a:gd name="T2" fmla="*/ 587198038 w 233"/>
              <a:gd name="T3" fmla="*/ 0 h 1"/>
              <a:gd name="T4" fmla="*/ 0 60000 65536"/>
              <a:gd name="T5" fmla="*/ 0 60000 65536"/>
              <a:gd name="T6" fmla="*/ 0 w 233"/>
              <a:gd name="T7" fmla="*/ 0 h 1"/>
              <a:gd name="T8" fmla="*/ 233 w 233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33" h="1">
                <a:moveTo>
                  <a:pt x="0" y="0"/>
                </a:moveTo>
                <a:lnTo>
                  <a:pt x="233" y="0"/>
                </a:lnTo>
              </a:path>
            </a:pathLst>
          </a:cu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838698" name="Freeform 42"/>
          <p:cNvSpPr>
            <a:spLocks/>
          </p:cNvSpPr>
          <p:nvPr/>
        </p:nvSpPr>
        <p:spPr bwMode="auto">
          <a:xfrm>
            <a:off x="3843338" y="3732213"/>
            <a:ext cx="3175" cy="1187450"/>
          </a:xfrm>
          <a:custGeom>
            <a:avLst/>
            <a:gdLst>
              <a:gd name="T0" fmla="*/ 5040312 w 2"/>
              <a:gd name="T1" fmla="*/ 0 h 748"/>
              <a:gd name="T2" fmla="*/ 0 w 2"/>
              <a:gd name="T3" fmla="*/ 1885077053 h 748"/>
              <a:gd name="T4" fmla="*/ 0 60000 65536"/>
              <a:gd name="T5" fmla="*/ 0 60000 65536"/>
              <a:gd name="T6" fmla="*/ 0 w 2"/>
              <a:gd name="T7" fmla="*/ 0 h 748"/>
              <a:gd name="T8" fmla="*/ 2 w 2"/>
              <a:gd name="T9" fmla="*/ 748 h 74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" h="748">
                <a:moveTo>
                  <a:pt x="2" y="0"/>
                </a:moveTo>
                <a:lnTo>
                  <a:pt x="0" y="748"/>
                </a:ln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838699" name="Freeform 43"/>
          <p:cNvSpPr>
            <a:spLocks/>
          </p:cNvSpPr>
          <p:nvPr/>
        </p:nvSpPr>
        <p:spPr bwMode="auto">
          <a:xfrm>
            <a:off x="3841750" y="3735388"/>
            <a:ext cx="425450" cy="1587"/>
          </a:xfrm>
          <a:custGeom>
            <a:avLst/>
            <a:gdLst>
              <a:gd name="T0" fmla="*/ 0 w 268"/>
              <a:gd name="T1" fmla="*/ 2518569 h 1"/>
              <a:gd name="T2" fmla="*/ 675401766 w 268"/>
              <a:gd name="T3" fmla="*/ 0 h 1"/>
              <a:gd name="T4" fmla="*/ 0 60000 65536"/>
              <a:gd name="T5" fmla="*/ 0 60000 65536"/>
              <a:gd name="T6" fmla="*/ 0 w 268"/>
              <a:gd name="T7" fmla="*/ 0 h 1"/>
              <a:gd name="T8" fmla="*/ 268 w 268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68" h="1">
                <a:moveTo>
                  <a:pt x="0" y="1"/>
                </a:moveTo>
                <a:lnTo>
                  <a:pt x="268" y="0"/>
                </a:ln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838700" name="Line 44"/>
          <p:cNvSpPr>
            <a:spLocks noChangeShapeType="1"/>
          </p:cNvSpPr>
          <p:nvPr/>
        </p:nvSpPr>
        <p:spPr bwMode="auto">
          <a:xfrm flipH="1">
            <a:off x="4038600" y="3733800"/>
            <a:ext cx="228600" cy="76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838701" name="Line 45"/>
          <p:cNvSpPr>
            <a:spLocks noChangeShapeType="1"/>
          </p:cNvSpPr>
          <p:nvPr/>
        </p:nvSpPr>
        <p:spPr bwMode="auto">
          <a:xfrm>
            <a:off x="4038600" y="3810000"/>
            <a:ext cx="228600" cy="762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pic>
        <p:nvPicPr>
          <p:cNvPr id="838709" name="Picture 5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1524000"/>
            <a:ext cx="762000" cy="18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8710" name="Picture 5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1371600"/>
            <a:ext cx="1195388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38" name="Picture 5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4600" y="1447800"/>
            <a:ext cx="749300" cy="6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8712" name="Picture 5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62200" y="1447800"/>
            <a:ext cx="914400" cy="13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8713" name="Picture 5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62200" y="1524000"/>
            <a:ext cx="896938" cy="16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8714" name="Line 58"/>
          <p:cNvSpPr>
            <a:spLocks noChangeShapeType="1"/>
          </p:cNvSpPr>
          <p:nvPr/>
        </p:nvSpPr>
        <p:spPr bwMode="auto">
          <a:xfrm>
            <a:off x="3581400" y="1447800"/>
            <a:ext cx="0" cy="365760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de-DE"/>
          </a:p>
        </p:txBody>
      </p:sp>
      <p:sp>
        <p:nvSpPr>
          <p:cNvPr id="838715" name="Line 59"/>
          <p:cNvSpPr>
            <a:spLocks noChangeShapeType="1"/>
          </p:cNvSpPr>
          <p:nvPr/>
        </p:nvSpPr>
        <p:spPr bwMode="auto">
          <a:xfrm>
            <a:off x="3581400" y="5105400"/>
            <a:ext cx="457200" cy="0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de-DE"/>
          </a:p>
        </p:txBody>
      </p:sp>
      <p:pic>
        <p:nvPicPr>
          <p:cNvPr id="838703" name="Picture 4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00400" y="1371600"/>
            <a:ext cx="4445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8716" name="Line 60"/>
          <p:cNvSpPr>
            <a:spLocks noChangeShapeType="1"/>
          </p:cNvSpPr>
          <p:nvPr/>
        </p:nvSpPr>
        <p:spPr bwMode="auto">
          <a:xfrm>
            <a:off x="3505200" y="1752600"/>
            <a:ext cx="0" cy="3581400"/>
          </a:xfrm>
          <a:prstGeom prst="line">
            <a:avLst/>
          </a:prstGeom>
          <a:noFill/>
          <a:ln w="31750">
            <a:solidFill>
              <a:srgbClr val="3333FF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de-DE"/>
          </a:p>
        </p:txBody>
      </p:sp>
      <p:sp>
        <p:nvSpPr>
          <p:cNvPr id="838717" name="Line 61"/>
          <p:cNvSpPr>
            <a:spLocks noChangeShapeType="1"/>
          </p:cNvSpPr>
          <p:nvPr/>
        </p:nvSpPr>
        <p:spPr bwMode="auto">
          <a:xfrm>
            <a:off x="3505200" y="5334000"/>
            <a:ext cx="533400" cy="0"/>
          </a:xfrm>
          <a:prstGeom prst="line">
            <a:avLst/>
          </a:prstGeom>
          <a:noFill/>
          <a:ln w="31750">
            <a:solidFill>
              <a:srgbClr val="3333FF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de-DE"/>
          </a:p>
        </p:txBody>
      </p:sp>
      <p:sp>
        <p:nvSpPr>
          <p:cNvPr id="838718" name="Line 62"/>
          <p:cNvSpPr>
            <a:spLocks noChangeShapeType="1"/>
          </p:cNvSpPr>
          <p:nvPr/>
        </p:nvSpPr>
        <p:spPr bwMode="auto">
          <a:xfrm>
            <a:off x="3276600" y="1752600"/>
            <a:ext cx="228600" cy="0"/>
          </a:xfrm>
          <a:prstGeom prst="line">
            <a:avLst/>
          </a:prstGeom>
          <a:noFill/>
          <a:ln w="31750">
            <a:solidFill>
              <a:srgbClr val="3333FF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de-DE"/>
          </a:p>
        </p:txBody>
      </p:sp>
      <p:sp>
        <p:nvSpPr>
          <p:cNvPr id="23" name="Rechteck 22"/>
          <p:cNvSpPr/>
          <p:nvPr/>
        </p:nvSpPr>
        <p:spPr>
          <a:xfrm>
            <a:off x="1540119" y="6221412"/>
            <a:ext cx="23807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 smtClean="0">
                <a:solidFill>
                  <a:srgbClr val="0000FF"/>
                </a:solidFill>
              </a:rPr>
              <a:t>Grafik: Bernhard Andre, Wittlich</a:t>
            </a:r>
            <a:endParaRPr lang="de-DE" sz="11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8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8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8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8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8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8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8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8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8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8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8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8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8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8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8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8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8695" grpId="0" animBg="1"/>
      <p:bldP spid="838696" grpId="0" animBg="1"/>
      <p:bldP spid="838698" grpId="0" animBg="1"/>
      <p:bldP spid="838699" grpId="0" animBg="1"/>
      <p:bldP spid="838700" grpId="0" animBg="1"/>
      <p:bldP spid="838701" grpId="0" animBg="1"/>
      <p:bldP spid="838714" grpId="0" animBg="1"/>
      <p:bldP spid="838715" grpId="0" animBg="1"/>
      <p:bldP spid="838716" grpId="0" animBg="1"/>
      <p:bldP spid="838717" grpId="0" animBg="1"/>
      <p:bldP spid="838718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4" descr="C:\Dokumente und Einstellungen\Bernhard Andre\Eigene Dateien\BÜRO\LEISTUNG\BERATEN\vzbv\Fallmanagement\2008\FMO STUFF, Ürzig\Fotos\128_28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92113"/>
            <a:ext cx="9144000" cy="646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1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720000"/>
            <a:ext cx="9144000" cy="1204912"/>
          </a:xfrm>
          <a:solidFill>
            <a:srgbClr val="FFC000">
              <a:alpha val="50000"/>
            </a:srgbClr>
          </a:solidFill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de-DE" sz="2800" dirty="0" smtClean="0"/>
              <a:t>(Teil-)Substitution endlicher Energieträger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2400" dirty="0" smtClean="0"/>
              <a:t>gemeinsame Heizzentralen auf privater, </a:t>
            </a:r>
            <a:br>
              <a:rPr lang="de-DE" sz="2400" dirty="0" smtClean="0"/>
            </a:br>
            <a:r>
              <a:rPr lang="de-DE" sz="2400" dirty="0" smtClean="0"/>
              <a:t>kommunaler oder gewerblicher Basis</a:t>
            </a: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" y="6596390"/>
            <a:ext cx="2314800" cy="2616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de-DE" sz="1100" dirty="0" smtClean="0">
                <a:solidFill>
                  <a:srgbClr val="3333FF"/>
                </a:solidFill>
              </a:rPr>
              <a:t>Foto: Bernhard ANDRE, Wittlich</a:t>
            </a:r>
            <a:endParaRPr lang="de-DE" sz="1100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2700000" y="2484000"/>
            <a:ext cx="5884862" cy="1649412"/>
          </a:xfrm>
        </p:spPr>
        <p:txBody>
          <a:bodyPr/>
          <a:lstStyle/>
          <a:p>
            <a:pPr eaLnBrk="1" hangingPunct="1"/>
            <a:r>
              <a:rPr lang="de-DE" sz="5400" dirty="0" smtClean="0">
                <a:solidFill>
                  <a:srgbClr val="FF3300"/>
                </a:solidFill>
              </a:rPr>
              <a:t>Beispiel aus der Praxis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4"/>
          <p:cNvSpPr>
            <a:spLocks noChangeArrowheads="1"/>
          </p:cNvSpPr>
          <p:nvPr/>
        </p:nvSpPr>
        <p:spPr bwMode="auto">
          <a:xfrm>
            <a:off x="0" y="2349500"/>
            <a:ext cx="9144000" cy="45085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de-DE"/>
          </a:p>
        </p:txBody>
      </p:sp>
      <p:pic>
        <p:nvPicPr>
          <p:cNvPr id="51203" name="Picture 3" descr="C:\Dokumente und Einstellungen\Bernhard Andre\Eigene Dateien\PRIVAT\Canon\Eifelstraße 23\Ansichten\neu\117_17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8350" y="1828800"/>
            <a:ext cx="4305300" cy="3238500"/>
          </a:xfrm>
          <a:prstGeom prst="rect">
            <a:avLst/>
          </a:prstGeom>
          <a:noFill/>
          <a:ln w="19050">
            <a:solidFill>
              <a:srgbClr val="3333FF"/>
            </a:solidFill>
            <a:miter lim="800000"/>
            <a:headEnd/>
            <a:tailEnd/>
          </a:ln>
        </p:spPr>
      </p:pic>
      <p:sp>
        <p:nvSpPr>
          <p:cNvPr id="10854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720725"/>
            <a:ext cx="9144000" cy="468000"/>
          </a:xfrm>
          <a:solidFill>
            <a:srgbClr val="FFC000">
              <a:alpha val="50195"/>
            </a:srgbClr>
          </a:solidFill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de-DE" sz="2800" dirty="0" smtClean="0">
                <a:solidFill>
                  <a:srgbClr val="FF0000"/>
                </a:solidFill>
              </a:rPr>
              <a:t>Eigenes Wohn- und Bürogebäude, Wittlich</a:t>
            </a:r>
          </a:p>
        </p:txBody>
      </p:sp>
      <p:pic>
        <p:nvPicPr>
          <p:cNvPr id="108549" name="Picture 5" descr="C:\Dokumente und Einstellungen\Bernhard Andre\Eigene Dateien\PRIVAT\Eigenheim\Wengerohr\Fotos\Ansichten\alt\Strassenansicht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338" y="1828800"/>
            <a:ext cx="4302125" cy="3238500"/>
          </a:xfrm>
          <a:prstGeom prst="rect">
            <a:avLst/>
          </a:prstGeom>
          <a:noFill/>
          <a:ln w="19050">
            <a:solidFill>
              <a:srgbClr val="3333FF"/>
            </a:solidFill>
            <a:miter lim="800000"/>
            <a:headEnd/>
            <a:tailEnd/>
          </a:ln>
        </p:spPr>
      </p:pic>
      <p:sp>
        <p:nvSpPr>
          <p:cNvPr id="108551" name="Text Box 7"/>
          <p:cNvSpPr txBox="1">
            <a:spLocks noChangeArrowheads="1"/>
          </p:cNvSpPr>
          <p:nvPr/>
        </p:nvSpPr>
        <p:spPr bwMode="auto">
          <a:xfrm>
            <a:off x="0" y="510540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1400">
                <a:solidFill>
                  <a:srgbClr val="0000FF"/>
                </a:solidFill>
              </a:rPr>
              <a:t>vorher -  </a:t>
            </a:r>
            <a:r>
              <a:rPr lang="de-DE" sz="2400">
                <a:solidFill>
                  <a:srgbClr val="0000FF"/>
                </a:solidFill>
              </a:rPr>
              <a:t>Straßenansicht</a:t>
            </a:r>
            <a:r>
              <a:rPr lang="de-DE" sz="3200">
                <a:solidFill>
                  <a:srgbClr val="0000FF"/>
                </a:solidFill>
              </a:rPr>
              <a:t> </a:t>
            </a:r>
            <a:r>
              <a:rPr lang="de-DE" sz="1400">
                <a:solidFill>
                  <a:srgbClr val="0000FF"/>
                </a:solidFill>
              </a:rPr>
              <a:t>-  nachher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" y="6596390"/>
            <a:ext cx="2409824" cy="2616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de-DE" sz="1100" dirty="0" smtClean="0">
                <a:solidFill>
                  <a:srgbClr val="3333FF"/>
                </a:solidFill>
              </a:rPr>
              <a:t>Fotos: Bernhard ANDRE, Wittlich</a:t>
            </a:r>
            <a:endParaRPr lang="de-DE" sz="1100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4"/>
          <p:cNvSpPr>
            <a:spLocks noChangeArrowheads="1"/>
          </p:cNvSpPr>
          <p:nvPr/>
        </p:nvSpPr>
        <p:spPr bwMode="auto">
          <a:xfrm>
            <a:off x="0" y="2349500"/>
            <a:ext cx="9144000" cy="45085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de-DE"/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720725"/>
            <a:ext cx="9144000" cy="468000"/>
          </a:xfrm>
          <a:solidFill>
            <a:srgbClr val="FFC000">
              <a:alpha val="50195"/>
            </a:srgbClr>
          </a:solidFill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de-DE" sz="2800" dirty="0" smtClean="0">
                <a:solidFill>
                  <a:srgbClr val="FF0000"/>
                </a:solidFill>
              </a:rPr>
              <a:t>Eigenes Wohn- und Bürogebäude, Wittlich</a:t>
            </a:r>
          </a:p>
        </p:txBody>
      </p:sp>
      <p:pic>
        <p:nvPicPr>
          <p:cNvPr id="52228" name="Picture 4" descr="C:\Dokumente und Einstellungen\Bernhard Andre\Eigene Dateien\PRIVAT\Canon\Eifelstraße 23\Ansichten\neu\Rückansicht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828800"/>
            <a:ext cx="4318000" cy="3238500"/>
          </a:xfrm>
          <a:prstGeom prst="rect">
            <a:avLst/>
          </a:prstGeom>
          <a:noFill/>
          <a:ln w="19050">
            <a:solidFill>
              <a:srgbClr val="3333FF"/>
            </a:solidFill>
            <a:miter lim="800000"/>
            <a:headEnd/>
            <a:tailEnd/>
          </a:ln>
        </p:spPr>
      </p:pic>
      <p:pic>
        <p:nvPicPr>
          <p:cNvPr id="109573" name="Picture 5" descr="C:\Dokumente und Einstellungen\Bernhard Andre\Eigene Dateien\PRIVAT\Eigenheim\Wengerohr\Fotos\Baustelle\Ergebnisse\Rückansicht neu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828800"/>
            <a:ext cx="4318000" cy="3238500"/>
          </a:xfrm>
          <a:prstGeom prst="rect">
            <a:avLst/>
          </a:prstGeom>
          <a:noFill/>
          <a:ln w="19050">
            <a:solidFill>
              <a:srgbClr val="3333FF"/>
            </a:solidFill>
            <a:miter lim="800000"/>
            <a:headEnd/>
            <a:tailEnd/>
          </a:ln>
        </p:spPr>
      </p:pic>
      <p:sp>
        <p:nvSpPr>
          <p:cNvPr id="109575" name="Text Box 7"/>
          <p:cNvSpPr txBox="1">
            <a:spLocks noChangeArrowheads="1"/>
          </p:cNvSpPr>
          <p:nvPr/>
        </p:nvSpPr>
        <p:spPr bwMode="auto">
          <a:xfrm>
            <a:off x="0" y="510540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1400">
                <a:solidFill>
                  <a:srgbClr val="0000FF"/>
                </a:solidFill>
              </a:rPr>
              <a:t>vorher -  </a:t>
            </a:r>
            <a:r>
              <a:rPr lang="de-DE" sz="2400">
                <a:solidFill>
                  <a:srgbClr val="0000FF"/>
                </a:solidFill>
              </a:rPr>
              <a:t>Gartenansicht</a:t>
            </a:r>
            <a:r>
              <a:rPr lang="de-DE" sz="3200">
                <a:solidFill>
                  <a:srgbClr val="0000FF"/>
                </a:solidFill>
              </a:rPr>
              <a:t> </a:t>
            </a:r>
            <a:r>
              <a:rPr lang="de-DE" sz="1400">
                <a:solidFill>
                  <a:srgbClr val="0000FF"/>
                </a:solidFill>
              </a:rPr>
              <a:t>-  nachher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" y="6596390"/>
            <a:ext cx="2409824" cy="2616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de-DE" sz="1100" dirty="0" smtClean="0">
                <a:solidFill>
                  <a:srgbClr val="3333FF"/>
                </a:solidFill>
              </a:rPr>
              <a:t>Fotos: Bernhard ANDRE, Wittlich</a:t>
            </a:r>
            <a:endParaRPr lang="de-DE" sz="1100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4"/>
          <p:cNvSpPr>
            <a:spLocks noChangeArrowheads="1"/>
          </p:cNvSpPr>
          <p:nvPr/>
        </p:nvSpPr>
        <p:spPr bwMode="auto">
          <a:xfrm>
            <a:off x="0" y="2349500"/>
            <a:ext cx="9144000" cy="45085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de-DE"/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31800"/>
            <a:ext cx="9144000" cy="468313"/>
          </a:xfrm>
          <a:solidFill>
            <a:srgbClr val="FFC000">
              <a:alpha val="50195"/>
            </a:srgbClr>
          </a:solidFill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de-DE" sz="2800" dirty="0" smtClean="0">
                <a:solidFill>
                  <a:srgbClr val="FF0000"/>
                </a:solidFill>
              </a:rPr>
              <a:t>Zusammenfassung der Dämmmaßnahmen</a:t>
            </a:r>
          </a:p>
        </p:txBody>
      </p:sp>
      <p:pic>
        <p:nvPicPr>
          <p:cNvPr id="110596" name="Picture 4" descr="C:\Dokumente und Einstellungen\Bernhard Andre\Eigene Dateien\PRIVAT\Canon\Eifelstraße 23\Baustelle\Details\nachher\Kellerdeckendämmung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3" y="1295400"/>
            <a:ext cx="2149475" cy="1619250"/>
          </a:xfrm>
          <a:prstGeom prst="rect">
            <a:avLst/>
          </a:prstGeom>
          <a:noFill/>
          <a:ln w="9525">
            <a:solidFill>
              <a:srgbClr val="3333FF"/>
            </a:solidFill>
            <a:miter lim="800000"/>
            <a:headEnd/>
            <a:tailEnd/>
          </a:ln>
        </p:spPr>
      </p:pic>
      <p:pic>
        <p:nvPicPr>
          <p:cNvPr id="110597" name="Picture 5" descr="C:\Dokumente und Einstellungen\Bernhard Andre\Eigene Dateien\PRIVAT\Canon\Eifelstraße 23\Baustelle\Details\nachher\Scheunenwand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995363"/>
            <a:ext cx="1604963" cy="2149475"/>
          </a:xfrm>
          <a:prstGeom prst="rect">
            <a:avLst/>
          </a:prstGeom>
          <a:noFill/>
          <a:ln w="9525">
            <a:solidFill>
              <a:srgbClr val="3333FF"/>
            </a:solidFill>
            <a:miter lim="800000"/>
            <a:headEnd/>
            <a:tailEnd/>
          </a:ln>
        </p:spPr>
      </p:pic>
      <p:pic>
        <p:nvPicPr>
          <p:cNvPr id="110598" name="Picture 6" descr="C:\Dokumente und Einstellungen\Bernhard Andre\Eigene Dateien\PRIVAT\Eigenheim\Wengerohr\Umbau\Außendämmung\111_11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995363"/>
            <a:ext cx="1619250" cy="2149475"/>
          </a:xfrm>
          <a:prstGeom prst="rect">
            <a:avLst/>
          </a:prstGeom>
          <a:noFill/>
          <a:ln w="9525">
            <a:solidFill>
              <a:srgbClr val="3333FF"/>
            </a:solidFill>
            <a:miter lim="800000"/>
            <a:headEnd/>
            <a:tailEnd/>
          </a:ln>
        </p:spPr>
      </p:pic>
      <p:pic>
        <p:nvPicPr>
          <p:cNvPr id="110599" name="Picture 7" descr="C:\Dokumente und Einstellungen\Bernhard Andre\Eigene Dateien\PRIVAT\Eigenheim\Wengerohr\Fotos\Baustelle\Ergebnisse\Bodenplatte EG\108_087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0" y="998538"/>
            <a:ext cx="1619250" cy="2143125"/>
          </a:xfrm>
          <a:prstGeom prst="rect">
            <a:avLst/>
          </a:prstGeom>
          <a:noFill/>
          <a:ln w="9525">
            <a:solidFill>
              <a:srgbClr val="3333FF"/>
            </a:solidFill>
            <a:miter lim="800000"/>
            <a:headEnd/>
            <a:tailEnd/>
          </a:ln>
        </p:spPr>
      </p:pic>
      <p:pic>
        <p:nvPicPr>
          <p:cNvPr id="110600" name="Picture 8" descr="C:\Dokumente und Einstellungen\Bernhard Andre\Eigene Dateien\PRIVAT\Eigenheim\Wengerohr\Fotos\Baustelle\Ergebnisse\Fenster\112_121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0" y="3967163"/>
            <a:ext cx="1619250" cy="2149475"/>
          </a:xfrm>
          <a:prstGeom prst="rect">
            <a:avLst/>
          </a:prstGeom>
          <a:noFill/>
          <a:ln w="9525">
            <a:solidFill>
              <a:srgbClr val="3333FF"/>
            </a:solidFill>
            <a:miter lim="800000"/>
            <a:headEnd/>
            <a:tailEnd/>
          </a:ln>
        </p:spPr>
      </p:pic>
      <p:pic>
        <p:nvPicPr>
          <p:cNvPr id="110601" name="Picture 9" descr="C:\Dokumente und Einstellungen\Bernhard Andre\Eigene Dateien\PRIVAT\Canon\Eifelstraße 23\Baustelle\Ergebnisse\Fenster\Fensterbank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43200" y="3970338"/>
            <a:ext cx="1619250" cy="2143125"/>
          </a:xfrm>
          <a:prstGeom prst="rect">
            <a:avLst/>
          </a:prstGeom>
          <a:noFill/>
          <a:ln w="9525">
            <a:solidFill>
              <a:srgbClr val="3333FF"/>
            </a:solidFill>
            <a:miter lim="800000"/>
            <a:headEnd/>
            <a:tailEnd/>
          </a:ln>
        </p:spPr>
      </p:pic>
      <p:pic>
        <p:nvPicPr>
          <p:cNvPr id="110602" name="Picture 10" descr="C:\Dokumente und Einstellungen\Bernhard Andre\Eigene Dateien\PRIVAT\Canon\Eifelstraße 23\Baustelle\Ergebnisse\Fenster\Fensterbank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00600" y="3967163"/>
            <a:ext cx="1619250" cy="2149475"/>
          </a:xfrm>
          <a:prstGeom prst="rect">
            <a:avLst/>
          </a:prstGeom>
          <a:noFill/>
          <a:ln w="9525">
            <a:solidFill>
              <a:srgbClr val="3333FF"/>
            </a:solidFill>
            <a:miter lim="800000"/>
            <a:headEnd/>
            <a:tailEnd/>
          </a:ln>
        </p:spPr>
      </p:pic>
      <p:pic>
        <p:nvPicPr>
          <p:cNvPr id="110603" name="Picture 11" descr="C:\Dokumente und Einstellungen\Bernhard Andre\Eigene Dateien\PRIVAT\Canon\Eifelstraße 23\Baustelle\Details\nachher\Geschossdecke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89738" y="4267200"/>
            <a:ext cx="2143125" cy="1619250"/>
          </a:xfrm>
          <a:prstGeom prst="rect">
            <a:avLst/>
          </a:prstGeom>
          <a:noFill/>
          <a:ln w="9525">
            <a:solidFill>
              <a:srgbClr val="3333FF"/>
            </a:solidFill>
            <a:miter lim="800000"/>
            <a:headEnd/>
            <a:tailEnd/>
          </a:ln>
        </p:spPr>
      </p:pic>
      <p:sp>
        <p:nvSpPr>
          <p:cNvPr id="110604" name="Text Box 12"/>
          <p:cNvSpPr txBox="1">
            <a:spLocks noChangeArrowheads="1"/>
          </p:cNvSpPr>
          <p:nvPr/>
        </p:nvSpPr>
        <p:spPr bwMode="auto">
          <a:xfrm>
            <a:off x="228600" y="3200400"/>
            <a:ext cx="2057400" cy="630238"/>
          </a:xfrm>
          <a:prstGeom prst="rect">
            <a:avLst/>
          </a:prstGeom>
          <a:noFill/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1400">
                <a:solidFill>
                  <a:srgbClr val="3333FF"/>
                </a:solidFill>
              </a:rPr>
              <a:t>Kellerdecke </a:t>
            </a:r>
          </a:p>
          <a:p>
            <a:pPr algn="ctr"/>
            <a:r>
              <a:rPr lang="de-DE" sz="1400">
                <a:solidFill>
                  <a:srgbClr val="3333FF"/>
                </a:solidFill>
              </a:rPr>
              <a:t>14cm auf + 8cm unter</a:t>
            </a:r>
          </a:p>
        </p:txBody>
      </p:sp>
      <p:sp>
        <p:nvSpPr>
          <p:cNvPr id="110605" name="Text Box 13"/>
          <p:cNvSpPr txBox="1">
            <a:spLocks noChangeArrowheads="1"/>
          </p:cNvSpPr>
          <p:nvPr/>
        </p:nvSpPr>
        <p:spPr bwMode="auto">
          <a:xfrm>
            <a:off x="2743200" y="3200400"/>
            <a:ext cx="1600200" cy="527050"/>
          </a:xfrm>
          <a:prstGeom prst="rect">
            <a:avLst/>
          </a:prstGeom>
          <a:noFill/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1400">
                <a:solidFill>
                  <a:srgbClr val="3333FF"/>
                </a:solidFill>
              </a:rPr>
              <a:t>Trennwand zur Scheune 20cm</a:t>
            </a:r>
          </a:p>
        </p:txBody>
      </p:sp>
      <p:sp>
        <p:nvSpPr>
          <p:cNvPr id="110606" name="Text Box 14"/>
          <p:cNvSpPr txBox="1">
            <a:spLocks noChangeArrowheads="1"/>
          </p:cNvSpPr>
          <p:nvPr/>
        </p:nvSpPr>
        <p:spPr bwMode="auto">
          <a:xfrm>
            <a:off x="4724400" y="3200400"/>
            <a:ext cx="1752600" cy="314325"/>
          </a:xfrm>
          <a:prstGeom prst="rect">
            <a:avLst/>
          </a:prstGeom>
          <a:noFill/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400">
                <a:solidFill>
                  <a:srgbClr val="3333FF"/>
                </a:solidFill>
              </a:rPr>
              <a:t>Außenwand 20cm</a:t>
            </a:r>
          </a:p>
        </p:txBody>
      </p:sp>
      <p:sp>
        <p:nvSpPr>
          <p:cNvPr id="110607" name="Text Box 15"/>
          <p:cNvSpPr txBox="1">
            <a:spLocks noChangeArrowheads="1"/>
          </p:cNvSpPr>
          <p:nvPr/>
        </p:nvSpPr>
        <p:spPr bwMode="auto">
          <a:xfrm>
            <a:off x="6781800" y="3200400"/>
            <a:ext cx="1752600" cy="314325"/>
          </a:xfrm>
          <a:prstGeom prst="rect">
            <a:avLst/>
          </a:prstGeom>
          <a:noFill/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400">
                <a:solidFill>
                  <a:srgbClr val="3333FF"/>
                </a:solidFill>
              </a:rPr>
              <a:t>Bodenplatte 22cm</a:t>
            </a:r>
          </a:p>
        </p:txBody>
      </p:sp>
      <p:sp>
        <p:nvSpPr>
          <p:cNvPr id="110608" name="Text Box 16"/>
          <p:cNvSpPr txBox="1">
            <a:spLocks noChangeArrowheads="1"/>
          </p:cNvSpPr>
          <p:nvPr/>
        </p:nvSpPr>
        <p:spPr bwMode="auto">
          <a:xfrm>
            <a:off x="685800" y="6172200"/>
            <a:ext cx="1600200" cy="527050"/>
          </a:xfrm>
          <a:prstGeom prst="rect">
            <a:avLst/>
          </a:prstGeom>
          <a:noFill/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1400">
                <a:solidFill>
                  <a:srgbClr val="3333FF"/>
                </a:solidFill>
              </a:rPr>
              <a:t>Holzstil-Fenster 3-fachverglast</a:t>
            </a:r>
          </a:p>
        </p:txBody>
      </p:sp>
      <p:sp>
        <p:nvSpPr>
          <p:cNvPr id="110609" name="Text Box 17"/>
          <p:cNvSpPr txBox="1">
            <a:spLocks noChangeArrowheads="1"/>
          </p:cNvSpPr>
          <p:nvPr/>
        </p:nvSpPr>
        <p:spPr bwMode="auto">
          <a:xfrm>
            <a:off x="2743200" y="6172200"/>
            <a:ext cx="3657600" cy="314325"/>
          </a:xfrm>
          <a:prstGeom prst="rect">
            <a:avLst/>
          </a:prstGeom>
          <a:noFill/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1400">
                <a:solidFill>
                  <a:srgbClr val="3333FF"/>
                </a:solidFill>
              </a:rPr>
              <a:t>Fensterbank als Sandsteinnachbildung </a:t>
            </a:r>
          </a:p>
        </p:txBody>
      </p:sp>
      <p:sp>
        <p:nvSpPr>
          <p:cNvPr id="110610" name="Text Box 18"/>
          <p:cNvSpPr txBox="1">
            <a:spLocks noChangeArrowheads="1"/>
          </p:cNvSpPr>
          <p:nvPr/>
        </p:nvSpPr>
        <p:spPr bwMode="auto">
          <a:xfrm>
            <a:off x="6781800" y="6172200"/>
            <a:ext cx="2133600" cy="314325"/>
          </a:xfrm>
          <a:prstGeom prst="rect">
            <a:avLst/>
          </a:prstGeom>
          <a:noFill/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400">
                <a:solidFill>
                  <a:srgbClr val="3333FF"/>
                </a:solidFill>
              </a:rPr>
              <a:t>Geschossdecke 27cm</a:t>
            </a: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3400426" y="6596390"/>
            <a:ext cx="2409824" cy="2616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de-DE" sz="1100" dirty="0" smtClean="0">
                <a:solidFill>
                  <a:srgbClr val="3333FF"/>
                </a:solidFill>
              </a:rPr>
              <a:t>Fotos: Bernhard ANDRE, Wittlich</a:t>
            </a:r>
            <a:endParaRPr lang="de-DE" sz="1100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4"/>
          <p:cNvSpPr>
            <a:spLocks noChangeArrowheads="1"/>
          </p:cNvSpPr>
          <p:nvPr/>
        </p:nvSpPr>
        <p:spPr bwMode="auto">
          <a:xfrm>
            <a:off x="0" y="2349500"/>
            <a:ext cx="9144000" cy="45085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de-DE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31800"/>
            <a:ext cx="9144000" cy="468313"/>
          </a:xfrm>
          <a:solidFill>
            <a:srgbClr val="FFC000">
              <a:alpha val="50195"/>
            </a:srgbClr>
          </a:solidFill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de-DE" sz="2800" dirty="0" smtClean="0">
                <a:solidFill>
                  <a:srgbClr val="FF0000"/>
                </a:solidFill>
              </a:rPr>
              <a:t>Zusammenfassung der techn. Maßnahmen</a:t>
            </a:r>
          </a:p>
        </p:txBody>
      </p:sp>
      <p:pic>
        <p:nvPicPr>
          <p:cNvPr id="111620" name="Picture 4" descr="112_12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84938" y="1066800"/>
            <a:ext cx="2143125" cy="1487488"/>
          </a:xfrm>
          <a:prstGeom prst="rect">
            <a:avLst/>
          </a:prstGeom>
          <a:noFill/>
          <a:ln w="9525">
            <a:solidFill>
              <a:srgbClr val="3333FF"/>
            </a:solidFill>
            <a:miter lim="800000"/>
            <a:headEnd/>
            <a:tailEnd/>
          </a:ln>
        </p:spPr>
      </p:pic>
      <p:pic>
        <p:nvPicPr>
          <p:cNvPr id="111621" name="Picture 5" descr="112_12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11950" y="3665538"/>
            <a:ext cx="1606550" cy="2143125"/>
          </a:xfrm>
          <a:prstGeom prst="rect">
            <a:avLst/>
          </a:prstGeom>
          <a:noFill/>
          <a:ln w="9525">
            <a:solidFill>
              <a:srgbClr val="3333FF"/>
            </a:solidFill>
            <a:miter lim="800000"/>
            <a:headEnd/>
            <a:tailEnd/>
          </a:ln>
        </p:spPr>
      </p:pic>
      <p:sp>
        <p:nvSpPr>
          <p:cNvPr id="111622" name="Text Box 6"/>
          <p:cNvSpPr txBox="1">
            <a:spLocks noChangeArrowheads="1"/>
          </p:cNvSpPr>
          <p:nvPr/>
        </p:nvSpPr>
        <p:spPr bwMode="auto">
          <a:xfrm>
            <a:off x="304800" y="3124200"/>
            <a:ext cx="2587625" cy="523875"/>
          </a:xfrm>
          <a:prstGeom prst="rect">
            <a:avLst/>
          </a:prstGeom>
          <a:noFill/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de-DE" sz="1400">
                <a:solidFill>
                  <a:srgbClr val="3333FF"/>
                </a:solidFill>
              </a:rPr>
              <a:t>Zentrale Be- und Entlüftung </a:t>
            </a:r>
          </a:p>
          <a:p>
            <a:pPr algn="ctr">
              <a:spcBef>
                <a:spcPct val="0"/>
              </a:spcBef>
            </a:pPr>
            <a:r>
              <a:rPr lang="de-DE" sz="1400">
                <a:solidFill>
                  <a:srgbClr val="3333FF"/>
                </a:solidFill>
              </a:rPr>
              <a:t>mit Wärmerückgewinnung</a:t>
            </a:r>
          </a:p>
        </p:txBody>
      </p:sp>
      <p:sp>
        <p:nvSpPr>
          <p:cNvPr id="111623" name="Text Box 7"/>
          <p:cNvSpPr txBox="1">
            <a:spLocks noChangeArrowheads="1"/>
          </p:cNvSpPr>
          <p:nvPr/>
        </p:nvSpPr>
        <p:spPr bwMode="auto">
          <a:xfrm>
            <a:off x="6243638" y="2667000"/>
            <a:ext cx="2622550" cy="738188"/>
          </a:xfrm>
          <a:prstGeom prst="rect">
            <a:avLst/>
          </a:prstGeom>
          <a:noFill/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de-DE" sz="1400">
                <a:solidFill>
                  <a:srgbClr val="3333FF"/>
                </a:solidFill>
              </a:rPr>
              <a:t>Thermische Solaranlage zur </a:t>
            </a:r>
          </a:p>
          <a:p>
            <a:pPr algn="ctr">
              <a:spcBef>
                <a:spcPct val="0"/>
              </a:spcBef>
            </a:pPr>
            <a:r>
              <a:rPr lang="de-DE" sz="1400">
                <a:solidFill>
                  <a:srgbClr val="3333FF"/>
                </a:solidFill>
              </a:rPr>
              <a:t>Warmwasserbereitung und </a:t>
            </a:r>
          </a:p>
          <a:p>
            <a:pPr algn="ctr">
              <a:spcBef>
                <a:spcPct val="0"/>
              </a:spcBef>
            </a:pPr>
            <a:r>
              <a:rPr lang="de-DE" sz="1400">
                <a:solidFill>
                  <a:srgbClr val="3333FF"/>
                </a:solidFill>
              </a:rPr>
              <a:t>Heizungsunterstützung</a:t>
            </a:r>
          </a:p>
        </p:txBody>
      </p:sp>
      <p:sp>
        <p:nvSpPr>
          <p:cNvPr id="111624" name="Text Box 8"/>
          <p:cNvSpPr txBox="1">
            <a:spLocks noChangeArrowheads="1"/>
          </p:cNvSpPr>
          <p:nvPr/>
        </p:nvSpPr>
        <p:spPr bwMode="auto">
          <a:xfrm>
            <a:off x="3505200" y="4419600"/>
            <a:ext cx="2133600" cy="314325"/>
          </a:xfrm>
          <a:prstGeom prst="rect">
            <a:avLst/>
          </a:prstGeom>
          <a:noFill/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1400">
                <a:solidFill>
                  <a:srgbClr val="3333FF"/>
                </a:solidFill>
              </a:rPr>
              <a:t>Gas-Brennwerttherme</a:t>
            </a:r>
          </a:p>
        </p:txBody>
      </p:sp>
      <p:sp>
        <p:nvSpPr>
          <p:cNvPr id="111625" name="Text Box 9"/>
          <p:cNvSpPr txBox="1">
            <a:spLocks noChangeArrowheads="1"/>
          </p:cNvSpPr>
          <p:nvPr/>
        </p:nvSpPr>
        <p:spPr bwMode="auto">
          <a:xfrm>
            <a:off x="6116638" y="5943600"/>
            <a:ext cx="2740025" cy="523875"/>
          </a:xfrm>
          <a:prstGeom prst="rect">
            <a:avLst/>
          </a:prstGeom>
          <a:noFill/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de-DE" sz="1400">
                <a:solidFill>
                  <a:srgbClr val="3333FF"/>
                </a:solidFill>
              </a:rPr>
              <a:t>500 l Heizungs-Pufferspeicher</a:t>
            </a:r>
          </a:p>
          <a:p>
            <a:pPr algn="ctr">
              <a:spcBef>
                <a:spcPct val="0"/>
              </a:spcBef>
            </a:pPr>
            <a:r>
              <a:rPr lang="de-DE" sz="1400">
                <a:solidFill>
                  <a:srgbClr val="3333FF"/>
                </a:solidFill>
              </a:rPr>
              <a:t>mit Frischwassermodul</a:t>
            </a:r>
          </a:p>
        </p:txBody>
      </p:sp>
      <p:pic>
        <p:nvPicPr>
          <p:cNvPr id="111626" name="Picture 10" descr="108_083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3817938"/>
            <a:ext cx="1619250" cy="2143125"/>
          </a:xfrm>
          <a:prstGeom prst="rect">
            <a:avLst/>
          </a:prstGeom>
          <a:noFill/>
          <a:ln w="9525">
            <a:solidFill>
              <a:srgbClr val="3333FF"/>
            </a:solidFill>
            <a:miter lim="800000"/>
            <a:headEnd/>
            <a:tailEnd/>
          </a:ln>
        </p:spPr>
      </p:pic>
      <p:sp>
        <p:nvSpPr>
          <p:cNvPr id="111627" name="Text Box 11"/>
          <p:cNvSpPr txBox="1">
            <a:spLocks noChangeArrowheads="1"/>
          </p:cNvSpPr>
          <p:nvPr/>
        </p:nvSpPr>
        <p:spPr bwMode="auto">
          <a:xfrm>
            <a:off x="604838" y="6019800"/>
            <a:ext cx="1954212" cy="523875"/>
          </a:xfrm>
          <a:prstGeom prst="rect">
            <a:avLst/>
          </a:prstGeom>
          <a:noFill/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de-DE" sz="1400">
                <a:solidFill>
                  <a:srgbClr val="3333FF"/>
                </a:solidFill>
              </a:rPr>
              <a:t>Zuluft über Erdreich-</a:t>
            </a:r>
          </a:p>
          <a:p>
            <a:pPr algn="ctr">
              <a:spcBef>
                <a:spcPct val="0"/>
              </a:spcBef>
            </a:pPr>
            <a:r>
              <a:rPr lang="de-DE" sz="1400">
                <a:solidFill>
                  <a:srgbClr val="3333FF"/>
                </a:solidFill>
              </a:rPr>
              <a:t>wärmetauscher</a:t>
            </a:r>
          </a:p>
        </p:txBody>
      </p:sp>
      <p:pic>
        <p:nvPicPr>
          <p:cNvPr id="111628" name="Picture 12" descr="Heiztherme nachhe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9963" y="2667000"/>
            <a:ext cx="2149475" cy="1619250"/>
          </a:xfrm>
          <a:prstGeom prst="rect">
            <a:avLst/>
          </a:prstGeom>
          <a:noFill/>
          <a:ln w="9525">
            <a:solidFill>
              <a:srgbClr val="3333FF"/>
            </a:solidFill>
            <a:miter lim="800000"/>
            <a:headEnd/>
            <a:tailEnd/>
          </a:ln>
        </p:spPr>
      </p:pic>
      <p:pic>
        <p:nvPicPr>
          <p:cNvPr id="111629" name="Picture 13" descr="Lüftungsgerä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2000" y="922338"/>
            <a:ext cx="1619250" cy="2143125"/>
          </a:xfrm>
          <a:prstGeom prst="rect">
            <a:avLst/>
          </a:prstGeom>
          <a:noFill/>
          <a:ln w="9525">
            <a:solidFill>
              <a:srgbClr val="3333FF"/>
            </a:solidFill>
            <a:miter lim="800000"/>
            <a:headEnd/>
            <a:tailEnd/>
          </a:ln>
        </p:spPr>
      </p:pic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" y="6596390"/>
            <a:ext cx="2409824" cy="2616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de-DE" sz="1100" dirty="0" smtClean="0">
                <a:solidFill>
                  <a:srgbClr val="3333FF"/>
                </a:solidFill>
              </a:rPr>
              <a:t>Fotos: Bernhard ANDRE, Wittlich</a:t>
            </a:r>
            <a:endParaRPr lang="de-DE" sz="1100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2700000" y="2484000"/>
            <a:ext cx="6161087" cy="2173287"/>
          </a:xfrm>
        </p:spPr>
        <p:txBody>
          <a:bodyPr/>
          <a:lstStyle/>
          <a:p>
            <a:pPr eaLnBrk="1" hangingPunct="1"/>
            <a:r>
              <a:rPr lang="de-DE" sz="4800" dirty="0" smtClean="0">
                <a:solidFill>
                  <a:srgbClr val="FF3300"/>
                </a:solidFill>
              </a:rPr>
              <a:t>Die energetisch motivierten Mehrkosten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/>
          <p:cNvSpPr>
            <a:spLocks noChangeArrowheads="1"/>
          </p:cNvSpPr>
          <p:nvPr/>
        </p:nvSpPr>
        <p:spPr bwMode="auto">
          <a:xfrm>
            <a:off x="0" y="2349500"/>
            <a:ext cx="9144000" cy="45085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de-DE"/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20725"/>
            <a:ext cx="9144000" cy="468313"/>
          </a:xfrm>
          <a:solidFill>
            <a:srgbClr val="FFC000">
              <a:alpha val="50195"/>
            </a:srgbClr>
          </a:solidFill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de-DE" sz="2800" dirty="0" smtClean="0"/>
              <a:t>regionaltypische Wohngebäude</a:t>
            </a:r>
          </a:p>
        </p:txBody>
      </p:sp>
      <p:pic>
        <p:nvPicPr>
          <p:cNvPr id="29700" name="Picture 2" descr="C:\Dokumente und Einstellungen\Bernhard\Eigene Dateien\1. BÜRO\2. FOLIEN\1. eigene Folien\Fotos\1. Gebäude\HANSEN, Zeltingen\verkleinert 320x240\k-134_34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2425" y="1411288"/>
            <a:ext cx="2286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3" descr="C:\Dokumente und Einstellungen\Bernhard\Eigene Dateien\1. BÜRO\2. FOLIEN\1. eigene Folien\Fotos\1. Gebäude\JUSTEN, Briedern\verkleinert 640x480\k-111_1137.JPG"/>
          <p:cNvPicPr>
            <a:picLocks noChangeAspect="1" noChangeArrowheads="1"/>
          </p:cNvPicPr>
          <p:nvPr/>
        </p:nvPicPr>
        <p:blipFill>
          <a:blip r:embed="rId3" cstate="print"/>
          <a:srcRect b="16310"/>
          <a:stretch>
            <a:fillRect/>
          </a:stretch>
        </p:blipFill>
        <p:spPr bwMode="auto">
          <a:xfrm>
            <a:off x="312738" y="4295775"/>
            <a:ext cx="2119312" cy="236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4" descr="C:\Dokumente und Einstellungen\Bernhard\Eigene Dateien\1. BÜRO\2. FOLIEN\1. eigene Folien\Fotos\1. Gebäude\GÖBEL, Ehlenz\verkleinert 800x600\k-Ehlenz-nachh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48338" y="4078288"/>
            <a:ext cx="309880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2" descr="C:\Dokumente und Einstellungen\Bernhard\Eigene Dateien\1. BÜRO\2. FOLIEN\1. eigene Folien\Fotos\1. Gebäude\EIFELSTRASSE\verkleinert 640x480\k-Straßenansicht1 neu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68913" y="1306513"/>
            <a:ext cx="3556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Picture 2" descr="C:\Dokumente und Einstellungen\Bernhard\Eigene Dateien\1. BÜRO\2. FOLIEN\1. eigene Folien\Fotos\1. Gebäude\verkleinert 800x600\k-P1010079.JPG"/>
          <p:cNvPicPr>
            <a:picLocks noChangeAspect="1" noChangeArrowheads="1"/>
          </p:cNvPicPr>
          <p:nvPr/>
        </p:nvPicPr>
        <p:blipFill>
          <a:blip r:embed="rId6" cstate="print"/>
          <a:srcRect r="16133"/>
          <a:stretch>
            <a:fillRect/>
          </a:stretch>
        </p:blipFill>
        <p:spPr bwMode="auto">
          <a:xfrm>
            <a:off x="1430338" y="1638300"/>
            <a:ext cx="5130800" cy="458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" y="6581775"/>
            <a:ext cx="2400300" cy="2616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de-DE" sz="1100" dirty="0" smtClean="0">
                <a:solidFill>
                  <a:srgbClr val="3333FF"/>
                </a:solidFill>
              </a:rPr>
              <a:t>Fotos: Bernhard ANDRE, Wittlich</a:t>
            </a:r>
            <a:endParaRPr lang="de-DE" sz="1100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0" y="2349500"/>
            <a:ext cx="9144000" cy="3810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/>
            <a:endParaRPr lang="de-DE" sz="2800">
              <a:solidFill>
                <a:srgbClr val="000000"/>
              </a:solidFill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00063" y="2214563"/>
            <a:ext cx="8291512" cy="3529012"/>
          </a:xfrm>
          <a:solidFill>
            <a:srgbClr val="FFFF99"/>
          </a:solidFill>
          <a:ln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Clr>
                <a:srgbClr val="FF3300"/>
              </a:buClr>
              <a:buFontTx/>
              <a:buNone/>
              <a:tabLst>
                <a:tab pos="2870200" algn="l"/>
                <a:tab pos="7531100" algn="r"/>
              </a:tabLst>
            </a:pPr>
            <a:r>
              <a:rPr lang="de-DE" sz="2400" smtClean="0">
                <a:solidFill>
                  <a:srgbClr val="3333FF"/>
                </a:solidFill>
              </a:rPr>
              <a:t>Solaranlage für WW und HZG:	9.000,- €</a:t>
            </a:r>
          </a:p>
          <a:p>
            <a:pPr eaLnBrk="1" hangingPunct="1">
              <a:buClr>
                <a:srgbClr val="FF3300"/>
              </a:buClr>
              <a:buFontTx/>
              <a:buNone/>
              <a:tabLst>
                <a:tab pos="2870200" algn="l"/>
                <a:tab pos="7531100" algn="r"/>
              </a:tabLst>
            </a:pPr>
            <a:r>
              <a:rPr lang="de-DE" sz="2400" smtClean="0">
                <a:solidFill>
                  <a:srgbClr val="3333FF"/>
                </a:solidFill>
              </a:rPr>
              <a:t>Lüftungsanlage mit WRG:	6.500,- €</a:t>
            </a:r>
          </a:p>
          <a:p>
            <a:pPr eaLnBrk="1" hangingPunct="1">
              <a:buClr>
                <a:srgbClr val="FF3300"/>
              </a:buClr>
              <a:buFontTx/>
              <a:buNone/>
              <a:tabLst>
                <a:tab pos="2870200" algn="l"/>
                <a:tab pos="7531100" algn="r"/>
              </a:tabLst>
            </a:pPr>
            <a:r>
              <a:rPr lang="de-DE" sz="2400" smtClean="0">
                <a:solidFill>
                  <a:srgbClr val="3333FF"/>
                </a:solidFill>
              </a:rPr>
              <a:t>Dämmung Kellerdecke/Bodenplatte:	4.500,- €</a:t>
            </a:r>
          </a:p>
          <a:p>
            <a:pPr eaLnBrk="1" hangingPunct="1">
              <a:buClr>
                <a:srgbClr val="FF3300"/>
              </a:buClr>
              <a:buFontTx/>
              <a:buNone/>
              <a:tabLst>
                <a:tab pos="2870200" algn="l"/>
                <a:tab pos="7531100" algn="r"/>
              </a:tabLst>
            </a:pPr>
            <a:r>
              <a:rPr lang="de-DE" sz="2400" smtClean="0">
                <a:solidFill>
                  <a:srgbClr val="3333FF"/>
                </a:solidFill>
              </a:rPr>
              <a:t>Außenputz / WDVS:		17.000,- €</a:t>
            </a:r>
          </a:p>
          <a:p>
            <a:pPr eaLnBrk="1" hangingPunct="1">
              <a:buClr>
                <a:srgbClr val="FF3300"/>
              </a:buClr>
              <a:buFontTx/>
              <a:buNone/>
              <a:tabLst>
                <a:tab pos="2870200" algn="l"/>
                <a:tab pos="7531100" algn="r"/>
              </a:tabLst>
            </a:pPr>
            <a:r>
              <a:rPr lang="de-DE" sz="2400" smtClean="0">
                <a:solidFill>
                  <a:srgbClr val="3333FF"/>
                </a:solidFill>
              </a:rPr>
              <a:t>Fenster und Außentüren:	20.000,- €</a:t>
            </a:r>
          </a:p>
          <a:p>
            <a:pPr eaLnBrk="1" hangingPunct="1">
              <a:buClr>
                <a:srgbClr val="FF3300"/>
              </a:buClr>
              <a:buFontTx/>
              <a:buNone/>
              <a:tabLst>
                <a:tab pos="2870200" algn="l"/>
                <a:tab pos="7531100" algn="r"/>
              </a:tabLst>
            </a:pPr>
            <a:r>
              <a:rPr lang="de-DE" sz="2400" smtClean="0">
                <a:solidFill>
                  <a:srgbClr val="3333FF"/>
                </a:solidFill>
              </a:rPr>
              <a:t>Oberste Geschossdecke:</a:t>
            </a:r>
            <a:r>
              <a:rPr lang="de-DE" sz="2400" u="sng" smtClean="0">
                <a:solidFill>
                  <a:srgbClr val="3333FF"/>
                </a:solidFill>
              </a:rPr>
              <a:t>	1.000,- €</a:t>
            </a:r>
          </a:p>
          <a:p>
            <a:pPr eaLnBrk="1" hangingPunct="1">
              <a:buClr>
                <a:srgbClr val="FF3300"/>
              </a:buClr>
              <a:buFontTx/>
              <a:buNone/>
              <a:tabLst>
                <a:tab pos="2870200" algn="l"/>
                <a:tab pos="7531100" algn="r"/>
              </a:tabLst>
            </a:pPr>
            <a:r>
              <a:rPr lang="de-DE" sz="2400" smtClean="0">
                <a:solidFill>
                  <a:srgbClr val="3333FF"/>
                </a:solidFill>
              </a:rPr>
              <a:t>		Summe:	58.000,- €</a:t>
            </a:r>
            <a:endParaRPr lang="de-DE" sz="2400" smtClean="0"/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144588"/>
            <a:ext cx="9144000" cy="468312"/>
          </a:xfrm>
          <a:solidFill>
            <a:srgbClr val="FFC000">
              <a:alpha val="50195"/>
            </a:srgbClr>
          </a:solidFill>
        </p:spPr>
        <p:txBody>
          <a:bodyPr/>
          <a:lstStyle/>
          <a:p>
            <a:pPr eaLnBrk="1" hangingPunct="1"/>
            <a:r>
              <a:rPr lang="de-DE" sz="2800" smtClean="0">
                <a:solidFill>
                  <a:srgbClr val="FF3300"/>
                </a:solidFill>
              </a:rPr>
              <a:t>Gesamtkosten für energierelevante Maßnahmen</a:t>
            </a:r>
          </a:p>
        </p:txBody>
      </p:sp>
      <p:sp>
        <p:nvSpPr>
          <p:cNvPr id="38917" name="Oval 5"/>
          <p:cNvSpPr>
            <a:spLocks noChangeArrowheads="1"/>
          </p:cNvSpPr>
          <p:nvPr/>
        </p:nvSpPr>
        <p:spPr bwMode="auto">
          <a:xfrm>
            <a:off x="6588125" y="4851400"/>
            <a:ext cx="1711325" cy="4699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sz="2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8101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0" y="2349500"/>
            <a:ext cx="9144000" cy="3695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/>
            <a:endParaRPr lang="de-DE" sz="2800">
              <a:solidFill>
                <a:srgbClr val="000000"/>
              </a:solidFill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00063" y="2143125"/>
            <a:ext cx="8291512" cy="3833813"/>
          </a:xfrm>
          <a:solidFill>
            <a:srgbClr val="FFFF99"/>
          </a:solidFill>
          <a:ln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Clr>
                <a:srgbClr val="FF3300"/>
              </a:buClr>
              <a:buFontTx/>
              <a:buNone/>
              <a:tabLst>
                <a:tab pos="1435100" algn="l"/>
                <a:tab pos="7531100" algn="r"/>
              </a:tabLst>
            </a:pPr>
            <a:r>
              <a:rPr lang="de-DE" sz="2400" smtClean="0">
                <a:solidFill>
                  <a:srgbClr val="3333FF"/>
                </a:solidFill>
              </a:rPr>
              <a:t>Zinsvorteil im CO</a:t>
            </a:r>
            <a:r>
              <a:rPr lang="de-DE" sz="2400" baseline="-25000" smtClean="0">
                <a:solidFill>
                  <a:srgbClr val="3333FF"/>
                </a:solidFill>
              </a:rPr>
              <a:t>2</a:t>
            </a:r>
            <a:r>
              <a:rPr lang="de-DE" sz="2400" smtClean="0">
                <a:solidFill>
                  <a:srgbClr val="3333FF"/>
                </a:solidFill>
              </a:rPr>
              <a:t>-Gebäudesanierungs-</a:t>
            </a:r>
          </a:p>
          <a:p>
            <a:pPr eaLnBrk="1" hangingPunct="1">
              <a:spcBef>
                <a:spcPct val="0"/>
              </a:spcBef>
              <a:buClr>
                <a:srgbClr val="FF3300"/>
              </a:buClr>
              <a:buFontTx/>
              <a:buNone/>
              <a:tabLst>
                <a:tab pos="1435100" algn="l"/>
                <a:tab pos="7531100" algn="r"/>
              </a:tabLst>
            </a:pPr>
            <a:r>
              <a:rPr lang="de-DE" sz="2400" smtClean="0">
                <a:solidFill>
                  <a:srgbClr val="3333FF"/>
                </a:solidFill>
              </a:rPr>
              <a:t>programm: eff. Zins: 2,42 % statt 4,6 %	4.200,- €</a:t>
            </a:r>
          </a:p>
          <a:p>
            <a:pPr eaLnBrk="1" hangingPunct="1">
              <a:buClr>
                <a:srgbClr val="FF3300"/>
              </a:buClr>
              <a:buFontTx/>
              <a:buNone/>
              <a:tabLst>
                <a:tab pos="1435100" algn="l"/>
                <a:tab pos="7531100" algn="r"/>
              </a:tabLst>
            </a:pPr>
            <a:r>
              <a:rPr lang="de-DE" sz="2400" smtClean="0">
                <a:solidFill>
                  <a:srgbClr val="3333FF"/>
                </a:solidFill>
              </a:rPr>
              <a:t>20 % Teilschulderlass:	7.400,- €</a:t>
            </a:r>
          </a:p>
          <a:p>
            <a:pPr eaLnBrk="1" hangingPunct="1">
              <a:buClr>
                <a:srgbClr val="FF3300"/>
              </a:buClr>
              <a:buFontTx/>
              <a:buNone/>
              <a:tabLst>
                <a:tab pos="1435100" algn="l"/>
                <a:tab pos="7531100" algn="r"/>
              </a:tabLst>
            </a:pPr>
            <a:r>
              <a:rPr lang="de-DE" sz="2400" smtClean="0">
                <a:solidFill>
                  <a:srgbClr val="3333FF"/>
                </a:solidFill>
              </a:rPr>
              <a:t>BAFA-Mittel für Solaranlage:	1.210,- €</a:t>
            </a:r>
          </a:p>
          <a:p>
            <a:pPr eaLnBrk="1" hangingPunct="1">
              <a:buClr>
                <a:srgbClr val="FF3300"/>
              </a:buClr>
              <a:buFontTx/>
              <a:buNone/>
              <a:tabLst>
                <a:tab pos="1435100" algn="l"/>
                <a:tab pos="7531100" algn="r"/>
              </a:tabLst>
            </a:pPr>
            <a:r>
              <a:rPr lang="de-DE" sz="2400" smtClean="0">
                <a:solidFill>
                  <a:srgbClr val="3333FF"/>
                </a:solidFill>
              </a:rPr>
              <a:t>Dorferneuerungsprogramm (anteilig):</a:t>
            </a:r>
            <a:r>
              <a:rPr lang="de-DE" sz="2400" u="sng" smtClean="0">
                <a:solidFill>
                  <a:srgbClr val="3333FF"/>
                </a:solidFill>
              </a:rPr>
              <a:t>	4.500,- €</a:t>
            </a:r>
          </a:p>
          <a:p>
            <a:pPr eaLnBrk="1" hangingPunct="1">
              <a:buClr>
                <a:srgbClr val="FF3300"/>
              </a:buClr>
              <a:buFontTx/>
              <a:buNone/>
              <a:tabLst>
                <a:tab pos="1435100" algn="l"/>
                <a:tab pos="7531100" algn="r"/>
              </a:tabLst>
            </a:pPr>
            <a:r>
              <a:rPr lang="de-DE" sz="2400" smtClean="0">
                <a:solidFill>
                  <a:srgbClr val="3333FF"/>
                </a:solidFill>
              </a:rPr>
              <a:t>		Summe:	17.310,- €</a:t>
            </a:r>
          </a:p>
          <a:p>
            <a:pPr eaLnBrk="1" hangingPunct="1">
              <a:buClr>
                <a:srgbClr val="FF3300"/>
              </a:buClr>
              <a:buFontTx/>
              <a:buNone/>
              <a:tabLst>
                <a:tab pos="1435100" algn="l"/>
                <a:tab pos="7531100" algn="r"/>
              </a:tabLst>
            </a:pPr>
            <a:endParaRPr lang="de-DE" sz="2400" smtClean="0">
              <a:solidFill>
                <a:srgbClr val="3333FF"/>
              </a:solidFill>
            </a:endParaRPr>
          </a:p>
          <a:p>
            <a:pPr eaLnBrk="1" hangingPunct="1">
              <a:buClr>
                <a:srgbClr val="FF3300"/>
              </a:buClr>
              <a:buFontTx/>
              <a:buNone/>
              <a:tabLst>
                <a:tab pos="1435100" algn="l"/>
                <a:tab pos="7531100" algn="r"/>
              </a:tabLst>
            </a:pPr>
            <a:r>
              <a:rPr lang="de-DE" sz="2400" smtClean="0">
                <a:solidFill>
                  <a:srgbClr val="3333FF"/>
                </a:solidFill>
              </a:rPr>
              <a:t>verbliebene energiebedingte Kosten:	~ </a:t>
            </a:r>
            <a:r>
              <a:rPr lang="de-DE" sz="2400" u="sng" smtClean="0">
                <a:solidFill>
                  <a:srgbClr val="3333FF"/>
                </a:solidFill>
              </a:rPr>
              <a:t>41.000,- €</a:t>
            </a:r>
            <a:r>
              <a:rPr lang="de-DE" sz="2400" smtClean="0">
                <a:solidFill>
                  <a:srgbClr val="3333FF"/>
                </a:solidFill>
              </a:rPr>
              <a:t>	</a:t>
            </a:r>
          </a:p>
          <a:p>
            <a:pPr eaLnBrk="1" hangingPunct="1">
              <a:buClr>
                <a:srgbClr val="FF3300"/>
              </a:buClr>
              <a:buFontTx/>
              <a:buNone/>
              <a:tabLst>
                <a:tab pos="1435100" algn="l"/>
                <a:tab pos="7531100" algn="r"/>
              </a:tabLst>
            </a:pPr>
            <a:endParaRPr lang="de-DE" sz="2400" smtClean="0">
              <a:solidFill>
                <a:srgbClr val="3333FF"/>
              </a:solidFill>
            </a:endParaRPr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966788"/>
            <a:ext cx="9144000" cy="785812"/>
          </a:xfrm>
          <a:solidFill>
            <a:srgbClr val="FFC000">
              <a:alpha val="50195"/>
            </a:srgbClr>
          </a:solidFill>
        </p:spPr>
        <p:txBody>
          <a:bodyPr/>
          <a:lstStyle/>
          <a:p>
            <a:pPr eaLnBrk="1" hangingPunct="1"/>
            <a:r>
              <a:rPr lang="de-DE" sz="2800" smtClean="0">
                <a:solidFill>
                  <a:srgbClr val="FF3300"/>
                </a:solidFill>
              </a:rPr>
              <a:t>Finanzierungshilfen und Förderung</a:t>
            </a:r>
            <a:br>
              <a:rPr lang="de-DE" sz="2800" smtClean="0">
                <a:solidFill>
                  <a:srgbClr val="FF3300"/>
                </a:solidFill>
              </a:rPr>
            </a:br>
            <a:r>
              <a:rPr lang="de-DE" sz="2800" smtClean="0">
                <a:solidFill>
                  <a:srgbClr val="FF3300"/>
                </a:solidFill>
              </a:rPr>
              <a:t>Stand 2004/05</a:t>
            </a:r>
            <a:r>
              <a:rPr lang="de-DE" b="0" smtClean="0"/>
              <a:t> </a:t>
            </a:r>
            <a:r>
              <a:rPr lang="de-DE" sz="2800" smtClean="0">
                <a:solidFill>
                  <a:srgbClr val="FF0000"/>
                </a:solidFill>
              </a:rPr>
              <a:t>!!!</a:t>
            </a:r>
          </a:p>
        </p:txBody>
      </p:sp>
      <p:sp>
        <p:nvSpPr>
          <p:cNvPr id="39941" name="Oval 5"/>
          <p:cNvSpPr>
            <a:spLocks noChangeArrowheads="1"/>
          </p:cNvSpPr>
          <p:nvPr/>
        </p:nvSpPr>
        <p:spPr bwMode="auto">
          <a:xfrm>
            <a:off x="6659563" y="4254500"/>
            <a:ext cx="1711325" cy="4699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sz="2800">
              <a:solidFill>
                <a:srgbClr val="000000"/>
              </a:solidFill>
            </a:endParaRPr>
          </a:p>
        </p:txBody>
      </p:sp>
      <p:sp>
        <p:nvSpPr>
          <p:cNvPr id="39942" name="Oval 5"/>
          <p:cNvSpPr>
            <a:spLocks noChangeArrowheads="1"/>
          </p:cNvSpPr>
          <p:nvPr/>
        </p:nvSpPr>
        <p:spPr bwMode="auto">
          <a:xfrm>
            <a:off x="6588125" y="5130800"/>
            <a:ext cx="1711325" cy="4699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sz="2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1038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0" y="2628900"/>
            <a:ext cx="9144000" cy="4508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de-DE" sz="2800">
              <a:solidFill>
                <a:srgbClr val="000000"/>
              </a:solidFill>
            </a:endParaRPr>
          </a:p>
        </p:txBody>
      </p:sp>
      <p:pic>
        <p:nvPicPr>
          <p:cNvPr id="40963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2488"/>
            <a:ext cx="9144000" cy="618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7583069"/>
      </p:ext>
    </p:extLst>
  </p:cSld>
  <p:clrMapOvr>
    <a:masterClrMapping/>
  </p:clrMapOvr>
  <p:transition spd="med"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2700000" y="2484000"/>
            <a:ext cx="6094412" cy="2259012"/>
          </a:xfrm>
        </p:spPr>
        <p:txBody>
          <a:bodyPr/>
          <a:lstStyle/>
          <a:p>
            <a:pPr eaLnBrk="1" hangingPunct="1"/>
            <a:r>
              <a:rPr lang="de-DE" sz="4800" dirty="0" smtClean="0">
                <a:solidFill>
                  <a:srgbClr val="FF3300"/>
                </a:solidFill>
              </a:rPr>
              <a:t>Effekte der einzelnen Maßnahmen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 l="19083" t="24648" r="18463" b="63976"/>
          <a:stretch>
            <a:fillRect/>
          </a:stretch>
        </p:blipFill>
        <p:spPr bwMode="auto">
          <a:xfrm>
            <a:off x="0" y="2543176"/>
            <a:ext cx="2314800" cy="303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ChangeArrowheads="1"/>
          </p:cNvSpPr>
          <p:nvPr/>
        </p:nvSpPr>
        <p:spPr bwMode="auto">
          <a:xfrm>
            <a:off x="0" y="2349500"/>
            <a:ext cx="9144000" cy="45085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de-DE"/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540000"/>
            <a:ext cx="9144000" cy="828000"/>
          </a:xfrm>
          <a:solidFill>
            <a:srgbClr val="FFC000">
              <a:alpha val="50195"/>
            </a:srgbClr>
          </a:solidFill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de-DE" sz="2800" dirty="0" smtClean="0">
                <a:solidFill>
                  <a:srgbClr val="FF0000"/>
                </a:solidFill>
              </a:rPr>
              <a:t>End-Energiekennzahl</a:t>
            </a:r>
            <a:br>
              <a:rPr lang="de-DE" sz="2800" dirty="0" smtClean="0">
                <a:solidFill>
                  <a:srgbClr val="FF0000"/>
                </a:solidFill>
              </a:rPr>
            </a:br>
            <a:r>
              <a:rPr lang="de-DE" sz="2800" dirty="0" smtClean="0">
                <a:solidFill>
                  <a:srgbClr val="FF0000"/>
                </a:solidFill>
              </a:rPr>
              <a:t> in [ kWh pro m² Wohnfläche und Jahr]</a:t>
            </a:r>
          </a:p>
        </p:txBody>
      </p:sp>
      <p:graphicFrame>
        <p:nvGraphicFramePr>
          <p:cNvPr id="5" name="Diagramm 4"/>
          <p:cNvGraphicFramePr/>
          <p:nvPr/>
        </p:nvGraphicFramePr>
        <p:xfrm>
          <a:off x="857224" y="1571612"/>
          <a:ext cx="7000924" cy="4572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6741" name="Textfeld 3"/>
          <p:cNvSpPr txBox="1">
            <a:spLocks noChangeArrowheads="1"/>
          </p:cNvSpPr>
          <p:nvPr/>
        </p:nvSpPr>
        <p:spPr bwMode="auto">
          <a:xfrm>
            <a:off x="1500188" y="1481138"/>
            <a:ext cx="900112" cy="369887"/>
          </a:xfrm>
          <a:prstGeom prst="rect">
            <a:avLst/>
          </a:prstGeom>
          <a:solidFill>
            <a:srgbClr val="FFFF00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/>
              <a:t>118 m²</a:t>
            </a:r>
          </a:p>
        </p:txBody>
      </p:sp>
      <p:sp>
        <p:nvSpPr>
          <p:cNvPr id="116742" name="Textfeld 5"/>
          <p:cNvSpPr txBox="1">
            <a:spLocks noChangeArrowheads="1"/>
          </p:cNvSpPr>
          <p:nvPr/>
        </p:nvSpPr>
        <p:spPr bwMode="auto">
          <a:xfrm>
            <a:off x="2252663" y="2043113"/>
            <a:ext cx="919162" cy="369887"/>
          </a:xfrm>
          <a:prstGeom prst="rect">
            <a:avLst/>
          </a:prstGeom>
          <a:solidFill>
            <a:srgbClr val="FFFF00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/>
              <a:t>173 m²</a:t>
            </a:r>
          </a:p>
        </p:txBody>
      </p:sp>
      <p:cxnSp>
        <p:nvCxnSpPr>
          <p:cNvPr id="116743" name="Gerade Verbindung mit Pfeil 6"/>
          <p:cNvCxnSpPr>
            <a:cxnSpLocks noChangeShapeType="1"/>
          </p:cNvCxnSpPr>
          <p:nvPr/>
        </p:nvCxnSpPr>
        <p:spPr bwMode="auto">
          <a:xfrm>
            <a:off x="2243138" y="2409825"/>
            <a:ext cx="5286375" cy="1588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116744" name="Textfeld 8"/>
          <p:cNvSpPr txBox="1">
            <a:spLocks noChangeArrowheads="1"/>
          </p:cNvSpPr>
          <p:nvPr/>
        </p:nvSpPr>
        <p:spPr bwMode="auto">
          <a:xfrm>
            <a:off x="928688" y="5715000"/>
            <a:ext cx="1547812" cy="369888"/>
          </a:xfrm>
          <a:prstGeom prst="rect">
            <a:avLst/>
          </a:prstGeom>
          <a:solidFill>
            <a:srgbClr val="FFFF00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/>
              <a:t>Wohnfläche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" y="6596390"/>
            <a:ext cx="2486024" cy="2616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de-DE" sz="1100" dirty="0" smtClean="0">
                <a:solidFill>
                  <a:srgbClr val="3333FF"/>
                </a:solidFill>
              </a:rPr>
              <a:t>Quelle: Bernhard ANDRE, Wittlich</a:t>
            </a:r>
            <a:endParaRPr lang="de-DE" sz="1100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ChangeArrowheads="1"/>
          </p:cNvSpPr>
          <p:nvPr/>
        </p:nvSpPr>
        <p:spPr bwMode="auto">
          <a:xfrm>
            <a:off x="0" y="2349500"/>
            <a:ext cx="9144000" cy="45085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de-DE"/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540000"/>
            <a:ext cx="9144000" cy="900112"/>
          </a:xfrm>
          <a:solidFill>
            <a:srgbClr val="FFC000">
              <a:alpha val="50195"/>
            </a:srgbClr>
          </a:solidFill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de-DE" sz="2800" dirty="0" smtClean="0">
                <a:solidFill>
                  <a:srgbClr val="FF0000"/>
                </a:solidFill>
              </a:rPr>
              <a:t>Heizlast nach DIN 12831</a:t>
            </a:r>
            <a:br>
              <a:rPr lang="de-DE" sz="2800" dirty="0" smtClean="0">
                <a:solidFill>
                  <a:srgbClr val="FF0000"/>
                </a:solidFill>
              </a:rPr>
            </a:br>
            <a:r>
              <a:rPr lang="de-DE" sz="2800" dirty="0" smtClean="0">
                <a:solidFill>
                  <a:srgbClr val="FF0000"/>
                </a:solidFill>
              </a:rPr>
              <a:t>ohne Aufheizlast in [ kW ] </a:t>
            </a:r>
          </a:p>
        </p:txBody>
      </p:sp>
      <p:graphicFrame>
        <p:nvGraphicFramePr>
          <p:cNvPr id="5" name="Diagramm 4"/>
          <p:cNvGraphicFramePr/>
          <p:nvPr/>
        </p:nvGraphicFramePr>
        <p:xfrm>
          <a:off x="785786" y="1785926"/>
          <a:ext cx="7215238" cy="44291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7765" name="Textfeld 8"/>
          <p:cNvSpPr txBox="1">
            <a:spLocks noChangeArrowheads="1"/>
          </p:cNvSpPr>
          <p:nvPr/>
        </p:nvSpPr>
        <p:spPr bwMode="auto">
          <a:xfrm>
            <a:off x="928688" y="5715000"/>
            <a:ext cx="1547812" cy="369888"/>
          </a:xfrm>
          <a:prstGeom prst="rect">
            <a:avLst/>
          </a:prstGeom>
          <a:solidFill>
            <a:srgbClr val="FFFF00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/>
              <a:t>Wohnfläche</a:t>
            </a:r>
          </a:p>
        </p:txBody>
      </p:sp>
      <p:sp>
        <p:nvSpPr>
          <p:cNvPr id="117766" name="Textfeld 3"/>
          <p:cNvSpPr txBox="1">
            <a:spLocks noChangeArrowheads="1"/>
          </p:cNvSpPr>
          <p:nvPr/>
        </p:nvSpPr>
        <p:spPr bwMode="auto">
          <a:xfrm>
            <a:off x="1395413" y="1528763"/>
            <a:ext cx="900112" cy="369887"/>
          </a:xfrm>
          <a:prstGeom prst="rect">
            <a:avLst/>
          </a:prstGeom>
          <a:solidFill>
            <a:srgbClr val="FFFF00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/>
              <a:t>118 m²</a:t>
            </a:r>
          </a:p>
        </p:txBody>
      </p:sp>
      <p:sp>
        <p:nvSpPr>
          <p:cNvPr id="117767" name="Textfeld 5"/>
          <p:cNvSpPr txBox="1">
            <a:spLocks noChangeArrowheads="1"/>
          </p:cNvSpPr>
          <p:nvPr/>
        </p:nvSpPr>
        <p:spPr bwMode="auto">
          <a:xfrm>
            <a:off x="2252663" y="2043113"/>
            <a:ext cx="919162" cy="369887"/>
          </a:xfrm>
          <a:prstGeom prst="rect">
            <a:avLst/>
          </a:prstGeom>
          <a:solidFill>
            <a:srgbClr val="FFFF00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/>
              <a:t>173 m²</a:t>
            </a:r>
          </a:p>
        </p:txBody>
      </p:sp>
      <p:cxnSp>
        <p:nvCxnSpPr>
          <p:cNvPr id="117768" name="Gerade Verbindung mit Pfeil 6"/>
          <p:cNvCxnSpPr>
            <a:cxnSpLocks noChangeShapeType="1"/>
          </p:cNvCxnSpPr>
          <p:nvPr/>
        </p:nvCxnSpPr>
        <p:spPr bwMode="auto">
          <a:xfrm>
            <a:off x="2243138" y="2409825"/>
            <a:ext cx="5286375" cy="1588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" y="6596390"/>
            <a:ext cx="2486024" cy="2616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de-DE" sz="1100" dirty="0" smtClean="0">
                <a:solidFill>
                  <a:srgbClr val="3333FF"/>
                </a:solidFill>
              </a:rPr>
              <a:t>Quelle: Bernhard ANDRE, Wittlich</a:t>
            </a:r>
            <a:endParaRPr lang="de-DE" sz="1100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ChangeArrowheads="1"/>
          </p:cNvSpPr>
          <p:nvPr/>
        </p:nvSpPr>
        <p:spPr bwMode="auto">
          <a:xfrm>
            <a:off x="0" y="2349500"/>
            <a:ext cx="9144000" cy="45085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de-DE"/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533400"/>
            <a:ext cx="4419600" cy="533400"/>
          </a:xfrm>
        </p:spPr>
        <p:txBody>
          <a:bodyPr/>
          <a:lstStyle/>
          <a:p>
            <a:pPr algn="r" eaLnBrk="1" hangingPunct="1"/>
            <a:r>
              <a:rPr lang="de-DE" sz="2800" smtClean="0"/>
              <a:t>Ergebnis: vom Altbau</a:t>
            </a:r>
          </a:p>
        </p:txBody>
      </p:sp>
      <p:pic>
        <p:nvPicPr>
          <p:cNvPr id="11878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990600"/>
            <a:ext cx="7686675" cy="552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05" name="Text Box 5"/>
          <p:cNvSpPr txBox="1">
            <a:spLocks noChangeArrowheads="1"/>
          </p:cNvSpPr>
          <p:nvPr/>
        </p:nvSpPr>
        <p:spPr bwMode="auto">
          <a:xfrm>
            <a:off x="7010400" y="2209800"/>
            <a:ext cx="1219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Tx/>
              <a:buFontTx/>
              <a:buNone/>
            </a:pPr>
            <a:r>
              <a:rPr lang="de-DE" sz="2000" b="0">
                <a:solidFill>
                  <a:srgbClr val="FF0000"/>
                </a:solidFill>
              </a:rPr>
              <a:t>vorher</a:t>
            </a:r>
          </a:p>
        </p:txBody>
      </p:sp>
      <p:sp>
        <p:nvSpPr>
          <p:cNvPr id="118790" name="Text Box 6"/>
          <p:cNvSpPr txBox="1">
            <a:spLocks noChangeArrowheads="1"/>
          </p:cNvSpPr>
          <p:nvPr/>
        </p:nvSpPr>
        <p:spPr bwMode="auto">
          <a:xfrm>
            <a:off x="1371600" y="1981200"/>
            <a:ext cx="1219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Tx/>
              <a:buFontTx/>
              <a:buNone/>
            </a:pPr>
            <a:r>
              <a:rPr lang="de-DE" sz="2000" b="0">
                <a:solidFill>
                  <a:srgbClr val="3333FF"/>
                </a:solidFill>
              </a:rPr>
              <a:t>nachher</a:t>
            </a:r>
          </a:p>
        </p:txBody>
      </p:sp>
      <p:sp>
        <p:nvSpPr>
          <p:cNvPr id="819207" name="Rectangle 7"/>
          <p:cNvSpPr>
            <a:spLocks noChangeArrowheads="1"/>
          </p:cNvSpPr>
          <p:nvPr/>
        </p:nvSpPr>
        <p:spPr bwMode="auto">
          <a:xfrm>
            <a:off x="4419600" y="381000"/>
            <a:ext cx="4724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de-DE" sz="2800">
                <a:solidFill>
                  <a:schemeClr val="accent2"/>
                </a:solidFill>
              </a:rPr>
              <a:t>zum Niedrigenergiehaus</a:t>
            </a:r>
          </a:p>
        </p:txBody>
      </p:sp>
      <p:sp>
        <p:nvSpPr>
          <p:cNvPr id="819208" name="AutoShape 8"/>
          <p:cNvSpPr>
            <a:spLocks noChangeArrowheads="1"/>
          </p:cNvSpPr>
          <p:nvPr/>
        </p:nvSpPr>
        <p:spPr bwMode="auto">
          <a:xfrm>
            <a:off x="5410200" y="1905000"/>
            <a:ext cx="457200" cy="4572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819209" name="AutoShape 9"/>
          <p:cNvSpPr>
            <a:spLocks noChangeArrowheads="1"/>
          </p:cNvSpPr>
          <p:nvPr/>
        </p:nvSpPr>
        <p:spPr bwMode="auto">
          <a:xfrm>
            <a:off x="6324600" y="2971800"/>
            <a:ext cx="457200" cy="4572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819210" name="Text Box 10"/>
          <p:cNvSpPr txBox="1">
            <a:spLocks noChangeArrowheads="1"/>
          </p:cNvSpPr>
          <p:nvPr/>
        </p:nvSpPr>
        <p:spPr bwMode="auto">
          <a:xfrm>
            <a:off x="5943600" y="1828800"/>
            <a:ext cx="914400" cy="3762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Tx/>
              <a:buFontTx/>
              <a:buNone/>
            </a:pPr>
            <a:r>
              <a:rPr lang="de-DE">
                <a:solidFill>
                  <a:srgbClr val="FF0000"/>
                </a:solidFill>
              </a:rPr>
              <a:t>307,5</a:t>
            </a:r>
          </a:p>
        </p:txBody>
      </p:sp>
      <p:sp>
        <p:nvSpPr>
          <p:cNvPr id="819211" name="Text Box 11"/>
          <p:cNvSpPr txBox="1">
            <a:spLocks noChangeArrowheads="1"/>
          </p:cNvSpPr>
          <p:nvPr/>
        </p:nvSpPr>
        <p:spPr bwMode="auto">
          <a:xfrm>
            <a:off x="6858000" y="3124200"/>
            <a:ext cx="914400" cy="3762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Tx/>
              <a:buFontTx/>
              <a:buNone/>
            </a:pPr>
            <a:r>
              <a:rPr lang="de-DE">
                <a:solidFill>
                  <a:srgbClr val="FF0000"/>
                </a:solidFill>
              </a:rPr>
              <a:t>397,2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1" y="6596390"/>
            <a:ext cx="2486024" cy="2616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de-DE" sz="1100" dirty="0" smtClean="0">
                <a:solidFill>
                  <a:srgbClr val="3333FF"/>
                </a:solidFill>
              </a:rPr>
              <a:t>Quelle: Bernhard ANDRE, Wittlich</a:t>
            </a:r>
            <a:endParaRPr lang="de-DE" sz="1100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05" grpId="0" autoUpdateAnimBg="0"/>
      <p:bldP spid="819207" grpId="0" autoUpdateAnimBg="0"/>
      <p:bldP spid="819208" grpId="0" animBg="1"/>
      <p:bldP spid="819209" grpId="0" animBg="1"/>
      <p:bldP spid="819210" grpId="0" animBg="1" autoUpdateAnimBg="0"/>
      <p:bldP spid="819211" grpId="0" animBg="1" autoUpdateAnimBg="0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82651"/>
            <a:ext cx="9144000" cy="468000"/>
          </a:xfrm>
          <a:solidFill>
            <a:srgbClr val="FFC000">
              <a:alpha val="50000"/>
            </a:srgbClr>
          </a:solidFill>
        </p:spPr>
        <p:txBody>
          <a:bodyPr/>
          <a:lstStyle/>
          <a:p>
            <a:pPr algn="ctr" eaLnBrk="1" hangingPunct="1"/>
            <a:r>
              <a:rPr lang="de-DE" dirty="0" smtClean="0">
                <a:solidFill>
                  <a:srgbClr val="FF0000"/>
                </a:solidFill>
              </a:rPr>
              <a:t>Bedenken???</a:t>
            </a:r>
          </a:p>
        </p:txBody>
      </p:sp>
      <p:pic>
        <p:nvPicPr>
          <p:cNvPr id="121859" name="Picture 5" descr="Denk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2586038"/>
            <a:ext cx="4824046" cy="427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860" name="AutoShape 6"/>
          <p:cNvSpPr>
            <a:spLocks noChangeArrowheads="1"/>
          </p:cNvSpPr>
          <p:nvPr/>
        </p:nvSpPr>
        <p:spPr bwMode="auto">
          <a:xfrm>
            <a:off x="5506916" y="1477963"/>
            <a:ext cx="3637085" cy="1233487"/>
          </a:xfrm>
          <a:prstGeom prst="wedgeEllipseCallout">
            <a:avLst>
              <a:gd name="adj1" fmla="val -40005"/>
              <a:gd name="adj2" fmla="val 69440"/>
            </a:avLst>
          </a:prstGeom>
          <a:solidFill>
            <a:srgbClr val="FFFF00"/>
          </a:solidFill>
          <a:ln w="25400" algn="ctr">
            <a:solidFill>
              <a:srgbClr val="80808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marL="342900" indent="-342900"/>
            <a:r>
              <a:rPr lang="de-DE">
                <a:solidFill>
                  <a:schemeClr val="bg2"/>
                </a:solidFill>
                <a:latin typeface="Arial Black" pitchFamily="34" charset="0"/>
              </a:rPr>
              <a:t>   </a:t>
            </a:r>
            <a:r>
              <a:rPr lang="de-DE" sz="2000">
                <a:solidFill>
                  <a:schemeClr val="bg2"/>
                </a:solidFill>
                <a:latin typeface="Arial Black" pitchFamily="34" charset="0"/>
              </a:rPr>
              <a:t>…ich weiß nicht, </a:t>
            </a:r>
            <a:br>
              <a:rPr lang="de-DE" sz="2000">
                <a:solidFill>
                  <a:schemeClr val="bg2"/>
                </a:solidFill>
                <a:latin typeface="Arial Black" pitchFamily="34" charset="0"/>
              </a:rPr>
            </a:br>
            <a:r>
              <a:rPr lang="de-DE" sz="2000">
                <a:solidFill>
                  <a:schemeClr val="bg2"/>
                </a:solidFill>
                <a:latin typeface="Arial Black" pitchFamily="34" charset="0"/>
              </a:rPr>
              <a:t>ich weiß nicht...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1718A8-FDD8-4725-BECF-7CE79F27C85E}" type="slidenum">
              <a:rPr lang="de-DE" altLang="de-DE"/>
              <a:pPr/>
              <a:t>128</a:t>
            </a:fld>
            <a:endParaRPr lang="de-DE" altLang="de-DE"/>
          </a:p>
        </p:txBody>
      </p:sp>
      <p:sp>
        <p:nvSpPr>
          <p:cNvPr id="75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715108" y="2755900"/>
            <a:ext cx="7737231" cy="685800"/>
          </a:xfrm>
        </p:spPr>
        <p:txBody>
          <a:bodyPr/>
          <a:lstStyle/>
          <a:p>
            <a:r>
              <a:rPr lang="de-DE" altLang="de-DE" sz="5400">
                <a:solidFill>
                  <a:srgbClr val="0000FF"/>
                </a:solidFill>
              </a:rPr>
              <a:t>Noch Fragen?</a:t>
            </a:r>
            <a:br>
              <a:rPr lang="de-DE" altLang="de-DE" sz="5400">
                <a:solidFill>
                  <a:srgbClr val="0000FF"/>
                </a:solidFill>
              </a:rPr>
            </a:br>
            <a:r>
              <a:rPr lang="de-DE" altLang="de-DE" sz="5400">
                <a:solidFill>
                  <a:srgbClr val="0000FF"/>
                </a:solidFill>
              </a:rPr>
              <a:t/>
            </a:r>
            <a:br>
              <a:rPr lang="de-DE" altLang="de-DE" sz="5400">
                <a:solidFill>
                  <a:srgbClr val="0000FF"/>
                </a:solidFill>
              </a:rPr>
            </a:br>
            <a:r>
              <a:rPr lang="de-DE" altLang="de-DE" sz="5400">
                <a:solidFill>
                  <a:srgbClr val="0000FF"/>
                </a:solidFill>
              </a:rPr>
              <a:t>Wir bieten Antworten.</a:t>
            </a:r>
          </a:p>
        </p:txBody>
      </p:sp>
    </p:spTree>
    <p:extLst>
      <p:ext uri="{BB962C8B-B14F-4D97-AF65-F5344CB8AC3E}">
        <p14:creationId xmlns:p14="http://schemas.microsoft.com/office/powerpoint/2010/main" val="3900691370"/>
      </p:ext>
    </p:extLst>
  </p:cSld>
  <p:clrMapOvr>
    <a:masterClrMapping/>
  </p:clrMapOvr>
  <p:transition spd="med" advTm="4000"/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0996" name="Picture 52" descr="http://www.verbraucherzentrale-rlp.de/mediabig/222745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4238"/>
            <a:ext cx="5802923" cy="575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CD6A71-C350-4EFF-BC30-67DC66C53899}" type="slidenum">
              <a:rPr lang="de-DE" altLang="de-DE"/>
              <a:pPr/>
              <a:t>129</a:t>
            </a:fld>
            <a:endParaRPr lang="de-DE" altLang="de-DE"/>
          </a:p>
        </p:txBody>
      </p:sp>
      <p:sp>
        <p:nvSpPr>
          <p:cNvPr id="850955" name="Rectangle 11"/>
          <p:cNvSpPr>
            <a:spLocks noGrp="1" noChangeArrowheads="1"/>
          </p:cNvSpPr>
          <p:nvPr>
            <p:ph type="title"/>
          </p:nvPr>
        </p:nvSpPr>
        <p:spPr>
          <a:xfrm>
            <a:off x="4422531" y="1141413"/>
            <a:ext cx="4533900" cy="5105400"/>
          </a:xfrm>
          <a:noFill/>
          <a:ln/>
        </p:spPr>
        <p:txBody>
          <a:bodyPr lIns="0" tIns="0" rIns="0" bIns="0"/>
          <a:lstStyle/>
          <a:p>
            <a:pPr algn="r"/>
            <a:r>
              <a:rPr lang="de-DE" altLang="de-DE" sz="3200" dirty="0">
                <a:solidFill>
                  <a:srgbClr val="0000FF"/>
                </a:solidFill>
              </a:rPr>
              <a:t>Kostenlose Energieberatung in über 60 Standorten in RLP.</a:t>
            </a:r>
            <a:br>
              <a:rPr lang="de-DE" altLang="de-DE" sz="3200" dirty="0">
                <a:solidFill>
                  <a:srgbClr val="0000FF"/>
                </a:solidFill>
              </a:rPr>
            </a:br>
            <a:r>
              <a:rPr lang="de-DE" altLang="de-DE" sz="3200" dirty="0">
                <a:solidFill>
                  <a:srgbClr val="0000FF"/>
                </a:solidFill>
              </a:rPr>
              <a:t/>
            </a:r>
            <a:br>
              <a:rPr lang="de-DE" altLang="de-DE" sz="3200" dirty="0">
                <a:solidFill>
                  <a:srgbClr val="0000FF"/>
                </a:solidFill>
              </a:rPr>
            </a:br>
            <a:r>
              <a:rPr lang="de-DE" altLang="de-DE" sz="3200" dirty="0">
                <a:solidFill>
                  <a:srgbClr val="0000FF"/>
                </a:solidFill>
              </a:rPr>
              <a:t>Weitere Infos unter</a:t>
            </a:r>
            <a:br>
              <a:rPr lang="de-DE" altLang="de-DE" sz="3200" dirty="0">
                <a:solidFill>
                  <a:srgbClr val="0000FF"/>
                </a:solidFill>
              </a:rPr>
            </a:br>
            <a:r>
              <a:rPr lang="de-DE" altLang="de-DE" sz="3200" dirty="0" smtClean="0">
                <a:solidFill>
                  <a:srgbClr val="0000FF"/>
                </a:solidFill>
              </a:rPr>
              <a:t>0800 </a:t>
            </a:r>
            <a:r>
              <a:rPr lang="de-DE" altLang="de-DE" sz="3200" dirty="0">
                <a:solidFill>
                  <a:srgbClr val="0000FF"/>
                </a:solidFill>
              </a:rPr>
              <a:t>60 75 </a:t>
            </a:r>
            <a:r>
              <a:rPr lang="de-DE" altLang="de-DE" sz="3200" dirty="0" smtClean="0">
                <a:solidFill>
                  <a:srgbClr val="0000FF"/>
                </a:solidFill>
              </a:rPr>
              <a:t>600</a:t>
            </a:r>
            <a:r>
              <a:rPr lang="de-DE" altLang="de-DE" sz="3200" dirty="0">
                <a:solidFill>
                  <a:srgbClr val="0000FF"/>
                </a:solidFill>
              </a:rPr>
              <a:t/>
            </a:r>
            <a:br>
              <a:rPr lang="de-DE" altLang="de-DE" sz="3200" dirty="0">
                <a:solidFill>
                  <a:srgbClr val="0000FF"/>
                </a:solidFill>
              </a:rPr>
            </a:br>
            <a:r>
              <a:rPr lang="de-DE" altLang="de-DE" sz="2000" dirty="0" smtClean="0">
                <a:solidFill>
                  <a:srgbClr val="0000FF"/>
                </a:solidFill>
              </a:rPr>
              <a:t>(komplett kostenlos) </a:t>
            </a:r>
            <a:r>
              <a:rPr lang="de-DE" altLang="de-DE" sz="2000" dirty="0">
                <a:solidFill>
                  <a:srgbClr val="0000FF"/>
                </a:solidFill>
              </a:rPr>
              <a:t/>
            </a:r>
            <a:br>
              <a:rPr lang="de-DE" altLang="de-DE" sz="2000" dirty="0">
                <a:solidFill>
                  <a:srgbClr val="0000FF"/>
                </a:solidFill>
              </a:rPr>
            </a:br>
            <a:r>
              <a:rPr lang="de-DE" altLang="de-DE" sz="2000" dirty="0">
                <a:solidFill>
                  <a:srgbClr val="0000FF"/>
                </a:solidFill>
              </a:rPr>
              <a:t/>
            </a:r>
            <a:br>
              <a:rPr lang="de-DE" altLang="de-DE" sz="2000" dirty="0">
                <a:solidFill>
                  <a:srgbClr val="0000FF"/>
                </a:solidFill>
              </a:rPr>
            </a:br>
            <a:r>
              <a:rPr lang="de-DE" altLang="de-DE" dirty="0">
                <a:solidFill>
                  <a:srgbClr val="0000FF"/>
                </a:solidFill>
              </a:rPr>
              <a:t>www.energieberatung-rlp.de</a:t>
            </a:r>
          </a:p>
        </p:txBody>
      </p:sp>
    </p:spTree>
    <p:extLst>
      <p:ext uri="{BB962C8B-B14F-4D97-AF65-F5344CB8AC3E}">
        <p14:creationId xmlns:p14="http://schemas.microsoft.com/office/powerpoint/2010/main" val="1266018852"/>
      </p:ext>
    </p:extLst>
  </p:cSld>
  <p:clrMapOvr>
    <a:masterClrMapping/>
  </p:clrMapOvr>
  <p:transition spd="med" advTm="4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/>
          <p:cNvSpPr>
            <a:spLocks noChangeArrowheads="1"/>
          </p:cNvSpPr>
          <p:nvPr/>
        </p:nvSpPr>
        <p:spPr bwMode="auto">
          <a:xfrm>
            <a:off x="0" y="2349500"/>
            <a:ext cx="9144000" cy="45085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de-DE"/>
          </a:p>
        </p:txBody>
      </p:sp>
      <p:pic>
        <p:nvPicPr>
          <p:cNvPr id="30723" name="Picture 2" descr="C:\Dokumente und Einstellungen\Bernhard\Eigene Dateien\1. BÜRO\2. FOLIEN\1. eigene Folien\Fotos\1. Gebäude\verkleinert 640x480\k-P10100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7888" y="1563688"/>
            <a:ext cx="3702050" cy="277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20725"/>
            <a:ext cx="9144000" cy="468313"/>
          </a:xfrm>
          <a:solidFill>
            <a:srgbClr val="FFC000">
              <a:alpha val="50195"/>
            </a:srgbClr>
          </a:solidFill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de-DE" sz="2800" dirty="0" smtClean="0"/>
              <a:t>regionaltypische Wohngebäude</a:t>
            </a:r>
          </a:p>
        </p:txBody>
      </p:sp>
      <p:pic>
        <p:nvPicPr>
          <p:cNvPr id="30725" name="Picture 3" descr="C:\Dokumente und Einstellungen\Bernhard\Eigene Dateien\1. BÜRO\2. FOLIEN\1. eigene Folien\Fotos\1. Gebäude\JUSTEN, Briedern\verkleinert 640x480\k-111_1137.JPG"/>
          <p:cNvPicPr>
            <a:picLocks noChangeAspect="1" noChangeArrowheads="1"/>
          </p:cNvPicPr>
          <p:nvPr/>
        </p:nvPicPr>
        <p:blipFill>
          <a:blip r:embed="rId3" cstate="print"/>
          <a:srcRect b="16310"/>
          <a:stretch>
            <a:fillRect/>
          </a:stretch>
        </p:blipFill>
        <p:spPr bwMode="auto">
          <a:xfrm>
            <a:off x="312738" y="4295775"/>
            <a:ext cx="2119312" cy="236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4" descr="C:\Dokumente und Einstellungen\Bernhard\Eigene Dateien\1. BÜRO\2. FOLIEN\1. eigene Folien\Fotos\1. Gebäude\GÖBEL, Ehlenz\verkleinert 800x600\k-Ehlenz-nachh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48338" y="4078288"/>
            <a:ext cx="309880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2" descr="C:\Dokumente und Einstellungen\Bernhard\Eigene Dateien\1. BÜRO\2. FOLIEN\1. eigene Folien\Fotos\1. Gebäude\EIFELSTRASSE\verkleinert 640x480\k-Straßenansicht1 neu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68913" y="1306513"/>
            <a:ext cx="3556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8" name="Picture 2" descr="C:\Dokumente und Einstellungen\Bernhard\Eigene Dateien\1. BÜRO\2. FOLIEN\1. eigene Folien\Fotos\1. Gebäude\HANSEN, Zeltingen\verkleinert 320x240\k-134_34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2425" y="1411288"/>
            <a:ext cx="2286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9" name="Picture 3" descr="C:\Dokumente und Einstellungen\Bernhard\Eigene Dateien\1. BÜRO\2. FOLIEN\1. eigene Folien\Fotos\1. Gebäude\verkleinert 800x600\k-P101008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41488" y="1876425"/>
            <a:ext cx="6016625" cy="451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" y="6581775"/>
            <a:ext cx="2400300" cy="2616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de-DE" sz="1100" dirty="0" smtClean="0">
                <a:solidFill>
                  <a:srgbClr val="3333FF"/>
                </a:solidFill>
              </a:rPr>
              <a:t>Fotos: Bernhard ANDRE, Wittlich</a:t>
            </a:r>
            <a:endParaRPr lang="de-DE" sz="1100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FCC09-6C59-40EC-A6F0-54AC893AA002}" type="slidenum">
              <a:rPr lang="de-DE" altLang="de-DE"/>
              <a:pPr/>
              <a:t>130</a:t>
            </a:fld>
            <a:endParaRPr lang="de-DE" altLang="de-DE"/>
          </a:p>
        </p:txBody>
      </p:sp>
      <p:sp>
        <p:nvSpPr>
          <p:cNvPr id="64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726831" y="1397000"/>
            <a:ext cx="7737231" cy="685800"/>
          </a:xfrm>
        </p:spPr>
        <p:txBody>
          <a:bodyPr/>
          <a:lstStyle/>
          <a:p>
            <a:r>
              <a:rPr lang="de-DE" altLang="de-DE" sz="3600">
                <a:solidFill>
                  <a:srgbClr val="0000FF"/>
                </a:solidFill>
              </a:rPr>
              <a:t>Letzte Frage</a:t>
            </a:r>
          </a:p>
        </p:txBody>
      </p:sp>
      <p:sp>
        <p:nvSpPr>
          <p:cNvPr id="6430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96108" y="2819401"/>
            <a:ext cx="7070481" cy="1749425"/>
          </a:xfrm>
        </p:spPr>
        <p:txBody>
          <a:bodyPr/>
          <a:lstStyle/>
          <a:p>
            <a:pPr algn="ctr">
              <a:buClr>
                <a:srgbClr val="FF3300"/>
              </a:buClr>
              <a:buFont typeface="Wingdings" pitchFamily="2" charset="2"/>
              <a:buNone/>
            </a:pPr>
            <a:r>
              <a:rPr lang="de-DE" altLang="de-DE" sz="5400" b="1"/>
              <a:t>Heizen Sie noch, oder dämmen Sie schon?</a:t>
            </a:r>
          </a:p>
        </p:txBody>
      </p:sp>
    </p:spTree>
    <p:extLst>
      <p:ext uri="{BB962C8B-B14F-4D97-AF65-F5344CB8AC3E}">
        <p14:creationId xmlns:p14="http://schemas.microsoft.com/office/powerpoint/2010/main" val="3170818365"/>
      </p:ext>
    </p:extLst>
  </p:cSld>
  <p:clrMapOvr>
    <a:masterClrMapping/>
  </p:clrMapOvr>
  <p:transition spd="med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4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307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/>
          <p:cNvSpPr>
            <a:spLocks noChangeArrowheads="1"/>
          </p:cNvSpPr>
          <p:nvPr/>
        </p:nvSpPr>
        <p:spPr bwMode="auto">
          <a:xfrm>
            <a:off x="0" y="2349500"/>
            <a:ext cx="9144000" cy="45085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de-DE"/>
          </a:p>
        </p:txBody>
      </p:sp>
      <p:pic>
        <p:nvPicPr>
          <p:cNvPr id="31747" name="Picture 2" descr="C:\Dokumente und Einstellungen\Bernhard\Eigene Dateien\1. BÜRO\2. FOLIEN\1. eigene Folien\Fotos\1. Gebäude\verkleinert 640x480\k-P10100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7888" y="1563688"/>
            <a:ext cx="3702050" cy="277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20725"/>
            <a:ext cx="9144000" cy="468313"/>
          </a:xfrm>
          <a:solidFill>
            <a:srgbClr val="FFC000">
              <a:alpha val="50195"/>
            </a:srgbClr>
          </a:solidFill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de-DE" sz="2800" dirty="0" smtClean="0"/>
              <a:t>regionaltypische Wohngebäude</a:t>
            </a:r>
          </a:p>
        </p:txBody>
      </p:sp>
      <p:pic>
        <p:nvPicPr>
          <p:cNvPr id="31749" name="Picture 3" descr="C:\Dokumente und Einstellungen\Bernhard\Eigene Dateien\1. BÜRO\2. FOLIEN\1. eigene Folien\Fotos\1. Gebäude\JUSTEN, Briedern\verkleinert 640x480\k-111_1137.JPG"/>
          <p:cNvPicPr>
            <a:picLocks noChangeAspect="1" noChangeArrowheads="1"/>
          </p:cNvPicPr>
          <p:nvPr/>
        </p:nvPicPr>
        <p:blipFill>
          <a:blip r:embed="rId3" cstate="print"/>
          <a:srcRect b="16310"/>
          <a:stretch>
            <a:fillRect/>
          </a:stretch>
        </p:blipFill>
        <p:spPr bwMode="auto">
          <a:xfrm>
            <a:off x="312738" y="4295775"/>
            <a:ext cx="2119312" cy="236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2" descr="C:\Dokumente und Einstellungen\Bernhard\Eigene Dateien\1. BÜRO\2. FOLIEN\1. eigene Folien\Fotos\1. Gebäude\verkleinert 640x480\k-P1010083.JPG"/>
          <p:cNvPicPr>
            <a:picLocks noChangeAspect="1" noChangeArrowheads="1"/>
          </p:cNvPicPr>
          <p:nvPr/>
        </p:nvPicPr>
        <p:blipFill>
          <a:blip r:embed="rId4" cstate="print"/>
          <a:srcRect b="8669"/>
          <a:stretch>
            <a:fillRect/>
          </a:stretch>
        </p:blipFill>
        <p:spPr bwMode="auto">
          <a:xfrm>
            <a:off x="2263775" y="3903663"/>
            <a:ext cx="396240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4" descr="C:\Dokumente und Einstellungen\Bernhard\Eigene Dateien\1. BÜRO\2. FOLIEN\1. eigene Folien\Fotos\1. Gebäude\GÖBEL, Ehlenz\verkleinert 800x600\k-Ehlenz-nachhe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48338" y="4078288"/>
            <a:ext cx="309880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2" name="Picture 2" descr="C:\Dokumente und Einstellungen\Bernhard\Eigene Dateien\1. BÜRO\2. FOLIEN\1. eigene Folien\Fotos\1. Gebäude\EIFELSTRASSE\verkleinert 640x480\k-Straßenansicht1 neu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68913" y="1306513"/>
            <a:ext cx="3556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3" name="Picture 2" descr="C:\Dokumente und Einstellungen\Bernhard\Eigene Dateien\1. BÜRO\2. FOLIEN\1. eigene Folien\Fotos\1. Gebäude\HANSEN, Zeltingen\verkleinert 320x240\k-134_340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2425" y="1411288"/>
            <a:ext cx="2286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1" y="6581775"/>
            <a:ext cx="2400300" cy="2616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de-DE" sz="1100" dirty="0" smtClean="0">
                <a:solidFill>
                  <a:srgbClr val="3333FF"/>
                </a:solidFill>
              </a:rPr>
              <a:t>Fotos: Bernhard ANDRE, Wittlich</a:t>
            </a:r>
            <a:endParaRPr lang="de-DE" sz="1100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2700000" y="2484000"/>
            <a:ext cx="6149975" cy="3086100"/>
          </a:xfrm>
        </p:spPr>
        <p:txBody>
          <a:bodyPr/>
          <a:lstStyle/>
          <a:p>
            <a:pPr eaLnBrk="1" hangingPunct="1"/>
            <a:r>
              <a:rPr lang="de-DE" sz="5400" dirty="0" smtClean="0">
                <a:solidFill>
                  <a:srgbClr val="FF3300"/>
                </a:solidFill>
              </a:rPr>
              <a:t>Strategien für </a:t>
            </a:r>
            <a:br>
              <a:rPr lang="de-DE" sz="5400" dirty="0" smtClean="0">
                <a:solidFill>
                  <a:srgbClr val="FF3300"/>
                </a:solidFill>
              </a:rPr>
            </a:br>
            <a:r>
              <a:rPr lang="de-DE" sz="5400" dirty="0" smtClean="0">
                <a:solidFill>
                  <a:srgbClr val="FF3300"/>
                </a:solidFill>
              </a:rPr>
              <a:t>die energetische Sanierung</a:t>
            </a:r>
          </a:p>
        </p:txBody>
      </p:sp>
      <p:pic>
        <p:nvPicPr>
          <p:cNvPr id="32771" name="Picture 2" descr="C:\Dokumente und Einstellungen\Bernhard\Eigene Dateien\1. BÜRO\2. FOLIEN\1. eigene Folien\Fotos\1. Gebäude\verkleinert 640x480\k-P1010086.JPG"/>
          <p:cNvPicPr>
            <a:picLocks noChangeArrowheads="1"/>
          </p:cNvPicPr>
          <p:nvPr/>
        </p:nvPicPr>
        <p:blipFill>
          <a:blip r:embed="rId3" cstate="print"/>
          <a:srcRect l="27547"/>
          <a:stretch>
            <a:fillRect/>
          </a:stretch>
        </p:blipFill>
        <p:spPr bwMode="auto">
          <a:xfrm>
            <a:off x="0" y="2538000"/>
            <a:ext cx="2314800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" y="6596390"/>
            <a:ext cx="2314800" cy="2616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de-DE" sz="1100" dirty="0" smtClean="0">
                <a:solidFill>
                  <a:srgbClr val="3333FF"/>
                </a:solidFill>
              </a:rPr>
              <a:t>Foto: Bernhard ANDRE, Wittlich</a:t>
            </a:r>
            <a:endParaRPr lang="de-DE" sz="1100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Dokumente und Einstellungen\Bernhard\Eigene Dateien\2. PRIVAT\1. FOTOS\Eifelstraße 23\Ansichten\Vorlagen\Rückansicht1 a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8000"/>
            <a:ext cx="9144000" cy="64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720725"/>
            <a:ext cx="9144000" cy="468000"/>
          </a:xfrm>
          <a:solidFill>
            <a:srgbClr val="FFC000"/>
          </a:solidFill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de-DE" sz="2800" dirty="0" smtClean="0">
                <a:solidFill>
                  <a:srgbClr val="FF0000"/>
                </a:solidFill>
              </a:rPr>
              <a:t>Der Energiebedarf eines Wohngebäudes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576263" y="2743200"/>
            <a:ext cx="7991475" cy="2678113"/>
          </a:xfrm>
          <a:prstGeom prst="rect">
            <a:avLst/>
          </a:prstGeom>
          <a:solidFill>
            <a:srgbClr val="FFFF99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800">
                <a:solidFill>
                  <a:srgbClr val="0000FF"/>
                </a:solidFill>
              </a:rPr>
              <a:t>wird bestimmt von seinen </a:t>
            </a:r>
            <a:r>
              <a:rPr lang="de-DE" sz="2800">
                <a:solidFill>
                  <a:srgbClr val="FF0000"/>
                </a:solidFill>
              </a:rPr>
              <a:t>Verlusten</a:t>
            </a:r>
            <a:r>
              <a:rPr lang="de-DE" sz="2800">
                <a:solidFill>
                  <a:srgbClr val="0000FF"/>
                </a:solidFill>
              </a:rPr>
              <a:t>!</a:t>
            </a:r>
          </a:p>
          <a:p>
            <a:pPr algn="ctr">
              <a:spcBef>
                <a:spcPct val="0"/>
              </a:spcBef>
            </a:pPr>
            <a:endParaRPr lang="de-DE" sz="2800">
              <a:solidFill>
                <a:srgbClr val="0000FF"/>
              </a:solidFill>
            </a:endParaRPr>
          </a:p>
          <a:p>
            <a:pPr algn="ctr">
              <a:spcBef>
                <a:spcPct val="0"/>
              </a:spcBef>
            </a:pPr>
            <a:r>
              <a:rPr lang="de-DE" sz="2800">
                <a:solidFill>
                  <a:srgbClr val="0000FF"/>
                </a:solidFill>
              </a:rPr>
              <a:t>Je höher die Wärmeverluste vor allem über die Gebäudehülle aber auch die technischen Anlagen sind, um so mehr Energie muss </a:t>
            </a:r>
          </a:p>
          <a:p>
            <a:pPr algn="ctr">
              <a:spcBef>
                <a:spcPct val="0"/>
              </a:spcBef>
            </a:pPr>
            <a:r>
              <a:rPr lang="de-DE" sz="2800">
                <a:solidFill>
                  <a:srgbClr val="0000FF"/>
                </a:solidFill>
              </a:rPr>
              <a:t>dem Gebäude zugeführt werden.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" y="6596390"/>
            <a:ext cx="2314800" cy="2616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de-DE" sz="1100" dirty="0" smtClean="0">
                <a:solidFill>
                  <a:srgbClr val="3333FF"/>
                </a:solidFill>
              </a:rPr>
              <a:t>Foto: Bernhard ANDRE, Wittlich</a:t>
            </a:r>
            <a:endParaRPr lang="de-DE" sz="1100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43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8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84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/>
          <p:cNvSpPr>
            <a:spLocks noChangeArrowheads="1"/>
          </p:cNvSpPr>
          <p:nvPr/>
        </p:nvSpPr>
        <p:spPr bwMode="auto">
          <a:xfrm>
            <a:off x="0" y="2349500"/>
            <a:ext cx="9144000" cy="45085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de-DE"/>
          </a:p>
        </p:txBody>
      </p:sp>
      <p:pic>
        <p:nvPicPr>
          <p:cNvPr id="34820" name="Picture 4" descr="C:\Dokumente und Einstellungen\Bernhard Andre\Eigene Dateien\BÜRO\LEISTUNG\Skripte\Modernisierungsplanung\Musterhaus\Haus1 m Hz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1" y="1219200"/>
            <a:ext cx="6086475" cy="468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5" name="AutoShape 9"/>
          <p:cNvSpPr>
            <a:spLocks noChangeArrowheads="1"/>
          </p:cNvSpPr>
          <p:nvPr/>
        </p:nvSpPr>
        <p:spPr bwMode="auto">
          <a:xfrm>
            <a:off x="6553200" y="3886202"/>
            <a:ext cx="609600" cy="40957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9466" name="AutoShape 10"/>
          <p:cNvSpPr>
            <a:spLocks noChangeArrowheads="1"/>
          </p:cNvSpPr>
          <p:nvPr/>
        </p:nvSpPr>
        <p:spPr bwMode="auto">
          <a:xfrm>
            <a:off x="6553200" y="2362202"/>
            <a:ext cx="609600" cy="40957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9467" name="AutoShape 11"/>
          <p:cNvSpPr>
            <a:spLocks noChangeArrowheads="1"/>
          </p:cNvSpPr>
          <p:nvPr/>
        </p:nvSpPr>
        <p:spPr bwMode="auto">
          <a:xfrm rot="10800000">
            <a:off x="1905000" y="3352802"/>
            <a:ext cx="609600" cy="40957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9468" name="AutoShape 12"/>
          <p:cNvSpPr>
            <a:spLocks noChangeArrowheads="1"/>
          </p:cNvSpPr>
          <p:nvPr/>
        </p:nvSpPr>
        <p:spPr bwMode="auto">
          <a:xfrm rot="5400000">
            <a:off x="5538788" y="5738813"/>
            <a:ext cx="609600" cy="40957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9469" name="AutoShape 13"/>
          <p:cNvSpPr>
            <a:spLocks noChangeArrowheads="1"/>
          </p:cNvSpPr>
          <p:nvPr/>
        </p:nvSpPr>
        <p:spPr bwMode="auto">
          <a:xfrm rot="-5400000">
            <a:off x="4014788" y="2386013"/>
            <a:ext cx="609600" cy="40957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9470" name="AutoShape 14"/>
          <p:cNvSpPr>
            <a:spLocks noChangeArrowheads="1"/>
          </p:cNvSpPr>
          <p:nvPr/>
        </p:nvSpPr>
        <p:spPr bwMode="auto">
          <a:xfrm rot="5400000">
            <a:off x="4800600" y="4572000"/>
            <a:ext cx="457200" cy="3048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9471" name="AutoShape 15"/>
          <p:cNvSpPr>
            <a:spLocks noChangeArrowheads="1"/>
          </p:cNvSpPr>
          <p:nvPr/>
        </p:nvSpPr>
        <p:spPr bwMode="auto">
          <a:xfrm rot="5400000">
            <a:off x="2743200" y="4572000"/>
            <a:ext cx="457200" cy="3048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9472" name="AutoShape 16"/>
          <p:cNvSpPr>
            <a:spLocks noChangeArrowheads="1"/>
          </p:cNvSpPr>
          <p:nvPr/>
        </p:nvSpPr>
        <p:spPr bwMode="auto">
          <a:xfrm rot="-5400000">
            <a:off x="1485900" y="3086100"/>
            <a:ext cx="4495800" cy="1524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9473" name="AutoShape 17"/>
          <p:cNvSpPr>
            <a:spLocks noChangeArrowheads="1"/>
          </p:cNvSpPr>
          <p:nvPr/>
        </p:nvSpPr>
        <p:spPr bwMode="auto">
          <a:xfrm>
            <a:off x="4267200" y="4953000"/>
            <a:ext cx="457200" cy="3048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9474" name="AutoShape 18"/>
          <p:cNvSpPr>
            <a:spLocks noChangeArrowheads="1"/>
          </p:cNvSpPr>
          <p:nvPr/>
        </p:nvSpPr>
        <p:spPr bwMode="auto">
          <a:xfrm rot="-5400000">
            <a:off x="3848100" y="3314700"/>
            <a:ext cx="381000" cy="3048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9476" name="AutoShape 20"/>
          <p:cNvSpPr>
            <a:spLocks noChangeArrowheads="1"/>
          </p:cNvSpPr>
          <p:nvPr/>
        </p:nvSpPr>
        <p:spPr bwMode="auto">
          <a:xfrm>
            <a:off x="6096000" y="3124200"/>
            <a:ext cx="990600" cy="8382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9477" name="AutoShape 21"/>
          <p:cNvSpPr>
            <a:spLocks noChangeArrowheads="1"/>
          </p:cNvSpPr>
          <p:nvPr/>
        </p:nvSpPr>
        <p:spPr bwMode="auto">
          <a:xfrm>
            <a:off x="5791200" y="4495802"/>
            <a:ext cx="1079500" cy="360363"/>
          </a:xfrm>
          <a:prstGeom prst="curvedDownArrow">
            <a:avLst>
              <a:gd name="adj1" fmla="val 59912"/>
              <a:gd name="adj2" fmla="val 119824"/>
              <a:gd name="adj3" fmla="val 33333"/>
            </a:avLst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9478" name="AutoShape 22"/>
          <p:cNvSpPr>
            <a:spLocks noChangeArrowheads="1"/>
          </p:cNvSpPr>
          <p:nvPr/>
        </p:nvSpPr>
        <p:spPr bwMode="auto">
          <a:xfrm rot="10800000">
            <a:off x="2181225" y="3314702"/>
            <a:ext cx="1079500" cy="360363"/>
          </a:xfrm>
          <a:prstGeom prst="curvedDownArrow">
            <a:avLst>
              <a:gd name="adj1" fmla="val 59912"/>
              <a:gd name="adj2" fmla="val 119824"/>
              <a:gd name="adj3" fmla="val 33333"/>
            </a:avLst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>
              <a:rot lat="0" lon="0" rev="10799999"/>
            </a:camera>
            <a:lightRig rig="threePt" dir="t"/>
          </a:scene3d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19479" name="AutoShape 23"/>
          <p:cNvSpPr>
            <a:spLocks noChangeArrowheads="1"/>
          </p:cNvSpPr>
          <p:nvPr/>
        </p:nvSpPr>
        <p:spPr bwMode="auto">
          <a:xfrm rot="5400000">
            <a:off x="3100388" y="4595813"/>
            <a:ext cx="609600" cy="40957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24" name="Picture 2" descr="C:\Dokumente und Einstellungen\Bernhard\Eigene Dateien\1. BÜRO\2. FOLIEN\1. eigene Folien\Fotos\Öfen\Feuer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7789" y="3756025"/>
            <a:ext cx="263525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720724"/>
            <a:ext cx="9144000" cy="468000"/>
          </a:xfrm>
          <a:solidFill>
            <a:srgbClr val="FFC000">
              <a:alpha val="50000"/>
            </a:srgbClr>
          </a:solidFill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de-DE" sz="2800" dirty="0" smtClean="0">
                <a:solidFill>
                  <a:srgbClr val="FF0000"/>
                </a:solidFill>
              </a:rPr>
              <a:t>Der Heizenergiebedarf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7259745" y="1482808"/>
            <a:ext cx="2065245" cy="861774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tx1"/>
                </a:solidFill>
              </a:rPr>
              <a:t>Transmissions-</a:t>
            </a:r>
          </a:p>
          <a:p>
            <a:r>
              <a:rPr lang="de-DE" sz="2000" dirty="0" err="1" smtClean="0">
                <a:solidFill>
                  <a:schemeClr val="tx1"/>
                </a:solidFill>
              </a:rPr>
              <a:t>wärmeverluste</a:t>
            </a:r>
            <a:endParaRPr lang="de-DE" sz="2000" dirty="0">
              <a:solidFill>
                <a:schemeClr val="tx1"/>
              </a:solidFill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7259396" y="2247460"/>
            <a:ext cx="1978427" cy="861774"/>
          </a:xfrm>
          <a:prstGeom prst="rect">
            <a:avLst/>
          </a:prstGeom>
          <a:solidFill>
            <a:srgbClr val="FF00FF"/>
          </a:solidFill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tx1"/>
                </a:solidFill>
              </a:rPr>
              <a:t>Lüftungs-</a:t>
            </a:r>
          </a:p>
          <a:p>
            <a:r>
              <a:rPr lang="de-DE" sz="2000" dirty="0" err="1" smtClean="0">
                <a:solidFill>
                  <a:schemeClr val="tx1"/>
                </a:solidFill>
              </a:rPr>
              <a:t>wärmeverluste</a:t>
            </a:r>
            <a:endParaRPr lang="de-DE" sz="2000" dirty="0">
              <a:solidFill>
                <a:schemeClr val="tx1"/>
              </a:solidFill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7260923" y="4549858"/>
            <a:ext cx="1651671" cy="861774"/>
          </a:xfrm>
          <a:prstGeom prst="rect">
            <a:avLst/>
          </a:prstGeom>
          <a:solidFill>
            <a:srgbClr val="FF0066"/>
          </a:solidFill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tx1"/>
                </a:solidFill>
              </a:rPr>
              <a:t>Verluste der</a:t>
            </a:r>
          </a:p>
          <a:p>
            <a:r>
              <a:rPr lang="de-DE" sz="2000" dirty="0" smtClean="0">
                <a:solidFill>
                  <a:schemeClr val="tx1"/>
                </a:solidFill>
              </a:rPr>
              <a:t>Heizung</a:t>
            </a:r>
            <a:endParaRPr lang="de-DE" sz="2000" dirty="0">
              <a:solidFill>
                <a:schemeClr val="tx1"/>
              </a:solidFill>
            </a:endParaRPr>
          </a:p>
        </p:txBody>
      </p:sp>
      <p:sp>
        <p:nvSpPr>
          <p:cNvPr id="28" name="AutoShape 18"/>
          <p:cNvSpPr>
            <a:spLocks noChangeArrowheads="1"/>
          </p:cNvSpPr>
          <p:nvPr/>
        </p:nvSpPr>
        <p:spPr bwMode="auto">
          <a:xfrm>
            <a:off x="4267200" y="3683000"/>
            <a:ext cx="351692" cy="3302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rgbClr val="FF9900"/>
              </a:gs>
              <a:gs pos="100000">
                <a:srgbClr val="FF3300"/>
              </a:gs>
            </a:gsLst>
            <a:lin ang="10800000" scaled="0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9" name="AutoShape 18"/>
          <p:cNvSpPr>
            <a:spLocks noChangeArrowheads="1"/>
          </p:cNvSpPr>
          <p:nvPr/>
        </p:nvSpPr>
        <p:spPr bwMode="auto">
          <a:xfrm>
            <a:off x="2957539" y="3844925"/>
            <a:ext cx="351692" cy="3302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rgbClr val="FF9900"/>
              </a:gs>
              <a:gs pos="100000">
                <a:srgbClr val="FF3300"/>
              </a:gs>
            </a:gsLst>
            <a:lin ang="10800000" scaled="0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0" name="AutoShape 18"/>
          <p:cNvSpPr>
            <a:spLocks noChangeArrowheads="1"/>
          </p:cNvSpPr>
          <p:nvPr/>
        </p:nvSpPr>
        <p:spPr bwMode="auto">
          <a:xfrm rot="10800000">
            <a:off x="5682462" y="2606675"/>
            <a:ext cx="351692" cy="3302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rgbClr val="FF9900"/>
              </a:gs>
              <a:gs pos="100000">
                <a:srgbClr val="FF3300"/>
              </a:gs>
            </a:gsLst>
            <a:lin ang="0" scaled="0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2" name="AutoShape 18"/>
          <p:cNvSpPr>
            <a:spLocks noChangeArrowheads="1"/>
          </p:cNvSpPr>
          <p:nvPr/>
        </p:nvSpPr>
        <p:spPr bwMode="auto">
          <a:xfrm rot="10800000">
            <a:off x="5682762" y="3835400"/>
            <a:ext cx="351692" cy="3302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rgbClr val="FF9900"/>
              </a:gs>
              <a:gs pos="100000">
                <a:srgbClr val="FF3300"/>
              </a:gs>
            </a:gsLst>
            <a:lin ang="0" scaled="0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3" name="AutoShape 18"/>
          <p:cNvSpPr>
            <a:spLocks noChangeArrowheads="1"/>
          </p:cNvSpPr>
          <p:nvPr/>
        </p:nvSpPr>
        <p:spPr bwMode="auto">
          <a:xfrm rot="10800000">
            <a:off x="5682462" y="4997450"/>
            <a:ext cx="351692" cy="3302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rgbClr val="FF9900"/>
              </a:gs>
              <a:gs pos="100000">
                <a:srgbClr val="FF3300"/>
              </a:gs>
            </a:gsLst>
            <a:lin ang="0" scaled="0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1" name="Rechteck 30"/>
          <p:cNvSpPr/>
          <p:nvPr/>
        </p:nvSpPr>
        <p:spPr>
          <a:xfrm>
            <a:off x="1540119" y="6221412"/>
            <a:ext cx="23807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 smtClean="0">
                <a:solidFill>
                  <a:srgbClr val="0000FF"/>
                </a:solidFill>
              </a:rPr>
              <a:t>Grafik: Bernhard Andre, Wittlich</a:t>
            </a:r>
            <a:endParaRPr lang="de-DE" sz="11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9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9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9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9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9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2000"/>
                                        <p:tgtEl>
                                          <p:spTgt spid="19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9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19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9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19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5" grpId="0" animBg="1"/>
      <p:bldP spid="19466" grpId="0" animBg="1"/>
      <p:bldP spid="19467" grpId="0" animBg="1"/>
      <p:bldP spid="19468" grpId="0" animBg="1"/>
      <p:bldP spid="19469" grpId="0" animBg="1"/>
      <p:bldP spid="19470" grpId="0" animBg="1"/>
      <p:bldP spid="19471" grpId="0" animBg="1"/>
      <p:bldP spid="19472" grpId="0" animBg="1"/>
      <p:bldP spid="19473" grpId="0" animBg="1"/>
      <p:bldP spid="19474" grpId="0" animBg="1"/>
      <p:bldP spid="19476" grpId="0" animBg="1"/>
      <p:bldP spid="19477" grpId="0" animBg="1"/>
      <p:bldP spid="19479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Dokumente und Einstellungen\Bernhard\Eigene Dateien\2. PRIVAT\1. FOTOS\Eifelstraße 23\Ansichten\Vorlagen\Rückansicht1 alt.JPG"/>
          <p:cNvPicPr>
            <a:picLocks noChangeAspect="1" noChangeArrowheads="1"/>
          </p:cNvPicPr>
          <p:nvPr/>
        </p:nvPicPr>
        <p:blipFill>
          <a:blip r:embed="rId3" cstate="print"/>
          <a:srcRect t="5417"/>
          <a:stretch>
            <a:fillRect/>
          </a:stretch>
        </p:blipFill>
        <p:spPr bwMode="auto">
          <a:xfrm>
            <a:off x="12370" y="378000"/>
            <a:ext cx="9131630" cy="64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720725"/>
            <a:ext cx="9144000" cy="468000"/>
          </a:xfrm>
          <a:solidFill>
            <a:srgbClr val="FFC000"/>
          </a:solidFill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de-DE" sz="2800" dirty="0" smtClean="0">
                <a:solidFill>
                  <a:srgbClr val="FF0000"/>
                </a:solidFill>
              </a:rPr>
              <a:t>Strategien für die energetische Sanierung</a:t>
            </a:r>
            <a:endParaRPr lang="de-DE" dirty="0" smtClean="0">
              <a:solidFill>
                <a:srgbClr val="FF0000"/>
              </a:solidFill>
            </a:endParaRP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571500" y="4071938"/>
            <a:ext cx="7991475" cy="2092325"/>
          </a:xfrm>
          <a:prstGeom prst="rect">
            <a:avLst/>
          </a:prstGeom>
          <a:solidFill>
            <a:srgbClr val="FFFF99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800" dirty="0">
                <a:solidFill>
                  <a:srgbClr val="FF0000"/>
                </a:solidFill>
              </a:rPr>
              <a:t>Energieverluste vermeiden </a:t>
            </a:r>
          </a:p>
          <a:p>
            <a:pPr algn="ctr"/>
            <a:r>
              <a:rPr lang="de-DE" sz="2800" dirty="0">
                <a:solidFill>
                  <a:srgbClr val="3333FF"/>
                </a:solidFill>
              </a:rPr>
              <a:t>geht vor </a:t>
            </a:r>
          </a:p>
          <a:p>
            <a:pPr algn="ctr"/>
            <a:r>
              <a:rPr lang="de-DE" sz="2800" dirty="0">
                <a:solidFill>
                  <a:srgbClr val="FF0000"/>
                </a:solidFill>
              </a:rPr>
              <a:t>Verluste ausgleichen </a:t>
            </a:r>
            <a:r>
              <a:rPr lang="de-DE" dirty="0">
                <a:solidFill>
                  <a:srgbClr val="FF0000"/>
                </a:solidFill>
              </a:rPr>
              <a:t/>
            </a:r>
            <a:br>
              <a:rPr lang="de-DE" dirty="0">
                <a:solidFill>
                  <a:srgbClr val="FF0000"/>
                </a:solidFill>
              </a:rPr>
            </a:br>
            <a:r>
              <a:rPr lang="de-DE" dirty="0">
                <a:solidFill>
                  <a:srgbClr val="FF0000"/>
                </a:solidFill>
              </a:rPr>
              <a:t>(auch vor dem Einsatz erneuerbarer Energien)</a:t>
            </a:r>
            <a:endParaRPr lang="de-DE" dirty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71500" y="2143125"/>
            <a:ext cx="7991475" cy="954088"/>
          </a:xfrm>
          <a:prstGeom prst="rect">
            <a:avLst/>
          </a:prstGeom>
          <a:solidFill>
            <a:srgbClr val="FFFF99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800" dirty="0">
                <a:solidFill>
                  <a:srgbClr val="3333FF"/>
                </a:solidFill>
              </a:rPr>
              <a:t>Für weitgehend unsanierte Wohngebäude gilt i.d.R. folgende Kernaussage: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" y="6596390"/>
            <a:ext cx="2314800" cy="2616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de-DE" sz="1100" dirty="0" smtClean="0">
                <a:solidFill>
                  <a:srgbClr val="3333FF"/>
                </a:solidFill>
              </a:rPr>
              <a:t>Foto: Bernhard ANDRE, Wittlich</a:t>
            </a:r>
            <a:endParaRPr lang="de-DE" sz="1100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843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8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8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 build="p" animBg="1"/>
      <p:bldP spid="5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2700000" y="2484000"/>
            <a:ext cx="5868987" cy="2138362"/>
          </a:xfrm>
        </p:spPr>
        <p:txBody>
          <a:bodyPr/>
          <a:lstStyle/>
          <a:p>
            <a:pPr eaLnBrk="1" hangingPunct="1"/>
            <a:r>
              <a:rPr lang="de-DE" sz="4800" dirty="0" smtClean="0">
                <a:solidFill>
                  <a:srgbClr val="FF3300"/>
                </a:solidFill>
              </a:rPr>
              <a:t>Energetische Verbesserung der Gebäudehülle</a:t>
            </a:r>
          </a:p>
        </p:txBody>
      </p:sp>
      <p:pic>
        <p:nvPicPr>
          <p:cNvPr id="36867" name="Picture 3" descr="C:\Dokumente und Einstellungen\Bernhard\Eigene Dateien\2. PRIVAT\1. FOTOS\3. EIFELSTRASSE 23\Baustelle\Ergebnisse\Außendämmung\verkleinert 320x240\k-Brandbarriere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73338"/>
            <a:ext cx="2314800" cy="3085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0" y="5653415"/>
            <a:ext cx="2314800" cy="2616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de-DE" sz="1100" dirty="0" smtClean="0">
                <a:solidFill>
                  <a:srgbClr val="3333FF"/>
                </a:solidFill>
              </a:rPr>
              <a:t>Foto: Bernhard ANDRE, Wittlich</a:t>
            </a:r>
            <a:endParaRPr lang="de-DE" sz="1100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20000"/>
            <a:ext cx="9144000" cy="468000"/>
          </a:xfrm>
          <a:solidFill>
            <a:srgbClr val="FFC000">
              <a:alpha val="50195"/>
            </a:srgbClr>
          </a:solidFill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de-DE" sz="2800" smtClean="0">
                <a:solidFill>
                  <a:srgbClr val="FF3300"/>
                </a:solidFill>
              </a:rPr>
              <a:t>Themenüberblick</a:t>
            </a:r>
          </a:p>
        </p:txBody>
      </p:sp>
      <p:pic>
        <p:nvPicPr>
          <p:cNvPr id="1843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65400"/>
            <a:ext cx="2327275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519363" y="2570163"/>
            <a:ext cx="6000750" cy="263207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3333FF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buFont typeface="Wingdings" pitchFamily="2" charset="2"/>
              <a:buChar char="ü"/>
              <a:defRPr/>
            </a:pPr>
            <a:endParaRPr lang="de-DE" sz="1000" dirty="0">
              <a:solidFill>
                <a:srgbClr val="0000FF"/>
              </a:solidFill>
            </a:endParaRPr>
          </a:p>
          <a:p>
            <a:pPr marL="288000" indent="-288000"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ü"/>
              <a:defRPr/>
            </a:pPr>
            <a:r>
              <a:rPr lang="de-DE" sz="2400" dirty="0">
                <a:solidFill>
                  <a:srgbClr val="0000FF"/>
                </a:solidFill>
              </a:rPr>
              <a:t>Eingriffe in die Funktion und Nutzung von älteren Wohngebäuden,</a:t>
            </a:r>
          </a:p>
          <a:p>
            <a:pPr marL="288000" indent="-288000"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ü"/>
              <a:defRPr/>
            </a:pPr>
            <a:r>
              <a:rPr lang="de-DE" sz="2400" dirty="0">
                <a:solidFill>
                  <a:srgbClr val="0000FF"/>
                </a:solidFill>
              </a:rPr>
              <a:t>Bauphysikalische Grundlagen,</a:t>
            </a:r>
          </a:p>
          <a:p>
            <a:pPr marL="288000" indent="-288000"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ü"/>
              <a:defRPr/>
            </a:pPr>
            <a:r>
              <a:rPr lang="de-DE" sz="2400" dirty="0">
                <a:solidFill>
                  <a:srgbClr val="0000FF"/>
                </a:solidFill>
              </a:rPr>
              <a:t>Maßnahmen an der Gebäudehülle,</a:t>
            </a:r>
          </a:p>
          <a:p>
            <a:pPr marL="288000" indent="-288000"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ü"/>
              <a:defRPr/>
            </a:pPr>
            <a:r>
              <a:rPr lang="de-DE" sz="2400" dirty="0">
                <a:solidFill>
                  <a:srgbClr val="0000FF"/>
                </a:solidFill>
              </a:rPr>
              <a:t>Optimierung von Heizungsanlagen,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4977140"/>
            <a:ext cx="2314800" cy="2616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de-DE" sz="1100" dirty="0" smtClean="0">
                <a:solidFill>
                  <a:srgbClr val="3333FF"/>
                </a:solidFill>
              </a:rPr>
              <a:t>Foto: IWU, Darmstadt</a:t>
            </a:r>
            <a:endParaRPr lang="de-DE" sz="1100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4"/>
          <p:cNvSpPr>
            <a:spLocks noChangeArrowheads="1"/>
          </p:cNvSpPr>
          <p:nvPr/>
        </p:nvSpPr>
        <p:spPr bwMode="auto">
          <a:xfrm>
            <a:off x="0" y="2349500"/>
            <a:ext cx="9144000" cy="45085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pic>
        <p:nvPicPr>
          <p:cNvPr id="37891" name="Picture 3" descr="C:\Dokumente und Einstellungen\Bernhard Andre\Eigene Dateien\BÜRO\LEISTUNG\Skripte\Modernisierungsplanung\Musterhaus\Haus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219200"/>
            <a:ext cx="6086475" cy="468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720725"/>
            <a:ext cx="9144000" cy="468313"/>
          </a:xfrm>
          <a:solidFill>
            <a:srgbClr val="FFC000">
              <a:alpha val="50195"/>
            </a:srgbClr>
          </a:solidFill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de-DE" sz="2800" dirty="0" smtClean="0">
                <a:solidFill>
                  <a:srgbClr val="FF0000"/>
                </a:solidFill>
              </a:rPr>
              <a:t>beheiztes Volumen festlegen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1295400" y="3352800"/>
            <a:ext cx="620713" cy="276225"/>
          </a:xfrm>
          <a:prstGeom prst="rect">
            <a:avLst/>
          </a:prstGeom>
          <a:solidFill>
            <a:srgbClr val="00B0F0">
              <a:alpha val="50195"/>
            </a:srgbClr>
          </a:solidFill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</a:pPr>
            <a:r>
              <a:rPr lang="de-DE" sz="1200"/>
              <a:t>- 10°C</a:t>
            </a:r>
          </a:p>
        </p:txBody>
      </p:sp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1785938" y="4929188"/>
            <a:ext cx="441325" cy="276225"/>
          </a:xfrm>
          <a:prstGeom prst="rect">
            <a:avLst/>
          </a:prstGeom>
          <a:solidFill>
            <a:srgbClr val="00B0F0">
              <a:alpha val="50195"/>
            </a:srgbClr>
          </a:solidFill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</a:pPr>
            <a:r>
              <a:rPr lang="de-DE" sz="1200"/>
              <a:t>5°C</a:t>
            </a:r>
          </a:p>
        </p:txBody>
      </p:sp>
      <p:sp>
        <p:nvSpPr>
          <p:cNvPr id="37895" name="Text Box 7"/>
          <p:cNvSpPr txBox="1">
            <a:spLocks noChangeArrowheads="1"/>
          </p:cNvSpPr>
          <p:nvPr/>
        </p:nvSpPr>
        <p:spPr bwMode="auto">
          <a:xfrm>
            <a:off x="3929063" y="2143125"/>
            <a:ext cx="534987" cy="276225"/>
          </a:xfrm>
          <a:prstGeom prst="rect">
            <a:avLst/>
          </a:prstGeom>
          <a:solidFill>
            <a:srgbClr val="00B0F0">
              <a:alpha val="50195"/>
            </a:srgbClr>
          </a:solidFill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Tx/>
              <a:buFontTx/>
              <a:buNone/>
            </a:pPr>
            <a:r>
              <a:rPr lang="de-DE" sz="1200"/>
              <a:t>- 2°C</a:t>
            </a:r>
          </a:p>
        </p:txBody>
      </p:sp>
      <p:sp>
        <p:nvSpPr>
          <p:cNvPr id="37896" name="Text Box 8"/>
          <p:cNvSpPr txBox="1">
            <a:spLocks noChangeArrowheads="1"/>
          </p:cNvSpPr>
          <p:nvPr/>
        </p:nvSpPr>
        <p:spPr bwMode="auto">
          <a:xfrm>
            <a:off x="7010400" y="3886200"/>
            <a:ext cx="620713" cy="276225"/>
          </a:xfrm>
          <a:prstGeom prst="rect">
            <a:avLst/>
          </a:prstGeom>
          <a:solidFill>
            <a:srgbClr val="00B0F0">
              <a:alpha val="50195"/>
            </a:srgbClr>
          </a:solidFill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</a:pPr>
            <a:r>
              <a:rPr lang="de-DE" sz="1200"/>
              <a:t>- 10°C</a:t>
            </a:r>
          </a:p>
        </p:txBody>
      </p:sp>
      <p:sp>
        <p:nvSpPr>
          <p:cNvPr id="37897" name="Text Box 9"/>
          <p:cNvSpPr txBox="1">
            <a:spLocks noChangeArrowheads="1"/>
          </p:cNvSpPr>
          <p:nvPr/>
        </p:nvSpPr>
        <p:spPr bwMode="auto">
          <a:xfrm>
            <a:off x="3000375" y="3214688"/>
            <a:ext cx="527050" cy="2762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</a:pPr>
            <a:r>
              <a:rPr lang="de-DE" sz="1200">
                <a:solidFill>
                  <a:srgbClr val="FF0000"/>
                </a:solidFill>
              </a:rPr>
              <a:t>20°C</a:t>
            </a:r>
          </a:p>
        </p:txBody>
      </p:sp>
      <p:sp>
        <p:nvSpPr>
          <p:cNvPr id="37898" name="Text Box 10"/>
          <p:cNvSpPr txBox="1">
            <a:spLocks noChangeArrowheads="1"/>
          </p:cNvSpPr>
          <p:nvPr/>
        </p:nvSpPr>
        <p:spPr bwMode="auto">
          <a:xfrm>
            <a:off x="3000375" y="4929188"/>
            <a:ext cx="527050" cy="276225"/>
          </a:xfrm>
          <a:prstGeom prst="rect">
            <a:avLst/>
          </a:prstGeom>
          <a:solidFill>
            <a:srgbClr val="00B0F0">
              <a:alpha val="50195"/>
            </a:srgbClr>
          </a:solidFill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</a:pPr>
            <a:r>
              <a:rPr lang="de-DE" sz="1200"/>
              <a:t>10°C</a:t>
            </a:r>
          </a:p>
        </p:txBody>
      </p:sp>
      <p:sp>
        <p:nvSpPr>
          <p:cNvPr id="37899" name="Text Box 11"/>
          <p:cNvSpPr txBox="1">
            <a:spLocks noChangeArrowheads="1"/>
          </p:cNvSpPr>
          <p:nvPr/>
        </p:nvSpPr>
        <p:spPr bwMode="auto">
          <a:xfrm>
            <a:off x="5286375" y="2571750"/>
            <a:ext cx="527050" cy="2762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</a:pPr>
            <a:r>
              <a:rPr lang="de-DE" sz="1200">
                <a:solidFill>
                  <a:srgbClr val="FF0000"/>
                </a:solidFill>
              </a:rPr>
              <a:t>20°C</a:t>
            </a:r>
          </a:p>
        </p:txBody>
      </p:sp>
      <p:sp>
        <p:nvSpPr>
          <p:cNvPr id="12" name="Rechteck 11"/>
          <p:cNvSpPr/>
          <p:nvPr/>
        </p:nvSpPr>
        <p:spPr>
          <a:xfrm>
            <a:off x="1540119" y="6221412"/>
            <a:ext cx="23807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 smtClean="0">
                <a:solidFill>
                  <a:srgbClr val="0000FF"/>
                </a:solidFill>
              </a:rPr>
              <a:t>Grafik: Bernhard Andre, Wittlich</a:t>
            </a:r>
            <a:endParaRPr lang="de-DE" sz="11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4"/>
          <p:cNvSpPr>
            <a:spLocks noChangeArrowheads="1"/>
          </p:cNvSpPr>
          <p:nvPr/>
        </p:nvSpPr>
        <p:spPr bwMode="auto">
          <a:xfrm>
            <a:off x="0" y="2349500"/>
            <a:ext cx="9144000" cy="45085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pic>
        <p:nvPicPr>
          <p:cNvPr id="38915" name="Picture 3" descr="C:\Dokumente und Einstellungen\Bernhard Andre\Eigene Dateien\BÜRO\LEISTUNG\Skripte\Modernisierungsplanung\Musterhaus\Haus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219200"/>
            <a:ext cx="6086475" cy="468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720725"/>
            <a:ext cx="9144000" cy="468313"/>
          </a:xfrm>
          <a:solidFill>
            <a:srgbClr val="FFC000">
              <a:alpha val="50195"/>
            </a:srgbClr>
          </a:solidFill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de-DE" sz="2800" dirty="0" smtClean="0">
                <a:solidFill>
                  <a:srgbClr val="FF0000"/>
                </a:solidFill>
              </a:rPr>
              <a:t>beheiztes Volumen festlegen !</a:t>
            </a:r>
          </a:p>
        </p:txBody>
      </p:sp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1295400" y="3352800"/>
            <a:ext cx="620713" cy="276225"/>
          </a:xfrm>
          <a:prstGeom prst="rect">
            <a:avLst/>
          </a:prstGeom>
          <a:solidFill>
            <a:srgbClr val="00B0F0">
              <a:alpha val="50195"/>
            </a:srgbClr>
          </a:solidFill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</a:pPr>
            <a:r>
              <a:rPr lang="de-DE" sz="1200"/>
              <a:t>- 10°C</a:t>
            </a:r>
          </a:p>
        </p:txBody>
      </p:sp>
      <p:sp>
        <p:nvSpPr>
          <p:cNvPr id="38918" name="Text Box 7"/>
          <p:cNvSpPr txBox="1">
            <a:spLocks noChangeArrowheads="1"/>
          </p:cNvSpPr>
          <p:nvPr/>
        </p:nvSpPr>
        <p:spPr bwMode="auto">
          <a:xfrm>
            <a:off x="4000500" y="1643063"/>
            <a:ext cx="534988" cy="276225"/>
          </a:xfrm>
          <a:prstGeom prst="rect">
            <a:avLst/>
          </a:prstGeom>
          <a:solidFill>
            <a:srgbClr val="00B0F0">
              <a:alpha val="50195"/>
            </a:srgbClr>
          </a:solidFill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Tx/>
              <a:buFontTx/>
              <a:buNone/>
            </a:pPr>
            <a:r>
              <a:rPr lang="de-DE" sz="1200"/>
              <a:t>- 2°C</a:t>
            </a:r>
          </a:p>
        </p:txBody>
      </p:sp>
      <p:sp>
        <p:nvSpPr>
          <p:cNvPr id="38919" name="Text Box 6"/>
          <p:cNvSpPr txBox="1">
            <a:spLocks noChangeArrowheads="1"/>
          </p:cNvSpPr>
          <p:nvPr/>
        </p:nvSpPr>
        <p:spPr bwMode="auto">
          <a:xfrm>
            <a:off x="1785938" y="4929188"/>
            <a:ext cx="441325" cy="276225"/>
          </a:xfrm>
          <a:prstGeom prst="rect">
            <a:avLst/>
          </a:prstGeom>
          <a:solidFill>
            <a:srgbClr val="00B0F0">
              <a:alpha val="50195"/>
            </a:srgbClr>
          </a:solidFill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</a:pPr>
            <a:r>
              <a:rPr lang="de-DE" sz="1200"/>
              <a:t>5°C</a:t>
            </a:r>
          </a:p>
        </p:txBody>
      </p:sp>
      <p:sp>
        <p:nvSpPr>
          <p:cNvPr id="38920" name="Text Box 10"/>
          <p:cNvSpPr txBox="1">
            <a:spLocks noChangeArrowheads="1"/>
          </p:cNvSpPr>
          <p:nvPr/>
        </p:nvSpPr>
        <p:spPr bwMode="auto">
          <a:xfrm>
            <a:off x="3000375" y="4929188"/>
            <a:ext cx="527050" cy="276225"/>
          </a:xfrm>
          <a:prstGeom prst="rect">
            <a:avLst/>
          </a:prstGeom>
          <a:solidFill>
            <a:srgbClr val="00B0F0">
              <a:alpha val="50195"/>
            </a:srgbClr>
          </a:solidFill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</a:pPr>
            <a:r>
              <a:rPr lang="de-DE" sz="1200"/>
              <a:t>10°C</a:t>
            </a:r>
          </a:p>
        </p:txBody>
      </p:sp>
      <p:sp>
        <p:nvSpPr>
          <p:cNvPr id="38921" name="Text Box 8"/>
          <p:cNvSpPr txBox="1">
            <a:spLocks noChangeArrowheads="1"/>
          </p:cNvSpPr>
          <p:nvPr/>
        </p:nvSpPr>
        <p:spPr bwMode="auto">
          <a:xfrm>
            <a:off x="7010400" y="3886200"/>
            <a:ext cx="620713" cy="276225"/>
          </a:xfrm>
          <a:prstGeom prst="rect">
            <a:avLst/>
          </a:prstGeom>
          <a:solidFill>
            <a:srgbClr val="00B0F0">
              <a:alpha val="50195"/>
            </a:srgbClr>
          </a:solidFill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</a:pPr>
            <a:r>
              <a:rPr lang="de-DE" sz="1200"/>
              <a:t>- 10°C</a:t>
            </a:r>
          </a:p>
        </p:txBody>
      </p:sp>
      <p:sp>
        <p:nvSpPr>
          <p:cNvPr id="38922" name="Text Box 11"/>
          <p:cNvSpPr txBox="1">
            <a:spLocks noChangeArrowheads="1"/>
          </p:cNvSpPr>
          <p:nvPr/>
        </p:nvSpPr>
        <p:spPr bwMode="auto">
          <a:xfrm>
            <a:off x="5286375" y="2571750"/>
            <a:ext cx="527050" cy="2762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</a:pPr>
            <a:r>
              <a:rPr lang="de-DE" sz="1200">
                <a:solidFill>
                  <a:srgbClr val="FF0000"/>
                </a:solidFill>
              </a:rPr>
              <a:t>20°C</a:t>
            </a:r>
          </a:p>
        </p:txBody>
      </p:sp>
      <p:sp>
        <p:nvSpPr>
          <p:cNvPr id="38923" name="Text Box 9"/>
          <p:cNvSpPr txBox="1">
            <a:spLocks noChangeArrowheads="1"/>
          </p:cNvSpPr>
          <p:nvPr/>
        </p:nvSpPr>
        <p:spPr bwMode="auto">
          <a:xfrm>
            <a:off x="3000375" y="3214688"/>
            <a:ext cx="527050" cy="2762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</a:pPr>
            <a:r>
              <a:rPr lang="de-DE" sz="1200">
                <a:solidFill>
                  <a:srgbClr val="FF0000"/>
                </a:solidFill>
              </a:rPr>
              <a:t>20°C</a:t>
            </a:r>
          </a:p>
        </p:txBody>
      </p:sp>
      <p:sp>
        <p:nvSpPr>
          <p:cNvPr id="12" name="Rechteck 11"/>
          <p:cNvSpPr/>
          <p:nvPr/>
        </p:nvSpPr>
        <p:spPr>
          <a:xfrm>
            <a:off x="1540119" y="6221412"/>
            <a:ext cx="23807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 smtClean="0">
                <a:solidFill>
                  <a:srgbClr val="0000FF"/>
                </a:solidFill>
              </a:rPr>
              <a:t>Grafik: Bernhard Andre, Wittlich</a:t>
            </a:r>
            <a:endParaRPr lang="de-DE" sz="11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4"/>
          <p:cNvSpPr>
            <a:spLocks noChangeArrowheads="1"/>
          </p:cNvSpPr>
          <p:nvPr/>
        </p:nvSpPr>
        <p:spPr bwMode="auto">
          <a:xfrm>
            <a:off x="0" y="2349500"/>
            <a:ext cx="9144000" cy="45085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pic>
        <p:nvPicPr>
          <p:cNvPr id="39939" name="Picture 3" descr="C:\Dokumente und Einstellungen\Bernhard Andre\Eigene Dateien\BÜRO\LEISTUNG\Folien\eigene Folien\Grundfolien\Hülle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219200"/>
            <a:ext cx="6086475" cy="468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720725"/>
            <a:ext cx="9144000" cy="468313"/>
          </a:xfrm>
          <a:solidFill>
            <a:srgbClr val="FFC000">
              <a:alpha val="50195"/>
            </a:srgbClr>
          </a:solidFill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de-DE" sz="2800" dirty="0" smtClean="0">
                <a:solidFill>
                  <a:srgbClr val="FF0000"/>
                </a:solidFill>
              </a:rPr>
              <a:t>beheiztes Volumen festlegen !</a:t>
            </a:r>
          </a:p>
        </p:txBody>
      </p:sp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1295400" y="3352800"/>
            <a:ext cx="620713" cy="276225"/>
          </a:xfrm>
          <a:prstGeom prst="rect">
            <a:avLst/>
          </a:prstGeom>
          <a:solidFill>
            <a:srgbClr val="00B0F0">
              <a:alpha val="50195"/>
            </a:srgbClr>
          </a:solidFill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</a:pPr>
            <a:r>
              <a:rPr lang="de-DE" sz="1200"/>
              <a:t>- 10°C</a:t>
            </a:r>
          </a:p>
        </p:txBody>
      </p:sp>
      <p:sp>
        <p:nvSpPr>
          <p:cNvPr id="39942" name="Text Box 7"/>
          <p:cNvSpPr txBox="1">
            <a:spLocks noChangeArrowheads="1"/>
          </p:cNvSpPr>
          <p:nvPr/>
        </p:nvSpPr>
        <p:spPr bwMode="auto">
          <a:xfrm>
            <a:off x="4000500" y="1643063"/>
            <a:ext cx="534988" cy="276225"/>
          </a:xfrm>
          <a:prstGeom prst="rect">
            <a:avLst/>
          </a:prstGeom>
          <a:solidFill>
            <a:srgbClr val="00B0F0">
              <a:alpha val="50195"/>
            </a:srgbClr>
          </a:solidFill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Tx/>
              <a:buFontTx/>
              <a:buNone/>
            </a:pPr>
            <a:r>
              <a:rPr lang="de-DE" sz="1200"/>
              <a:t>- 2°C</a:t>
            </a:r>
          </a:p>
        </p:txBody>
      </p:sp>
      <p:sp>
        <p:nvSpPr>
          <p:cNvPr id="39943" name="Text Box 6"/>
          <p:cNvSpPr txBox="1">
            <a:spLocks noChangeArrowheads="1"/>
          </p:cNvSpPr>
          <p:nvPr/>
        </p:nvSpPr>
        <p:spPr bwMode="auto">
          <a:xfrm>
            <a:off x="1785938" y="4929188"/>
            <a:ext cx="441325" cy="276225"/>
          </a:xfrm>
          <a:prstGeom prst="rect">
            <a:avLst/>
          </a:prstGeom>
          <a:solidFill>
            <a:srgbClr val="00B0F0">
              <a:alpha val="50195"/>
            </a:srgbClr>
          </a:solidFill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</a:pPr>
            <a:r>
              <a:rPr lang="de-DE" sz="1200"/>
              <a:t>5°C</a:t>
            </a:r>
          </a:p>
        </p:txBody>
      </p:sp>
      <p:sp>
        <p:nvSpPr>
          <p:cNvPr id="39944" name="Text Box 10"/>
          <p:cNvSpPr txBox="1">
            <a:spLocks noChangeArrowheads="1"/>
          </p:cNvSpPr>
          <p:nvPr/>
        </p:nvSpPr>
        <p:spPr bwMode="auto">
          <a:xfrm>
            <a:off x="3000375" y="4929188"/>
            <a:ext cx="527050" cy="276225"/>
          </a:xfrm>
          <a:prstGeom prst="rect">
            <a:avLst/>
          </a:prstGeom>
          <a:solidFill>
            <a:srgbClr val="00B0F0">
              <a:alpha val="50195"/>
            </a:srgbClr>
          </a:solidFill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</a:pPr>
            <a:r>
              <a:rPr lang="de-DE" sz="1200"/>
              <a:t>10°C</a:t>
            </a:r>
          </a:p>
        </p:txBody>
      </p:sp>
      <p:sp>
        <p:nvSpPr>
          <p:cNvPr id="39945" name="Text Box 8"/>
          <p:cNvSpPr txBox="1">
            <a:spLocks noChangeArrowheads="1"/>
          </p:cNvSpPr>
          <p:nvPr/>
        </p:nvSpPr>
        <p:spPr bwMode="auto">
          <a:xfrm>
            <a:off x="7010400" y="3886200"/>
            <a:ext cx="620713" cy="276225"/>
          </a:xfrm>
          <a:prstGeom prst="rect">
            <a:avLst/>
          </a:prstGeom>
          <a:solidFill>
            <a:srgbClr val="00B0F0">
              <a:alpha val="50195"/>
            </a:srgbClr>
          </a:solidFill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</a:pPr>
            <a:r>
              <a:rPr lang="de-DE" sz="1200"/>
              <a:t>- 10°C</a:t>
            </a:r>
          </a:p>
        </p:txBody>
      </p:sp>
      <p:sp>
        <p:nvSpPr>
          <p:cNvPr id="39946" name="Text Box 11"/>
          <p:cNvSpPr txBox="1">
            <a:spLocks noChangeArrowheads="1"/>
          </p:cNvSpPr>
          <p:nvPr/>
        </p:nvSpPr>
        <p:spPr bwMode="auto">
          <a:xfrm>
            <a:off x="5286375" y="2571750"/>
            <a:ext cx="527050" cy="2762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</a:pPr>
            <a:r>
              <a:rPr lang="de-DE" sz="1200">
                <a:solidFill>
                  <a:srgbClr val="FF0000"/>
                </a:solidFill>
              </a:rPr>
              <a:t>20°C</a:t>
            </a:r>
          </a:p>
        </p:txBody>
      </p:sp>
      <p:sp>
        <p:nvSpPr>
          <p:cNvPr id="39947" name="Text Box 9"/>
          <p:cNvSpPr txBox="1">
            <a:spLocks noChangeArrowheads="1"/>
          </p:cNvSpPr>
          <p:nvPr/>
        </p:nvSpPr>
        <p:spPr bwMode="auto">
          <a:xfrm>
            <a:off x="3000375" y="3214688"/>
            <a:ext cx="527050" cy="2762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</a:pPr>
            <a:r>
              <a:rPr lang="de-DE" sz="1200">
                <a:solidFill>
                  <a:srgbClr val="FF0000"/>
                </a:solidFill>
              </a:rPr>
              <a:t>20°C</a:t>
            </a:r>
          </a:p>
        </p:txBody>
      </p:sp>
      <p:sp>
        <p:nvSpPr>
          <p:cNvPr id="12" name="Rechteck 11"/>
          <p:cNvSpPr/>
          <p:nvPr/>
        </p:nvSpPr>
        <p:spPr>
          <a:xfrm>
            <a:off x="1540119" y="6221412"/>
            <a:ext cx="23807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 smtClean="0">
                <a:solidFill>
                  <a:srgbClr val="0000FF"/>
                </a:solidFill>
              </a:rPr>
              <a:t>Grafik: Bernhard Andre, Wittlich</a:t>
            </a:r>
            <a:endParaRPr lang="de-DE" sz="11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4"/>
          <p:cNvSpPr>
            <a:spLocks noChangeArrowheads="1"/>
          </p:cNvSpPr>
          <p:nvPr/>
        </p:nvSpPr>
        <p:spPr bwMode="auto">
          <a:xfrm>
            <a:off x="0" y="2349500"/>
            <a:ext cx="9144000" cy="45085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pic>
        <p:nvPicPr>
          <p:cNvPr id="40963" name="Picture 3" descr="C:\Dokumente und Einstellungen\Bernhard Andre\Eigene Dateien\BÜRO\LEISTUNG\Folien\eigene Folien\Grundfolien\Hülle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219200"/>
            <a:ext cx="6086475" cy="468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720725"/>
            <a:ext cx="9144000" cy="468313"/>
          </a:xfrm>
          <a:solidFill>
            <a:srgbClr val="FFC000">
              <a:alpha val="50195"/>
            </a:srgbClr>
          </a:solidFill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de-DE" sz="2800" dirty="0" smtClean="0">
                <a:solidFill>
                  <a:srgbClr val="FF0000"/>
                </a:solidFill>
              </a:rPr>
              <a:t>beheiztes Volumen festlegen !</a:t>
            </a:r>
          </a:p>
        </p:txBody>
      </p:sp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1295400" y="3352800"/>
            <a:ext cx="620713" cy="276225"/>
          </a:xfrm>
          <a:prstGeom prst="rect">
            <a:avLst/>
          </a:prstGeom>
          <a:solidFill>
            <a:srgbClr val="00B0F0">
              <a:alpha val="50195"/>
            </a:srgbClr>
          </a:solidFill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</a:pPr>
            <a:r>
              <a:rPr lang="de-DE" sz="1200"/>
              <a:t>- 10°C</a:t>
            </a:r>
          </a:p>
        </p:txBody>
      </p:sp>
      <p:sp>
        <p:nvSpPr>
          <p:cNvPr id="40966" name="Text Box 7"/>
          <p:cNvSpPr txBox="1">
            <a:spLocks noChangeArrowheads="1"/>
          </p:cNvSpPr>
          <p:nvPr/>
        </p:nvSpPr>
        <p:spPr bwMode="auto">
          <a:xfrm>
            <a:off x="3929063" y="2143125"/>
            <a:ext cx="534987" cy="276225"/>
          </a:xfrm>
          <a:prstGeom prst="rect">
            <a:avLst/>
          </a:prstGeom>
          <a:solidFill>
            <a:srgbClr val="00B0F0">
              <a:alpha val="50195"/>
            </a:srgbClr>
          </a:solidFill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Tx/>
              <a:buFontTx/>
              <a:buNone/>
            </a:pPr>
            <a:r>
              <a:rPr lang="de-DE" sz="1200"/>
              <a:t>- 2°C</a:t>
            </a:r>
          </a:p>
        </p:txBody>
      </p:sp>
      <p:sp>
        <p:nvSpPr>
          <p:cNvPr id="40967" name="Text Box 6"/>
          <p:cNvSpPr txBox="1">
            <a:spLocks noChangeArrowheads="1"/>
          </p:cNvSpPr>
          <p:nvPr/>
        </p:nvSpPr>
        <p:spPr bwMode="auto">
          <a:xfrm>
            <a:off x="1785938" y="4929188"/>
            <a:ext cx="441325" cy="276225"/>
          </a:xfrm>
          <a:prstGeom prst="rect">
            <a:avLst/>
          </a:prstGeom>
          <a:solidFill>
            <a:srgbClr val="00B0F0">
              <a:alpha val="50195"/>
            </a:srgbClr>
          </a:solidFill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</a:pPr>
            <a:r>
              <a:rPr lang="de-DE" sz="1200"/>
              <a:t>5°C</a:t>
            </a:r>
          </a:p>
        </p:txBody>
      </p:sp>
      <p:sp>
        <p:nvSpPr>
          <p:cNvPr id="40968" name="Text Box 10"/>
          <p:cNvSpPr txBox="1">
            <a:spLocks noChangeArrowheads="1"/>
          </p:cNvSpPr>
          <p:nvPr/>
        </p:nvSpPr>
        <p:spPr bwMode="auto">
          <a:xfrm>
            <a:off x="3000375" y="4929188"/>
            <a:ext cx="527050" cy="276225"/>
          </a:xfrm>
          <a:prstGeom prst="rect">
            <a:avLst/>
          </a:prstGeom>
          <a:solidFill>
            <a:srgbClr val="00B0F0">
              <a:alpha val="50195"/>
            </a:srgbClr>
          </a:solidFill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</a:pPr>
            <a:r>
              <a:rPr lang="de-DE" sz="1200"/>
              <a:t>10°C</a:t>
            </a:r>
          </a:p>
        </p:txBody>
      </p:sp>
      <p:sp>
        <p:nvSpPr>
          <p:cNvPr id="40969" name="Text Box 8"/>
          <p:cNvSpPr txBox="1">
            <a:spLocks noChangeArrowheads="1"/>
          </p:cNvSpPr>
          <p:nvPr/>
        </p:nvSpPr>
        <p:spPr bwMode="auto">
          <a:xfrm>
            <a:off x="7010400" y="3886200"/>
            <a:ext cx="620713" cy="276225"/>
          </a:xfrm>
          <a:prstGeom prst="rect">
            <a:avLst/>
          </a:prstGeom>
          <a:solidFill>
            <a:srgbClr val="00B0F0">
              <a:alpha val="50195"/>
            </a:srgbClr>
          </a:solidFill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</a:pPr>
            <a:r>
              <a:rPr lang="de-DE" sz="1200"/>
              <a:t>- 10°C</a:t>
            </a:r>
          </a:p>
        </p:txBody>
      </p:sp>
      <p:sp>
        <p:nvSpPr>
          <p:cNvPr id="40970" name="Text Box 11"/>
          <p:cNvSpPr txBox="1">
            <a:spLocks noChangeArrowheads="1"/>
          </p:cNvSpPr>
          <p:nvPr/>
        </p:nvSpPr>
        <p:spPr bwMode="auto">
          <a:xfrm>
            <a:off x="5286375" y="2571750"/>
            <a:ext cx="527050" cy="2762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</a:pPr>
            <a:r>
              <a:rPr lang="de-DE" sz="1200">
                <a:solidFill>
                  <a:srgbClr val="FF0000"/>
                </a:solidFill>
              </a:rPr>
              <a:t>20°C</a:t>
            </a:r>
          </a:p>
        </p:txBody>
      </p:sp>
      <p:sp>
        <p:nvSpPr>
          <p:cNvPr id="40971" name="Text Box 9"/>
          <p:cNvSpPr txBox="1">
            <a:spLocks noChangeArrowheads="1"/>
          </p:cNvSpPr>
          <p:nvPr/>
        </p:nvSpPr>
        <p:spPr bwMode="auto">
          <a:xfrm>
            <a:off x="3000375" y="3214688"/>
            <a:ext cx="527050" cy="2762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</a:pPr>
            <a:r>
              <a:rPr lang="de-DE" sz="1200">
                <a:solidFill>
                  <a:srgbClr val="FF0000"/>
                </a:solidFill>
              </a:rPr>
              <a:t>20°C</a:t>
            </a:r>
          </a:p>
        </p:txBody>
      </p:sp>
      <p:sp>
        <p:nvSpPr>
          <p:cNvPr id="12" name="Rechteck 11"/>
          <p:cNvSpPr/>
          <p:nvPr/>
        </p:nvSpPr>
        <p:spPr>
          <a:xfrm>
            <a:off x="1540119" y="6221412"/>
            <a:ext cx="23807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 smtClean="0">
                <a:solidFill>
                  <a:srgbClr val="0000FF"/>
                </a:solidFill>
              </a:rPr>
              <a:t>Grafik: Bernhard Andre, Wittlich</a:t>
            </a:r>
            <a:endParaRPr lang="de-DE" sz="11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2700000" y="2484000"/>
            <a:ext cx="6456362" cy="3748087"/>
          </a:xfrm>
        </p:spPr>
        <p:txBody>
          <a:bodyPr/>
          <a:lstStyle/>
          <a:p>
            <a:pPr eaLnBrk="1" hangingPunct="1"/>
            <a:r>
              <a:rPr lang="de-DE" sz="4800" dirty="0" smtClean="0">
                <a:solidFill>
                  <a:srgbClr val="FF3300"/>
                </a:solidFill>
              </a:rPr>
              <a:t>Der obere Gebäudeabschluss</a:t>
            </a:r>
            <a:br>
              <a:rPr lang="de-DE" sz="4800" dirty="0" smtClean="0">
                <a:solidFill>
                  <a:srgbClr val="FF3300"/>
                </a:solidFill>
              </a:rPr>
            </a:br>
            <a:r>
              <a:rPr lang="de-DE" sz="4800" dirty="0" smtClean="0">
                <a:solidFill>
                  <a:srgbClr val="FF3300"/>
                </a:solidFill>
              </a:rPr>
              <a:t/>
            </a:r>
            <a:br>
              <a:rPr lang="de-DE" sz="4800" dirty="0" smtClean="0">
                <a:solidFill>
                  <a:srgbClr val="FF3300"/>
                </a:solidFill>
              </a:rPr>
            </a:br>
            <a:r>
              <a:rPr lang="de-DE" sz="4800" dirty="0" smtClean="0">
                <a:solidFill>
                  <a:srgbClr val="FF3300"/>
                </a:solidFill>
              </a:rPr>
              <a:t>Geschossdecken</a:t>
            </a:r>
          </a:p>
        </p:txBody>
      </p:sp>
      <p:pic>
        <p:nvPicPr>
          <p:cNvPr id="133122" name="Picture 2" descr="C:\Dokumente und Einstellungen\Bernhard\Eigene Dateien\1. BÜRO\2. FOLIEN\1. eigene Folien\Fotos\2. BAUTEILE\2. oberer Abschluss\verkleinert 320x240\k-136_36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62225"/>
            <a:ext cx="2314800" cy="3086400"/>
          </a:xfrm>
          <a:prstGeom prst="rect">
            <a:avLst/>
          </a:prstGeom>
          <a:noFill/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5643890"/>
            <a:ext cx="2314800" cy="2616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de-DE" sz="1100" dirty="0" smtClean="0">
                <a:solidFill>
                  <a:srgbClr val="3333FF"/>
                </a:solidFill>
              </a:rPr>
              <a:t>Foto: Bernhard ANDRE, Wittlich</a:t>
            </a:r>
            <a:endParaRPr lang="de-DE" sz="1100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4"/>
          <p:cNvSpPr>
            <a:spLocks noChangeArrowheads="1"/>
          </p:cNvSpPr>
          <p:nvPr/>
        </p:nvSpPr>
        <p:spPr bwMode="auto">
          <a:xfrm>
            <a:off x="0" y="2349500"/>
            <a:ext cx="9144000" cy="45085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pic>
        <p:nvPicPr>
          <p:cNvPr id="43011" name="Picture 3" descr="Haus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219200"/>
            <a:ext cx="6086475" cy="468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720725"/>
            <a:ext cx="9144000" cy="468313"/>
          </a:xfrm>
          <a:solidFill>
            <a:srgbClr val="FFC000">
              <a:alpha val="50195"/>
            </a:srgbClr>
          </a:solidFill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de-DE" sz="2800" smtClean="0">
                <a:solidFill>
                  <a:srgbClr val="FF3300"/>
                </a:solidFill>
              </a:rPr>
              <a:t>Wärmedämmung  (Decken)</a:t>
            </a:r>
          </a:p>
        </p:txBody>
      </p:sp>
      <p:sp>
        <p:nvSpPr>
          <p:cNvPr id="24594" name="Rectangle 18"/>
          <p:cNvSpPr>
            <a:spLocks noChangeArrowheads="1"/>
          </p:cNvSpPr>
          <p:nvPr/>
        </p:nvSpPr>
        <p:spPr bwMode="auto">
          <a:xfrm>
            <a:off x="2762250" y="2949575"/>
            <a:ext cx="857250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24595" name="Rectangle 19"/>
          <p:cNvSpPr>
            <a:spLocks noChangeArrowheads="1"/>
          </p:cNvSpPr>
          <p:nvPr/>
        </p:nvSpPr>
        <p:spPr bwMode="auto">
          <a:xfrm>
            <a:off x="3813175" y="2946400"/>
            <a:ext cx="1076325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24603" name="AutoShape 27"/>
          <p:cNvSpPr>
            <a:spLocks noChangeArrowheads="1"/>
          </p:cNvSpPr>
          <p:nvPr/>
        </p:nvSpPr>
        <p:spPr bwMode="auto">
          <a:xfrm>
            <a:off x="3048000" y="2438400"/>
            <a:ext cx="485775" cy="976313"/>
          </a:xfrm>
          <a:prstGeom prst="upArrow">
            <a:avLst>
              <a:gd name="adj1" fmla="val 50000"/>
              <a:gd name="adj2" fmla="val 50245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24604" name="AutoShape 28"/>
          <p:cNvSpPr>
            <a:spLocks noChangeArrowheads="1"/>
          </p:cNvSpPr>
          <p:nvPr/>
        </p:nvSpPr>
        <p:spPr bwMode="auto">
          <a:xfrm>
            <a:off x="3124200" y="2438400"/>
            <a:ext cx="244475" cy="976313"/>
          </a:xfrm>
          <a:prstGeom prst="upArrow">
            <a:avLst>
              <a:gd name="adj1" fmla="val 50000"/>
              <a:gd name="adj2" fmla="val 99838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43017" name="Text Box 5"/>
          <p:cNvSpPr txBox="1">
            <a:spLocks noChangeArrowheads="1"/>
          </p:cNvSpPr>
          <p:nvPr/>
        </p:nvSpPr>
        <p:spPr bwMode="auto">
          <a:xfrm>
            <a:off x="1295400" y="3352800"/>
            <a:ext cx="620713" cy="276225"/>
          </a:xfrm>
          <a:prstGeom prst="rect">
            <a:avLst/>
          </a:prstGeom>
          <a:solidFill>
            <a:srgbClr val="00B0F0">
              <a:alpha val="50195"/>
            </a:srgbClr>
          </a:solidFill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</a:pPr>
            <a:r>
              <a:rPr lang="de-DE" sz="1200"/>
              <a:t>- 10°C</a:t>
            </a:r>
          </a:p>
        </p:txBody>
      </p:sp>
      <p:sp>
        <p:nvSpPr>
          <p:cNvPr id="43018" name="Text Box 7"/>
          <p:cNvSpPr txBox="1">
            <a:spLocks noChangeArrowheads="1"/>
          </p:cNvSpPr>
          <p:nvPr/>
        </p:nvSpPr>
        <p:spPr bwMode="auto">
          <a:xfrm>
            <a:off x="3929063" y="2143125"/>
            <a:ext cx="534987" cy="276225"/>
          </a:xfrm>
          <a:prstGeom prst="rect">
            <a:avLst/>
          </a:prstGeom>
          <a:solidFill>
            <a:srgbClr val="00B0F0">
              <a:alpha val="50195"/>
            </a:srgbClr>
          </a:solidFill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Tx/>
              <a:buFontTx/>
              <a:buNone/>
            </a:pPr>
            <a:r>
              <a:rPr lang="de-DE" sz="1200"/>
              <a:t>- 2°C</a:t>
            </a:r>
          </a:p>
        </p:txBody>
      </p:sp>
      <p:sp>
        <p:nvSpPr>
          <p:cNvPr id="43019" name="Text Box 6"/>
          <p:cNvSpPr txBox="1">
            <a:spLocks noChangeArrowheads="1"/>
          </p:cNvSpPr>
          <p:nvPr/>
        </p:nvSpPr>
        <p:spPr bwMode="auto">
          <a:xfrm>
            <a:off x="1785938" y="4929188"/>
            <a:ext cx="441325" cy="276225"/>
          </a:xfrm>
          <a:prstGeom prst="rect">
            <a:avLst/>
          </a:prstGeom>
          <a:solidFill>
            <a:srgbClr val="00B0F0">
              <a:alpha val="50195"/>
            </a:srgbClr>
          </a:solidFill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</a:pPr>
            <a:r>
              <a:rPr lang="de-DE" sz="1200"/>
              <a:t>5°C</a:t>
            </a:r>
          </a:p>
        </p:txBody>
      </p:sp>
      <p:sp>
        <p:nvSpPr>
          <p:cNvPr id="43020" name="Text Box 10"/>
          <p:cNvSpPr txBox="1">
            <a:spLocks noChangeArrowheads="1"/>
          </p:cNvSpPr>
          <p:nvPr/>
        </p:nvSpPr>
        <p:spPr bwMode="auto">
          <a:xfrm>
            <a:off x="3000375" y="4929188"/>
            <a:ext cx="527050" cy="276225"/>
          </a:xfrm>
          <a:prstGeom prst="rect">
            <a:avLst/>
          </a:prstGeom>
          <a:solidFill>
            <a:srgbClr val="00B0F0">
              <a:alpha val="50195"/>
            </a:srgbClr>
          </a:solidFill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</a:pPr>
            <a:r>
              <a:rPr lang="de-DE" sz="1200"/>
              <a:t>10°C</a:t>
            </a:r>
          </a:p>
        </p:txBody>
      </p:sp>
      <p:sp>
        <p:nvSpPr>
          <p:cNvPr id="43021" name="Text Box 8"/>
          <p:cNvSpPr txBox="1">
            <a:spLocks noChangeArrowheads="1"/>
          </p:cNvSpPr>
          <p:nvPr/>
        </p:nvSpPr>
        <p:spPr bwMode="auto">
          <a:xfrm>
            <a:off x="7010400" y="3886200"/>
            <a:ext cx="620713" cy="276225"/>
          </a:xfrm>
          <a:prstGeom prst="rect">
            <a:avLst/>
          </a:prstGeom>
          <a:solidFill>
            <a:srgbClr val="00B0F0">
              <a:alpha val="50195"/>
            </a:srgbClr>
          </a:solidFill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</a:pPr>
            <a:r>
              <a:rPr lang="de-DE" sz="1200"/>
              <a:t>- 10°C</a:t>
            </a:r>
          </a:p>
        </p:txBody>
      </p:sp>
      <p:sp>
        <p:nvSpPr>
          <p:cNvPr id="43022" name="Text Box 11"/>
          <p:cNvSpPr txBox="1">
            <a:spLocks noChangeArrowheads="1"/>
          </p:cNvSpPr>
          <p:nvPr/>
        </p:nvSpPr>
        <p:spPr bwMode="auto">
          <a:xfrm>
            <a:off x="5286375" y="2571750"/>
            <a:ext cx="527050" cy="2762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</a:pPr>
            <a:r>
              <a:rPr lang="de-DE" sz="1200">
                <a:solidFill>
                  <a:srgbClr val="FF0000"/>
                </a:solidFill>
              </a:rPr>
              <a:t>20°C</a:t>
            </a:r>
          </a:p>
        </p:txBody>
      </p:sp>
      <p:sp>
        <p:nvSpPr>
          <p:cNvPr id="43023" name="Text Box 9"/>
          <p:cNvSpPr txBox="1">
            <a:spLocks noChangeArrowheads="1"/>
          </p:cNvSpPr>
          <p:nvPr/>
        </p:nvSpPr>
        <p:spPr bwMode="auto">
          <a:xfrm>
            <a:off x="3000375" y="3214688"/>
            <a:ext cx="527050" cy="2762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</a:pPr>
            <a:r>
              <a:rPr lang="de-DE" sz="1200">
                <a:solidFill>
                  <a:srgbClr val="FF0000"/>
                </a:solidFill>
              </a:rPr>
              <a:t>20°C</a:t>
            </a:r>
          </a:p>
        </p:txBody>
      </p:sp>
      <p:sp>
        <p:nvSpPr>
          <p:cNvPr id="16" name="Rechteck 15"/>
          <p:cNvSpPr/>
          <p:nvPr/>
        </p:nvSpPr>
        <p:spPr>
          <a:xfrm>
            <a:off x="1540119" y="6221412"/>
            <a:ext cx="23807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 smtClean="0">
                <a:solidFill>
                  <a:srgbClr val="0000FF"/>
                </a:solidFill>
              </a:rPr>
              <a:t>Grafik: Bernhard Andre, Wittlich</a:t>
            </a:r>
            <a:endParaRPr lang="de-DE" sz="11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4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94" grpId="0" animBg="1"/>
      <p:bldP spid="24595" grpId="0" animBg="1"/>
      <p:bldP spid="24603" grpId="0" animBg="1"/>
      <p:bldP spid="2460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20725"/>
            <a:ext cx="9144000" cy="468313"/>
          </a:xfrm>
          <a:solidFill>
            <a:srgbClr val="FFC000">
              <a:alpha val="50195"/>
            </a:srgbClr>
          </a:solidFill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de-DE" sz="2800" dirty="0" smtClean="0">
                <a:solidFill>
                  <a:srgbClr val="FF0000"/>
                </a:solidFill>
              </a:rPr>
              <a:t>Typische Holzbalkendecken</a:t>
            </a:r>
          </a:p>
        </p:txBody>
      </p:sp>
      <p:pic>
        <p:nvPicPr>
          <p:cNvPr id="44035" name="Picture 2" descr="C:\Dokumente und Einstellungen\Bernhard\Eigene Dateien\1. BÜRO\2. FOLIEN\1. eigene Folien\Fotos\1. Gebäude\Bauteile\Geschossdecken.JPG"/>
          <p:cNvPicPr>
            <a:picLocks noChangeAspect="1" noChangeArrowheads="1"/>
          </p:cNvPicPr>
          <p:nvPr/>
        </p:nvPicPr>
        <p:blipFill>
          <a:blip r:embed="rId3" cstate="print"/>
          <a:srcRect l="10672" t="10567" r="18254" b="54330"/>
          <a:stretch>
            <a:fillRect/>
          </a:stretch>
        </p:blipFill>
        <p:spPr bwMode="auto">
          <a:xfrm>
            <a:off x="2478088" y="1797050"/>
            <a:ext cx="6265862" cy="428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6" name="Textfeld 4"/>
          <p:cNvSpPr txBox="1">
            <a:spLocks noChangeArrowheads="1"/>
          </p:cNvSpPr>
          <p:nvPr/>
        </p:nvSpPr>
        <p:spPr bwMode="auto">
          <a:xfrm>
            <a:off x="2933700" y="2238375"/>
            <a:ext cx="1655763" cy="3238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de-DE"/>
          </a:p>
        </p:txBody>
      </p:sp>
      <p:pic>
        <p:nvPicPr>
          <p:cNvPr id="44037" name="Picture 3" descr="C:\Dokumente und Einstellungen\Bernhard\Eigene Dateien\1. BÜRO\2. FOLIEN\1. eigene Folien\Fotos\1. Gebäude\Bauteile\2. oberer Abschluss\verkleinert 640x480\k-136_36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62226"/>
            <a:ext cx="2314800" cy="1735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8" name="Picture 4" descr="C:\Dokumente und Einstellungen\Bernhard\Eigene Dateien\1. BÜRO\2. FOLIEN\1. eigene Folien\Fotos\1. Gebäude\STEFAN, Erden\verkleinert 640x480\k-P1000644.JPG"/>
          <p:cNvPicPr>
            <a:picLocks noChangeAspect="1" noChangeArrowheads="1"/>
          </p:cNvPicPr>
          <p:nvPr/>
        </p:nvPicPr>
        <p:blipFill>
          <a:blip r:embed="rId5" cstate="print"/>
          <a:srcRect b="19087"/>
          <a:stretch>
            <a:fillRect/>
          </a:stretch>
        </p:blipFill>
        <p:spPr bwMode="auto">
          <a:xfrm>
            <a:off x="0" y="4356000"/>
            <a:ext cx="2314800" cy="2496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0" y="6596390"/>
            <a:ext cx="2438399" cy="2616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de-DE" sz="1100" dirty="0" smtClean="0">
                <a:solidFill>
                  <a:srgbClr val="3333FF"/>
                </a:solidFill>
              </a:rPr>
              <a:t>Fotos: Bernhard ANDRE, Wittlich</a:t>
            </a:r>
            <a:endParaRPr lang="de-DE" sz="1100" dirty="0">
              <a:solidFill>
                <a:srgbClr val="3333FF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2495775" y="6174343"/>
            <a:ext cx="174759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 smtClean="0">
                <a:solidFill>
                  <a:srgbClr val="0000FF"/>
                </a:solidFill>
              </a:rPr>
              <a:t>Quelle: IWU, Darmstadt</a:t>
            </a:r>
            <a:endParaRPr lang="de-DE" sz="11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20725"/>
            <a:ext cx="9144000" cy="468313"/>
          </a:xfrm>
          <a:solidFill>
            <a:srgbClr val="FFC000">
              <a:alpha val="50195"/>
            </a:srgbClr>
          </a:solidFill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de-DE" sz="2800" dirty="0" smtClean="0">
                <a:solidFill>
                  <a:srgbClr val="FF0000"/>
                </a:solidFill>
              </a:rPr>
              <a:t>Typische Massivdecken</a:t>
            </a:r>
          </a:p>
        </p:txBody>
      </p:sp>
      <p:pic>
        <p:nvPicPr>
          <p:cNvPr id="45059" name="Picture 2" descr="C:\Dokumente und Einstellungen\Bernhard\Eigene Dateien\1. BÜRO\2. FOLIEN\1. eigene Folien\Fotos\1. Gebäude\Bauteile\Geschossdecken.JPG"/>
          <p:cNvPicPr>
            <a:picLocks noChangeAspect="1" noChangeArrowheads="1"/>
          </p:cNvPicPr>
          <p:nvPr/>
        </p:nvPicPr>
        <p:blipFill>
          <a:blip r:embed="rId3" cstate="print"/>
          <a:srcRect l="10672" t="10567" r="18254" b="82779"/>
          <a:stretch>
            <a:fillRect/>
          </a:stretch>
        </p:blipFill>
        <p:spPr bwMode="auto">
          <a:xfrm>
            <a:off x="2478088" y="1797050"/>
            <a:ext cx="6265862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0" name="Textfeld 4"/>
          <p:cNvSpPr txBox="1">
            <a:spLocks noChangeArrowheads="1"/>
          </p:cNvSpPr>
          <p:nvPr/>
        </p:nvSpPr>
        <p:spPr bwMode="auto">
          <a:xfrm>
            <a:off x="2933700" y="2238375"/>
            <a:ext cx="1655763" cy="3238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de-DE"/>
          </a:p>
        </p:txBody>
      </p:sp>
      <p:pic>
        <p:nvPicPr>
          <p:cNvPr id="45061" name="Picture 2" descr="C:\Dokumente und Einstellungen\Bernhard\Eigene Dateien\1. BÜRO\2. FOLIEN\1. eigene Folien\Fotos\1. Gebäude\Bauteile\Geschossdecken.JPG"/>
          <p:cNvPicPr>
            <a:picLocks noChangeAspect="1" noChangeArrowheads="1"/>
          </p:cNvPicPr>
          <p:nvPr/>
        </p:nvPicPr>
        <p:blipFill>
          <a:blip r:embed="rId3" cstate="print"/>
          <a:srcRect l="10672" t="45367" r="18254" b="32668"/>
          <a:stretch>
            <a:fillRect/>
          </a:stretch>
        </p:blipFill>
        <p:spPr bwMode="auto">
          <a:xfrm>
            <a:off x="2468563" y="2562225"/>
            <a:ext cx="6262687" cy="268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2" descr="C:\Dokumente und Einstellungen\Bernhard\Eigene Dateien\1. BÜRO\2. FOLIEN\1. eigene Folien\Fotos\1. Gebäude\Bauteile\2. oberer Abschluss\verkleinert 640x480\k-127_2774.JPG"/>
          <p:cNvPicPr>
            <a:picLocks noChangeAspect="1" noChangeArrowheads="1"/>
          </p:cNvPicPr>
          <p:nvPr/>
        </p:nvPicPr>
        <p:blipFill>
          <a:blip r:embed="rId4" cstate="print"/>
          <a:srcRect l="5135" r="48663" b="15833"/>
          <a:stretch>
            <a:fillRect/>
          </a:stretch>
        </p:blipFill>
        <p:spPr bwMode="auto">
          <a:xfrm>
            <a:off x="0" y="2552700"/>
            <a:ext cx="2314575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0" y="5701040"/>
            <a:ext cx="2314800" cy="2616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de-DE" sz="1100" dirty="0" smtClean="0">
                <a:solidFill>
                  <a:srgbClr val="3333FF"/>
                </a:solidFill>
              </a:rPr>
              <a:t>Foto: Bernhard ANDRE, Wittlich</a:t>
            </a:r>
            <a:endParaRPr lang="de-DE" sz="1100" dirty="0">
              <a:solidFill>
                <a:srgbClr val="3333FF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2495775" y="5336143"/>
            <a:ext cx="174759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 smtClean="0">
                <a:solidFill>
                  <a:srgbClr val="0000FF"/>
                </a:solidFill>
              </a:rPr>
              <a:t>Quelle: IWU, Darmstadt</a:t>
            </a:r>
            <a:endParaRPr lang="de-DE" sz="11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4"/>
          <p:cNvSpPr>
            <a:spLocks noChangeArrowheads="1"/>
          </p:cNvSpPr>
          <p:nvPr/>
        </p:nvSpPr>
        <p:spPr bwMode="auto">
          <a:xfrm>
            <a:off x="0" y="2349500"/>
            <a:ext cx="9144000" cy="45085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295400"/>
            <a:ext cx="4724400" cy="2052638"/>
          </a:xfrm>
        </p:spPr>
        <p:txBody>
          <a:bodyPr/>
          <a:lstStyle/>
          <a:p>
            <a:pPr eaLnBrk="1" hangingPunct="1">
              <a:buClr>
                <a:srgbClr val="FF3300"/>
              </a:buClr>
              <a:buFont typeface="Wingdings" pitchFamily="2" charset="2"/>
              <a:buNone/>
              <a:tabLst>
                <a:tab pos="8255000" algn="r"/>
              </a:tabLst>
            </a:pPr>
            <a:r>
              <a:rPr lang="de-DE" sz="2000" b="1" dirty="0" smtClean="0">
                <a:solidFill>
                  <a:srgbClr val="FF3300"/>
                </a:solidFill>
              </a:rPr>
              <a:t>Sofort-Maßnahme</a:t>
            </a:r>
            <a:endParaRPr lang="de-DE" sz="2000" b="1" dirty="0" smtClean="0"/>
          </a:p>
          <a:p>
            <a:pPr eaLnBrk="1" hangingPunct="1">
              <a:buClr>
                <a:srgbClr val="FF3300"/>
              </a:buClr>
              <a:tabLst>
                <a:tab pos="8255000" algn="r"/>
              </a:tabLst>
            </a:pPr>
            <a:endParaRPr lang="de-DE" sz="1000" dirty="0" smtClean="0"/>
          </a:p>
          <a:p>
            <a:pPr eaLnBrk="1" hangingPunct="1">
              <a:buClr>
                <a:srgbClr val="FF3300"/>
              </a:buClr>
              <a:buFont typeface="Wingdings" pitchFamily="2" charset="2"/>
              <a:buNone/>
              <a:tabLst>
                <a:tab pos="8255000" algn="r"/>
              </a:tabLst>
            </a:pPr>
            <a:r>
              <a:rPr lang="de-DE" sz="2000" b="1" u="sng" dirty="0" smtClean="0">
                <a:solidFill>
                  <a:srgbClr val="3333FF"/>
                </a:solidFill>
              </a:rPr>
              <a:t>Dämmung der Geschossdecke</a:t>
            </a:r>
          </a:p>
          <a:p>
            <a:pPr eaLnBrk="1" hangingPunct="1">
              <a:buClr>
                <a:srgbClr val="FF3300"/>
              </a:buClr>
              <a:tabLst>
                <a:tab pos="8255000" algn="r"/>
              </a:tabLst>
            </a:pPr>
            <a:r>
              <a:rPr lang="de-DE" sz="2000" dirty="0" smtClean="0">
                <a:solidFill>
                  <a:srgbClr val="3333FF"/>
                </a:solidFill>
              </a:rPr>
              <a:t>Dicke: &gt; 15 - 30 cm</a:t>
            </a:r>
          </a:p>
          <a:p>
            <a:pPr eaLnBrk="1" hangingPunct="1">
              <a:buClr>
                <a:srgbClr val="FF3300"/>
              </a:buClr>
              <a:tabLst>
                <a:tab pos="8255000" algn="r"/>
              </a:tabLst>
            </a:pPr>
            <a:r>
              <a:rPr lang="de-DE" sz="2000" dirty="0" smtClean="0">
                <a:solidFill>
                  <a:srgbClr val="3333FF"/>
                </a:solidFill>
              </a:rPr>
              <a:t>Kosten: 20 bis 45 € pro m</a:t>
            </a:r>
            <a:r>
              <a:rPr lang="de-DE" sz="2000" baseline="30000" dirty="0" smtClean="0">
                <a:solidFill>
                  <a:srgbClr val="3333FF"/>
                </a:solidFill>
              </a:rPr>
              <a:t>2</a:t>
            </a:r>
            <a:endParaRPr lang="de-DE" sz="2000" dirty="0" smtClean="0">
              <a:solidFill>
                <a:srgbClr val="3333FF"/>
              </a:solidFill>
            </a:endParaRPr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720727"/>
            <a:ext cx="9144000" cy="468313"/>
          </a:xfrm>
          <a:solidFill>
            <a:srgbClr val="FFC000">
              <a:alpha val="50195"/>
            </a:srgbClr>
          </a:solidFill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de-DE" sz="2800" dirty="0" smtClean="0">
                <a:solidFill>
                  <a:srgbClr val="FF0000"/>
                </a:solidFill>
              </a:rPr>
              <a:t>Dämmung von Decken (Kaltseite)</a:t>
            </a:r>
          </a:p>
        </p:txBody>
      </p:sp>
      <p:pic>
        <p:nvPicPr>
          <p:cNvPr id="46085" name="Picture 5" descr="Pichaus3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3962400"/>
            <a:ext cx="2971800" cy="2579688"/>
          </a:xfrm>
          <a:prstGeom prst="rect">
            <a:avLst/>
          </a:prstGeom>
          <a:noFill/>
          <a:ln w="19050">
            <a:solidFill>
              <a:srgbClr val="3333FF"/>
            </a:solidFill>
            <a:miter lim="800000"/>
            <a:headEnd/>
            <a:tailEnd/>
          </a:ln>
        </p:spPr>
      </p:pic>
      <p:pic>
        <p:nvPicPr>
          <p:cNvPr id="46086" name="Picture 6" descr="Geschossdecke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1295400"/>
            <a:ext cx="3124200" cy="2343150"/>
          </a:xfrm>
          <a:prstGeom prst="rect">
            <a:avLst/>
          </a:prstGeom>
          <a:noFill/>
          <a:ln w="19050">
            <a:solidFill>
              <a:srgbClr val="3333FF"/>
            </a:solidFill>
            <a:miter lim="800000"/>
            <a:headEnd/>
            <a:tailEnd/>
          </a:ln>
        </p:spPr>
      </p:pic>
      <p:pic>
        <p:nvPicPr>
          <p:cNvPr id="46087" name="Picture 7"/>
          <p:cNvPicPr>
            <a:picLocks noChangeAspect="1" noChangeArrowheads="1"/>
          </p:cNvPicPr>
          <p:nvPr/>
        </p:nvPicPr>
        <p:blipFill>
          <a:blip r:embed="rId5" cstate="print"/>
          <a:srcRect b="18103"/>
          <a:stretch>
            <a:fillRect/>
          </a:stretch>
        </p:blipFill>
        <p:spPr bwMode="auto">
          <a:xfrm>
            <a:off x="609601" y="3733802"/>
            <a:ext cx="3768725" cy="2817813"/>
          </a:xfrm>
          <a:prstGeom prst="rect">
            <a:avLst/>
          </a:prstGeom>
          <a:noFill/>
          <a:ln w="19050">
            <a:solidFill>
              <a:srgbClr val="3333FF"/>
            </a:solidFill>
            <a:miter lim="800000"/>
            <a:headEnd/>
            <a:tailEnd/>
          </a:ln>
        </p:spPr>
      </p:pic>
      <p:pic>
        <p:nvPicPr>
          <p:cNvPr id="46088" name="Picture 9" descr="C:\Dokumente und Einstellungen\Bernhard Andre\Eigene Dateien\BÜRO\LEISTUNG\Folien\Einzelgrafiken\Einblasdämmung4.jpg"/>
          <p:cNvPicPr>
            <a:picLocks noChangeAspect="1" noChangeArrowheads="1"/>
          </p:cNvPicPr>
          <p:nvPr/>
        </p:nvPicPr>
        <p:blipFill>
          <a:blip r:embed="rId6" cstate="print"/>
          <a:srcRect t="25471" r="70589"/>
          <a:stretch>
            <a:fillRect/>
          </a:stretch>
        </p:blipFill>
        <p:spPr bwMode="auto">
          <a:xfrm>
            <a:off x="3429001" y="3124200"/>
            <a:ext cx="2106613" cy="2286000"/>
          </a:xfrm>
          <a:prstGeom prst="rect">
            <a:avLst/>
          </a:prstGeom>
          <a:noFill/>
          <a:ln w="9525">
            <a:solidFill>
              <a:srgbClr val="3333FF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2700000" y="2484000"/>
            <a:ext cx="6516687" cy="4010025"/>
          </a:xfrm>
        </p:spPr>
        <p:txBody>
          <a:bodyPr/>
          <a:lstStyle/>
          <a:p>
            <a:pPr eaLnBrk="1" hangingPunct="1"/>
            <a:r>
              <a:rPr lang="de-DE" sz="4800" dirty="0" smtClean="0">
                <a:solidFill>
                  <a:srgbClr val="FF3300"/>
                </a:solidFill>
              </a:rPr>
              <a:t>Der obere Gebäudeabschluss:</a:t>
            </a:r>
            <a:br>
              <a:rPr lang="de-DE" sz="4800" dirty="0" smtClean="0">
                <a:solidFill>
                  <a:srgbClr val="FF3300"/>
                </a:solidFill>
              </a:rPr>
            </a:br>
            <a:r>
              <a:rPr lang="de-DE" sz="4800" dirty="0" smtClean="0">
                <a:solidFill>
                  <a:srgbClr val="FF3300"/>
                </a:solidFill>
              </a:rPr>
              <a:t/>
            </a:r>
            <a:br>
              <a:rPr lang="de-DE" sz="4800" dirty="0" smtClean="0">
                <a:solidFill>
                  <a:srgbClr val="FF3300"/>
                </a:solidFill>
              </a:rPr>
            </a:br>
            <a:r>
              <a:rPr lang="de-DE" sz="4800" dirty="0" smtClean="0">
                <a:solidFill>
                  <a:srgbClr val="FF3300"/>
                </a:solidFill>
              </a:rPr>
              <a:t>Trennwände </a:t>
            </a:r>
            <a:br>
              <a:rPr lang="de-DE" sz="4800" dirty="0" smtClean="0">
                <a:solidFill>
                  <a:srgbClr val="FF3300"/>
                </a:solidFill>
              </a:rPr>
            </a:br>
            <a:r>
              <a:rPr lang="de-DE" sz="4800" dirty="0" smtClean="0">
                <a:solidFill>
                  <a:srgbClr val="FF3300"/>
                </a:solidFill>
              </a:rPr>
              <a:t>(beheizt gegen unbeheizt)</a:t>
            </a:r>
          </a:p>
        </p:txBody>
      </p:sp>
      <p:pic>
        <p:nvPicPr>
          <p:cNvPr id="121857" name="Picture 1" descr="C:\Dokumente und Einstellungen\Bernhard\Eigene Dateien\1. BÜRO\2. FOLIEN\1. eigene Folien\Fotos\2. BAUTEILE\2. oberer Abschluss\verkleinert 320x240\k-P10000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71750"/>
            <a:ext cx="2314800" cy="3086400"/>
          </a:xfrm>
          <a:prstGeom prst="rect">
            <a:avLst/>
          </a:prstGeom>
          <a:noFill/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0" y="5662940"/>
            <a:ext cx="2314800" cy="2616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de-DE" sz="1100" dirty="0" smtClean="0">
                <a:solidFill>
                  <a:srgbClr val="3333FF"/>
                </a:solidFill>
              </a:rPr>
              <a:t>Foto: Bernhard ANDRE, Wittlich</a:t>
            </a:r>
            <a:endParaRPr lang="de-DE" sz="1100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700000" y="2484000"/>
            <a:ext cx="6530975" cy="2297550"/>
          </a:xfrm>
        </p:spPr>
        <p:txBody>
          <a:bodyPr/>
          <a:lstStyle/>
          <a:p>
            <a:pPr eaLnBrk="1" hangingPunct="1"/>
            <a:r>
              <a:rPr lang="de-DE" sz="5400" dirty="0" smtClean="0">
                <a:solidFill>
                  <a:srgbClr val="FF3300"/>
                </a:solidFill>
              </a:rPr>
              <a:t>Vorbehalte, Ängste, </a:t>
            </a:r>
            <a:br>
              <a:rPr lang="de-DE" sz="5400" dirty="0" smtClean="0">
                <a:solidFill>
                  <a:srgbClr val="FF3300"/>
                </a:solidFill>
              </a:rPr>
            </a:br>
            <a:r>
              <a:rPr lang="de-DE" sz="5400" dirty="0" smtClean="0">
                <a:solidFill>
                  <a:srgbClr val="FF3300"/>
                </a:solidFill>
              </a:rPr>
              <a:t>Hemmnisse, </a:t>
            </a:r>
            <a:br>
              <a:rPr lang="de-DE" sz="5400" dirty="0" smtClean="0">
                <a:solidFill>
                  <a:srgbClr val="FF3300"/>
                </a:solidFill>
              </a:rPr>
            </a:br>
            <a:r>
              <a:rPr lang="de-DE" sz="5400" dirty="0" smtClean="0">
                <a:solidFill>
                  <a:srgbClr val="FF3300"/>
                </a:solidFill>
              </a:rPr>
              <a:t>Schwierigkeiten</a:t>
            </a:r>
          </a:p>
        </p:txBody>
      </p:sp>
      <p:sp>
        <p:nvSpPr>
          <p:cNvPr id="3" name="Textfeld 2"/>
          <p:cNvSpPr txBox="1">
            <a:spLocks noChangeArrowheads="1"/>
          </p:cNvSpPr>
          <p:nvPr/>
        </p:nvSpPr>
        <p:spPr bwMode="auto">
          <a:xfrm>
            <a:off x="2700000" y="4968000"/>
            <a:ext cx="57743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400" dirty="0">
                <a:solidFill>
                  <a:srgbClr val="FF3300"/>
                </a:solidFill>
              </a:rPr>
              <a:t>- Kann man ein Haus kaputt dämmen</a:t>
            </a:r>
            <a:r>
              <a:rPr lang="de-DE" sz="2400" dirty="0" smtClean="0">
                <a:solidFill>
                  <a:srgbClr val="FF3300"/>
                </a:solidFill>
              </a:rPr>
              <a:t>?</a:t>
            </a:r>
            <a:endParaRPr lang="de-DE" sz="2400" dirty="0"/>
          </a:p>
        </p:txBody>
      </p:sp>
      <p:pic>
        <p:nvPicPr>
          <p:cNvPr id="19460" name="Picture 4" descr="C:\Dokumente und Einstellungen\Bernhard\Eigene Dateien\1. BÜRO\2. FOLIEN\1. eigene Folien\Fotos\1. Gebäude\verkleinert 640x480\k-P10100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57463"/>
            <a:ext cx="2314800" cy="3086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>
            <a:spLocks noChangeArrowheads="1"/>
          </p:cNvSpPr>
          <p:nvPr/>
        </p:nvSpPr>
        <p:spPr bwMode="auto">
          <a:xfrm>
            <a:off x="2700000" y="5328000"/>
            <a:ext cx="39499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400" dirty="0" smtClean="0">
                <a:solidFill>
                  <a:srgbClr val="FF3300"/>
                </a:solidFill>
              </a:rPr>
              <a:t>- </a:t>
            </a:r>
            <a:r>
              <a:rPr lang="de-DE" sz="2400" dirty="0">
                <a:solidFill>
                  <a:srgbClr val="FF3300"/>
                </a:solidFill>
              </a:rPr>
              <a:t>Muss </a:t>
            </a:r>
            <a:r>
              <a:rPr lang="de-DE" sz="2400" dirty="0" smtClean="0">
                <a:solidFill>
                  <a:srgbClr val="FF3300"/>
                </a:solidFill>
              </a:rPr>
              <a:t>eine Wand </a:t>
            </a:r>
            <a:r>
              <a:rPr lang="de-DE" sz="2400" dirty="0">
                <a:solidFill>
                  <a:srgbClr val="FF3300"/>
                </a:solidFill>
              </a:rPr>
              <a:t>atmen?</a:t>
            </a:r>
            <a:endParaRPr lang="de-DE" sz="2400" dirty="0"/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0" y="5643890"/>
            <a:ext cx="2314800" cy="2616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de-DE" sz="1100" dirty="0" smtClean="0">
                <a:solidFill>
                  <a:srgbClr val="3333FF"/>
                </a:solidFill>
              </a:rPr>
              <a:t>Foto: Bernhard ANDRE, Wittlich</a:t>
            </a:r>
            <a:endParaRPr lang="de-DE" sz="1100" dirty="0">
              <a:solidFill>
                <a:srgbClr val="3333FF"/>
              </a:solidFill>
            </a:endParaRPr>
          </a:p>
        </p:txBody>
      </p:sp>
      <p:sp>
        <p:nvSpPr>
          <p:cNvPr id="7" name="Textfeld 6"/>
          <p:cNvSpPr txBox="1">
            <a:spLocks noChangeArrowheads="1"/>
          </p:cNvSpPr>
          <p:nvPr/>
        </p:nvSpPr>
        <p:spPr bwMode="auto">
          <a:xfrm>
            <a:off x="2709525" y="5688000"/>
            <a:ext cx="63017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400" dirty="0" smtClean="0">
                <a:solidFill>
                  <a:srgbClr val="FF3300"/>
                </a:solidFill>
              </a:rPr>
              <a:t>- Können Fenster oder Wände schwitzen?</a:t>
            </a:r>
            <a:endParaRPr lang="de-DE" sz="24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4"/>
          <p:cNvSpPr>
            <a:spLocks noChangeArrowheads="1"/>
          </p:cNvSpPr>
          <p:nvPr/>
        </p:nvSpPr>
        <p:spPr bwMode="auto">
          <a:xfrm>
            <a:off x="0" y="2349500"/>
            <a:ext cx="9144000" cy="45085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pic>
        <p:nvPicPr>
          <p:cNvPr id="48131" name="Picture 2" descr="Haus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219200"/>
            <a:ext cx="6086475" cy="468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2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720725"/>
            <a:ext cx="9144000" cy="468313"/>
          </a:xfrm>
          <a:solidFill>
            <a:srgbClr val="FFC000">
              <a:alpha val="50195"/>
            </a:srgbClr>
          </a:solidFill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de-DE" sz="2800" dirty="0" smtClean="0">
                <a:solidFill>
                  <a:srgbClr val="FF3300"/>
                </a:solidFill>
              </a:rPr>
              <a:t>Wärmedämmung (Wände gegen unbeheizt)</a:t>
            </a:r>
          </a:p>
        </p:txBody>
      </p:sp>
      <p:sp>
        <p:nvSpPr>
          <p:cNvPr id="48133" name="Rectangle 17"/>
          <p:cNvSpPr>
            <a:spLocks noChangeArrowheads="1"/>
          </p:cNvSpPr>
          <p:nvPr/>
        </p:nvSpPr>
        <p:spPr bwMode="auto">
          <a:xfrm>
            <a:off x="2762250" y="2949575"/>
            <a:ext cx="857250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48134" name="Rectangle 18"/>
          <p:cNvSpPr>
            <a:spLocks noChangeArrowheads="1"/>
          </p:cNvSpPr>
          <p:nvPr/>
        </p:nvSpPr>
        <p:spPr bwMode="auto">
          <a:xfrm>
            <a:off x="3813175" y="2946400"/>
            <a:ext cx="1076325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83989" name="Rectangle 21"/>
          <p:cNvSpPr>
            <a:spLocks noChangeArrowheads="1"/>
          </p:cNvSpPr>
          <p:nvPr/>
        </p:nvSpPr>
        <p:spPr bwMode="auto">
          <a:xfrm>
            <a:off x="4816475" y="1657350"/>
            <a:ext cx="76200" cy="1371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83996" name="AutoShape 28"/>
          <p:cNvSpPr>
            <a:spLocks noChangeArrowheads="1"/>
          </p:cNvSpPr>
          <p:nvPr/>
        </p:nvSpPr>
        <p:spPr bwMode="auto">
          <a:xfrm>
            <a:off x="4419600" y="236220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83997" name="AutoShape 29"/>
          <p:cNvSpPr>
            <a:spLocks noChangeArrowheads="1"/>
          </p:cNvSpPr>
          <p:nvPr/>
        </p:nvSpPr>
        <p:spPr bwMode="auto">
          <a:xfrm>
            <a:off x="4419600" y="2514600"/>
            <a:ext cx="976313" cy="244475"/>
          </a:xfrm>
          <a:prstGeom prst="leftArrow">
            <a:avLst>
              <a:gd name="adj1" fmla="val 50000"/>
              <a:gd name="adj2" fmla="val 99838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48138" name="Text Box 5"/>
          <p:cNvSpPr txBox="1">
            <a:spLocks noChangeArrowheads="1"/>
          </p:cNvSpPr>
          <p:nvPr/>
        </p:nvSpPr>
        <p:spPr bwMode="auto">
          <a:xfrm>
            <a:off x="1295400" y="3352800"/>
            <a:ext cx="620713" cy="276225"/>
          </a:xfrm>
          <a:prstGeom prst="rect">
            <a:avLst/>
          </a:prstGeom>
          <a:solidFill>
            <a:srgbClr val="00B0F0">
              <a:alpha val="50195"/>
            </a:srgbClr>
          </a:solidFill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</a:pPr>
            <a:r>
              <a:rPr lang="de-DE" sz="1200"/>
              <a:t>- 10°C</a:t>
            </a:r>
          </a:p>
        </p:txBody>
      </p:sp>
      <p:sp>
        <p:nvSpPr>
          <p:cNvPr id="48139" name="Text Box 7"/>
          <p:cNvSpPr txBox="1">
            <a:spLocks noChangeArrowheads="1"/>
          </p:cNvSpPr>
          <p:nvPr/>
        </p:nvSpPr>
        <p:spPr bwMode="auto">
          <a:xfrm>
            <a:off x="3929063" y="2143125"/>
            <a:ext cx="534987" cy="276225"/>
          </a:xfrm>
          <a:prstGeom prst="rect">
            <a:avLst/>
          </a:prstGeom>
          <a:solidFill>
            <a:srgbClr val="00B0F0">
              <a:alpha val="50195"/>
            </a:srgbClr>
          </a:solidFill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Tx/>
              <a:buFontTx/>
              <a:buNone/>
            </a:pPr>
            <a:r>
              <a:rPr lang="de-DE" sz="1200"/>
              <a:t>- 2°C</a:t>
            </a:r>
          </a:p>
        </p:txBody>
      </p:sp>
      <p:sp>
        <p:nvSpPr>
          <p:cNvPr id="48140" name="Text Box 6"/>
          <p:cNvSpPr txBox="1">
            <a:spLocks noChangeArrowheads="1"/>
          </p:cNvSpPr>
          <p:nvPr/>
        </p:nvSpPr>
        <p:spPr bwMode="auto">
          <a:xfrm>
            <a:off x="1785938" y="4929188"/>
            <a:ext cx="441325" cy="276225"/>
          </a:xfrm>
          <a:prstGeom prst="rect">
            <a:avLst/>
          </a:prstGeom>
          <a:solidFill>
            <a:srgbClr val="00B0F0">
              <a:alpha val="50195"/>
            </a:srgbClr>
          </a:solidFill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</a:pPr>
            <a:r>
              <a:rPr lang="de-DE" sz="1200"/>
              <a:t>5°C</a:t>
            </a:r>
          </a:p>
        </p:txBody>
      </p:sp>
      <p:sp>
        <p:nvSpPr>
          <p:cNvPr id="48141" name="Text Box 10"/>
          <p:cNvSpPr txBox="1">
            <a:spLocks noChangeArrowheads="1"/>
          </p:cNvSpPr>
          <p:nvPr/>
        </p:nvSpPr>
        <p:spPr bwMode="auto">
          <a:xfrm>
            <a:off x="3000375" y="4929188"/>
            <a:ext cx="527050" cy="276225"/>
          </a:xfrm>
          <a:prstGeom prst="rect">
            <a:avLst/>
          </a:prstGeom>
          <a:solidFill>
            <a:srgbClr val="00B0F0">
              <a:alpha val="50195"/>
            </a:srgbClr>
          </a:solidFill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</a:pPr>
            <a:r>
              <a:rPr lang="de-DE" sz="1200"/>
              <a:t>10°C</a:t>
            </a:r>
          </a:p>
        </p:txBody>
      </p:sp>
      <p:sp>
        <p:nvSpPr>
          <p:cNvPr id="48142" name="Text Box 8"/>
          <p:cNvSpPr txBox="1">
            <a:spLocks noChangeArrowheads="1"/>
          </p:cNvSpPr>
          <p:nvPr/>
        </p:nvSpPr>
        <p:spPr bwMode="auto">
          <a:xfrm>
            <a:off x="7010400" y="3886200"/>
            <a:ext cx="620713" cy="276225"/>
          </a:xfrm>
          <a:prstGeom prst="rect">
            <a:avLst/>
          </a:prstGeom>
          <a:solidFill>
            <a:srgbClr val="00B0F0">
              <a:alpha val="50195"/>
            </a:srgbClr>
          </a:solidFill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</a:pPr>
            <a:r>
              <a:rPr lang="de-DE" sz="1200"/>
              <a:t>- 10°C</a:t>
            </a:r>
          </a:p>
        </p:txBody>
      </p:sp>
      <p:sp>
        <p:nvSpPr>
          <p:cNvPr id="48143" name="Text Box 11"/>
          <p:cNvSpPr txBox="1">
            <a:spLocks noChangeArrowheads="1"/>
          </p:cNvSpPr>
          <p:nvPr/>
        </p:nvSpPr>
        <p:spPr bwMode="auto">
          <a:xfrm>
            <a:off x="5286375" y="2571750"/>
            <a:ext cx="527050" cy="2762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</a:pPr>
            <a:r>
              <a:rPr lang="de-DE" sz="1200">
                <a:solidFill>
                  <a:srgbClr val="FF0000"/>
                </a:solidFill>
              </a:rPr>
              <a:t>20°C</a:t>
            </a:r>
          </a:p>
        </p:txBody>
      </p:sp>
      <p:sp>
        <p:nvSpPr>
          <p:cNvPr id="48144" name="Text Box 9"/>
          <p:cNvSpPr txBox="1">
            <a:spLocks noChangeArrowheads="1"/>
          </p:cNvSpPr>
          <p:nvPr/>
        </p:nvSpPr>
        <p:spPr bwMode="auto">
          <a:xfrm>
            <a:off x="3000375" y="3214688"/>
            <a:ext cx="527050" cy="2762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</a:pPr>
            <a:r>
              <a:rPr lang="de-DE" sz="1200">
                <a:solidFill>
                  <a:srgbClr val="FF0000"/>
                </a:solidFill>
              </a:rPr>
              <a:t>20°C</a:t>
            </a:r>
          </a:p>
        </p:txBody>
      </p:sp>
      <p:sp>
        <p:nvSpPr>
          <p:cNvPr id="17" name="Rechteck 16"/>
          <p:cNvSpPr/>
          <p:nvPr/>
        </p:nvSpPr>
        <p:spPr>
          <a:xfrm>
            <a:off x="1540119" y="6221412"/>
            <a:ext cx="23807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 smtClean="0">
                <a:solidFill>
                  <a:srgbClr val="0000FF"/>
                </a:solidFill>
              </a:rPr>
              <a:t>Grafik: Bernhard Andre, Wittlich</a:t>
            </a:r>
            <a:endParaRPr lang="de-DE" sz="11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83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89" grpId="0" animBg="1"/>
      <p:bldP spid="83996" grpId="0" animBg="1"/>
      <p:bldP spid="8399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4"/>
          <p:cNvSpPr>
            <a:spLocks noChangeArrowheads="1"/>
          </p:cNvSpPr>
          <p:nvPr/>
        </p:nvSpPr>
        <p:spPr bwMode="auto">
          <a:xfrm>
            <a:off x="0" y="2349500"/>
            <a:ext cx="9144000" cy="45085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295400"/>
            <a:ext cx="4724400" cy="2052638"/>
          </a:xfrm>
        </p:spPr>
        <p:txBody>
          <a:bodyPr/>
          <a:lstStyle/>
          <a:p>
            <a:pPr eaLnBrk="1" hangingPunct="1">
              <a:buClr>
                <a:srgbClr val="FF3300"/>
              </a:buClr>
              <a:buFont typeface="Wingdings" pitchFamily="2" charset="2"/>
              <a:buNone/>
              <a:tabLst>
                <a:tab pos="8255000" algn="r"/>
              </a:tabLst>
            </a:pPr>
            <a:r>
              <a:rPr lang="de-DE" sz="2000" b="1" smtClean="0">
                <a:solidFill>
                  <a:srgbClr val="FF3300"/>
                </a:solidFill>
              </a:rPr>
              <a:t>Sofort-Maßnahme</a:t>
            </a:r>
            <a:endParaRPr lang="de-DE" sz="2000" b="1" smtClean="0"/>
          </a:p>
          <a:p>
            <a:pPr eaLnBrk="1" hangingPunct="1">
              <a:buClr>
                <a:srgbClr val="FF3300"/>
              </a:buClr>
              <a:tabLst>
                <a:tab pos="8255000" algn="r"/>
              </a:tabLst>
            </a:pPr>
            <a:endParaRPr lang="de-DE" sz="1000" smtClean="0"/>
          </a:p>
          <a:p>
            <a:pPr eaLnBrk="1" hangingPunct="1">
              <a:buClr>
                <a:srgbClr val="FF3300"/>
              </a:buClr>
              <a:buFont typeface="Wingdings" pitchFamily="2" charset="2"/>
              <a:buNone/>
              <a:tabLst>
                <a:tab pos="8255000" algn="r"/>
              </a:tabLst>
            </a:pPr>
            <a:r>
              <a:rPr lang="de-DE" sz="2000" b="1" u="sng" smtClean="0">
                <a:solidFill>
                  <a:srgbClr val="3333FF"/>
                </a:solidFill>
              </a:rPr>
              <a:t>Dämmung der Trennwänden</a:t>
            </a:r>
          </a:p>
          <a:p>
            <a:pPr eaLnBrk="1" hangingPunct="1">
              <a:buClr>
                <a:srgbClr val="FF3300"/>
              </a:buClr>
              <a:tabLst>
                <a:tab pos="8255000" algn="r"/>
              </a:tabLst>
            </a:pPr>
            <a:r>
              <a:rPr lang="de-DE" sz="2000" smtClean="0">
                <a:solidFill>
                  <a:srgbClr val="3333FF"/>
                </a:solidFill>
              </a:rPr>
              <a:t>Dicke: &gt; 6 - 20 cm</a:t>
            </a:r>
          </a:p>
          <a:p>
            <a:pPr eaLnBrk="1" hangingPunct="1">
              <a:buClr>
                <a:srgbClr val="FF3300"/>
              </a:buClr>
              <a:tabLst>
                <a:tab pos="8255000" algn="r"/>
              </a:tabLst>
            </a:pPr>
            <a:r>
              <a:rPr lang="de-DE" sz="2000" smtClean="0">
                <a:solidFill>
                  <a:srgbClr val="3333FF"/>
                </a:solidFill>
              </a:rPr>
              <a:t>Kosten: 15 bis 50 € pro m</a:t>
            </a:r>
            <a:r>
              <a:rPr lang="de-DE" sz="2000" baseline="30000" smtClean="0">
                <a:solidFill>
                  <a:srgbClr val="3333FF"/>
                </a:solidFill>
              </a:rPr>
              <a:t>2</a:t>
            </a:r>
            <a:endParaRPr lang="de-DE" sz="2000" smtClean="0">
              <a:solidFill>
                <a:srgbClr val="3333FF"/>
              </a:solidFill>
            </a:endParaRPr>
          </a:p>
        </p:txBody>
      </p:sp>
      <p:sp>
        <p:nvSpPr>
          <p:cNvPr id="4915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720725"/>
            <a:ext cx="9144000" cy="468313"/>
          </a:xfrm>
          <a:solidFill>
            <a:srgbClr val="FFC000">
              <a:alpha val="50195"/>
            </a:srgbClr>
          </a:solidFill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de-DE" sz="2800" dirty="0" smtClean="0">
                <a:solidFill>
                  <a:srgbClr val="FF0000"/>
                </a:solidFill>
              </a:rPr>
              <a:t>Dämmung von W</a:t>
            </a:r>
            <a:r>
              <a:rPr lang="de-DE" sz="2800" dirty="0" smtClean="0">
                <a:solidFill>
                  <a:srgbClr val="FF3300"/>
                </a:solidFill>
              </a:rPr>
              <a:t>änden</a:t>
            </a:r>
            <a:r>
              <a:rPr lang="de-DE" sz="2800" dirty="0" smtClean="0">
                <a:solidFill>
                  <a:srgbClr val="FF0000"/>
                </a:solidFill>
              </a:rPr>
              <a:t> gegen unbeheizt</a:t>
            </a:r>
          </a:p>
        </p:txBody>
      </p:sp>
      <p:pic>
        <p:nvPicPr>
          <p:cNvPr id="49157" name="Picture 9" descr="C:\Dokumente und Einstellungen\Bernhard Andre\Eigene Dateien\PRIVAT\Canon\Eifelstraße 23\Baustelle\Details\nachher\Scheunenwand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3276600"/>
            <a:ext cx="2454275" cy="3302000"/>
          </a:xfrm>
          <a:prstGeom prst="rect">
            <a:avLst/>
          </a:prstGeom>
          <a:noFill/>
          <a:ln w="9525">
            <a:solidFill>
              <a:srgbClr val="3333FF"/>
            </a:solidFill>
            <a:miter lim="800000"/>
            <a:headEnd/>
            <a:tailEnd/>
          </a:ln>
        </p:spPr>
      </p:pic>
      <p:pic>
        <p:nvPicPr>
          <p:cNvPr id="49158" name="Picture 13" descr="C:\Dokumente und Einstellungen\Bernhard Andre\Eigene Dateien\BÜRO\LEISTUNG\Folien\Einzelgrafiken\Innendämmung - 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1447800"/>
            <a:ext cx="3051175" cy="3121025"/>
          </a:xfrm>
          <a:prstGeom prst="rect">
            <a:avLst/>
          </a:prstGeom>
          <a:noFill/>
          <a:ln w="9525">
            <a:solidFill>
              <a:srgbClr val="3333FF"/>
            </a:solidFill>
            <a:miter lim="800000"/>
            <a:headEnd/>
            <a:tailEnd/>
          </a:ln>
        </p:spPr>
      </p:pic>
      <p:pic>
        <p:nvPicPr>
          <p:cNvPr id="49159" name="Picture 15" descr="http://www.thermo-hanf.de/bilder/wand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33800" y="3962400"/>
            <a:ext cx="2322513" cy="2590800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</p:spPr>
      </p:pic>
      <p:pic>
        <p:nvPicPr>
          <p:cNvPr id="49160" name="Picture 1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00800" y="4724400"/>
            <a:ext cx="1698625" cy="1585913"/>
          </a:xfrm>
          <a:prstGeom prst="rect">
            <a:avLst/>
          </a:prstGeom>
          <a:noFill/>
          <a:ln w="9525">
            <a:solidFill>
              <a:srgbClr val="3333FF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0" y="2349500"/>
            <a:ext cx="9144000" cy="45085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20000"/>
            <a:ext cx="9144000" cy="468000"/>
          </a:xfrm>
          <a:solidFill>
            <a:srgbClr val="FFC000">
              <a:alpha val="50000"/>
            </a:srgbClr>
          </a:solidFill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de-DE" sz="2800" dirty="0" smtClean="0">
                <a:solidFill>
                  <a:srgbClr val="FF0000"/>
                </a:solidFill>
              </a:rPr>
              <a:t>Luftschicht zwischen Bauteil und Dämmung</a:t>
            </a:r>
          </a:p>
        </p:txBody>
      </p:sp>
      <p:sp>
        <p:nvSpPr>
          <p:cNvPr id="6" name="Rechteck 5"/>
          <p:cNvSpPr/>
          <p:nvPr/>
        </p:nvSpPr>
        <p:spPr bwMode="auto">
          <a:xfrm>
            <a:off x="6072198" y="4214818"/>
            <a:ext cx="2160000" cy="1080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rgbClr val="3333FF"/>
              </a:solidFill>
              <a:effectLst/>
              <a:latin typeface="Arial" charset="0"/>
            </a:endParaRPr>
          </a:p>
        </p:txBody>
      </p:sp>
      <p:sp>
        <p:nvSpPr>
          <p:cNvPr id="7" name="Freihandform 6"/>
          <p:cNvSpPr/>
          <p:nvPr/>
        </p:nvSpPr>
        <p:spPr bwMode="auto">
          <a:xfrm>
            <a:off x="6272597" y="4970585"/>
            <a:ext cx="275981" cy="195384"/>
          </a:xfrm>
          <a:custGeom>
            <a:avLst/>
            <a:gdLst>
              <a:gd name="connsiteX0" fmla="*/ 65680 w 275981"/>
              <a:gd name="connsiteY0" fmla="*/ 0 h 195384"/>
              <a:gd name="connsiteX1" fmla="*/ 57865 w 275981"/>
              <a:gd name="connsiteY1" fmla="*/ 23446 h 195384"/>
              <a:gd name="connsiteX2" fmla="*/ 198541 w 275981"/>
              <a:gd name="connsiteY2" fmla="*/ 62523 h 195384"/>
              <a:gd name="connsiteX3" fmla="*/ 151649 w 275981"/>
              <a:gd name="connsiteY3" fmla="*/ 31261 h 195384"/>
              <a:gd name="connsiteX4" fmla="*/ 89126 w 275981"/>
              <a:gd name="connsiteY4" fmla="*/ 23446 h 195384"/>
              <a:gd name="connsiteX5" fmla="*/ 57865 w 275981"/>
              <a:gd name="connsiteY5" fmla="*/ 62523 h 195384"/>
              <a:gd name="connsiteX6" fmla="*/ 81311 w 275981"/>
              <a:gd name="connsiteY6" fmla="*/ 85969 h 195384"/>
              <a:gd name="connsiteX7" fmla="*/ 159465 w 275981"/>
              <a:gd name="connsiteY7" fmla="*/ 78153 h 195384"/>
              <a:gd name="connsiteX8" fmla="*/ 151649 w 275981"/>
              <a:gd name="connsiteY8" fmla="*/ 54707 h 195384"/>
              <a:gd name="connsiteX9" fmla="*/ 104757 w 275981"/>
              <a:gd name="connsiteY9" fmla="*/ 23446 h 195384"/>
              <a:gd name="connsiteX10" fmla="*/ 34418 w 275981"/>
              <a:gd name="connsiteY10" fmla="*/ 70338 h 195384"/>
              <a:gd name="connsiteX11" fmla="*/ 57865 w 275981"/>
              <a:gd name="connsiteY11" fmla="*/ 117230 h 195384"/>
              <a:gd name="connsiteX12" fmla="*/ 120388 w 275981"/>
              <a:gd name="connsiteY12" fmla="*/ 109415 h 195384"/>
              <a:gd name="connsiteX13" fmla="*/ 128203 w 275981"/>
              <a:gd name="connsiteY13" fmla="*/ 85969 h 195384"/>
              <a:gd name="connsiteX14" fmla="*/ 73495 w 275981"/>
              <a:gd name="connsiteY14" fmla="*/ 46892 h 195384"/>
              <a:gd name="connsiteX15" fmla="*/ 18788 w 275981"/>
              <a:gd name="connsiteY15" fmla="*/ 54707 h 195384"/>
              <a:gd name="connsiteX16" fmla="*/ 3157 w 275981"/>
              <a:gd name="connsiteY16" fmla="*/ 85969 h 195384"/>
              <a:gd name="connsiteX17" fmla="*/ 42234 w 275981"/>
              <a:gd name="connsiteY17" fmla="*/ 179753 h 195384"/>
              <a:gd name="connsiteX18" fmla="*/ 104757 w 275981"/>
              <a:gd name="connsiteY18" fmla="*/ 195384 h 195384"/>
              <a:gd name="connsiteX19" fmla="*/ 143834 w 275981"/>
              <a:gd name="connsiteY19" fmla="*/ 171938 h 195384"/>
              <a:gd name="connsiteX20" fmla="*/ 120388 w 275981"/>
              <a:gd name="connsiteY20" fmla="*/ 78153 h 195384"/>
              <a:gd name="connsiteX21" fmla="*/ 112572 w 275981"/>
              <a:gd name="connsiteY21" fmla="*/ 148492 h 195384"/>
              <a:gd name="connsiteX22" fmla="*/ 159465 w 275981"/>
              <a:gd name="connsiteY22" fmla="*/ 117230 h 195384"/>
              <a:gd name="connsiteX23" fmla="*/ 151649 w 275981"/>
              <a:gd name="connsiteY23" fmla="*/ 70338 h 195384"/>
              <a:gd name="connsiteX24" fmla="*/ 89126 w 275981"/>
              <a:gd name="connsiteY24" fmla="*/ 15630 h 195384"/>
              <a:gd name="connsiteX25" fmla="*/ 96941 w 275981"/>
              <a:gd name="connsiteY25" fmla="*/ 148492 h 195384"/>
              <a:gd name="connsiteX26" fmla="*/ 136018 w 275981"/>
              <a:gd name="connsiteY26" fmla="*/ 156307 h 195384"/>
              <a:gd name="connsiteX27" fmla="*/ 190726 w 275981"/>
              <a:gd name="connsiteY27" fmla="*/ 109415 h 195384"/>
              <a:gd name="connsiteX28" fmla="*/ 182911 w 275981"/>
              <a:gd name="connsiteY28" fmla="*/ 62523 h 195384"/>
              <a:gd name="connsiteX29" fmla="*/ 159465 w 275981"/>
              <a:gd name="connsiteY29" fmla="*/ 39077 h 195384"/>
              <a:gd name="connsiteX30" fmla="*/ 120388 w 275981"/>
              <a:gd name="connsiteY30" fmla="*/ 46892 h 195384"/>
              <a:gd name="connsiteX31" fmla="*/ 112572 w 275981"/>
              <a:gd name="connsiteY31" fmla="*/ 125046 h 195384"/>
              <a:gd name="connsiteX32" fmla="*/ 143834 w 275981"/>
              <a:gd name="connsiteY32" fmla="*/ 132861 h 195384"/>
              <a:gd name="connsiteX33" fmla="*/ 221988 w 275981"/>
              <a:gd name="connsiteY33" fmla="*/ 125046 h 195384"/>
              <a:gd name="connsiteX34" fmla="*/ 237618 w 275981"/>
              <a:gd name="connsiteY34" fmla="*/ 93784 h 195384"/>
              <a:gd name="connsiteX35" fmla="*/ 136018 w 275981"/>
              <a:gd name="connsiteY35" fmla="*/ 31261 h 195384"/>
              <a:gd name="connsiteX36" fmla="*/ 42234 w 275981"/>
              <a:gd name="connsiteY36" fmla="*/ 132861 h 195384"/>
              <a:gd name="connsiteX37" fmla="*/ 57865 w 275981"/>
              <a:gd name="connsiteY37" fmla="*/ 156307 h 195384"/>
              <a:gd name="connsiteX38" fmla="*/ 81311 w 275981"/>
              <a:gd name="connsiteY38" fmla="*/ 148492 h 195384"/>
              <a:gd name="connsiteX39" fmla="*/ 73495 w 275981"/>
              <a:gd name="connsiteY39" fmla="*/ 85969 h 195384"/>
              <a:gd name="connsiteX40" fmla="*/ 50049 w 275981"/>
              <a:gd name="connsiteY40" fmla="*/ 78153 h 195384"/>
              <a:gd name="connsiteX41" fmla="*/ 57865 w 275981"/>
              <a:gd name="connsiteY41" fmla="*/ 171938 h 195384"/>
              <a:gd name="connsiteX42" fmla="*/ 89126 w 275981"/>
              <a:gd name="connsiteY42" fmla="*/ 179753 h 195384"/>
              <a:gd name="connsiteX43" fmla="*/ 237618 w 275981"/>
              <a:gd name="connsiteY43" fmla="*/ 156307 h 195384"/>
              <a:gd name="connsiteX44" fmla="*/ 221988 w 275981"/>
              <a:gd name="connsiteY44" fmla="*/ 101600 h 195384"/>
              <a:gd name="connsiteX45" fmla="*/ 136018 w 275981"/>
              <a:gd name="connsiteY45" fmla="*/ 62523 h 195384"/>
              <a:gd name="connsiteX46" fmla="*/ 89126 w 275981"/>
              <a:gd name="connsiteY46" fmla="*/ 70338 h 195384"/>
              <a:gd name="connsiteX47" fmla="*/ 89126 w 275981"/>
              <a:gd name="connsiteY47" fmla="*/ 101600 h 195384"/>
              <a:gd name="connsiteX48" fmla="*/ 65680 w 275981"/>
              <a:gd name="connsiteY48" fmla="*/ 78153 h 195384"/>
              <a:gd name="connsiteX49" fmla="*/ 57865 w 275981"/>
              <a:gd name="connsiteY49" fmla="*/ 70338 h 195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275981" h="195384">
                <a:moveTo>
                  <a:pt x="65680" y="0"/>
                </a:moveTo>
                <a:cubicBezTo>
                  <a:pt x="63075" y="7815"/>
                  <a:pt x="50411" y="19938"/>
                  <a:pt x="57865" y="23446"/>
                </a:cubicBezTo>
                <a:cubicBezTo>
                  <a:pt x="101900" y="44169"/>
                  <a:pt x="150042" y="58482"/>
                  <a:pt x="198541" y="62523"/>
                </a:cubicBezTo>
                <a:cubicBezTo>
                  <a:pt x="217262" y="64083"/>
                  <a:pt x="169340" y="37579"/>
                  <a:pt x="151649" y="31261"/>
                </a:cubicBezTo>
                <a:cubicBezTo>
                  <a:pt x="131869" y="24197"/>
                  <a:pt x="109967" y="26051"/>
                  <a:pt x="89126" y="23446"/>
                </a:cubicBezTo>
                <a:cubicBezTo>
                  <a:pt x="78949" y="30231"/>
                  <a:pt x="51001" y="41932"/>
                  <a:pt x="57865" y="62523"/>
                </a:cubicBezTo>
                <a:cubicBezTo>
                  <a:pt x="61360" y="73008"/>
                  <a:pt x="73496" y="78154"/>
                  <a:pt x="81311" y="85969"/>
                </a:cubicBezTo>
                <a:cubicBezTo>
                  <a:pt x="107362" y="83364"/>
                  <a:pt x="135540" y="88786"/>
                  <a:pt x="159465" y="78153"/>
                </a:cubicBezTo>
                <a:cubicBezTo>
                  <a:pt x="166993" y="74807"/>
                  <a:pt x="157474" y="60532"/>
                  <a:pt x="151649" y="54707"/>
                </a:cubicBezTo>
                <a:cubicBezTo>
                  <a:pt x="138365" y="41424"/>
                  <a:pt x="120388" y="33866"/>
                  <a:pt x="104757" y="23446"/>
                </a:cubicBezTo>
                <a:cubicBezTo>
                  <a:pt x="77763" y="28844"/>
                  <a:pt x="38264" y="28031"/>
                  <a:pt x="34418" y="70338"/>
                </a:cubicBezTo>
                <a:cubicBezTo>
                  <a:pt x="32836" y="87742"/>
                  <a:pt x="50049" y="101599"/>
                  <a:pt x="57865" y="117230"/>
                </a:cubicBezTo>
                <a:cubicBezTo>
                  <a:pt x="78706" y="114625"/>
                  <a:pt x="101195" y="117945"/>
                  <a:pt x="120388" y="109415"/>
                </a:cubicBezTo>
                <a:cubicBezTo>
                  <a:pt x="127916" y="106069"/>
                  <a:pt x="130466" y="93890"/>
                  <a:pt x="128203" y="85969"/>
                </a:cubicBezTo>
                <a:cubicBezTo>
                  <a:pt x="118239" y="51095"/>
                  <a:pt x="100962" y="53758"/>
                  <a:pt x="73495" y="46892"/>
                </a:cubicBezTo>
                <a:cubicBezTo>
                  <a:pt x="55259" y="49497"/>
                  <a:pt x="34891" y="45761"/>
                  <a:pt x="18788" y="54707"/>
                </a:cubicBezTo>
                <a:cubicBezTo>
                  <a:pt x="8604" y="60365"/>
                  <a:pt x="4125" y="74359"/>
                  <a:pt x="3157" y="85969"/>
                </a:cubicBezTo>
                <a:cubicBezTo>
                  <a:pt x="0" y="123856"/>
                  <a:pt x="5102" y="161187"/>
                  <a:pt x="42234" y="179753"/>
                </a:cubicBezTo>
                <a:cubicBezTo>
                  <a:pt x="61449" y="189360"/>
                  <a:pt x="83916" y="190174"/>
                  <a:pt x="104757" y="195384"/>
                </a:cubicBezTo>
                <a:cubicBezTo>
                  <a:pt x="117783" y="187569"/>
                  <a:pt x="141826" y="186995"/>
                  <a:pt x="143834" y="171938"/>
                </a:cubicBezTo>
                <a:cubicBezTo>
                  <a:pt x="148093" y="139997"/>
                  <a:pt x="120388" y="78153"/>
                  <a:pt x="120388" y="78153"/>
                </a:cubicBezTo>
                <a:cubicBezTo>
                  <a:pt x="113721" y="88154"/>
                  <a:pt x="73262" y="137261"/>
                  <a:pt x="112572" y="148492"/>
                </a:cubicBezTo>
                <a:cubicBezTo>
                  <a:pt x="130635" y="153653"/>
                  <a:pt x="143834" y="127651"/>
                  <a:pt x="159465" y="117230"/>
                </a:cubicBezTo>
                <a:cubicBezTo>
                  <a:pt x="156860" y="101599"/>
                  <a:pt x="159237" y="84249"/>
                  <a:pt x="151649" y="70338"/>
                </a:cubicBezTo>
                <a:cubicBezTo>
                  <a:pt x="138587" y="46391"/>
                  <a:pt x="111248" y="30378"/>
                  <a:pt x="89126" y="15630"/>
                </a:cubicBezTo>
                <a:cubicBezTo>
                  <a:pt x="73208" y="63387"/>
                  <a:pt x="64284" y="78512"/>
                  <a:pt x="96941" y="148492"/>
                </a:cubicBezTo>
                <a:cubicBezTo>
                  <a:pt x="102558" y="160529"/>
                  <a:pt x="122992" y="153702"/>
                  <a:pt x="136018" y="156307"/>
                </a:cubicBezTo>
                <a:cubicBezTo>
                  <a:pt x="148412" y="148870"/>
                  <a:pt x="188148" y="132612"/>
                  <a:pt x="190726" y="109415"/>
                </a:cubicBezTo>
                <a:cubicBezTo>
                  <a:pt x="192476" y="93666"/>
                  <a:pt x="189347" y="77004"/>
                  <a:pt x="182911" y="62523"/>
                </a:cubicBezTo>
                <a:cubicBezTo>
                  <a:pt x="178422" y="52423"/>
                  <a:pt x="167280" y="46892"/>
                  <a:pt x="159465" y="39077"/>
                </a:cubicBezTo>
                <a:cubicBezTo>
                  <a:pt x="146439" y="41682"/>
                  <a:pt x="131921" y="40302"/>
                  <a:pt x="120388" y="46892"/>
                </a:cubicBezTo>
                <a:cubicBezTo>
                  <a:pt x="95080" y="61354"/>
                  <a:pt x="102367" y="108719"/>
                  <a:pt x="112572" y="125046"/>
                </a:cubicBezTo>
                <a:cubicBezTo>
                  <a:pt x="118265" y="134155"/>
                  <a:pt x="133413" y="130256"/>
                  <a:pt x="143834" y="132861"/>
                </a:cubicBezTo>
                <a:cubicBezTo>
                  <a:pt x="169885" y="130256"/>
                  <a:pt x="197821" y="135116"/>
                  <a:pt x="221988" y="125046"/>
                </a:cubicBezTo>
                <a:cubicBezTo>
                  <a:pt x="232742" y="120565"/>
                  <a:pt x="242350" y="104430"/>
                  <a:pt x="237618" y="93784"/>
                </a:cubicBezTo>
                <a:cubicBezTo>
                  <a:pt x="223810" y="62716"/>
                  <a:pt x="162305" y="42527"/>
                  <a:pt x="136018" y="31261"/>
                </a:cubicBezTo>
                <a:cubicBezTo>
                  <a:pt x="27489" y="56306"/>
                  <a:pt x="16962" y="23353"/>
                  <a:pt x="42234" y="132861"/>
                </a:cubicBezTo>
                <a:cubicBezTo>
                  <a:pt x="44346" y="142013"/>
                  <a:pt x="52655" y="148492"/>
                  <a:pt x="57865" y="156307"/>
                </a:cubicBezTo>
                <a:cubicBezTo>
                  <a:pt x="65680" y="153702"/>
                  <a:pt x="75486" y="154317"/>
                  <a:pt x="81311" y="148492"/>
                </a:cubicBezTo>
                <a:cubicBezTo>
                  <a:pt x="98215" y="131588"/>
                  <a:pt x="84262" y="98889"/>
                  <a:pt x="73495" y="85969"/>
                </a:cubicBezTo>
                <a:cubicBezTo>
                  <a:pt x="68221" y="79640"/>
                  <a:pt x="57864" y="80758"/>
                  <a:pt x="50049" y="78153"/>
                </a:cubicBezTo>
                <a:cubicBezTo>
                  <a:pt x="26096" y="114083"/>
                  <a:pt x="17273" y="113951"/>
                  <a:pt x="57865" y="171938"/>
                </a:cubicBezTo>
                <a:cubicBezTo>
                  <a:pt x="64025" y="180737"/>
                  <a:pt x="78706" y="177148"/>
                  <a:pt x="89126" y="179753"/>
                </a:cubicBezTo>
                <a:cubicBezTo>
                  <a:pt x="138623" y="171938"/>
                  <a:pt x="190321" y="172861"/>
                  <a:pt x="237618" y="156307"/>
                </a:cubicBezTo>
                <a:cubicBezTo>
                  <a:pt x="275981" y="142880"/>
                  <a:pt x="224355" y="103257"/>
                  <a:pt x="221988" y="101600"/>
                </a:cubicBezTo>
                <a:cubicBezTo>
                  <a:pt x="176248" y="69582"/>
                  <a:pt x="178300" y="73093"/>
                  <a:pt x="136018" y="62523"/>
                </a:cubicBezTo>
                <a:cubicBezTo>
                  <a:pt x="120387" y="65128"/>
                  <a:pt x="97525" y="56900"/>
                  <a:pt x="89126" y="70338"/>
                </a:cubicBezTo>
                <a:cubicBezTo>
                  <a:pt x="81317" y="82832"/>
                  <a:pt x="110274" y="165047"/>
                  <a:pt x="89126" y="101600"/>
                </a:cubicBezTo>
                <a:lnTo>
                  <a:pt x="65680" y="78153"/>
                </a:lnTo>
                <a:lnTo>
                  <a:pt x="57865" y="70338"/>
                </a:lnTo>
              </a:path>
            </a:pathLst>
          </a:cu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rgbClr val="3333FF"/>
              </a:solidFill>
              <a:effectLst/>
              <a:latin typeface="Arial" charset="0"/>
            </a:endParaRPr>
          </a:p>
        </p:txBody>
      </p:sp>
      <p:sp>
        <p:nvSpPr>
          <p:cNvPr id="8" name="Freihandform 7"/>
          <p:cNvSpPr/>
          <p:nvPr/>
        </p:nvSpPr>
        <p:spPr bwMode="auto">
          <a:xfrm>
            <a:off x="7077848" y="5015714"/>
            <a:ext cx="293246" cy="188574"/>
          </a:xfrm>
          <a:custGeom>
            <a:avLst/>
            <a:gdLst>
              <a:gd name="connsiteX0" fmla="*/ 112306 w 293246"/>
              <a:gd name="connsiteY0" fmla="*/ 25209 h 188574"/>
              <a:gd name="connsiteX1" fmla="*/ 120121 w 293246"/>
              <a:gd name="connsiteY1" fmla="*/ 95548 h 188574"/>
              <a:gd name="connsiteX2" fmla="*/ 206090 w 293246"/>
              <a:gd name="connsiteY2" fmla="*/ 95548 h 188574"/>
              <a:gd name="connsiteX3" fmla="*/ 190460 w 293246"/>
              <a:gd name="connsiteY3" fmla="*/ 72101 h 188574"/>
              <a:gd name="connsiteX4" fmla="*/ 112306 w 293246"/>
              <a:gd name="connsiteY4" fmla="*/ 48655 h 188574"/>
              <a:gd name="connsiteX5" fmla="*/ 81044 w 293246"/>
              <a:gd name="connsiteY5" fmla="*/ 56471 h 188574"/>
              <a:gd name="connsiteX6" fmla="*/ 127937 w 293246"/>
              <a:gd name="connsiteY6" fmla="*/ 142440 h 188574"/>
              <a:gd name="connsiteX7" fmla="*/ 151383 w 293246"/>
              <a:gd name="connsiteY7" fmla="*/ 150255 h 188574"/>
              <a:gd name="connsiteX8" fmla="*/ 167014 w 293246"/>
              <a:gd name="connsiteY8" fmla="*/ 118994 h 188574"/>
              <a:gd name="connsiteX9" fmla="*/ 159198 w 293246"/>
              <a:gd name="connsiteY9" fmla="*/ 95548 h 188574"/>
              <a:gd name="connsiteX10" fmla="*/ 104490 w 293246"/>
              <a:gd name="connsiteY10" fmla="*/ 56471 h 188574"/>
              <a:gd name="connsiteX11" fmla="*/ 96675 w 293246"/>
              <a:gd name="connsiteY11" fmla="*/ 111178 h 188574"/>
              <a:gd name="connsiteX12" fmla="*/ 159198 w 293246"/>
              <a:gd name="connsiteY12" fmla="*/ 103363 h 188574"/>
              <a:gd name="connsiteX13" fmla="*/ 182644 w 293246"/>
              <a:gd name="connsiteY13" fmla="*/ 95548 h 188574"/>
              <a:gd name="connsiteX14" fmla="*/ 190460 w 293246"/>
              <a:gd name="connsiteY14" fmla="*/ 72101 h 188574"/>
              <a:gd name="connsiteX15" fmla="*/ 112306 w 293246"/>
              <a:gd name="connsiteY15" fmla="*/ 9578 h 188574"/>
              <a:gd name="connsiteX16" fmla="*/ 34152 w 293246"/>
              <a:gd name="connsiteY16" fmla="*/ 17394 h 188574"/>
              <a:gd name="connsiteX17" fmla="*/ 41967 w 293246"/>
              <a:gd name="connsiteY17" fmla="*/ 72101 h 188574"/>
              <a:gd name="connsiteX18" fmla="*/ 65414 w 293246"/>
              <a:gd name="connsiteY18" fmla="*/ 95548 h 188574"/>
              <a:gd name="connsiteX19" fmla="*/ 159198 w 293246"/>
              <a:gd name="connsiteY19" fmla="*/ 134624 h 188574"/>
              <a:gd name="connsiteX20" fmla="*/ 260798 w 293246"/>
              <a:gd name="connsiteY20" fmla="*/ 126809 h 188574"/>
              <a:gd name="connsiteX21" fmla="*/ 292060 w 293246"/>
              <a:gd name="connsiteY21" fmla="*/ 118994 h 188574"/>
              <a:gd name="connsiteX22" fmla="*/ 221721 w 293246"/>
              <a:gd name="connsiteY22" fmla="*/ 40840 h 188574"/>
              <a:gd name="connsiteX23" fmla="*/ 182644 w 293246"/>
              <a:gd name="connsiteY23" fmla="*/ 33024 h 188574"/>
              <a:gd name="connsiteX24" fmla="*/ 127937 w 293246"/>
              <a:gd name="connsiteY24" fmla="*/ 25209 h 188574"/>
              <a:gd name="connsiteX25" fmla="*/ 73229 w 293246"/>
              <a:gd name="connsiteY25" fmla="*/ 33024 h 188574"/>
              <a:gd name="connsiteX26" fmla="*/ 104490 w 293246"/>
              <a:gd name="connsiteY26" fmla="*/ 103363 h 188574"/>
              <a:gd name="connsiteX27" fmla="*/ 190460 w 293246"/>
              <a:gd name="connsiteY27" fmla="*/ 87732 h 188574"/>
              <a:gd name="connsiteX28" fmla="*/ 135752 w 293246"/>
              <a:gd name="connsiteY28" fmla="*/ 25209 h 188574"/>
              <a:gd name="connsiteX29" fmla="*/ 57598 w 293246"/>
              <a:gd name="connsiteY29" fmla="*/ 33024 h 188574"/>
              <a:gd name="connsiteX30" fmla="*/ 49783 w 293246"/>
              <a:gd name="connsiteY30" fmla="*/ 56471 h 188574"/>
              <a:gd name="connsiteX31" fmla="*/ 57598 w 293246"/>
              <a:gd name="connsiteY31" fmla="*/ 103363 h 188574"/>
              <a:gd name="connsiteX32" fmla="*/ 88860 w 293246"/>
              <a:gd name="connsiteY32" fmla="*/ 126809 h 188574"/>
              <a:gd name="connsiteX33" fmla="*/ 159198 w 293246"/>
              <a:gd name="connsiteY33" fmla="*/ 150255 h 188574"/>
              <a:gd name="connsiteX34" fmla="*/ 190460 w 293246"/>
              <a:gd name="connsiteY34" fmla="*/ 103363 h 188574"/>
              <a:gd name="connsiteX35" fmla="*/ 167014 w 293246"/>
              <a:gd name="connsiteY35" fmla="*/ 87732 h 188574"/>
              <a:gd name="connsiteX36" fmla="*/ 88860 w 293246"/>
              <a:gd name="connsiteY36" fmla="*/ 64286 h 188574"/>
              <a:gd name="connsiteX37" fmla="*/ 18521 w 293246"/>
              <a:gd name="connsiteY37" fmla="*/ 72101 h 188574"/>
              <a:gd name="connsiteX38" fmla="*/ 26337 w 293246"/>
              <a:gd name="connsiteY38" fmla="*/ 165886 h 188574"/>
              <a:gd name="connsiteX39" fmla="*/ 151383 w 293246"/>
              <a:gd name="connsiteY39" fmla="*/ 158071 h 188574"/>
              <a:gd name="connsiteX40" fmla="*/ 127937 w 293246"/>
              <a:gd name="connsiteY40" fmla="*/ 150255 h 188574"/>
              <a:gd name="connsiteX41" fmla="*/ 151383 w 293246"/>
              <a:gd name="connsiteY41" fmla="*/ 173701 h 188574"/>
              <a:gd name="connsiteX42" fmla="*/ 260798 w 293246"/>
              <a:gd name="connsiteY42" fmla="*/ 165886 h 188574"/>
              <a:gd name="connsiteX43" fmla="*/ 276429 w 293246"/>
              <a:gd name="connsiteY43" fmla="*/ 126809 h 188574"/>
              <a:gd name="connsiteX44" fmla="*/ 252983 w 293246"/>
              <a:gd name="connsiteY44" fmla="*/ 95548 h 188574"/>
              <a:gd name="connsiteX45" fmla="*/ 198275 w 293246"/>
              <a:gd name="connsiteY45" fmla="*/ 56471 h 188574"/>
              <a:gd name="connsiteX46" fmla="*/ 96675 w 293246"/>
              <a:gd name="connsiteY46" fmla="*/ 9578 h 188574"/>
              <a:gd name="connsiteX47" fmla="*/ 65414 w 293246"/>
              <a:gd name="connsiteY47" fmla="*/ 17394 h 188574"/>
              <a:gd name="connsiteX48" fmla="*/ 104490 w 293246"/>
              <a:gd name="connsiteY48" fmla="*/ 79917 h 188574"/>
              <a:gd name="connsiteX49" fmla="*/ 127937 w 293246"/>
              <a:gd name="connsiteY49" fmla="*/ 72101 h 188574"/>
              <a:gd name="connsiteX50" fmla="*/ 112306 w 293246"/>
              <a:gd name="connsiteY50" fmla="*/ 25209 h 188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293246" h="188574">
                <a:moveTo>
                  <a:pt x="112306" y="25209"/>
                </a:moveTo>
                <a:cubicBezTo>
                  <a:pt x="111003" y="29117"/>
                  <a:pt x="104340" y="78013"/>
                  <a:pt x="120121" y="95548"/>
                </a:cubicBezTo>
                <a:cubicBezTo>
                  <a:pt x="142553" y="120473"/>
                  <a:pt x="181650" y="103694"/>
                  <a:pt x="206090" y="95548"/>
                </a:cubicBezTo>
                <a:cubicBezTo>
                  <a:pt x="200880" y="87732"/>
                  <a:pt x="198425" y="77079"/>
                  <a:pt x="190460" y="72101"/>
                </a:cubicBezTo>
                <a:cubicBezTo>
                  <a:pt x="177781" y="64177"/>
                  <a:pt x="130604" y="53230"/>
                  <a:pt x="112306" y="48655"/>
                </a:cubicBezTo>
                <a:cubicBezTo>
                  <a:pt x="101885" y="51260"/>
                  <a:pt x="82230" y="45795"/>
                  <a:pt x="81044" y="56471"/>
                </a:cubicBezTo>
                <a:cubicBezTo>
                  <a:pt x="78111" y="82868"/>
                  <a:pt x="103777" y="126334"/>
                  <a:pt x="127937" y="142440"/>
                </a:cubicBezTo>
                <a:cubicBezTo>
                  <a:pt x="134792" y="147010"/>
                  <a:pt x="143568" y="147650"/>
                  <a:pt x="151383" y="150255"/>
                </a:cubicBezTo>
                <a:cubicBezTo>
                  <a:pt x="156593" y="139835"/>
                  <a:pt x="165366" y="130527"/>
                  <a:pt x="167014" y="118994"/>
                </a:cubicBezTo>
                <a:cubicBezTo>
                  <a:pt x="168179" y="110839"/>
                  <a:pt x="163768" y="102403"/>
                  <a:pt x="159198" y="95548"/>
                </a:cubicBezTo>
                <a:cubicBezTo>
                  <a:pt x="143354" y="71782"/>
                  <a:pt x="128941" y="68696"/>
                  <a:pt x="104490" y="56471"/>
                </a:cubicBezTo>
                <a:cubicBezTo>
                  <a:pt x="94573" y="63082"/>
                  <a:pt x="39914" y="88473"/>
                  <a:pt x="96675" y="111178"/>
                </a:cubicBezTo>
                <a:cubicBezTo>
                  <a:pt x="116176" y="118978"/>
                  <a:pt x="138357" y="105968"/>
                  <a:pt x="159198" y="103363"/>
                </a:cubicBezTo>
                <a:cubicBezTo>
                  <a:pt x="167013" y="100758"/>
                  <a:pt x="176819" y="101373"/>
                  <a:pt x="182644" y="95548"/>
                </a:cubicBezTo>
                <a:cubicBezTo>
                  <a:pt x="188469" y="89723"/>
                  <a:pt x="192723" y="80023"/>
                  <a:pt x="190460" y="72101"/>
                </a:cubicBezTo>
                <a:cubicBezTo>
                  <a:pt x="181082" y="39278"/>
                  <a:pt x="135317" y="22727"/>
                  <a:pt x="112306" y="9578"/>
                </a:cubicBezTo>
                <a:cubicBezTo>
                  <a:pt x="86255" y="12183"/>
                  <a:pt x="53720" y="0"/>
                  <a:pt x="34152" y="17394"/>
                </a:cubicBezTo>
                <a:cubicBezTo>
                  <a:pt x="20384" y="29632"/>
                  <a:pt x="35126" y="54998"/>
                  <a:pt x="41967" y="72101"/>
                </a:cubicBezTo>
                <a:cubicBezTo>
                  <a:pt x="46072" y="82363"/>
                  <a:pt x="56689" y="88762"/>
                  <a:pt x="65414" y="95548"/>
                </a:cubicBezTo>
                <a:cubicBezTo>
                  <a:pt x="114567" y="133778"/>
                  <a:pt x="102990" y="125256"/>
                  <a:pt x="159198" y="134624"/>
                </a:cubicBezTo>
                <a:cubicBezTo>
                  <a:pt x="193065" y="132019"/>
                  <a:pt x="227064" y="130778"/>
                  <a:pt x="260798" y="126809"/>
                </a:cubicBezTo>
                <a:cubicBezTo>
                  <a:pt x="271466" y="125554"/>
                  <a:pt x="293246" y="129670"/>
                  <a:pt x="292060" y="118994"/>
                </a:cubicBezTo>
                <a:cubicBezTo>
                  <a:pt x="287606" y="78909"/>
                  <a:pt x="255625" y="52142"/>
                  <a:pt x="221721" y="40840"/>
                </a:cubicBezTo>
                <a:cubicBezTo>
                  <a:pt x="209119" y="36639"/>
                  <a:pt x="195747" y="35208"/>
                  <a:pt x="182644" y="33024"/>
                </a:cubicBezTo>
                <a:cubicBezTo>
                  <a:pt x="164474" y="29996"/>
                  <a:pt x="146173" y="27814"/>
                  <a:pt x="127937" y="25209"/>
                </a:cubicBezTo>
                <a:cubicBezTo>
                  <a:pt x="109701" y="27814"/>
                  <a:pt x="86255" y="19998"/>
                  <a:pt x="73229" y="33024"/>
                </a:cubicBezTo>
                <a:cubicBezTo>
                  <a:pt x="56933" y="49319"/>
                  <a:pt x="99222" y="96338"/>
                  <a:pt x="104490" y="103363"/>
                </a:cubicBezTo>
                <a:cubicBezTo>
                  <a:pt x="133147" y="98153"/>
                  <a:pt x="171280" y="109652"/>
                  <a:pt x="190460" y="87732"/>
                </a:cubicBezTo>
                <a:cubicBezTo>
                  <a:pt x="207255" y="68537"/>
                  <a:pt x="148195" y="33504"/>
                  <a:pt x="135752" y="25209"/>
                </a:cubicBezTo>
                <a:cubicBezTo>
                  <a:pt x="109701" y="27814"/>
                  <a:pt x="82203" y="24077"/>
                  <a:pt x="57598" y="33024"/>
                </a:cubicBezTo>
                <a:cubicBezTo>
                  <a:pt x="49856" y="35839"/>
                  <a:pt x="49783" y="48233"/>
                  <a:pt x="49783" y="56471"/>
                </a:cubicBezTo>
                <a:cubicBezTo>
                  <a:pt x="49783" y="72317"/>
                  <a:pt x="49902" y="89511"/>
                  <a:pt x="57598" y="103363"/>
                </a:cubicBezTo>
                <a:cubicBezTo>
                  <a:pt x="63924" y="114750"/>
                  <a:pt x="77473" y="120483"/>
                  <a:pt x="88860" y="126809"/>
                </a:cubicBezTo>
                <a:cubicBezTo>
                  <a:pt x="112941" y="140187"/>
                  <a:pt x="133444" y="143817"/>
                  <a:pt x="159198" y="150255"/>
                </a:cubicBezTo>
                <a:cubicBezTo>
                  <a:pt x="164623" y="144830"/>
                  <a:pt x="196923" y="119520"/>
                  <a:pt x="190460" y="103363"/>
                </a:cubicBezTo>
                <a:cubicBezTo>
                  <a:pt x="186972" y="94642"/>
                  <a:pt x="175169" y="92392"/>
                  <a:pt x="167014" y="87732"/>
                </a:cubicBezTo>
                <a:cubicBezTo>
                  <a:pt x="129597" y="66351"/>
                  <a:pt x="136338" y="72199"/>
                  <a:pt x="88860" y="64286"/>
                </a:cubicBezTo>
                <a:cubicBezTo>
                  <a:pt x="65414" y="66891"/>
                  <a:pt x="30885" y="52010"/>
                  <a:pt x="18521" y="72101"/>
                </a:cubicBezTo>
                <a:cubicBezTo>
                  <a:pt x="2080" y="98818"/>
                  <a:pt x="0" y="148844"/>
                  <a:pt x="26337" y="165886"/>
                </a:cubicBezTo>
                <a:cubicBezTo>
                  <a:pt x="61400" y="188574"/>
                  <a:pt x="109701" y="160676"/>
                  <a:pt x="151383" y="158071"/>
                </a:cubicBezTo>
                <a:cubicBezTo>
                  <a:pt x="143568" y="155466"/>
                  <a:pt x="127937" y="142017"/>
                  <a:pt x="127937" y="150255"/>
                </a:cubicBezTo>
                <a:cubicBezTo>
                  <a:pt x="127937" y="161308"/>
                  <a:pt x="140406" y="172410"/>
                  <a:pt x="151383" y="173701"/>
                </a:cubicBezTo>
                <a:cubicBezTo>
                  <a:pt x="187697" y="177973"/>
                  <a:pt x="224326" y="168491"/>
                  <a:pt x="260798" y="165886"/>
                </a:cubicBezTo>
                <a:cubicBezTo>
                  <a:pt x="266008" y="152860"/>
                  <a:pt x="277978" y="140752"/>
                  <a:pt x="276429" y="126809"/>
                </a:cubicBezTo>
                <a:cubicBezTo>
                  <a:pt x="274991" y="113863"/>
                  <a:pt x="262665" y="104262"/>
                  <a:pt x="252983" y="95548"/>
                </a:cubicBezTo>
                <a:cubicBezTo>
                  <a:pt x="236326" y="80556"/>
                  <a:pt x="217591" y="67833"/>
                  <a:pt x="198275" y="56471"/>
                </a:cubicBezTo>
                <a:cubicBezTo>
                  <a:pt x="142360" y="23580"/>
                  <a:pt x="139378" y="23814"/>
                  <a:pt x="96675" y="9578"/>
                </a:cubicBezTo>
                <a:cubicBezTo>
                  <a:pt x="86255" y="12183"/>
                  <a:pt x="69185" y="7337"/>
                  <a:pt x="65414" y="17394"/>
                </a:cubicBezTo>
                <a:cubicBezTo>
                  <a:pt x="43812" y="74999"/>
                  <a:pt x="73397" y="72143"/>
                  <a:pt x="104490" y="79917"/>
                </a:cubicBezTo>
                <a:cubicBezTo>
                  <a:pt x="112306" y="77312"/>
                  <a:pt x="126321" y="80179"/>
                  <a:pt x="127937" y="72101"/>
                </a:cubicBezTo>
                <a:cubicBezTo>
                  <a:pt x="130222" y="60677"/>
                  <a:pt x="113609" y="21301"/>
                  <a:pt x="112306" y="25209"/>
                </a:cubicBezTo>
                <a:close/>
              </a:path>
            </a:pathLst>
          </a:cu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rgbClr val="3333FF"/>
              </a:solidFill>
              <a:effectLst/>
              <a:latin typeface="Arial" charset="0"/>
            </a:endParaRPr>
          </a:p>
        </p:txBody>
      </p:sp>
      <p:sp>
        <p:nvSpPr>
          <p:cNvPr id="9" name="Freihandform 8"/>
          <p:cNvSpPr/>
          <p:nvPr/>
        </p:nvSpPr>
        <p:spPr bwMode="auto">
          <a:xfrm>
            <a:off x="7819204" y="4970585"/>
            <a:ext cx="326452" cy="234461"/>
          </a:xfrm>
          <a:custGeom>
            <a:avLst/>
            <a:gdLst>
              <a:gd name="connsiteX0" fmla="*/ 136858 w 326452"/>
              <a:gd name="connsiteY0" fmla="*/ 78153 h 234461"/>
              <a:gd name="connsiteX1" fmla="*/ 97781 w 326452"/>
              <a:gd name="connsiteY1" fmla="*/ 179753 h 234461"/>
              <a:gd name="connsiteX2" fmla="*/ 160304 w 326452"/>
              <a:gd name="connsiteY2" fmla="*/ 164123 h 234461"/>
              <a:gd name="connsiteX3" fmla="*/ 168119 w 326452"/>
              <a:gd name="connsiteY3" fmla="*/ 132861 h 234461"/>
              <a:gd name="connsiteX4" fmla="*/ 82150 w 326452"/>
              <a:gd name="connsiteY4" fmla="*/ 54707 h 234461"/>
              <a:gd name="connsiteX5" fmla="*/ 19627 w 326452"/>
              <a:gd name="connsiteY5" fmla="*/ 39077 h 234461"/>
              <a:gd name="connsiteX6" fmla="*/ 3996 w 326452"/>
              <a:gd name="connsiteY6" fmla="*/ 62523 h 234461"/>
              <a:gd name="connsiteX7" fmla="*/ 43073 w 326452"/>
              <a:gd name="connsiteY7" fmla="*/ 179753 h 234461"/>
              <a:gd name="connsiteX8" fmla="*/ 183750 w 326452"/>
              <a:gd name="connsiteY8" fmla="*/ 234461 h 234461"/>
              <a:gd name="connsiteX9" fmla="*/ 316611 w 326452"/>
              <a:gd name="connsiteY9" fmla="*/ 211015 h 234461"/>
              <a:gd name="connsiteX10" fmla="*/ 308796 w 326452"/>
              <a:gd name="connsiteY10" fmla="*/ 179753 h 234461"/>
              <a:gd name="connsiteX11" fmla="*/ 293165 w 326452"/>
              <a:gd name="connsiteY11" fmla="*/ 148492 h 234461"/>
              <a:gd name="connsiteX12" fmla="*/ 230642 w 326452"/>
              <a:gd name="connsiteY12" fmla="*/ 101600 h 234461"/>
              <a:gd name="connsiteX13" fmla="*/ 183750 w 326452"/>
              <a:gd name="connsiteY13" fmla="*/ 85969 h 234461"/>
              <a:gd name="connsiteX14" fmla="*/ 113411 w 326452"/>
              <a:gd name="connsiteY14" fmla="*/ 93784 h 234461"/>
              <a:gd name="connsiteX15" fmla="*/ 121227 w 326452"/>
              <a:gd name="connsiteY15" fmla="*/ 125046 h 234461"/>
              <a:gd name="connsiteX16" fmla="*/ 129042 w 326452"/>
              <a:gd name="connsiteY16" fmla="*/ 101600 h 234461"/>
              <a:gd name="connsiteX17" fmla="*/ 113411 w 326452"/>
              <a:gd name="connsiteY17" fmla="*/ 70338 h 234461"/>
              <a:gd name="connsiteX18" fmla="*/ 66519 w 326452"/>
              <a:gd name="connsiteY18" fmla="*/ 15630 h 234461"/>
              <a:gd name="connsiteX19" fmla="*/ 27442 w 326452"/>
              <a:gd name="connsiteY19" fmla="*/ 0 h 234461"/>
              <a:gd name="connsiteX20" fmla="*/ 3996 w 326452"/>
              <a:gd name="connsiteY20" fmla="*/ 15630 h 234461"/>
              <a:gd name="connsiteX21" fmla="*/ 11811 w 326452"/>
              <a:gd name="connsiteY21" fmla="*/ 70338 h 234461"/>
              <a:gd name="connsiteX22" fmla="*/ 82150 w 326452"/>
              <a:gd name="connsiteY22" fmla="*/ 132861 h 234461"/>
              <a:gd name="connsiteX23" fmla="*/ 129042 w 326452"/>
              <a:gd name="connsiteY23" fmla="*/ 156307 h 234461"/>
              <a:gd name="connsiteX24" fmla="*/ 230642 w 326452"/>
              <a:gd name="connsiteY24" fmla="*/ 140677 h 234461"/>
              <a:gd name="connsiteX25" fmla="*/ 215011 w 326452"/>
              <a:gd name="connsiteY25" fmla="*/ 101600 h 234461"/>
              <a:gd name="connsiteX26" fmla="*/ 175934 w 326452"/>
              <a:gd name="connsiteY26" fmla="*/ 70338 h 234461"/>
              <a:gd name="connsiteX27" fmla="*/ 121227 w 326452"/>
              <a:gd name="connsiteY27" fmla="*/ 78153 h 234461"/>
              <a:gd name="connsiteX28" fmla="*/ 168119 w 326452"/>
              <a:gd name="connsiteY28" fmla="*/ 164123 h 234461"/>
              <a:gd name="connsiteX29" fmla="*/ 215011 w 326452"/>
              <a:gd name="connsiteY29" fmla="*/ 156307 h 234461"/>
              <a:gd name="connsiteX30" fmla="*/ 191565 w 326452"/>
              <a:gd name="connsiteY30" fmla="*/ 117230 h 234461"/>
              <a:gd name="connsiteX31" fmla="*/ 129042 w 326452"/>
              <a:gd name="connsiteY31" fmla="*/ 93784 h 234461"/>
              <a:gd name="connsiteX32" fmla="*/ 105596 w 326452"/>
              <a:gd name="connsiteY32" fmla="*/ 101600 h 234461"/>
              <a:gd name="connsiteX33" fmla="*/ 121227 w 326452"/>
              <a:gd name="connsiteY33" fmla="*/ 125046 h 234461"/>
              <a:gd name="connsiteX34" fmla="*/ 113411 w 326452"/>
              <a:gd name="connsiteY34" fmla="*/ 101600 h 234461"/>
              <a:gd name="connsiteX35" fmla="*/ 58704 w 326452"/>
              <a:gd name="connsiteY35" fmla="*/ 78153 h 234461"/>
              <a:gd name="connsiteX36" fmla="*/ 27442 w 326452"/>
              <a:gd name="connsiteY36" fmla="*/ 62523 h 234461"/>
              <a:gd name="connsiteX37" fmla="*/ 3996 w 326452"/>
              <a:gd name="connsiteY37" fmla="*/ 78153 h 234461"/>
              <a:gd name="connsiteX38" fmla="*/ 35258 w 326452"/>
              <a:gd name="connsiteY38" fmla="*/ 156307 h 234461"/>
              <a:gd name="connsiteX39" fmla="*/ 89965 w 326452"/>
              <a:gd name="connsiteY39" fmla="*/ 179753 h 234461"/>
              <a:gd name="connsiteX40" fmla="*/ 168119 w 326452"/>
              <a:gd name="connsiteY40" fmla="*/ 187569 h 234461"/>
              <a:gd name="connsiteX41" fmla="*/ 215011 w 326452"/>
              <a:gd name="connsiteY41" fmla="*/ 179753 h 234461"/>
              <a:gd name="connsiteX42" fmla="*/ 207196 w 326452"/>
              <a:gd name="connsiteY42" fmla="*/ 132861 h 234461"/>
              <a:gd name="connsiteX43" fmla="*/ 183750 w 326452"/>
              <a:gd name="connsiteY43" fmla="*/ 109415 h 234461"/>
              <a:gd name="connsiteX44" fmla="*/ 105596 w 326452"/>
              <a:gd name="connsiteY44" fmla="*/ 70338 h 234461"/>
              <a:gd name="connsiteX45" fmla="*/ 66519 w 326452"/>
              <a:gd name="connsiteY45" fmla="*/ 93784 h 234461"/>
              <a:gd name="connsiteX46" fmla="*/ 121227 w 326452"/>
              <a:gd name="connsiteY46" fmla="*/ 179753 h 234461"/>
              <a:gd name="connsiteX47" fmla="*/ 136858 w 326452"/>
              <a:gd name="connsiteY47" fmla="*/ 148492 h 234461"/>
              <a:gd name="connsiteX48" fmla="*/ 89965 w 326452"/>
              <a:gd name="connsiteY48" fmla="*/ 101600 h 234461"/>
              <a:gd name="connsiteX49" fmla="*/ 74334 w 326452"/>
              <a:gd name="connsiteY49" fmla="*/ 164123 h 234461"/>
              <a:gd name="connsiteX50" fmla="*/ 97781 w 326452"/>
              <a:gd name="connsiteY50" fmla="*/ 156307 h 234461"/>
              <a:gd name="connsiteX51" fmla="*/ 97781 w 326452"/>
              <a:gd name="connsiteY51" fmla="*/ 109415 h 234461"/>
              <a:gd name="connsiteX52" fmla="*/ 89965 w 326452"/>
              <a:gd name="connsiteY52" fmla="*/ 109415 h 234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326452" h="234461">
                <a:moveTo>
                  <a:pt x="136858" y="78153"/>
                </a:moveTo>
                <a:cubicBezTo>
                  <a:pt x="123832" y="112020"/>
                  <a:pt x="88234" y="144746"/>
                  <a:pt x="97781" y="179753"/>
                </a:cubicBezTo>
                <a:cubicBezTo>
                  <a:pt x="103433" y="200478"/>
                  <a:pt x="142430" y="176039"/>
                  <a:pt x="160304" y="164123"/>
                </a:cubicBezTo>
                <a:cubicBezTo>
                  <a:pt x="169241" y="158165"/>
                  <a:pt x="165514" y="143282"/>
                  <a:pt x="168119" y="132861"/>
                </a:cubicBezTo>
                <a:cubicBezTo>
                  <a:pt x="139138" y="84559"/>
                  <a:pt x="146052" y="82664"/>
                  <a:pt x="82150" y="54707"/>
                </a:cubicBezTo>
                <a:cubicBezTo>
                  <a:pt x="62469" y="46097"/>
                  <a:pt x="19627" y="39077"/>
                  <a:pt x="19627" y="39077"/>
                </a:cubicBezTo>
                <a:cubicBezTo>
                  <a:pt x="14417" y="46892"/>
                  <a:pt x="3996" y="53130"/>
                  <a:pt x="3996" y="62523"/>
                </a:cubicBezTo>
                <a:cubicBezTo>
                  <a:pt x="3996" y="83002"/>
                  <a:pt x="16599" y="159388"/>
                  <a:pt x="43073" y="179753"/>
                </a:cubicBezTo>
                <a:cubicBezTo>
                  <a:pt x="89954" y="215815"/>
                  <a:pt x="130208" y="221075"/>
                  <a:pt x="183750" y="234461"/>
                </a:cubicBezTo>
                <a:cubicBezTo>
                  <a:pt x="228037" y="226646"/>
                  <a:pt x="275410" y="229040"/>
                  <a:pt x="316611" y="211015"/>
                </a:cubicBezTo>
                <a:cubicBezTo>
                  <a:pt x="326452" y="206710"/>
                  <a:pt x="312568" y="189810"/>
                  <a:pt x="308796" y="179753"/>
                </a:cubicBezTo>
                <a:cubicBezTo>
                  <a:pt x="304705" y="168844"/>
                  <a:pt x="300837" y="157260"/>
                  <a:pt x="293165" y="148492"/>
                </a:cubicBezTo>
                <a:cubicBezTo>
                  <a:pt x="290626" y="145590"/>
                  <a:pt x="243264" y="107210"/>
                  <a:pt x="230642" y="101600"/>
                </a:cubicBezTo>
                <a:cubicBezTo>
                  <a:pt x="215586" y="94908"/>
                  <a:pt x="199381" y="91179"/>
                  <a:pt x="183750" y="85969"/>
                </a:cubicBezTo>
                <a:cubicBezTo>
                  <a:pt x="160304" y="88574"/>
                  <a:pt x="133416" y="81281"/>
                  <a:pt x="113411" y="93784"/>
                </a:cubicBezTo>
                <a:cubicBezTo>
                  <a:pt x="104302" y="99477"/>
                  <a:pt x="111620" y="120242"/>
                  <a:pt x="121227" y="125046"/>
                </a:cubicBezTo>
                <a:cubicBezTo>
                  <a:pt x="128595" y="128730"/>
                  <a:pt x="126437" y="109415"/>
                  <a:pt x="129042" y="101600"/>
                </a:cubicBezTo>
                <a:cubicBezTo>
                  <a:pt x="123832" y="91179"/>
                  <a:pt x="119191" y="80454"/>
                  <a:pt x="113411" y="70338"/>
                </a:cubicBezTo>
                <a:cubicBezTo>
                  <a:pt x="102532" y="51300"/>
                  <a:pt x="84142" y="27379"/>
                  <a:pt x="66519" y="15630"/>
                </a:cubicBezTo>
                <a:cubicBezTo>
                  <a:pt x="54846" y="7848"/>
                  <a:pt x="40468" y="5210"/>
                  <a:pt x="27442" y="0"/>
                </a:cubicBezTo>
                <a:cubicBezTo>
                  <a:pt x="19627" y="5210"/>
                  <a:pt x="6034" y="6461"/>
                  <a:pt x="3996" y="15630"/>
                </a:cubicBezTo>
                <a:cubicBezTo>
                  <a:pt x="0" y="33612"/>
                  <a:pt x="4726" y="53334"/>
                  <a:pt x="11811" y="70338"/>
                </a:cubicBezTo>
                <a:cubicBezTo>
                  <a:pt x="25568" y="103355"/>
                  <a:pt x="53351" y="117152"/>
                  <a:pt x="82150" y="132861"/>
                </a:cubicBezTo>
                <a:cubicBezTo>
                  <a:pt x="97492" y="141229"/>
                  <a:pt x="113411" y="148492"/>
                  <a:pt x="129042" y="156307"/>
                </a:cubicBezTo>
                <a:cubicBezTo>
                  <a:pt x="162909" y="151097"/>
                  <a:pt x="201734" y="159073"/>
                  <a:pt x="230642" y="140677"/>
                </a:cubicBezTo>
                <a:cubicBezTo>
                  <a:pt x="242478" y="133145"/>
                  <a:pt x="223624" y="112674"/>
                  <a:pt x="215011" y="101600"/>
                </a:cubicBezTo>
                <a:cubicBezTo>
                  <a:pt x="204770" y="88433"/>
                  <a:pt x="188960" y="80759"/>
                  <a:pt x="175934" y="70338"/>
                </a:cubicBezTo>
                <a:cubicBezTo>
                  <a:pt x="157698" y="72943"/>
                  <a:pt x="128849" y="61383"/>
                  <a:pt x="121227" y="78153"/>
                </a:cubicBezTo>
                <a:cubicBezTo>
                  <a:pt x="86840" y="153807"/>
                  <a:pt x="132158" y="155132"/>
                  <a:pt x="168119" y="164123"/>
                </a:cubicBezTo>
                <a:lnTo>
                  <a:pt x="215011" y="156307"/>
                </a:lnTo>
                <a:cubicBezTo>
                  <a:pt x="221804" y="142720"/>
                  <a:pt x="202306" y="127971"/>
                  <a:pt x="191565" y="117230"/>
                </a:cubicBezTo>
                <a:cubicBezTo>
                  <a:pt x="177944" y="103609"/>
                  <a:pt x="146485" y="98145"/>
                  <a:pt x="129042" y="93784"/>
                </a:cubicBezTo>
                <a:cubicBezTo>
                  <a:pt x="121227" y="96389"/>
                  <a:pt x="110166" y="94745"/>
                  <a:pt x="105596" y="101600"/>
                </a:cubicBezTo>
                <a:cubicBezTo>
                  <a:pt x="55379" y="176928"/>
                  <a:pt x="115409" y="128925"/>
                  <a:pt x="121227" y="125046"/>
                </a:cubicBezTo>
                <a:cubicBezTo>
                  <a:pt x="118622" y="117231"/>
                  <a:pt x="119236" y="107425"/>
                  <a:pt x="113411" y="101600"/>
                </a:cubicBezTo>
                <a:cubicBezTo>
                  <a:pt x="100453" y="88642"/>
                  <a:pt x="75050" y="85158"/>
                  <a:pt x="58704" y="78153"/>
                </a:cubicBezTo>
                <a:cubicBezTo>
                  <a:pt x="47995" y="73564"/>
                  <a:pt x="37863" y="67733"/>
                  <a:pt x="27442" y="62523"/>
                </a:cubicBezTo>
                <a:cubicBezTo>
                  <a:pt x="19627" y="67733"/>
                  <a:pt x="5033" y="68818"/>
                  <a:pt x="3996" y="78153"/>
                </a:cubicBezTo>
                <a:cubicBezTo>
                  <a:pt x="3210" y="85226"/>
                  <a:pt x="18515" y="145145"/>
                  <a:pt x="35258" y="156307"/>
                </a:cubicBezTo>
                <a:cubicBezTo>
                  <a:pt x="51766" y="167312"/>
                  <a:pt x="70653" y="175209"/>
                  <a:pt x="89965" y="179753"/>
                </a:cubicBezTo>
                <a:cubicBezTo>
                  <a:pt x="115450" y="185750"/>
                  <a:pt x="142068" y="184964"/>
                  <a:pt x="168119" y="187569"/>
                </a:cubicBezTo>
                <a:cubicBezTo>
                  <a:pt x="183750" y="184964"/>
                  <a:pt x="205801" y="192648"/>
                  <a:pt x="215011" y="179753"/>
                </a:cubicBezTo>
                <a:cubicBezTo>
                  <a:pt x="224221" y="166858"/>
                  <a:pt x="213632" y="147342"/>
                  <a:pt x="207196" y="132861"/>
                </a:cubicBezTo>
                <a:cubicBezTo>
                  <a:pt x="202707" y="122761"/>
                  <a:pt x="192805" y="115753"/>
                  <a:pt x="183750" y="109415"/>
                </a:cubicBezTo>
                <a:cubicBezTo>
                  <a:pt x="143579" y="81295"/>
                  <a:pt x="140460" y="81959"/>
                  <a:pt x="105596" y="70338"/>
                </a:cubicBezTo>
                <a:cubicBezTo>
                  <a:pt x="92570" y="78153"/>
                  <a:pt x="69935" y="78983"/>
                  <a:pt x="66519" y="93784"/>
                </a:cubicBezTo>
                <a:cubicBezTo>
                  <a:pt x="47210" y="177455"/>
                  <a:pt x="74871" y="170482"/>
                  <a:pt x="121227" y="179753"/>
                </a:cubicBezTo>
                <a:cubicBezTo>
                  <a:pt x="126437" y="169333"/>
                  <a:pt x="138303" y="160052"/>
                  <a:pt x="136858" y="148492"/>
                </a:cubicBezTo>
                <a:cubicBezTo>
                  <a:pt x="134214" y="127341"/>
                  <a:pt x="105185" y="111746"/>
                  <a:pt x="89965" y="101600"/>
                </a:cubicBezTo>
                <a:cubicBezTo>
                  <a:pt x="73739" y="117826"/>
                  <a:pt x="44385" y="134175"/>
                  <a:pt x="74334" y="164123"/>
                </a:cubicBezTo>
                <a:cubicBezTo>
                  <a:pt x="80160" y="169948"/>
                  <a:pt x="89965" y="158912"/>
                  <a:pt x="97781" y="156307"/>
                </a:cubicBezTo>
                <a:cubicBezTo>
                  <a:pt x="114453" y="131299"/>
                  <a:pt x="122789" y="134423"/>
                  <a:pt x="97781" y="109415"/>
                </a:cubicBezTo>
                <a:cubicBezTo>
                  <a:pt x="95939" y="107573"/>
                  <a:pt x="92570" y="109415"/>
                  <a:pt x="89965" y="109415"/>
                </a:cubicBezTo>
              </a:path>
            </a:pathLst>
          </a:cu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rgbClr val="3333FF"/>
              </a:solidFill>
              <a:effectLst/>
              <a:latin typeface="Arial" charset="0"/>
            </a:endParaRPr>
          </a:p>
        </p:txBody>
      </p:sp>
      <p:sp>
        <p:nvSpPr>
          <p:cNvPr id="10" name="Freihandform 9"/>
          <p:cNvSpPr/>
          <p:nvPr/>
        </p:nvSpPr>
        <p:spPr bwMode="auto">
          <a:xfrm>
            <a:off x="6657664" y="4673600"/>
            <a:ext cx="248983" cy="205585"/>
          </a:xfrm>
          <a:custGeom>
            <a:avLst/>
            <a:gdLst>
              <a:gd name="connsiteX0" fmla="*/ 87013 w 248983"/>
              <a:gd name="connsiteY0" fmla="*/ 39077 h 205585"/>
              <a:gd name="connsiteX1" fmla="*/ 133905 w 248983"/>
              <a:gd name="connsiteY1" fmla="*/ 164123 h 205585"/>
              <a:gd name="connsiteX2" fmla="*/ 204244 w 248983"/>
              <a:gd name="connsiteY2" fmla="*/ 171938 h 205585"/>
              <a:gd name="connsiteX3" fmla="*/ 196428 w 248983"/>
              <a:gd name="connsiteY3" fmla="*/ 140677 h 205585"/>
              <a:gd name="connsiteX4" fmla="*/ 172982 w 248983"/>
              <a:gd name="connsiteY4" fmla="*/ 117231 h 205585"/>
              <a:gd name="connsiteX5" fmla="*/ 110459 w 248983"/>
              <a:gd name="connsiteY5" fmla="*/ 85969 h 205585"/>
              <a:gd name="connsiteX6" fmla="*/ 71382 w 248983"/>
              <a:gd name="connsiteY6" fmla="*/ 78154 h 205585"/>
              <a:gd name="connsiteX7" fmla="*/ 32305 w 248983"/>
              <a:gd name="connsiteY7" fmla="*/ 93785 h 205585"/>
              <a:gd name="connsiteX8" fmla="*/ 94828 w 248983"/>
              <a:gd name="connsiteY8" fmla="*/ 156308 h 205585"/>
              <a:gd name="connsiteX9" fmla="*/ 172982 w 248983"/>
              <a:gd name="connsiteY9" fmla="*/ 125046 h 205585"/>
              <a:gd name="connsiteX10" fmla="*/ 165167 w 248983"/>
              <a:gd name="connsiteY10" fmla="*/ 93785 h 205585"/>
              <a:gd name="connsiteX11" fmla="*/ 126090 w 248983"/>
              <a:gd name="connsiteY11" fmla="*/ 54708 h 205585"/>
              <a:gd name="connsiteX12" fmla="*/ 94828 w 248983"/>
              <a:gd name="connsiteY12" fmla="*/ 46892 h 205585"/>
              <a:gd name="connsiteX13" fmla="*/ 87013 w 248983"/>
              <a:gd name="connsiteY13" fmla="*/ 109415 h 205585"/>
              <a:gd name="connsiteX14" fmla="*/ 110459 w 248983"/>
              <a:gd name="connsiteY14" fmla="*/ 117231 h 205585"/>
              <a:gd name="connsiteX15" fmla="*/ 180798 w 248983"/>
              <a:gd name="connsiteY15" fmla="*/ 101600 h 205585"/>
              <a:gd name="connsiteX16" fmla="*/ 157351 w 248983"/>
              <a:gd name="connsiteY16" fmla="*/ 46892 h 205585"/>
              <a:gd name="connsiteX17" fmla="*/ 87013 w 248983"/>
              <a:gd name="connsiteY17" fmla="*/ 0 h 205585"/>
              <a:gd name="connsiteX18" fmla="*/ 63567 w 248983"/>
              <a:gd name="connsiteY18" fmla="*/ 7815 h 205585"/>
              <a:gd name="connsiteX19" fmla="*/ 55751 w 248983"/>
              <a:gd name="connsiteY19" fmla="*/ 125046 h 205585"/>
              <a:gd name="connsiteX20" fmla="*/ 79198 w 248983"/>
              <a:gd name="connsiteY20" fmla="*/ 132862 h 205585"/>
              <a:gd name="connsiteX21" fmla="*/ 118274 w 248983"/>
              <a:gd name="connsiteY21" fmla="*/ 140677 h 205585"/>
              <a:gd name="connsiteX22" fmla="*/ 219874 w 248983"/>
              <a:gd name="connsiteY22" fmla="*/ 132862 h 205585"/>
              <a:gd name="connsiteX23" fmla="*/ 227690 w 248983"/>
              <a:gd name="connsiteY23" fmla="*/ 109415 h 205585"/>
              <a:gd name="connsiteX24" fmla="*/ 204244 w 248983"/>
              <a:gd name="connsiteY24" fmla="*/ 85969 h 205585"/>
              <a:gd name="connsiteX25" fmla="*/ 141721 w 248983"/>
              <a:gd name="connsiteY25" fmla="*/ 54708 h 205585"/>
              <a:gd name="connsiteX26" fmla="*/ 118274 w 248983"/>
              <a:gd name="connsiteY26" fmla="*/ 62523 h 205585"/>
              <a:gd name="connsiteX27" fmla="*/ 165167 w 248983"/>
              <a:gd name="connsiteY27" fmla="*/ 148492 h 205585"/>
              <a:gd name="connsiteX28" fmla="*/ 219874 w 248983"/>
              <a:gd name="connsiteY28" fmla="*/ 140677 h 205585"/>
              <a:gd name="connsiteX29" fmla="*/ 227690 w 248983"/>
              <a:gd name="connsiteY29" fmla="*/ 117231 h 205585"/>
              <a:gd name="connsiteX30" fmla="*/ 180798 w 248983"/>
              <a:gd name="connsiteY30" fmla="*/ 46892 h 205585"/>
              <a:gd name="connsiteX31" fmla="*/ 118274 w 248983"/>
              <a:gd name="connsiteY31" fmla="*/ 23446 h 205585"/>
              <a:gd name="connsiteX32" fmla="*/ 40121 w 248983"/>
              <a:gd name="connsiteY32" fmla="*/ 54708 h 205585"/>
              <a:gd name="connsiteX33" fmla="*/ 79198 w 248983"/>
              <a:gd name="connsiteY33" fmla="*/ 179754 h 205585"/>
              <a:gd name="connsiteX34" fmla="*/ 110459 w 248983"/>
              <a:gd name="connsiteY34" fmla="*/ 187569 h 205585"/>
              <a:gd name="connsiteX35" fmla="*/ 149536 w 248983"/>
              <a:gd name="connsiteY35" fmla="*/ 171938 h 205585"/>
              <a:gd name="connsiteX36" fmla="*/ 118274 w 248983"/>
              <a:gd name="connsiteY36" fmla="*/ 101600 h 205585"/>
              <a:gd name="connsiteX37" fmla="*/ 126090 w 248983"/>
              <a:gd name="connsiteY37" fmla="*/ 195385 h 205585"/>
              <a:gd name="connsiteX38" fmla="*/ 157351 w 248983"/>
              <a:gd name="connsiteY38" fmla="*/ 203200 h 205585"/>
              <a:gd name="connsiteX39" fmla="*/ 219874 w 248983"/>
              <a:gd name="connsiteY39" fmla="*/ 195385 h 205585"/>
              <a:gd name="connsiteX40" fmla="*/ 204244 w 248983"/>
              <a:gd name="connsiteY40" fmla="*/ 125046 h 205585"/>
              <a:gd name="connsiteX41" fmla="*/ 180798 w 248983"/>
              <a:gd name="connsiteY41" fmla="*/ 93785 h 205585"/>
              <a:gd name="connsiteX42" fmla="*/ 102644 w 248983"/>
              <a:gd name="connsiteY42" fmla="*/ 46892 h 205585"/>
              <a:gd name="connsiteX43" fmla="*/ 71382 w 248983"/>
              <a:gd name="connsiteY43" fmla="*/ 39077 h 205585"/>
              <a:gd name="connsiteX44" fmla="*/ 63567 w 248983"/>
              <a:gd name="connsiteY44" fmla="*/ 101600 h 205585"/>
              <a:gd name="connsiteX45" fmla="*/ 71382 w 248983"/>
              <a:gd name="connsiteY45" fmla="*/ 140677 h 205585"/>
              <a:gd name="connsiteX46" fmla="*/ 126090 w 248983"/>
              <a:gd name="connsiteY46" fmla="*/ 125046 h 205585"/>
              <a:gd name="connsiteX47" fmla="*/ 149536 w 248983"/>
              <a:gd name="connsiteY47" fmla="*/ 109415 h 205585"/>
              <a:gd name="connsiteX48" fmla="*/ 102644 w 248983"/>
              <a:gd name="connsiteY48" fmla="*/ 70338 h 205585"/>
              <a:gd name="connsiteX49" fmla="*/ 87013 w 248983"/>
              <a:gd name="connsiteY49" fmla="*/ 93785 h 205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248983" h="205585">
                <a:moveTo>
                  <a:pt x="87013" y="39077"/>
                </a:moveTo>
                <a:cubicBezTo>
                  <a:pt x="28914" y="58443"/>
                  <a:pt x="11869" y="55647"/>
                  <a:pt x="133905" y="164123"/>
                </a:cubicBezTo>
                <a:cubicBezTo>
                  <a:pt x="151537" y="179796"/>
                  <a:pt x="180798" y="169333"/>
                  <a:pt x="204244" y="171938"/>
                </a:cubicBezTo>
                <a:cubicBezTo>
                  <a:pt x="201639" y="161518"/>
                  <a:pt x="201757" y="150003"/>
                  <a:pt x="196428" y="140677"/>
                </a:cubicBezTo>
                <a:cubicBezTo>
                  <a:pt x="190944" y="131081"/>
                  <a:pt x="181473" y="124307"/>
                  <a:pt x="172982" y="117231"/>
                </a:cubicBezTo>
                <a:cubicBezTo>
                  <a:pt x="154838" y="102111"/>
                  <a:pt x="132904" y="92702"/>
                  <a:pt x="110459" y="85969"/>
                </a:cubicBezTo>
                <a:cubicBezTo>
                  <a:pt x="97736" y="82152"/>
                  <a:pt x="84408" y="80759"/>
                  <a:pt x="71382" y="78154"/>
                </a:cubicBezTo>
                <a:cubicBezTo>
                  <a:pt x="58356" y="83364"/>
                  <a:pt x="35708" y="80175"/>
                  <a:pt x="32305" y="93785"/>
                </a:cubicBezTo>
                <a:cubicBezTo>
                  <a:pt x="21498" y="137014"/>
                  <a:pt x="72060" y="147201"/>
                  <a:pt x="94828" y="156308"/>
                </a:cubicBezTo>
                <a:cubicBezTo>
                  <a:pt x="120879" y="145887"/>
                  <a:pt x="152011" y="143687"/>
                  <a:pt x="172982" y="125046"/>
                </a:cubicBezTo>
                <a:cubicBezTo>
                  <a:pt x="181010" y="117910"/>
                  <a:pt x="169398" y="103658"/>
                  <a:pt x="165167" y="93785"/>
                </a:cubicBezTo>
                <a:cubicBezTo>
                  <a:pt x="157351" y="75548"/>
                  <a:pt x="144327" y="62524"/>
                  <a:pt x="126090" y="54708"/>
                </a:cubicBezTo>
                <a:cubicBezTo>
                  <a:pt x="116217" y="50477"/>
                  <a:pt x="105249" y="49497"/>
                  <a:pt x="94828" y="46892"/>
                </a:cubicBezTo>
                <a:cubicBezTo>
                  <a:pt x="84161" y="68228"/>
                  <a:pt x="67369" y="84859"/>
                  <a:pt x="87013" y="109415"/>
                </a:cubicBezTo>
                <a:cubicBezTo>
                  <a:pt x="92159" y="115848"/>
                  <a:pt x="102644" y="114626"/>
                  <a:pt x="110459" y="117231"/>
                </a:cubicBezTo>
                <a:cubicBezTo>
                  <a:pt x="133905" y="112021"/>
                  <a:pt x="167475" y="121585"/>
                  <a:pt x="180798" y="101600"/>
                </a:cubicBezTo>
                <a:cubicBezTo>
                  <a:pt x="191803" y="85092"/>
                  <a:pt x="169021" y="62937"/>
                  <a:pt x="157351" y="46892"/>
                </a:cubicBezTo>
                <a:cubicBezTo>
                  <a:pt x="140835" y="24183"/>
                  <a:pt x="111083" y="12035"/>
                  <a:pt x="87013" y="0"/>
                </a:cubicBezTo>
                <a:cubicBezTo>
                  <a:pt x="79198" y="2605"/>
                  <a:pt x="69392" y="1990"/>
                  <a:pt x="63567" y="7815"/>
                </a:cubicBezTo>
                <a:cubicBezTo>
                  <a:pt x="35126" y="36256"/>
                  <a:pt x="46737" y="98005"/>
                  <a:pt x="55751" y="125046"/>
                </a:cubicBezTo>
                <a:cubicBezTo>
                  <a:pt x="58356" y="132862"/>
                  <a:pt x="71206" y="130864"/>
                  <a:pt x="79198" y="132862"/>
                </a:cubicBezTo>
                <a:cubicBezTo>
                  <a:pt x="92085" y="136084"/>
                  <a:pt x="105249" y="138072"/>
                  <a:pt x="118274" y="140677"/>
                </a:cubicBezTo>
                <a:cubicBezTo>
                  <a:pt x="152141" y="138072"/>
                  <a:pt x="187214" y="142193"/>
                  <a:pt x="219874" y="132862"/>
                </a:cubicBezTo>
                <a:cubicBezTo>
                  <a:pt x="227795" y="130599"/>
                  <a:pt x="230295" y="117231"/>
                  <a:pt x="227690" y="109415"/>
                </a:cubicBezTo>
                <a:cubicBezTo>
                  <a:pt x="224195" y="98930"/>
                  <a:pt x="213086" y="92601"/>
                  <a:pt x="204244" y="85969"/>
                </a:cubicBezTo>
                <a:cubicBezTo>
                  <a:pt x="174713" y="63821"/>
                  <a:pt x="170570" y="64324"/>
                  <a:pt x="141721" y="54708"/>
                </a:cubicBezTo>
                <a:cubicBezTo>
                  <a:pt x="133905" y="57313"/>
                  <a:pt x="119094" y="54326"/>
                  <a:pt x="118274" y="62523"/>
                </a:cubicBezTo>
                <a:cubicBezTo>
                  <a:pt x="111356" y="131698"/>
                  <a:pt x="124586" y="128203"/>
                  <a:pt x="165167" y="148492"/>
                </a:cubicBezTo>
                <a:cubicBezTo>
                  <a:pt x="183403" y="145887"/>
                  <a:pt x="203398" y="148915"/>
                  <a:pt x="219874" y="140677"/>
                </a:cubicBezTo>
                <a:cubicBezTo>
                  <a:pt x="227242" y="136993"/>
                  <a:pt x="229477" y="125273"/>
                  <a:pt x="227690" y="117231"/>
                </a:cubicBezTo>
                <a:cubicBezTo>
                  <a:pt x="223755" y="99523"/>
                  <a:pt x="201136" y="57985"/>
                  <a:pt x="180798" y="46892"/>
                </a:cubicBezTo>
                <a:cubicBezTo>
                  <a:pt x="161257" y="36234"/>
                  <a:pt x="139115" y="31261"/>
                  <a:pt x="118274" y="23446"/>
                </a:cubicBezTo>
                <a:cubicBezTo>
                  <a:pt x="92223" y="33867"/>
                  <a:pt x="51009" y="28849"/>
                  <a:pt x="40121" y="54708"/>
                </a:cubicBezTo>
                <a:cubicBezTo>
                  <a:pt x="0" y="149996"/>
                  <a:pt x="30230" y="165763"/>
                  <a:pt x="79198" y="179754"/>
                </a:cubicBezTo>
                <a:cubicBezTo>
                  <a:pt x="89526" y="182705"/>
                  <a:pt x="100039" y="184964"/>
                  <a:pt x="110459" y="187569"/>
                </a:cubicBezTo>
                <a:cubicBezTo>
                  <a:pt x="123485" y="182359"/>
                  <a:pt x="143838" y="184758"/>
                  <a:pt x="149536" y="171938"/>
                </a:cubicBezTo>
                <a:cubicBezTo>
                  <a:pt x="169391" y="127264"/>
                  <a:pt x="142261" y="117591"/>
                  <a:pt x="118274" y="101600"/>
                </a:cubicBezTo>
                <a:cubicBezTo>
                  <a:pt x="109393" y="137125"/>
                  <a:pt x="99565" y="155598"/>
                  <a:pt x="126090" y="195385"/>
                </a:cubicBezTo>
                <a:cubicBezTo>
                  <a:pt x="132048" y="204322"/>
                  <a:pt x="146931" y="200595"/>
                  <a:pt x="157351" y="203200"/>
                </a:cubicBezTo>
                <a:cubicBezTo>
                  <a:pt x="178192" y="200595"/>
                  <a:pt x="201514" y="205585"/>
                  <a:pt x="219874" y="195385"/>
                </a:cubicBezTo>
                <a:cubicBezTo>
                  <a:pt x="248983" y="179214"/>
                  <a:pt x="208315" y="131152"/>
                  <a:pt x="204244" y="125046"/>
                </a:cubicBezTo>
                <a:cubicBezTo>
                  <a:pt x="197019" y="114208"/>
                  <a:pt x="190008" y="102995"/>
                  <a:pt x="180798" y="93785"/>
                </a:cubicBezTo>
                <a:cubicBezTo>
                  <a:pt x="161678" y="74665"/>
                  <a:pt x="126140" y="56290"/>
                  <a:pt x="102644" y="46892"/>
                </a:cubicBezTo>
                <a:cubicBezTo>
                  <a:pt x="92671" y="42903"/>
                  <a:pt x="81803" y="41682"/>
                  <a:pt x="71382" y="39077"/>
                </a:cubicBezTo>
                <a:cubicBezTo>
                  <a:pt x="68777" y="59918"/>
                  <a:pt x="63567" y="80597"/>
                  <a:pt x="63567" y="101600"/>
                </a:cubicBezTo>
                <a:cubicBezTo>
                  <a:pt x="63567" y="114884"/>
                  <a:pt x="58944" y="136013"/>
                  <a:pt x="71382" y="140677"/>
                </a:cubicBezTo>
                <a:cubicBezTo>
                  <a:pt x="89140" y="147336"/>
                  <a:pt x="107854" y="130256"/>
                  <a:pt x="126090" y="125046"/>
                </a:cubicBezTo>
                <a:cubicBezTo>
                  <a:pt x="133905" y="119836"/>
                  <a:pt x="147992" y="118680"/>
                  <a:pt x="149536" y="109415"/>
                </a:cubicBezTo>
                <a:cubicBezTo>
                  <a:pt x="155257" y="75087"/>
                  <a:pt x="121093" y="74951"/>
                  <a:pt x="102644" y="70338"/>
                </a:cubicBezTo>
                <a:cubicBezTo>
                  <a:pt x="85848" y="103930"/>
                  <a:pt x="87013" y="113251"/>
                  <a:pt x="87013" y="93785"/>
                </a:cubicBezTo>
              </a:path>
            </a:pathLst>
          </a:cu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rgbClr val="3333FF"/>
              </a:solidFill>
              <a:effectLst/>
              <a:latin typeface="Arial" charset="0"/>
            </a:endParaRPr>
          </a:p>
        </p:txBody>
      </p:sp>
      <p:sp>
        <p:nvSpPr>
          <p:cNvPr id="11" name="Freihandform 10"/>
          <p:cNvSpPr/>
          <p:nvPr/>
        </p:nvSpPr>
        <p:spPr bwMode="auto">
          <a:xfrm>
            <a:off x="7320090" y="4741284"/>
            <a:ext cx="391070" cy="192593"/>
          </a:xfrm>
          <a:custGeom>
            <a:avLst/>
            <a:gdLst>
              <a:gd name="connsiteX0" fmla="*/ 245202 w 391070"/>
              <a:gd name="connsiteY0" fmla="*/ 18285 h 192593"/>
              <a:gd name="connsiteX1" fmla="*/ 221756 w 391070"/>
              <a:gd name="connsiteY1" fmla="*/ 10470 h 192593"/>
              <a:gd name="connsiteX2" fmla="*/ 190495 w 391070"/>
              <a:gd name="connsiteY2" fmla="*/ 158962 h 192593"/>
              <a:gd name="connsiteX3" fmla="*/ 299910 w 391070"/>
              <a:gd name="connsiteY3" fmla="*/ 174593 h 192593"/>
              <a:gd name="connsiteX4" fmla="*/ 354618 w 391070"/>
              <a:gd name="connsiteY4" fmla="*/ 166778 h 192593"/>
              <a:gd name="connsiteX5" fmla="*/ 323356 w 391070"/>
              <a:gd name="connsiteY5" fmla="*/ 80808 h 192593"/>
              <a:gd name="connsiteX6" fmla="*/ 127972 w 391070"/>
              <a:gd name="connsiteY6" fmla="*/ 18285 h 192593"/>
              <a:gd name="connsiteX7" fmla="*/ 34187 w 391070"/>
              <a:gd name="connsiteY7" fmla="*/ 26101 h 192593"/>
              <a:gd name="connsiteX8" fmla="*/ 135787 w 391070"/>
              <a:gd name="connsiteY8" fmla="*/ 104254 h 192593"/>
              <a:gd name="connsiteX9" fmla="*/ 213941 w 391070"/>
              <a:gd name="connsiteY9" fmla="*/ 96439 h 192593"/>
              <a:gd name="connsiteX10" fmla="*/ 245202 w 391070"/>
              <a:gd name="connsiteY10" fmla="*/ 88624 h 192593"/>
              <a:gd name="connsiteX11" fmla="*/ 292095 w 391070"/>
              <a:gd name="connsiteY11" fmla="*/ 80808 h 192593"/>
              <a:gd name="connsiteX12" fmla="*/ 276464 w 391070"/>
              <a:gd name="connsiteY12" fmla="*/ 41731 h 192593"/>
              <a:gd name="connsiteX13" fmla="*/ 229572 w 391070"/>
              <a:gd name="connsiteY13" fmla="*/ 18285 h 192593"/>
              <a:gd name="connsiteX14" fmla="*/ 198310 w 391070"/>
              <a:gd name="connsiteY14" fmla="*/ 26101 h 192593"/>
              <a:gd name="connsiteX15" fmla="*/ 190495 w 391070"/>
              <a:gd name="connsiteY15" fmla="*/ 49547 h 192593"/>
              <a:gd name="connsiteX16" fmla="*/ 221756 w 391070"/>
              <a:gd name="connsiteY16" fmla="*/ 135516 h 192593"/>
              <a:gd name="connsiteX17" fmla="*/ 292095 w 391070"/>
              <a:gd name="connsiteY17" fmla="*/ 158962 h 192593"/>
              <a:gd name="connsiteX18" fmla="*/ 378064 w 391070"/>
              <a:gd name="connsiteY18" fmla="*/ 151147 h 192593"/>
              <a:gd name="connsiteX19" fmla="*/ 362433 w 391070"/>
              <a:gd name="connsiteY19" fmla="*/ 104254 h 192593"/>
              <a:gd name="connsiteX20" fmla="*/ 299910 w 391070"/>
              <a:gd name="connsiteY20" fmla="*/ 49547 h 192593"/>
              <a:gd name="connsiteX21" fmla="*/ 237387 w 391070"/>
              <a:gd name="connsiteY21" fmla="*/ 41731 h 192593"/>
              <a:gd name="connsiteX22" fmla="*/ 159233 w 391070"/>
              <a:gd name="connsiteY22" fmla="*/ 49547 h 192593"/>
              <a:gd name="connsiteX23" fmla="*/ 190495 w 391070"/>
              <a:gd name="connsiteY23" fmla="*/ 127701 h 192593"/>
              <a:gd name="connsiteX24" fmla="*/ 213941 w 391070"/>
              <a:gd name="connsiteY24" fmla="*/ 135516 h 192593"/>
              <a:gd name="connsiteX25" fmla="*/ 284279 w 391070"/>
              <a:gd name="connsiteY25" fmla="*/ 127701 h 192593"/>
              <a:gd name="connsiteX26" fmla="*/ 253018 w 391070"/>
              <a:gd name="connsiteY26" fmla="*/ 65178 h 192593"/>
              <a:gd name="connsiteX27" fmla="*/ 206125 w 391070"/>
              <a:gd name="connsiteY27" fmla="*/ 49547 h 192593"/>
              <a:gd name="connsiteX28" fmla="*/ 143602 w 391070"/>
              <a:gd name="connsiteY28" fmla="*/ 57362 h 192593"/>
              <a:gd name="connsiteX29" fmla="*/ 190495 w 391070"/>
              <a:gd name="connsiteY29" fmla="*/ 143331 h 192593"/>
              <a:gd name="connsiteX30" fmla="*/ 221756 w 391070"/>
              <a:gd name="connsiteY30" fmla="*/ 166778 h 192593"/>
              <a:gd name="connsiteX31" fmla="*/ 299910 w 391070"/>
              <a:gd name="connsiteY31" fmla="*/ 158962 h 192593"/>
              <a:gd name="connsiteX32" fmla="*/ 292095 w 391070"/>
              <a:gd name="connsiteY32" fmla="*/ 119885 h 192593"/>
              <a:gd name="connsiteX33" fmla="*/ 237387 w 391070"/>
              <a:gd name="connsiteY33" fmla="*/ 96439 h 192593"/>
              <a:gd name="connsiteX34" fmla="*/ 190495 w 391070"/>
              <a:gd name="connsiteY34" fmla="*/ 104254 h 192593"/>
              <a:gd name="connsiteX35" fmla="*/ 253018 w 391070"/>
              <a:gd name="connsiteY35" fmla="*/ 190224 h 192593"/>
              <a:gd name="connsiteX36" fmla="*/ 370248 w 391070"/>
              <a:gd name="connsiteY36" fmla="*/ 166778 h 192593"/>
              <a:gd name="connsiteX37" fmla="*/ 370248 w 391070"/>
              <a:gd name="connsiteY37" fmla="*/ 104254 h 192593"/>
              <a:gd name="connsiteX38" fmla="*/ 299910 w 391070"/>
              <a:gd name="connsiteY38" fmla="*/ 41731 h 192593"/>
              <a:gd name="connsiteX39" fmla="*/ 268648 w 391070"/>
              <a:gd name="connsiteY39" fmla="*/ 33916 h 192593"/>
              <a:gd name="connsiteX40" fmla="*/ 206125 w 391070"/>
              <a:gd name="connsiteY40" fmla="*/ 41731 h 192593"/>
              <a:gd name="connsiteX41" fmla="*/ 182679 w 391070"/>
              <a:gd name="connsiteY41" fmla="*/ 96439 h 192593"/>
              <a:gd name="connsiteX42" fmla="*/ 190495 w 391070"/>
              <a:gd name="connsiteY42" fmla="*/ 151147 h 192593"/>
              <a:gd name="connsiteX43" fmla="*/ 292095 w 391070"/>
              <a:gd name="connsiteY43" fmla="*/ 158962 h 192593"/>
              <a:gd name="connsiteX44" fmla="*/ 284279 w 391070"/>
              <a:gd name="connsiteY44" fmla="*/ 119885 h 192593"/>
              <a:gd name="connsiteX45" fmla="*/ 260833 w 391070"/>
              <a:gd name="connsiteY45" fmla="*/ 104254 h 192593"/>
              <a:gd name="connsiteX46" fmla="*/ 159233 w 391070"/>
              <a:gd name="connsiteY46" fmla="*/ 72993 h 192593"/>
              <a:gd name="connsiteX47" fmla="*/ 112341 w 391070"/>
              <a:gd name="connsiteY47" fmla="*/ 80808 h 192593"/>
              <a:gd name="connsiteX48" fmla="*/ 112341 w 391070"/>
              <a:gd name="connsiteY48" fmla="*/ 151147 h 192593"/>
              <a:gd name="connsiteX49" fmla="*/ 135787 w 391070"/>
              <a:gd name="connsiteY49" fmla="*/ 158962 h 192593"/>
              <a:gd name="connsiteX50" fmla="*/ 260833 w 391070"/>
              <a:gd name="connsiteY50" fmla="*/ 112070 h 192593"/>
              <a:gd name="connsiteX51" fmla="*/ 237387 w 391070"/>
              <a:gd name="connsiteY51" fmla="*/ 96439 h 192593"/>
              <a:gd name="connsiteX52" fmla="*/ 190495 w 391070"/>
              <a:gd name="connsiteY52" fmla="*/ 104254 h 192593"/>
              <a:gd name="connsiteX53" fmla="*/ 190495 w 391070"/>
              <a:gd name="connsiteY53" fmla="*/ 166778 h 192593"/>
              <a:gd name="connsiteX54" fmla="*/ 221756 w 391070"/>
              <a:gd name="connsiteY54" fmla="*/ 182408 h 192593"/>
              <a:gd name="connsiteX55" fmla="*/ 229572 w 391070"/>
              <a:gd name="connsiteY55" fmla="*/ 151147 h 192593"/>
              <a:gd name="connsiteX56" fmla="*/ 221756 w 391070"/>
              <a:gd name="connsiteY56" fmla="*/ 112070 h 192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391070" h="192593">
                <a:moveTo>
                  <a:pt x="245202" y="18285"/>
                </a:moveTo>
                <a:cubicBezTo>
                  <a:pt x="237387" y="15680"/>
                  <a:pt x="228259" y="5412"/>
                  <a:pt x="221756" y="10470"/>
                </a:cubicBezTo>
                <a:cubicBezTo>
                  <a:pt x="188397" y="36416"/>
                  <a:pt x="135535" y="114307"/>
                  <a:pt x="190495" y="158962"/>
                </a:cubicBezTo>
                <a:cubicBezTo>
                  <a:pt x="219089" y="182194"/>
                  <a:pt x="263438" y="169383"/>
                  <a:pt x="299910" y="174593"/>
                </a:cubicBezTo>
                <a:lnTo>
                  <a:pt x="354618" y="166778"/>
                </a:lnTo>
                <a:cubicBezTo>
                  <a:pt x="367201" y="152098"/>
                  <a:pt x="333007" y="88232"/>
                  <a:pt x="323356" y="80808"/>
                </a:cubicBezTo>
                <a:cubicBezTo>
                  <a:pt x="266559" y="37118"/>
                  <a:pt x="195634" y="29563"/>
                  <a:pt x="127972" y="18285"/>
                </a:cubicBezTo>
                <a:cubicBezTo>
                  <a:pt x="96710" y="20890"/>
                  <a:pt x="51588" y="0"/>
                  <a:pt x="34187" y="26101"/>
                </a:cubicBezTo>
                <a:cubicBezTo>
                  <a:pt x="0" y="77381"/>
                  <a:pt x="123341" y="100698"/>
                  <a:pt x="135787" y="104254"/>
                </a:cubicBezTo>
                <a:cubicBezTo>
                  <a:pt x="161838" y="101649"/>
                  <a:pt x="188023" y="100141"/>
                  <a:pt x="213941" y="96439"/>
                </a:cubicBezTo>
                <a:cubicBezTo>
                  <a:pt x="224574" y="94920"/>
                  <a:pt x="234670" y="90731"/>
                  <a:pt x="245202" y="88624"/>
                </a:cubicBezTo>
                <a:cubicBezTo>
                  <a:pt x="260741" y="85516"/>
                  <a:pt x="276464" y="83413"/>
                  <a:pt x="292095" y="80808"/>
                </a:cubicBezTo>
                <a:cubicBezTo>
                  <a:pt x="286885" y="67782"/>
                  <a:pt x="284618" y="53147"/>
                  <a:pt x="276464" y="41731"/>
                </a:cubicBezTo>
                <a:cubicBezTo>
                  <a:pt x="266996" y="28476"/>
                  <a:pt x="243657" y="22980"/>
                  <a:pt x="229572" y="18285"/>
                </a:cubicBezTo>
                <a:cubicBezTo>
                  <a:pt x="219151" y="20890"/>
                  <a:pt x="206698" y="19391"/>
                  <a:pt x="198310" y="26101"/>
                </a:cubicBezTo>
                <a:cubicBezTo>
                  <a:pt x="191877" y="31247"/>
                  <a:pt x="190495" y="41309"/>
                  <a:pt x="190495" y="49547"/>
                </a:cubicBezTo>
                <a:cubicBezTo>
                  <a:pt x="190495" y="82056"/>
                  <a:pt x="188292" y="118784"/>
                  <a:pt x="221756" y="135516"/>
                </a:cubicBezTo>
                <a:cubicBezTo>
                  <a:pt x="243861" y="146569"/>
                  <a:pt x="268649" y="151147"/>
                  <a:pt x="292095" y="158962"/>
                </a:cubicBezTo>
                <a:cubicBezTo>
                  <a:pt x="320751" y="156357"/>
                  <a:pt x="355351" y="168813"/>
                  <a:pt x="378064" y="151147"/>
                </a:cubicBezTo>
                <a:cubicBezTo>
                  <a:pt x="391070" y="141031"/>
                  <a:pt x="370910" y="118383"/>
                  <a:pt x="362433" y="104254"/>
                </a:cubicBezTo>
                <a:cubicBezTo>
                  <a:pt x="357417" y="95894"/>
                  <a:pt x="311622" y="53451"/>
                  <a:pt x="299910" y="49547"/>
                </a:cubicBezTo>
                <a:cubicBezTo>
                  <a:pt x="279985" y="42905"/>
                  <a:pt x="258228" y="44336"/>
                  <a:pt x="237387" y="41731"/>
                </a:cubicBezTo>
                <a:cubicBezTo>
                  <a:pt x="211336" y="44336"/>
                  <a:pt x="177746" y="31034"/>
                  <a:pt x="159233" y="49547"/>
                </a:cubicBezTo>
                <a:cubicBezTo>
                  <a:pt x="124497" y="84283"/>
                  <a:pt x="169123" y="117015"/>
                  <a:pt x="190495" y="127701"/>
                </a:cubicBezTo>
                <a:cubicBezTo>
                  <a:pt x="197863" y="131385"/>
                  <a:pt x="206126" y="132911"/>
                  <a:pt x="213941" y="135516"/>
                </a:cubicBezTo>
                <a:cubicBezTo>
                  <a:pt x="237387" y="132911"/>
                  <a:pt x="266368" y="143053"/>
                  <a:pt x="284279" y="127701"/>
                </a:cubicBezTo>
                <a:cubicBezTo>
                  <a:pt x="287821" y="124665"/>
                  <a:pt x="261258" y="70328"/>
                  <a:pt x="253018" y="65178"/>
                </a:cubicBezTo>
                <a:cubicBezTo>
                  <a:pt x="239046" y="56445"/>
                  <a:pt x="206125" y="49547"/>
                  <a:pt x="206125" y="49547"/>
                </a:cubicBezTo>
                <a:cubicBezTo>
                  <a:pt x="185284" y="52152"/>
                  <a:pt x="154408" y="39352"/>
                  <a:pt x="143602" y="57362"/>
                </a:cubicBezTo>
                <a:cubicBezTo>
                  <a:pt x="106966" y="118423"/>
                  <a:pt x="164329" y="126977"/>
                  <a:pt x="190495" y="143331"/>
                </a:cubicBezTo>
                <a:cubicBezTo>
                  <a:pt x="201541" y="150235"/>
                  <a:pt x="211336" y="158962"/>
                  <a:pt x="221756" y="166778"/>
                </a:cubicBezTo>
                <a:cubicBezTo>
                  <a:pt x="247807" y="164173"/>
                  <a:pt x="278126" y="173485"/>
                  <a:pt x="299910" y="158962"/>
                </a:cubicBezTo>
                <a:cubicBezTo>
                  <a:pt x="310963" y="151594"/>
                  <a:pt x="301488" y="129278"/>
                  <a:pt x="292095" y="119885"/>
                </a:cubicBezTo>
                <a:cubicBezTo>
                  <a:pt x="278066" y="105856"/>
                  <a:pt x="255623" y="104254"/>
                  <a:pt x="237387" y="96439"/>
                </a:cubicBezTo>
                <a:cubicBezTo>
                  <a:pt x="221756" y="99044"/>
                  <a:pt x="198894" y="90816"/>
                  <a:pt x="190495" y="104254"/>
                </a:cubicBezTo>
                <a:cubicBezTo>
                  <a:pt x="158563" y="155344"/>
                  <a:pt x="231021" y="177654"/>
                  <a:pt x="253018" y="190224"/>
                </a:cubicBezTo>
                <a:cubicBezTo>
                  <a:pt x="292095" y="182409"/>
                  <a:pt x="334605" y="184600"/>
                  <a:pt x="370248" y="166778"/>
                </a:cubicBezTo>
                <a:cubicBezTo>
                  <a:pt x="385216" y="159294"/>
                  <a:pt x="378832" y="115699"/>
                  <a:pt x="370248" y="104254"/>
                </a:cubicBezTo>
                <a:cubicBezTo>
                  <a:pt x="360792" y="91646"/>
                  <a:pt x="318450" y="51001"/>
                  <a:pt x="299910" y="41731"/>
                </a:cubicBezTo>
                <a:cubicBezTo>
                  <a:pt x="290303" y="36927"/>
                  <a:pt x="279069" y="36521"/>
                  <a:pt x="268648" y="33916"/>
                </a:cubicBezTo>
                <a:cubicBezTo>
                  <a:pt x="247807" y="36521"/>
                  <a:pt x="224911" y="32338"/>
                  <a:pt x="206125" y="41731"/>
                </a:cubicBezTo>
                <a:cubicBezTo>
                  <a:pt x="198402" y="45593"/>
                  <a:pt x="185984" y="86526"/>
                  <a:pt x="182679" y="96439"/>
                </a:cubicBezTo>
                <a:cubicBezTo>
                  <a:pt x="185284" y="114675"/>
                  <a:pt x="183013" y="134314"/>
                  <a:pt x="190495" y="151147"/>
                </a:cubicBezTo>
                <a:cubicBezTo>
                  <a:pt x="205251" y="184349"/>
                  <a:pt x="289535" y="159218"/>
                  <a:pt x="292095" y="158962"/>
                </a:cubicBezTo>
                <a:cubicBezTo>
                  <a:pt x="289490" y="145936"/>
                  <a:pt x="290870" y="131418"/>
                  <a:pt x="284279" y="119885"/>
                </a:cubicBezTo>
                <a:cubicBezTo>
                  <a:pt x="279619" y="111730"/>
                  <a:pt x="269044" y="108816"/>
                  <a:pt x="260833" y="104254"/>
                </a:cubicBezTo>
                <a:cubicBezTo>
                  <a:pt x="205995" y="73788"/>
                  <a:pt x="222249" y="81995"/>
                  <a:pt x="159233" y="72993"/>
                </a:cubicBezTo>
                <a:cubicBezTo>
                  <a:pt x="143602" y="75598"/>
                  <a:pt x="126099" y="72946"/>
                  <a:pt x="112341" y="80808"/>
                </a:cubicBezTo>
                <a:cubicBezTo>
                  <a:pt x="94822" y="90818"/>
                  <a:pt x="112194" y="150890"/>
                  <a:pt x="112341" y="151147"/>
                </a:cubicBezTo>
                <a:cubicBezTo>
                  <a:pt x="116428" y="158300"/>
                  <a:pt x="127972" y="156357"/>
                  <a:pt x="135787" y="158962"/>
                </a:cubicBezTo>
                <a:cubicBezTo>
                  <a:pt x="233955" y="153796"/>
                  <a:pt x="329852" y="192593"/>
                  <a:pt x="260833" y="112070"/>
                </a:cubicBezTo>
                <a:cubicBezTo>
                  <a:pt x="254720" y="104938"/>
                  <a:pt x="245202" y="101649"/>
                  <a:pt x="237387" y="96439"/>
                </a:cubicBezTo>
                <a:cubicBezTo>
                  <a:pt x="221756" y="99044"/>
                  <a:pt x="203390" y="95044"/>
                  <a:pt x="190495" y="104254"/>
                </a:cubicBezTo>
                <a:cubicBezTo>
                  <a:pt x="177429" y="113586"/>
                  <a:pt x="182718" y="157446"/>
                  <a:pt x="190495" y="166778"/>
                </a:cubicBezTo>
                <a:cubicBezTo>
                  <a:pt x="197953" y="175728"/>
                  <a:pt x="211336" y="177198"/>
                  <a:pt x="221756" y="182408"/>
                </a:cubicBezTo>
                <a:cubicBezTo>
                  <a:pt x="224361" y="171988"/>
                  <a:pt x="229572" y="161888"/>
                  <a:pt x="229572" y="151147"/>
                </a:cubicBezTo>
                <a:cubicBezTo>
                  <a:pt x="229572" y="137863"/>
                  <a:pt x="221756" y="112070"/>
                  <a:pt x="221756" y="112070"/>
                </a:cubicBezTo>
              </a:path>
            </a:pathLst>
          </a:cu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rgbClr val="3333FF"/>
              </a:solidFill>
              <a:effectLst/>
              <a:latin typeface="Arial" charset="0"/>
            </a:endParaRPr>
          </a:p>
        </p:txBody>
      </p:sp>
      <p:sp>
        <p:nvSpPr>
          <p:cNvPr id="12" name="Freihandform 11"/>
          <p:cNvSpPr/>
          <p:nvPr/>
        </p:nvSpPr>
        <p:spPr bwMode="auto">
          <a:xfrm>
            <a:off x="6051357" y="4321908"/>
            <a:ext cx="2190174" cy="195384"/>
          </a:xfrm>
          <a:custGeom>
            <a:avLst/>
            <a:gdLst>
              <a:gd name="connsiteX0" fmla="*/ 161874 w 2190174"/>
              <a:gd name="connsiteY0" fmla="*/ 70338 h 195384"/>
              <a:gd name="connsiteX1" fmla="*/ 193135 w 2190174"/>
              <a:gd name="connsiteY1" fmla="*/ 78154 h 195384"/>
              <a:gd name="connsiteX2" fmla="*/ 349443 w 2190174"/>
              <a:gd name="connsiteY2" fmla="*/ 93784 h 195384"/>
              <a:gd name="connsiteX3" fmla="*/ 247843 w 2190174"/>
              <a:gd name="connsiteY3" fmla="*/ 101600 h 195384"/>
              <a:gd name="connsiteX4" fmla="*/ 286920 w 2190174"/>
              <a:gd name="connsiteY4" fmla="*/ 93784 h 195384"/>
              <a:gd name="connsiteX5" fmla="*/ 91535 w 2190174"/>
              <a:gd name="connsiteY5" fmla="*/ 109415 h 195384"/>
              <a:gd name="connsiteX6" fmla="*/ 216581 w 2190174"/>
              <a:gd name="connsiteY6" fmla="*/ 164123 h 195384"/>
              <a:gd name="connsiteX7" fmla="*/ 255658 w 2190174"/>
              <a:gd name="connsiteY7" fmla="*/ 156307 h 195384"/>
              <a:gd name="connsiteX8" fmla="*/ 271289 w 2190174"/>
              <a:gd name="connsiteY8" fmla="*/ 132861 h 195384"/>
              <a:gd name="connsiteX9" fmla="*/ 177505 w 2190174"/>
              <a:gd name="connsiteY9" fmla="*/ 125046 h 195384"/>
              <a:gd name="connsiteX10" fmla="*/ 279105 w 2190174"/>
              <a:gd name="connsiteY10" fmla="*/ 140677 h 195384"/>
              <a:gd name="connsiteX11" fmla="*/ 232212 w 2190174"/>
              <a:gd name="connsiteY11" fmla="*/ 125046 h 195384"/>
              <a:gd name="connsiteX12" fmla="*/ 177505 w 2190174"/>
              <a:gd name="connsiteY12" fmla="*/ 117230 h 195384"/>
              <a:gd name="connsiteX13" fmla="*/ 75905 w 2190174"/>
              <a:gd name="connsiteY13" fmla="*/ 125046 h 195384"/>
              <a:gd name="connsiteX14" fmla="*/ 91535 w 2190174"/>
              <a:gd name="connsiteY14" fmla="*/ 156307 h 195384"/>
              <a:gd name="connsiteX15" fmla="*/ 240028 w 2190174"/>
              <a:gd name="connsiteY15" fmla="*/ 195384 h 195384"/>
              <a:gd name="connsiteX16" fmla="*/ 419781 w 2190174"/>
              <a:gd name="connsiteY16" fmla="*/ 179754 h 195384"/>
              <a:gd name="connsiteX17" fmla="*/ 497935 w 2190174"/>
              <a:gd name="connsiteY17" fmla="*/ 164123 h 195384"/>
              <a:gd name="connsiteX18" fmla="*/ 271289 w 2190174"/>
              <a:gd name="connsiteY18" fmla="*/ 148492 h 195384"/>
              <a:gd name="connsiteX19" fmla="*/ 318181 w 2190174"/>
              <a:gd name="connsiteY19" fmla="*/ 156307 h 195384"/>
              <a:gd name="connsiteX20" fmla="*/ 482305 w 2190174"/>
              <a:gd name="connsiteY20" fmla="*/ 164123 h 195384"/>
              <a:gd name="connsiteX21" fmla="*/ 1076274 w 2190174"/>
              <a:gd name="connsiteY21" fmla="*/ 156307 h 195384"/>
              <a:gd name="connsiteX22" fmla="*/ 1037197 w 2190174"/>
              <a:gd name="connsiteY22" fmla="*/ 148492 h 195384"/>
              <a:gd name="connsiteX23" fmla="*/ 919966 w 2190174"/>
              <a:gd name="connsiteY23" fmla="*/ 140677 h 195384"/>
              <a:gd name="connsiteX24" fmla="*/ 826181 w 2190174"/>
              <a:gd name="connsiteY24" fmla="*/ 132861 h 195384"/>
              <a:gd name="connsiteX25" fmla="*/ 325997 w 2190174"/>
              <a:gd name="connsiteY25" fmla="*/ 140677 h 195384"/>
              <a:gd name="connsiteX26" fmla="*/ 365074 w 2190174"/>
              <a:gd name="connsiteY26" fmla="*/ 156307 h 195384"/>
              <a:gd name="connsiteX27" fmla="*/ 521381 w 2190174"/>
              <a:gd name="connsiteY27" fmla="*/ 187569 h 195384"/>
              <a:gd name="connsiteX28" fmla="*/ 669874 w 2190174"/>
              <a:gd name="connsiteY28" fmla="*/ 195384 h 195384"/>
              <a:gd name="connsiteX29" fmla="*/ 1248212 w 2190174"/>
              <a:gd name="connsiteY29" fmla="*/ 164123 h 195384"/>
              <a:gd name="connsiteX30" fmla="*/ 1849997 w 2190174"/>
              <a:gd name="connsiteY30" fmla="*/ 171938 h 195384"/>
              <a:gd name="connsiteX31" fmla="*/ 1982858 w 2190174"/>
              <a:gd name="connsiteY31" fmla="*/ 164123 h 195384"/>
              <a:gd name="connsiteX32" fmla="*/ 1443597 w 2190174"/>
              <a:gd name="connsiteY32" fmla="*/ 109415 h 195384"/>
              <a:gd name="connsiteX33" fmla="*/ 1076274 w 2190174"/>
              <a:gd name="connsiteY33" fmla="*/ 85969 h 195384"/>
              <a:gd name="connsiteX34" fmla="*/ 1177874 w 2190174"/>
              <a:gd name="connsiteY34" fmla="*/ 132861 h 195384"/>
              <a:gd name="connsiteX35" fmla="*/ 1435781 w 2190174"/>
              <a:gd name="connsiteY35" fmla="*/ 156307 h 195384"/>
              <a:gd name="connsiteX36" fmla="*/ 1568643 w 2190174"/>
              <a:gd name="connsiteY36" fmla="*/ 164123 h 195384"/>
              <a:gd name="connsiteX37" fmla="*/ 1889074 w 2190174"/>
              <a:gd name="connsiteY37" fmla="*/ 148492 h 195384"/>
              <a:gd name="connsiteX38" fmla="*/ 1920335 w 2190174"/>
              <a:gd name="connsiteY38" fmla="*/ 140677 h 195384"/>
              <a:gd name="connsiteX39" fmla="*/ 1787474 w 2190174"/>
              <a:gd name="connsiteY39" fmla="*/ 117230 h 195384"/>
              <a:gd name="connsiteX40" fmla="*/ 1537381 w 2190174"/>
              <a:gd name="connsiteY40" fmla="*/ 109415 h 195384"/>
              <a:gd name="connsiteX41" fmla="*/ 1615535 w 2190174"/>
              <a:gd name="connsiteY41" fmla="*/ 148492 h 195384"/>
              <a:gd name="connsiteX42" fmla="*/ 1678058 w 2190174"/>
              <a:gd name="connsiteY42" fmla="*/ 156307 h 195384"/>
              <a:gd name="connsiteX43" fmla="*/ 1732766 w 2190174"/>
              <a:gd name="connsiteY43" fmla="*/ 164123 h 195384"/>
              <a:gd name="connsiteX44" fmla="*/ 1920335 w 2190174"/>
              <a:gd name="connsiteY44" fmla="*/ 156307 h 195384"/>
              <a:gd name="connsiteX45" fmla="*/ 1982858 w 2190174"/>
              <a:gd name="connsiteY45" fmla="*/ 148492 h 195384"/>
              <a:gd name="connsiteX46" fmla="*/ 2006305 w 2190174"/>
              <a:gd name="connsiteY46" fmla="*/ 140677 h 195384"/>
              <a:gd name="connsiteX47" fmla="*/ 2123535 w 2190174"/>
              <a:gd name="connsiteY47" fmla="*/ 132861 h 195384"/>
              <a:gd name="connsiteX48" fmla="*/ 2037566 w 2190174"/>
              <a:gd name="connsiteY48" fmla="*/ 93784 h 195384"/>
              <a:gd name="connsiteX49" fmla="*/ 1857812 w 2190174"/>
              <a:gd name="connsiteY49" fmla="*/ 125046 h 195384"/>
              <a:gd name="connsiteX50" fmla="*/ 2170428 w 2190174"/>
              <a:gd name="connsiteY50" fmla="*/ 117230 h 195384"/>
              <a:gd name="connsiteX51" fmla="*/ 2131351 w 2190174"/>
              <a:gd name="connsiteY51" fmla="*/ 101600 h 195384"/>
              <a:gd name="connsiteX52" fmla="*/ 2076643 w 2190174"/>
              <a:gd name="connsiteY52" fmla="*/ 93784 h 195384"/>
              <a:gd name="connsiteX53" fmla="*/ 1951597 w 2190174"/>
              <a:gd name="connsiteY53" fmla="*/ 78154 h 195384"/>
              <a:gd name="connsiteX54" fmla="*/ 1693689 w 2190174"/>
              <a:gd name="connsiteY54" fmla="*/ 85969 h 195384"/>
              <a:gd name="connsiteX55" fmla="*/ 1654612 w 2190174"/>
              <a:gd name="connsiteY55" fmla="*/ 93784 h 195384"/>
              <a:gd name="connsiteX56" fmla="*/ 1693689 w 2190174"/>
              <a:gd name="connsiteY56" fmla="*/ 117230 h 195384"/>
              <a:gd name="connsiteX57" fmla="*/ 1826551 w 2190174"/>
              <a:gd name="connsiteY57" fmla="*/ 125046 h 195384"/>
              <a:gd name="connsiteX58" fmla="*/ 2107905 w 2190174"/>
              <a:gd name="connsiteY58" fmla="*/ 117230 h 195384"/>
              <a:gd name="connsiteX59" fmla="*/ 2139166 w 2190174"/>
              <a:gd name="connsiteY59" fmla="*/ 85969 h 195384"/>
              <a:gd name="connsiteX60" fmla="*/ 2115720 w 2190174"/>
              <a:gd name="connsiteY60" fmla="*/ 78154 h 195384"/>
              <a:gd name="connsiteX61" fmla="*/ 1990674 w 2190174"/>
              <a:gd name="connsiteY61" fmla="*/ 62523 h 195384"/>
              <a:gd name="connsiteX62" fmla="*/ 1849997 w 2190174"/>
              <a:gd name="connsiteY62" fmla="*/ 54707 h 195384"/>
              <a:gd name="connsiteX63" fmla="*/ 1326366 w 2190174"/>
              <a:gd name="connsiteY63" fmla="*/ 46892 h 195384"/>
              <a:gd name="connsiteX64" fmla="*/ 1365443 w 2190174"/>
              <a:gd name="connsiteY64" fmla="*/ 54707 h 195384"/>
              <a:gd name="connsiteX65" fmla="*/ 1099720 w 2190174"/>
              <a:gd name="connsiteY65" fmla="*/ 15630 h 195384"/>
              <a:gd name="connsiteX66" fmla="*/ 591720 w 2190174"/>
              <a:gd name="connsiteY66" fmla="*/ 23446 h 195384"/>
              <a:gd name="connsiteX67" fmla="*/ 622981 w 2190174"/>
              <a:gd name="connsiteY67" fmla="*/ 54707 h 195384"/>
              <a:gd name="connsiteX68" fmla="*/ 794920 w 2190174"/>
              <a:gd name="connsiteY68" fmla="*/ 62523 h 195384"/>
              <a:gd name="connsiteX69" fmla="*/ 622981 w 2190174"/>
              <a:gd name="connsiteY69" fmla="*/ 62523 h 195384"/>
              <a:gd name="connsiteX70" fmla="*/ 732397 w 2190174"/>
              <a:gd name="connsiteY70" fmla="*/ 54707 h 195384"/>
              <a:gd name="connsiteX71" fmla="*/ 521381 w 2190174"/>
              <a:gd name="connsiteY71" fmla="*/ 54707 h 195384"/>
              <a:gd name="connsiteX72" fmla="*/ 435412 w 2190174"/>
              <a:gd name="connsiteY72" fmla="*/ 70338 h 195384"/>
              <a:gd name="connsiteX73" fmla="*/ 208766 w 2190174"/>
              <a:gd name="connsiteY73" fmla="*/ 125046 h 195384"/>
              <a:gd name="connsiteX74" fmla="*/ 177505 w 2190174"/>
              <a:gd name="connsiteY74" fmla="*/ 140677 h 195384"/>
              <a:gd name="connsiteX75" fmla="*/ 247843 w 2190174"/>
              <a:gd name="connsiteY75" fmla="*/ 148492 h 195384"/>
              <a:gd name="connsiteX76" fmla="*/ 419781 w 2190174"/>
              <a:gd name="connsiteY76" fmla="*/ 140677 h 195384"/>
              <a:gd name="connsiteX77" fmla="*/ 451043 w 2190174"/>
              <a:gd name="connsiteY77" fmla="*/ 132861 h 195384"/>
              <a:gd name="connsiteX78" fmla="*/ 404151 w 2190174"/>
              <a:gd name="connsiteY78" fmla="*/ 125046 h 195384"/>
              <a:gd name="connsiteX79" fmla="*/ 146243 w 2190174"/>
              <a:gd name="connsiteY79" fmla="*/ 85969 h 195384"/>
              <a:gd name="connsiteX80" fmla="*/ 13381 w 2190174"/>
              <a:gd name="connsiteY80" fmla="*/ 93784 h 195384"/>
              <a:gd name="connsiteX81" fmla="*/ 154058 w 2190174"/>
              <a:gd name="connsiteY81" fmla="*/ 117230 h 195384"/>
              <a:gd name="connsiteX82" fmla="*/ 193135 w 2190174"/>
              <a:gd name="connsiteY82" fmla="*/ 156307 h 195384"/>
              <a:gd name="connsiteX83" fmla="*/ 286920 w 2190174"/>
              <a:gd name="connsiteY83" fmla="*/ 179754 h 195384"/>
              <a:gd name="connsiteX84" fmla="*/ 325997 w 2190174"/>
              <a:gd name="connsiteY84" fmla="*/ 171938 h 195384"/>
              <a:gd name="connsiteX85" fmla="*/ 286920 w 2190174"/>
              <a:gd name="connsiteY85" fmla="*/ 156307 h 195384"/>
              <a:gd name="connsiteX86" fmla="*/ 99351 w 2190174"/>
              <a:gd name="connsiteY86" fmla="*/ 164123 h 195384"/>
              <a:gd name="connsiteX87" fmla="*/ 325997 w 2190174"/>
              <a:gd name="connsiteY87" fmla="*/ 164123 h 195384"/>
              <a:gd name="connsiteX88" fmla="*/ 404151 w 2190174"/>
              <a:gd name="connsiteY88" fmla="*/ 140677 h 195384"/>
              <a:gd name="connsiteX89" fmla="*/ 451043 w 2190174"/>
              <a:gd name="connsiteY89" fmla="*/ 109415 h 195384"/>
              <a:gd name="connsiteX90" fmla="*/ 419781 w 2190174"/>
              <a:gd name="connsiteY90" fmla="*/ 85969 h 195384"/>
              <a:gd name="connsiteX91" fmla="*/ 325997 w 2190174"/>
              <a:gd name="connsiteY91" fmla="*/ 62523 h 195384"/>
              <a:gd name="connsiteX92" fmla="*/ 216581 w 2190174"/>
              <a:gd name="connsiteY92" fmla="*/ 46892 h 195384"/>
              <a:gd name="connsiteX93" fmla="*/ 107166 w 2190174"/>
              <a:gd name="connsiteY93" fmla="*/ 62523 h 195384"/>
              <a:gd name="connsiteX94" fmla="*/ 169689 w 2190174"/>
              <a:gd name="connsiteY94" fmla="*/ 132861 h 195384"/>
              <a:gd name="connsiteX95" fmla="*/ 388520 w 2190174"/>
              <a:gd name="connsiteY95" fmla="*/ 125046 h 195384"/>
              <a:gd name="connsiteX96" fmla="*/ 333812 w 2190174"/>
              <a:gd name="connsiteY96" fmla="*/ 93784 h 195384"/>
              <a:gd name="connsiteX97" fmla="*/ 279105 w 2190174"/>
              <a:gd name="connsiteY97" fmla="*/ 78154 h 195384"/>
              <a:gd name="connsiteX98" fmla="*/ 130612 w 2190174"/>
              <a:gd name="connsiteY98" fmla="*/ 85969 h 195384"/>
              <a:gd name="connsiteX99" fmla="*/ 114981 w 2190174"/>
              <a:gd name="connsiteY99" fmla="*/ 109415 h 195384"/>
              <a:gd name="connsiteX100" fmla="*/ 154058 w 2190174"/>
              <a:gd name="connsiteY100" fmla="*/ 132861 h 195384"/>
              <a:gd name="connsiteX101" fmla="*/ 310366 w 2190174"/>
              <a:gd name="connsiteY101" fmla="*/ 164123 h 195384"/>
              <a:gd name="connsiteX102" fmla="*/ 646428 w 2190174"/>
              <a:gd name="connsiteY102" fmla="*/ 148492 h 195384"/>
              <a:gd name="connsiteX103" fmla="*/ 763658 w 2190174"/>
              <a:gd name="connsiteY103" fmla="*/ 125046 h 195384"/>
              <a:gd name="connsiteX104" fmla="*/ 833997 w 2190174"/>
              <a:gd name="connsiteY104" fmla="*/ 117230 h 195384"/>
              <a:gd name="connsiteX105" fmla="*/ 716766 w 2190174"/>
              <a:gd name="connsiteY105" fmla="*/ 70338 h 195384"/>
              <a:gd name="connsiteX106" fmla="*/ 404151 w 2190174"/>
              <a:gd name="connsiteY106" fmla="*/ 54707 h 195384"/>
              <a:gd name="connsiteX107" fmla="*/ 458858 w 2190174"/>
              <a:gd name="connsiteY107" fmla="*/ 93784 h 195384"/>
              <a:gd name="connsiteX108" fmla="*/ 529197 w 2190174"/>
              <a:gd name="connsiteY108" fmla="*/ 101600 h 195384"/>
              <a:gd name="connsiteX109" fmla="*/ 615166 w 2190174"/>
              <a:gd name="connsiteY109" fmla="*/ 117230 h 195384"/>
              <a:gd name="connsiteX110" fmla="*/ 857443 w 2190174"/>
              <a:gd name="connsiteY110" fmla="*/ 109415 h 195384"/>
              <a:gd name="connsiteX111" fmla="*/ 802735 w 2190174"/>
              <a:gd name="connsiteY111" fmla="*/ 101600 h 195384"/>
              <a:gd name="connsiteX112" fmla="*/ 740212 w 2190174"/>
              <a:gd name="connsiteY112" fmla="*/ 93784 h 195384"/>
              <a:gd name="connsiteX113" fmla="*/ 677689 w 2190174"/>
              <a:gd name="connsiteY113" fmla="*/ 101600 h 195384"/>
              <a:gd name="connsiteX114" fmla="*/ 724581 w 2190174"/>
              <a:gd name="connsiteY114" fmla="*/ 117230 h 195384"/>
              <a:gd name="connsiteX115" fmla="*/ 951228 w 2190174"/>
              <a:gd name="connsiteY115" fmla="*/ 140677 h 195384"/>
              <a:gd name="connsiteX116" fmla="*/ 1076274 w 2190174"/>
              <a:gd name="connsiteY116" fmla="*/ 125046 h 195384"/>
              <a:gd name="connsiteX117" fmla="*/ 1005935 w 2190174"/>
              <a:gd name="connsiteY117" fmla="*/ 93784 h 195384"/>
              <a:gd name="connsiteX118" fmla="*/ 888705 w 2190174"/>
              <a:gd name="connsiteY118" fmla="*/ 62523 h 195384"/>
              <a:gd name="connsiteX119" fmla="*/ 568274 w 2190174"/>
              <a:gd name="connsiteY119" fmla="*/ 78154 h 195384"/>
              <a:gd name="connsiteX120" fmla="*/ 544828 w 2190174"/>
              <a:gd name="connsiteY120" fmla="*/ 85969 h 195384"/>
              <a:gd name="connsiteX121" fmla="*/ 552643 w 2190174"/>
              <a:gd name="connsiteY121" fmla="*/ 125046 h 195384"/>
              <a:gd name="connsiteX122" fmla="*/ 740212 w 2190174"/>
              <a:gd name="connsiteY122" fmla="*/ 179754 h 195384"/>
              <a:gd name="connsiteX123" fmla="*/ 1295105 w 2190174"/>
              <a:gd name="connsiteY123" fmla="*/ 125046 h 195384"/>
              <a:gd name="connsiteX124" fmla="*/ 1263843 w 2190174"/>
              <a:gd name="connsiteY124" fmla="*/ 101600 h 195384"/>
              <a:gd name="connsiteX125" fmla="*/ 943412 w 2190174"/>
              <a:gd name="connsiteY125" fmla="*/ 109415 h 195384"/>
              <a:gd name="connsiteX126" fmla="*/ 1005935 w 2190174"/>
              <a:gd name="connsiteY126" fmla="*/ 125046 h 195384"/>
              <a:gd name="connsiteX127" fmla="*/ 1185689 w 2190174"/>
              <a:gd name="connsiteY127" fmla="*/ 132861 h 195384"/>
              <a:gd name="connsiteX128" fmla="*/ 1334181 w 2190174"/>
              <a:gd name="connsiteY128" fmla="*/ 125046 h 195384"/>
              <a:gd name="connsiteX129" fmla="*/ 1357628 w 2190174"/>
              <a:gd name="connsiteY129" fmla="*/ 117230 h 195384"/>
              <a:gd name="connsiteX130" fmla="*/ 1318551 w 2190174"/>
              <a:gd name="connsiteY130" fmla="*/ 109415 h 195384"/>
              <a:gd name="connsiteX131" fmla="*/ 1170058 w 2190174"/>
              <a:gd name="connsiteY131" fmla="*/ 85969 h 195384"/>
              <a:gd name="connsiteX132" fmla="*/ 1068458 w 2190174"/>
              <a:gd name="connsiteY132" fmla="*/ 93784 h 195384"/>
              <a:gd name="connsiteX133" fmla="*/ 1138797 w 2190174"/>
              <a:gd name="connsiteY133" fmla="*/ 101600 h 195384"/>
              <a:gd name="connsiteX134" fmla="*/ 1224766 w 2190174"/>
              <a:gd name="connsiteY134" fmla="*/ 109415 h 195384"/>
              <a:gd name="connsiteX135" fmla="*/ 1373258 w 2190174"/>
              <a:gd name="connsiteY135" fmla="*/ 85969 h 195384"/>
              <a:gd name="connsiteX136" fmla="*/ 1396705 w 2190174"/>
              <a:gd name="connsiteY136" fmla="*/ 70338 h 195384"/>
              <a:gd name="connsiteX137" fmla="*/ 1373258 w 2190174"/>
              <a:gd name="connsiteY137" fmla="*/ 54707 h 195384"/>
              <a:gd name="connsiteX138" fmla="*/ 1170058 w 2190174"/>
              <a:gd name="connsiteY138" fmla="*/ 54707 h 195384"/>
              <a:gd name="connsiteX139" fmla="*/ 1130981 w 2190174"/>
              <a:gd name="connsiteY139" fmla="*/ 62523 h 195384"/>
              <a:gd name="connsiteX140" fmla="*/ 1154428 w 2190174"/>
              <a:gd name="connsiteY140" fmla="*/ 85969 h 195384"/>
              <a:gd name="connsiteX141" fmla="*/ 1240397 w 2190174"/>
              <a:gd name="connsiteY141" fmla="*/ 109415 h 195384"/>
              <a:gd name="connsiteX142" fmla="*/ 1474858 w 2190174"/>
              <a:gd name="connsiteY142" fmla="*/ 78154 h 195384"/>
              <a:gd name="connsiteX143" fmla="*/ 1498305 w 2190174"/>
              <a:gd name="connsiteY143" fmla="*/ 62523 h 195384"/>
              <a:gd name="connsiteX144" fmla="*/ 1443597 w 2190174"/>
              <a:gd name="connsiteY144" fmla="*/ 54707 h 195384"/>
              <a:gd name="connsiteX145" fmla="*/ 1404520 w 2190174"/>
              <a:gd name="connsiteY145" fmla="*/ 70338 h 195384"/>
              <a:gd name="connsiteX146" fmla="*/ 1576458 w 2190174"/>
              <a:gd name="connsiteY146" fmla="*/ 62523 h 195384"/>
              <a:gd name="connsiteX147" fmla="*/ 1631166 w 2190174"/>
              <a:gd name="connsiteY147" fmla="*/ 46892 h 195384"/>
              <a:gd name="connsiteX148" fmla="*/ 1678058 w 2190174"/>
              <a:gd name="connsiteY148" fmla="*/ 31261 h 195384"/>
              <a:gd name="connsiteX149" fmla="*/ 1513935 w 2190174"/>
              <a:gd name="connsiteY149" fmla="*/ 39077 h 195384"/>
              <a:gd name="connsiteX150" fmla="*/ 1607720 w 2190174"/>
              <a:gd name="connsiteY150" fmla="*/ 70338 h 195384"/>
              <a:gd name="connsiteX151" fmla="*/ 1865628 w 2190174"/>
              <a:gd name="connsiteY151" fmla="*/ 39077 h 195384"/>
              <a:gd name="connsiteX152" fmla="*/ 1857812 w 2190174"/>
              <a:gd name="connsiteY152" fmla="*/ 7815 h 195384"/>
              <a:gd name="connsiteX153" fmla="*/ 1826551 w 2190174"/>
              <a:gd name="connsiteY153" fmla="*/ 0 h 195384"/>
              <a:gd name="connsiteX154" fmla="*/ 1662428 w 2190174"/>
              <a:gd name="connsiteY154" fmla="*/ 7815 h 195384"/>
              <a:gd name="connsiteX155" fmla="*/ 1654612 w 2190174"/>
              <a:gd name="connsiteY155" fmla="*/ 39077 h 195384"/>
              <a:gd name="connsiteX156" fmla="*/ 1693689 w 2190174"/>
              <a:gd name="connsiteY156" fmla="*/ 62523 h 195384"/>
              <a:gd name="connsiteX157" fmla="*/ 1740581 w 2190174"/>
              <a:gd name="connsiteY157" fmla="*/ 70338 h 195384"/>
              <a:gd name="connsiteX158" fmla="*/ 1881258 w 2190174"/>
              <a:gd name="connsiteY158" fmla="*/ 78154 h 195384"/>
              <a:gd name="connsiteX159" fmla="*/ 2014120 w 2190174"/>
              <a:gd name="connsiteY159" fmla="*/ 70338 h 195384"/>
              <a:gd name="connsiteX160" fmla="*/ 2037566 w 2190174"/>
              <a:gd name="connsiteY160" fmla="*/ 62523 h 195384"/>
              <a:gd name="connsiteX161" fmla="*/ 2006305 w 2190174"/>
              <a:gd name="connsiteY161" fmla="*/ 46892 h 195384"/>
              <a:gd name="connsiteX162" fmla="*/ 1928151 w 2190174"/>
              <a:gd name="connsiteY162" fmla="*/ 54707 h 195384"/>
              <a:gd name="connsiteX163" fmla="*/ 1998489 w 2190174"/>
              <a:gd name="connsiteY163" fmla="*/ 62523 h 195384"/>
              <a:gd name="connsiteX164" fmla="*/ 2029751 w 2190174"/>
              <a:gd name="connsiteY164" fmla="*/ 70338 h 195384"/>
              <a:gd name="connsiteX165" fmla="*/ 2170428 w 2190174"/>
              <a:gd name="connsiteY165" fmla="*/ 78154 h 195384"/>
              <a:gd name="connsiteX166" fmla="*/ 2107905 w 2190174"/>
              <a:gd name="connsiteY166" fmla="*/ 62523 h 195384"/>
              <a:gd name="connsiteX167" fmla="*/ 2076643 w 2190174"/>
              <a:gd name="connsiteY167" fmla="*/ 101600 h 195384"/>
              <a:gd name="connsiteX168" fmla="*/ 2092274 w 2190174"/>
              <a:gd name="connsiteY168" fmla="*/ 132861 h 195384"/>
              <a:gd name="connsiteX169" fmla="*/ 2100089 w 2190174"/>
              <a:gd name="connsiteY169" fmla="*/ 156307 h 195384"/>
              <a:gd name="connsiteX170" fmla="*/ 2084458 w 2190174"/>
              <a:gd name="connsiteY170" fmla="*/ 132861 h 195384"/>
              <a:gd name="connsiteX171" fmla="*/ 2061012 w 2190174"/>
              <a:gd name="connsiteY171" fmla="*/ 117230 h 195384"/>
              <a:gd name="connsiteX172" fmla="*/ 1967228 w 2190174"/>
              <a:gd name="connsiteY172" fmla="*/ 125046 h 195384"/>
              <a:gd name="connsiteX173" fmla="*/ 1951597 w 2190174"/>
              <a:gd name="connsiteY173" fmla="*/ 148492 h 195384"/>
              <a:gd name="connsiteX174" fmla="*/ 1982858 w 2190174"/>
              <a:gd name="connsiteY174" fmla="*/ 164123 h 195384"/>
              <a:gd name="connsiteX175" fmla="*/ 2037566 w 2190174"/>
              <a:gd name="connsiteY175" fmla="*/ 156307 h 195384"/>
              <a:gd name="connsiteX176" fmla="*/ 2061012 w 2190174"/>
              <a:gd name="connsiteY176" fmla="*/ 171938 h 195384"/>
              <a:gd name="connsiteX177" fmla="*/ 2084458 w 2190174"/>
              <a:gd name="connsiteY177" fmla="*/ 164123 h 195384"/>
              <a:gd name="connsiteX178" fmla="*/ 2146981 w 2190174"/>
              <a:gd name="connsiteY178" fmla="*/ 156307 h 195384"/>
              <a:gd name="connsiteX179" fmla="*/ 2037566 w 2190174"/>
              <a:gd name="connsiteY179" fmla="*/ 78154 h 195384"/>
              <a:gd name="connsiteX180" fmla="*/ 1990674 w 2190174"/>
              <a:gd name="connsiteY180" fmla="*/ 62523 h 195384"/>
              <a:gd name="connsiteX181" fmla="*/ 1967228 w 2190174"/>
              <a:gd name="connsiteY181" fmla="*/ 54707 h 195384"/>
              <a:gd name="connsiteX182" fmla="*/ 1451412 w 2190174"/>
              <a:gd name="connsiteY182" fmla="*/ 70338 h 195384"/>
              <a:gd name="connsiteX183" fmla="*/ 1443597 w 2190174"/>
              <a:gd name="connsiteY183" fmla="*/ 78154 h 195384"/>
              <a:gd name="connsiteX184" fmla="*/ 1506120 w 2190174"/>
              <a:gd name="connsiteY184" fmla="*/ 70338 h 195384"/>
              <a:gd name="connsiteX185" fmla="*/ 1537381 w 2190174"/>
              <a:gd name="connsiteY185" fmla="*/ 62523 h 195384"/>
              <a:gd name="connsiteX186" fmla="*/ 1396705 w 2190174"/>
              <a:gd name="connsiteY186" fmla="*/ 46892 h 195384"/>
              <a:gd name="connsiteX187" fmla="*/ 1326366 w 2190174"/>
              <a:gd name="connsiteY187" fmla="*/ 39077 h 195384"/>
              <a:gd name="connsiteX188" fmla="*/ 1427966 w 2190174"/>
              <a:gd name="connsiteY188" fmla="*/ 93784 h 195384"/>
              <a:gd name="connsiteX189" fmla="*/ 1498305 w 2190174"/>
              <a:gd name="connsiteY189" fmla="*/ 101600 h 195384"/>
              <a:gd name="connsiteX190" fmla="*/ 1560828 w 2190174"/>
              <a:gd name="connsiteY190" fmla="*/ 93784 h 195384"/>
              <a:gd name="connsiteX191" fmla="*/ 1490489 w 2190174"/>
              <a:gd name="connsiteY191" fmla="*/ 78154 h 195384"/>
              <a:gd name="connsiteX192" fmla="*/ 1295105 w 2190174"/>
              <a:gd name="connsiteY192" fmla="*/ 62523 h 195384"/>
              <a:gd name="connsiteX193" fmla="*/ 1349812 w 2190174"/>
              <a:gd name="connsiteY193" fmla="*/ 39077 h 195384"/>
              <a:gd name="connsiteX194" fmla="*/ 1224766 w 2190174"/>
              <a:gd name="connsiteY194" fmla="*/ 0 h 195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2190174" h="195384">
                <a:moveTo>
                  <a:pt x="161874" y="70338"/>
                </a:moveTo>
                <a:cubicBezTo>
                  <a:pt x="172294" y="72943"/>
                  <a:pt x="182477" y="76822"/>
                  <a:pt x="193135" y="78154"/>
                </a:cubicBezTo>
                <a:cubicBezTo>
                  <a:pt x="245093" y="84649"/>
                  <a:pt x="301314" y="73158"/>
                  <a:pt x="349443" y="93784"/>
                </a:cubicBezTo>
                <a:cubicBezTo>
                  <a:pt x="380663" y="107164"/>
                  <a:pt x="281710" y="98995"/>
                  <a:pt x="247843" y="101600"/>
                </a:cubicBezTo>
                <a:cubicBezTo>
                  <a:pt x="260869" y="98995"/>
                  <a:pt x="300204" y="93784"/>
                  <a:pt x="286920" y="93784"/>
                </a:cubicBezTo>
                <a:cubicBezTo>
                  <a:pt x="131323" y="93784"/>
                  <a:pt x="165881" y="84634"/>
                  <a:pt x="91535" y="109415"/>
                </a:cubicBezTo>
                <a:cubicBezTo>
                  <a:pt x="150121" y="148472"/>
                  <a:pt x="151681" y="164123"/>
                  <a:pt x="216581" y="164123"/>
                </a:cubicBezTo>
                <a:cubicBezTo>
                  <a:pt x="229865" y="164123"/>
                  <a:pt x="242632" y="158912"/>
                  <a:pt x="255658" y="156307"/>
                </a:cubicBezTo>
                <a:cubicBezTo>
                  <a:pt x="260868" y="148492"/>
                  <a:pt x="274777" y="141582"/>
                  <a:pt x="271289" y="132861"/>
                </a:cubicBezTo>
                <a:cubicBezTo>
                  <a:pt x="259373" y="103070"/>
                  <a:pt x="182846" y="124378"/>
                  <a:pt x="177505" y="125046"/>
                </a:cubicBezTo>
                <a:cubicBezTo>
                  <a:pt x="205485" y="153026"/>
                  <a:pt x="223067" y="182706"/>
                  <a:pt x="279105" y="140677"/>
                </a:cubicBezTo>
                <a:cubicBezTo>
                  <a:pt x="292286" y="130791"/>
                  <a:pt x="248267" y="128751"/>
                  <a:pt x="232212" y="125046"/>
                </a:cubicBezTo>
                <a:cubicBezTo>
                  <a:pt x="214263" y="120904"/>
                  <a:pt x="195741" y="119835"/>
                  <a:pt x="177505" y="117230"/>
                </a:cubicBezTo>
                <a:cubicBezTo>
                  <a:pt x="143638" y="119835"/>
                  <a:pt x="106827" y="110991"/>
                  <a:pt x="75905" y="125046"/>
                </a:cubicBezTo>
                <a:cubicBezTo>
                  <a:pt x="65299" y="129867"/>
                  <a:pt x="81472" y="150437"/>
                  <a:pt x="91535" y="156307"/>
                </a:cubicBezTo>
                <a:cubicBezTo>
                  <a:pt x="113328" y="169020"/>
                  <a:pt x="213224" y="189428"/>
                  <a:pt x="240028" y="195384"/>
                </a:cubicBezTo>
                <a:cubicBezTo>
                  <a:pt x="299946" y="190174"/>
                  <a:pt x="360074" y="186991"/>
                  <a:pt x="419781" y="179754"/>
                </a:cubicBezTo>
                <a:cubicBezTo>
                  <a:pt x="446155" y="176557"/>
                  <a:pt x="497935" y="164123"/>
                  <a:pt x="497935" y="164123"/>
                </a:cubicBezTo>
                <a:cubicBezTo>
                  <a:pt x="413149" y="135859"/>
                  <a:pt x="458328" y="148492"/>
                  <a:pt x="271289" y="148492"/>
                </a:cubicBezTo>
                <a:cubicBezTo>
                  <a:pt x="255443" y="148492"/>
                  <a:pt x="302378" y="155136"/>
                  <a:pt x="318181" y="156307"/>
                </a:cubicBezTo>
                <a:cubicBezTo>
                  <a:pt x="372801" y="160353"/>
                  <a:pt x="427597" y="161518"/>
                  <a:pt x="482305" y="164123"/>
                </a:cubicBezTo>
                <a:lnTo>
                  <a:pt x="1076274" y="156307"/>
                </a:lnTo>
                <a:cubicBezTo>
                  <a:pt x="1089552" y="155933"/>
                  <a:pt x="1050415" y="149814"/>
                  <a:pt x="1037197" y="148492"/>
                </a:cubicBezTo>
                <a:cubicBezTo>
                  <a:pt x="998228" y="144595"/>
                  <a:pt x="959023" y="143570"/>
                  <a:pt x="919966" y="140677"/>
                </a:cubicBezTo>
                <a:lnTo>
                  <a:pt x="826181" y="132861"/>
                </a:lnTo>
                <a:cubicBezTo>
                  <a:pt x="659453" y="135466"/>
                  <a:pt x="492530" y="132209"/>
                  <a:pt x="325997" y="140677"/>
                </a:cubicBezTo>
                <a:cubicBezTo>
                  <a:pt x="311986" y="141389"/>
                  <a:pt x="351432" y="153033"/>
                  <a:pt x="365074" y="156307"/>
                </a:cubicBezTo>
                <a:cubicBezTo>
                  <a:pt x="416741" y="168707"/>
                  <a:pt x="468678" y="180812"/>
                  <a:pt x="521381" y="187569"/>
                </a:cubicBezTo>
                <a:cubicBezTo>
                  <a:pt x="570545" y="193872"/>
                  <a:pt x="620376" y="192779"/>
                  <a:pt x="669874" y="195384"/>
                </a:cubicBezTo>
                <a:lnTo>
                  <a:pt x="1248212" y="164123"/>
                </a:lnTo>
                <a:lnTo>
                  <a:pt x="1849997" y="171938"/>
                </a:lnTo>
                <a:cubicBezTo>
                  <a:pt x="1894284" y="169333"/>
                  <a:pt x="2026360" y="172823"/>
                  <a:pt x="1982858" y="164123"/>
                </a:cubicBezTo>
                <a:cubicBezTo>
                  <a:pt x="1961104" y="159772"/>
                  <a:pt x="1549904" y="117118"/>
                  <a:pt x="1443597" y="109415"/>
                </a:cubicBezTo>
                <a:lnTo>
                  <a:pt x="1076274" y="85969"/>
                </a:lnTo>
                <a:cubicBezTo>
                  <a:pt x="1093744" y="138381"/>
                  <a:pt x="1078188" y="113691"/>
                  <a:pt x="1177874" y="132861"/>
                </a:cubicBezTo>
                <a:cubicBezTo>
                  <a:pt x="1281999" y="152885"/>
                  <a:pt x="1323629" y="150076"/>
                  <a:pt x="1435781" y="156307"/>
                </a:cubicBezTo>
                <a:lnTo>
                  <a:pt x="1568643" y="164123"/>
                </a:lnTo>
                <a:cubicBezTo>
                  <a:pt x="1653456" y="161472"/>
                  <a:pt x="1789258" y="163848"/>
                  <a:pt x="1889074" y="148492"/>
                </a:cubicBezTo>
                <a:cubicBezTo>
                  <a:pt x="1899690" y="146859"/>
                  <a:pt x="1909915" y="143282"/>
                  <a:pt x="1920335" y="140677"/>
                </a:cubicBezTo>
                <a:cubicBezTo>
                  <a:pt x="1872558" y="128732"/>
                  <a:pt x="1846334" y="121154"/>
                  <a:pt x="1787474" y="117230"/>
                </a:cubicBezTo>
                <a:cubicBezTo>
                  <a:pt x="1704254" y="111682"/>
                  <a:pt x="1620745" y="112020"/>
                  <a:pt x="1537381" y="109415"/>
                </a:cubicBezTo>
                <a:cubicBezTo>
                  <a:pt x="1681413" y="138220"/>
                  <a:pt x="1454828" y="86681"/>
                  <a:pt x="1615535" y="148492"/>
                </a:cubicBezTo>
                <a:cubicBezTo>
                  <a:pt x="1635138" y="156032"/>
                  <a:pt x="1657239" y="153531"/>
                  <a:pt x="1678058" y="156307"/>
                </a:cubicBezTo>
                <a:lnTo>
                  <a:pt x="1732766" y="164123"/>
                </a:lnTo>
                <a:cubicBezTo>
                  <a:pt x="1795289" y="161518"/>
                  <a:pt x="1857880" y="160211"/>
                  <a:pt x="1920335" y="156307"/>
                </a:cubicBezTo>
                <a:cubicBezTo>
                  <a:pt x="1941297" y="154997"/>
                  <a:pt x="1962194" y="152249"/>
                  <a:pt x="1982858" y="148492"/>
                </a:cubicBezTo>
                <a:cubicBezTo>
                  <a:pt x="1990963" y="147018"/>
                  <a:pt x="1998117" y="141587"/>
                  <a:pt x="2006305" y="140677"/>
                </a:cubicBezTo>
                <a:cubicBezTo>
                  <a:pt x="2045229" y="136352"/>
                  <a:pt x="2084458" y="135466"/>
                  <a:pt x="2123535" y="132861"/>
                </a:cubicBezTo>
                <a:cubicBezTo>
                  <a:pt x="2094879" y="119835"/>
                  <a:pt x="2068851" y="97260"/>
                  <a:pt x="2037566" y="93784"/>
                </a:cubicBezTo>
                <a:cubicBezTo>
                  <a:pt x="1810516" y="68557"/>
                  <a:pt x="1809236" y="52183"/>
                  <a:pt x="1857812" y="125046"/>
                </a:cubicBezTo>
                <a:cubicBezTo>
                  <a:pt x="1962017" y="122441"/>
                  <a:pt x="2066571" y="126132"/>
                  <a:pt x="2170428" y="117230"/>
                </a:cubicBezTo>
                <a:cubicBezTo>
                  <a:pt x="2184406" y="116032"/>
                  <a:pt x="2144961" y="105002"/>
                  <a:pt x="2131351" y="101600"/>
                </a:cubicBezTo>
                <a:cubicBezTo>
                  <a:pt x="2113480" y="97132"/>
                  <a:pt x="2094814" y="96812"/>
                  <a:pt x="2076643" y="93784"/>
                </a:cubicBezTo>
                <a:cubicBezTo>
                  <a:pt x="1979754" y="77636"/>
                  <a:pt x="2114904" y="92999"/>
                  <a:pt x="1951597" y="78154"/>
                </a:cubicBezTo>
                <a:cubicBezTo>
                  <a:pt x="1865628" y="80759"/>
                  <a:pt x="1779579" y="81449"/>
                  <a:pt x="1693689" y="85969"/>
                </a:cubicBezTo>
                <a:cubicBezTo>
                  <a:pt x="1680424" y="86667"/>
                  <a:pt x="1654612" y="80500"/>
                  <a:pt x="1654612" y="93784"/>
                </a:cubicBezTo>
                <a:cubicBezTo>
                  <a:pt x="1654612" y="108974"/>
                  <a:pt x="1678744" y="114513"/>
                  <a:pt x="1693689" y="117230"/>
                </a:cubicBezTo>
                <a:cubicBezTo>
                  <a:pt x="1737337" y="125166"/>
                  <a:pt x="1782264" y="122441"/>
                  <a:pt x="1826551" y="125046"/>
                </a:cubicBezTo>
                <a:cubicBezTo>
                  <a:pt x="1920336" y="122441"/>
                  <a:pt x="2014207" y="122035"/>
                  <a:pt x="2107905" y="117230"/>
                </a:cubicBezTo>
                <a:cubicBezTo>
                  <a:pt x="2136176" y="115780"/>
                  <a:pt x="2131736" y="108260"/>
                  <a:pt x="2139166" y="85969"/>
                </a:cubicBezTo>
                <a:cubicBezTo>
                  <a:pt x="2131351" y="83364"/>
                  <a:pt x="2123712" y="80152"/>
                  <a:pt x="2115720" y="78154"/>
                </a:cubicBezTo>
                <a:cubicBezTo>
                  <a:pt x="2072558" y="67363"/>
                  <a:pt x="2037602" y="65759"/>
                  <a:pt x="1990674" y="62523"/>
                </a:cubicBezTo>
                <a:cubicBezTo>
                  <a:pt x="1943821" y="59292"/>
                  <a:pt x="1896949" y="55812"/>
                  <a:pt x="1849997" y="54707"/>
                </a:cubicBezTo>
                <a:lnTo>
                  <a:pt x="1326366" y="46892"/>
                </a:lnTo>
                <a:cubicBezTo>
                  <a:pt x="1339392" y="49497"/>
                  <a:pt x="1378330" y="57929"/>
                  <a:pt x="1365443" y="54707"/>
                </a:cubicBezTo>
                <a:cubicBezTo>
                  <a:pt x="1229579" y="20740"/>
                  <a:pt x="1267953" y="31652"/>
                  <a:pt x="1099720" y="15630"/>
                </a:cubicBezTo>
                <a:lnTo>
                  <a:pt x="591720" y="23446"/>
                </a:lnTo>
                <a:cubicBezTo>
                  <a:pt x="577033" y="24650"/>
                  <a:pt x="608510" y="51924"/>
                  <a:pt x="622981" y="54707"/>
                </a:cubicBezTo>
                <a:cubicBezTo>
                  <a:pt x="679321" y="65542"/>
                  <a:pt x="737607" y="59918"/>
                  <a:pt x="794920" y="62523"/>
                </a:cubicBezTo>
                <a:cubicBezTo>
                  <a:pt x="910856" y="39334"/>
                  <a:pt x="805736" y="62523"/>
                  <a:pt x="622981" y="62523"/>
                </a:cubicBezTo>
                <a:cubicBezTo>
                  <a:pt x="586416" y="62523"/>
                  <a:pt x="695925" y="57312"/>
                  <a:pt x="732397" y="54707"/>
                </a:cubicBezTo>
                <a:cubicBezTo>
                  <a:pt x="844728" y="35986"/>
                  <a:pt x="900425" y="28863"/>
                  <a:pt x="521381" y="54707"/>
                </a:cubicBezTo>
                <a:cubicBezTo>
                  <a:pt x="492322" y="56688"/>
                  <a:pt x="463828" y="63944"/>
                  <a:pt x="435412" y="70338"/>
                </a:cubicBezTo>
                <a:cubicBezTo>
                  <a:pt x="359589" y="87398"/>
                  <a:pt x="208766" y="125046"/>
                  <a:pt x="208766" y="125046"/>
                </a:cubicBezTo>
                <a:cubicBezTo>
                  <a:pt x="198346" y="130256"/>
                  <a:pt x="167515" y="134683"/>
                  <a:pt x="177505" y="140677"/>
                </a:cubicBezTo>
                <a:cubicBezTo>
                  <a:pt x="197734" y="152814"/>
                  <a:pt x="224253" y="148492"/>
                  <a:pt x="247843" y="148492"/>
                </a:cubicBezTo>
                <a:cubicBezTo>
                  <a:pt x="305215" y="148492"/>
                  <a:pt x="362468" y="143282"/>
                  <a:pt x="419781" y="140677"/>
                </a:cubicBezTo>
                <a:cubicBezTo>
                  <a:pt x="430202" y="138072"/>
                  <a:pt x="458638" y="140457"/>
                  <a:pt x="451043" y="132861"/>
                </a:cubicBezTo>
                <a:cubicBezTo>
                  <a:pt x="439838" y="121656"/>
                  <a:pt x="419603" y="128558"/>
                  <a:pt x="404151" y="125046"/>
                </a:cubicBezTo>
                <a:cubicBezTo>
                  <a:pt x="213385" y="81690"/>
                  <a:pt x="345415" y="97684"/>
                  <a:pt x="146243" y="85969"/>
                </a:cubicBezTo>
                <a:cubicBezTo>
                  <a:pt x="101956" y="88574"/>
                  <a:pt x="54158" y="76308"/>
                  <a:pt x="13381" y="93784"/>
                </a:cubicBezTo>
                <a:cubicBezTo>
                  <a:pt x="0" y="99519"/>
                  <a:pt x="153819" y="117200"/>
                  <a:pt x="154058" y="117230"/>
                </a:cubicBezTo>
                <a:cubicBezTo>
                  <a:pt x="128579" y="117230"/>
                  <a:pt x="123287" y="115562"/>
                  <a:pt x="193135" y="156307"/>
                </a:cubicBezTo>
                <a:cubicBezTo>
                  <a:pt x="217904" y="170756"/>
                  <a:pt x="259511" y="175186"/>
                  <a:pt x="286920" y="179754"/>
                </a:cubicBezTo>
                <a:cubicBezTo>
                  <a:pt x="299946" y="177149"/>
                  <a:pt x="325997" y="185222"/>
                  <a:pt x="325997" y="171938"/>
                </a:cubicBezTo>
                <a:cubicBezTo>
                  <a:pt x="325997" y="157909"/>
                  <a:pt x="300941" y="156790"/>
                  <a:pt x="286920" y="156307"/>
                </a:cubicBezTo>
                <a:lnTo>
                  <a:pt x="99351" y="164123"/>
                </a:lnTo>
                <a:cubicBezTo>
                  <a:pt x="182902" y="191972"/>
                  <a:pt x="149127" y="183775"/>
                  <a:pt x="325997" y="164123"/>
                </a:cubicBezTo>
                <a:cubicBezTo>
                  <a:pt x="353029" y="161119"/>
                  <a:pt x="378100" y="148492"/>
                  <a:pt x="404151" y="140677"/>
                </a:cubicBezTo>
                <a:cubicBezTo>
                  <a:pt x="419782" y="130256"/>
                  <a:pt x="445882" y="127478"/>
                  <a:pt x="451043" y="109415"/>
                </a:cubicBezTo>
                <a:cubicBezTo>
                  <a:pt x="454621" y="96890"/>
                  <a:pt x="431977" y="90543"/>
                  <a:pt x="419781" y="85969"/>
                </a:cubicBezTo>
                <a:cubicBezTo>
                  <a:pt x="389609" y="74655"/>
                  <a:pt x="357641" y="68608"/>
                  <a:pt x="325997" y="62523"/>
                </a:cubicBezTo>
                <a:cubicBezTo>
                  <a:pt x="289818" y="55565"/>
                  <a:pt x="216581" y="46892"/>
                  <a:pt x="216581" y="46892"/>
                </a:cubicBezTo>
                <a:cubicBezTo>
                  <a:pt x="180109" y="52102"/>
                  <a:pt x="134427" y="37740"/>
                  <a:pt x="107166" y="62523"/>
                </a:cubicBezTo>
                <a:cubicBezTo>
                  <a:pt x="44647" y="119359"/>
                  <a:pt x="162873" y="131498"/>
                  <a:pt x="169689" y="132861"/>
                </a:cubicBezTo>
                <a:cubicBezTo>
                  <a:pt x="242633" y="130256"/>
                  <a:pt x="317515" y="141952"/>
                  <a:pt x="388520" y="125046"/>
                </a:cubicBezTo>
                <a:cubicBezTo>
                  <a:pt x="408952" y="120181"/>
                  <a:pt x="353117" y="102058"/>
                  <a:pt x="333812" y="93784"/>
                </a:cubicBezTo>
                <a:cubicBezTo>
                  <a:pt x="316380" y="86313"/>
                  <a:pt x="297341" y="83364"/>
                  <a:pt x="279105" y="78154"/>
                </a:cubicBezTo>
                <a:cubicBezTo>
                  <a:pt x="229607" y="80759"/>
                  <a:pt x="179303" y="76695"/>
                  <a:pt x="130612" y="85969"/>
                </a:cubicBezTo>
                <a:cubicBezTo>
                  <a:pt x="121385" y="87726"/>
                  <a:pt x="110780" y="101014"/>
                  <a:pt x="114981" y="109415"/>
                </a:cubicBezTo>
                <a:cubicBezTo>
                  <a:pt x="121774" y="123002"/>
                  <a:pt x="140471" y="126068"/>
                  <a:pt x="154058" y="132861"/>
                </a:cubicBezTo>
                <a:cubicBezTo>
                  <a:pt x="225479" y="168571"/>
                  <a:pt x="213822" y="156696"/>
                  <a:pt x="310366" y="164123"/>
                </a:cubicBezTo>
                <a:cubicBezTo>
                  <a:pt x="422387" y="158913"/>
                  <a:pt x="534701" y="158124"/>
                  <a:pt x="646428" y="148492"/>
                </a:cubicBezTo>
                <a:cubicBezTo>
                  <a:pt x="686131" y="145069"/>
                  <a:pt x="724350" y="131597"/>
                  <a:pt x="763658" y="125046"/>
                </a:cubicBezTo>
                <a:cubicBezTo>
                  <a:pt x="786928" y="121168"/>
                  <a:pt x="810551" y="119835"/>
                  <a:pt x="833997" y="117230"/>
                </a:cubicBezTo>
                <a:cubicBezTo>
                  <a:pt x="793221" y="62862"/>
                  <a:pt x="819298" y="82642"/>
                  <a:pt x="716766" y="70338"/>
                </a:cubicBezTo>
                <a:cubicBezTo>
                  <a:pt x="634190" y="60429"/>
                  <a:pt x="464261" y="56933"/>
                  <a:pt x="404151" y="54707"/>
                </a:cubicBezTo>
                <a:cubicBezTo>
                  <a:pt x="359866" y="69470"/>
                  <a:pt x="353374" y="66025"/>
                  <a:pt x="458858" y="93784"/>
                </a:cubicBezTo>
                <a:cubicBezTo>
                  <a:pt x="481672" y="99788"/>
                  <a:pt x="505867" y="98101"/>
                  <a:pt x="529197" y="101600"/>
                </a:cubicBezTo>
                <a:cubicBezTo>
                  <a:pt x="558001" y="105921"/>
                  <a:pt x="586510" y="112020"/>
                  <a:pt x="615166" y="117230"/>
                </a:cubicBezTo>
                <a:cubicBezTo>
                  <a:pt x="695925" y="114625"/>
                  <a:pt x="776921" y="116125"/>
                  <a:pt x="857443" y="109415"/>
                </a:cubicBezTo>
                <a:cubicBezTo>
                  <a:pt x="875800" y="107885"/>
                  <a:pt x="820995" y="104035"/>
                  <a:pt x="802735" y="101600"/>
                </a:cubicBezTo>
                <a:lnTo>
                  <a:pt x="740212" y="93784"/>
                </a:lnTo>
                <a:cubicBezTo>
                  <a:pt x="719371" y="96389"/>
                  <a:pt x="689340" y="84124"/>
                  <a:pt x="677689" y="101600"/>
                </a:cubicBezTo>
                <a:cubicBezTo>
                  <a:pt x="668550" y="115309"/>
                  <a:pt x="708396" y="114147"/>
                  <a:pt x="724581" y="117230"/>
                </a:cubicBezTo>
                <a:cubicBezTo>
                  <a:pt x="804389" y="132431"/>
                  <a:pt x="870816" y="134933"/>
                  <a:pt x="951228" y="140677"/>
                </a:cubicBezTo>
                <a:lnTo>
                  <a:pt x="1076274" y="125046"/>
                </a:lnTo>
                <a:cubicBezTo>
                  <a:pt x="1095755" y="108348"/>
                  <a:pt x="1030276" y="101898"/>
                  <a:pt x="1005935" y="93784"/>
                </a:cubicBezTo>
                <a:cubicBezTo>
                  <a:pt x="967568" y="80995"/>
                  <a:pt x="927782" y="72943"/>
                  <a:pt x="888705" y="62523"/>
                </a:cubicBezTo>
                <a:cubicBezTo>
                  <a:pt x="743407" y="66450"/>
                  <a:pt x="675858" y="47415"/>
                  <a:pt x="568274" y="78154"/>
                </a:cubicBezTo>
                <a:cubicBezTo>
                  <a:pt x="560353" y="80417"/>
                  <a:pt x="552643" y="83364"/>
                  <a:pt x="544828" y="85969"/>
                </a:cubicBezTo>
                <a:cubicBezTo>
                  <a:pt x="547433" y="98995"/>
                  <a:pt x="543250" y="115653"/>
                  <a:pt x="552643" y="125046"/>
                </a:cubicBezTo>
                <a:cubicBezTo>
                  <a:pt x="603699" y="176103"/>
                  <a:pt x="675389" y="171111"/>
                  <a:pt x="740212" y="179754"/>
                </a:cubicBezTo>
                <a:cubicBezTo>
                  <a:pt x="1279864" y="132137"/>
                  <a:pt x="1102946" y="189094"/>
                  <a:pt x="1295105" y="125046"/>
                </a:cubicBezTo>
                <a:cubicBezTo>
                  <a:pt x="1284684" y="117231"/>
                  <a:pt x="1276856" y="102178"/>
                  <a:pt x="1263843" y="101600"/>
                </a:cubicBezTo>
                <a:cubicBezTo>
                  <a:pt x="1157106" y="96856"/>
                  <a:pt x="1049815" y="99742"/>
                  <a:pt x="943412" y="109415"/>
                </a:cubicBezTo>
                <a:cubicBezTo>
                  <a:pt x="922018" y="111360"/>
                  <a:pt x="984552" y="122977"/>
                  <a:pt x="1005935" y="125046"/>
                </a:cubicBezTo>
                <a:cubicBezTo>
                  <a:pt x="1065631" y="130823"/>
                  <a:pt x="1125771" y="130256"/>
                  <a:pt x="1185689" y="132861"/>
                </a:cubicBezTo>
                <a:cubicBezTo>
                  <a:pt x="1235186" y="130256"/>
                  <a:pt x="1284819" y="129534"/>
                  <a:pt x="1334181" y="125046"/>
                </a:cubicBezTo>
                <a:cubicBezTo>
                  <a:pt x="1342386" y="124300"/>
                  <a:pt x="1363453" y="123056"/>
                  <a:pt x="1357628" y="117230"/>
                </a:cubicBezTo>
                <a:cubicBezTo>
                  <a:pt x="1348235" y="107837"/>
                  <a:pt x="1331654" y="111599"/>
                  <a:pt x="1318551" y="109415"/>
                </a:cubicBezTo>
                <a:lnTo>
                  <a:pt x="1170058" y="85969"/>
                </a:lnTo>
                <a:cubicBezTo>
                  <a:pt x="1136191" y="88574"/>
                  <a:pt x="1098839" y="78593"/>
                  <a:pt x="1068458" y="93784"/>
                </a:cubicBezTo>
                <a:cubicBezTo>
                  <a:pt x="1047358" y="104334"/>
                  <a:pt x="1115323" y="99253"/>
                  <a:pt x="1138797" y="101600"/>
                </a:cubicBezTo>
                <a:lnTo>
                  <a:pt x="1224766" y="109415"/>
                </a:lnTo>
                <a:cubicBezTo>
                  <a:pt x="1277044" y="104188"/>
                  <a:pt x="1323025" y="102714"/>
                  <a:pt x="1373258" y="85969"/>
                </a:cubicBezTo>
                <a:cubicBezTo>
                  <a:pt x="1382169" y="82999"/>
                  <a:pt x="1388889" y="75548"/>
                  <a:pt x="1396705" y="70338"/>
                </a:cubicBezTo>
                <a:cubicBezTo>
                  <a:pt x="1388889" y="65128"/>
                  <a:pt x="1381892" y="58407"/>
                  <a:pt x="1373258" y="54707"/>
                </a:cubicBezTo>
                <a:cubicBezTo>
                  <a:pt x="1319083" y="31489"/>
                  <a:pt x="1177823" y="54354"/>
                  <a:pt x="1170058" y="54707"/>
                </a:cubicBezTo>
                <a:cubicBezTo>
                  <a:pt x="1157032" y="57312"/>
                  <a:pt x="1136921" y="50642"/>
                  <a:pt x="1130981" y="62523"/>
                </a:cubicBezTo>
                <a:cubicBezTo>
                  <a:pt x="1126038" y="72409"/>
                  <a:pt x="1144269" y="81615"/>
                  <a:pt x="1154428" y="85969"/>
                </a:cubicBezTo>
                <a:cubicBezTo>
                  <a:pt x="1181729" y="97669"/>
                  <a:pt x="1211741" y="101600"/>
                  <a:pt x="1240397" y="109415"/>
                </a:cubicBezTo>
                <a:cubicBezTo>
                  <a:pt x="1301613" y="103850"/>
                  <a:pt x="1405821" y="103258"/>
                  <a:pt x="1474858" y="78154"/>
                </a:cubicBezTo>
                <a:cubicBezTo>
                  <a:pt x="1483686" y="74944"/>
                  <a:pt x="1490489" y="67733"/>
                  <a:pt x="1498305" y="62523"/>
                </a:cubicBezTo>
                <a:cubicBezTo>
                  <a:pt x="1480069" y="59918"/>
                  <a:pt x="1462018" y="54707"/>
                  <a:pt x="1443597" y="54707"/>
                </a:cubicBezTo>
                <a:cubicBezTo>
                  <a:pt x="1286340" y="54707"/>
                  <a:pt x="1359813" y="62887"/>
                  <a:pt x="1404520" y="70338"/>
                </a:cubicBezTo>
                <a:cubicBezTo>
                  <a:pt x="1461833" y="67733"/>
                  <a:pt x="1519391" y="68426"/>
                  <a:pt x="1576458" y="62523"/>
                </a:cubicBezTo>
                <a:cubicBezTo>
                  <a:pt x="1595323" y="60571"/>
                  <a:pt x="1613039" y="52470"/>
                  <a:pt x="1631166" y="46892"/>
                </a:cubicBezTo>
                <a:cubicBezTo>
                  <a:pt x="1646914" y="42047"/>
                  <a:pt x="1694498" y="32357"/>
                  <a:pt x="1678058" y="31261"/>
                </a:cubicBezTo>
                <a:cubicBezTo>
                  <a:pt x="1623410" y="27618"/>
                  <a:pt x="1568643" y="36472"/>
                  <a:pt x="1513935" y="39077"/>
                </a:cubicBezTo>
                <a:cubicBezTo>
                  <a:pt x="1545197" y="49497"/>
                  <a:pt x="1574808" y="68693"/>
                  <a:pt x="1607720" y="70338"/>
                </a:cubicBezTo>
                <a:cubicBezTo>
                  <a:pt x="1777716" y="78837"/>
                  <a:pt x="1770704" y="77045"/>
                  <a:pt x="1865628" y="39077"/>
                </a:cubicBezTo>
                <a:cubicBezTo>
                  <a:pt x="1863023" y="28656"/>
                  <a:pt x="1865407" y="15410"/>
                  <a:pt x="1857812" y="7815"/>
                </a:cubicBezTo>
                <a:cubicBezTo>
                  <a:pt x="1850217" y="220"/>
                  <a:pt x="1837292" y="0"/>
                  <a:pt x="1826551" y="0"/>
                </a:cubicBezTo>
                <a:cubicBezTo>
                  <a:pt x="1771781" y="0"/>
                  <a:pt x="1717136" y="5210"/>
                  <a:pt x="1662428" y="7815"/>
                </a:cubicBezTo>
                <a:cubicBezTo>
                  <a:pt x="1659823" y="18236"/>
                  <a:pt x="1649283" y="29751"/>
                  <a:pt x="1654612" y="39077"/>
                </a:cubicBezTo>
                <a:cubicBezTo>
                  <a:pt x="1662148" y="52266"/>
                  <a:pt x="1679413" y="57332"/>
                  <a:pt x="1693689" y="62523"/>
                </a:cubicBezTo>
                <a:cubicBezTo>
                  <a:pt x="1708581" y="67938"/>
                  <a:pt x="1724789" y="69022"/>
                  <a:pt x="1740581" y="70338"/>
                </a:cubicBezTo>
                <a:cubicBezTo>
                  <a:pt x="1787383" y="74238"/>
                  <a:pt x="1834366" y="75549"/>
                  <a:pt x="1881258" y="78154"/>
                </a:cubicBezTo>
                <a:cubicBezTo>
                  <a:pt x="1925545" y="75549"/>
                  <a:pt x="1969976" y="74752"/>
                  <a:pt x="2014120" y="70338"/>
                </a:cubicBezTo>
                <a:cubicBezTo>
                  <a:pt x="2022317" y="69518"/>
                  <a:pt x="2040171" y="70338"/>
                  <a:pt x="2037566" y="62523"/>
                </a:cubicBezTo>
                <a:cubicBezTo>
                  <a:pt x="2033882" y="51470"/>
                  <a:pt x="2016725" y="52102"/>
                  <a:pt x="2006305" y="46892"/>
                </a:cubicBezTo>
                <a:cubicBezTo>
                  <a:pt x="1980254" y="49497"/>
                  <a:pt x="1939860" y="31290"/>
                  <a:pt x="1928151" y="54707"/>
                </a:cubicBezTo>
                <a:cubicBezTo>
                  <a:pt x="1917601" y="75807"/>
                  <a:pt x="1975173" y="58936"/>
                  <a:pt x="1998489" y="62523"/>
                </a:cubicBezTo>
                <a:cubicBezTo>
                  <a:pt x="2009105" y="64156"/>
                  <a:pt x="2019330" y="67733"/>
                  <a:pt x="2029751" y="70338"/>
                </a:cubicBezTo>
                <a:cubicBezTo>
                  <a:pt x="2075750" y="101004"/>
                  <a:pt x="2085658" y="114483"/>
                  <a:pt x="2170428" y="78154"/>
                </a:cubicBezTo>
                <a:cubicBezTo>
                  <a:pt x="2190174" y="69692"/>
                  <a:pt x="2107905" y="62523"/>
                  <a:pt x="2107905" y="62523"/>
                </a:cubicBezTo>
                <a:cubicBezTo>
                  <a:pt x="2093644" y="72030"/>
                  <a:pt x="2073360" y="78621"/>
                  <a:pt x="2076643" y="101600"/>
                </a:cubicBezTo>
                <a:cubicBezTo>
                  <a:pt x="2078291" y="113133"/>
                  <a:pt x="2087685" y="122153"/>
                  <a:pt x="2092274" y="132861"/>
                </a:cubicBezTo>
                <a:cubicBezTo>
                  <a:pt x="2095519" y="140433"/>
                  <a:pt x="2108327" y="156307"/>
                  <a:pt x="2100089" y="156307"/>
                </a:cubicBezTo>
                <a:cubicBezTo>
                  <a:pt x="2090696" y="156307"/>
                  <a:pt x="2091100" y="139503"/>
                  <a:pt x="2084458" y="132861"/>
                </a:cubicBezTo>
                <a:cubicBezTo>
                  <a:pt x="2077816" y="126219"/>
                  <a:pt x="2068827" y="122440"/>
                  <a:pt x="2061012" y="117230"/>
                </a:cubicBezTo>
                <a:cubicBezTo>
                  <a:pt x="2029751" y="119835"/>
                  <a:pt x="1997391" y="116428"/>
                  <a:pt x="1967228" y="125046"/>
                </a:cubicBezTo>
                <a:cubicBezTo>
                  <a:pt x="1958196" y="127626"/>
                  <a:pt x="1948109" y="139771"/>
                  <a:pt x="1951597" y="148492"/>
                </a:cubicBezTo>
                <a:cubicBezTo>
                  <a:pt x="1955924" y="159309"/>
                  <a:pt x="1972438" y="158913"/>
                  <a:pt x="1982858" y="164123"/>
                </a:cubicBezTo>
                <a:cubicBezTo>
                  <a:pt x="2001094" y="161518"/>
                  <a:pt x="2019236" y="154474"/>
                  <a:pt x="2037566" y="156307"/>
                </a:cubicBezTo>
                <a:cubicBezTo>
                  <a:pt x="2046912" y="157242"/>
                  <a:pt x="2051747" y="170394"/>
                  <a:pt x="2061012" y="171938"/>
                </a:cubicBezTo>
                <a:cubicBezTo>
                  <a:pt x="2069138" y="173292"/>
                  <a:pt x="2076353" y="165597"/>
                  <a:pt x="2084458" y="164123"/>
                </a:cubicBezTo>
                <a:cubicBezTo>
                  <a:pt x="2105122" y="160366"/>
                  <a:pt x="2126140" y="158912"/>
                  <a:pt x="2146981" y="156307"/>
                </a:cubicBezTo>
                <a:cubicBezTo>
                  <a:pt x="2097525" y="94486"/>
                  <a:pt x="2130640" y="124690"/>
                  <a:pt x="2037566" y="78154"/>
                </a:cubicBezTo>
                <a:cubicBezTo>
                  <a:pt x="2022829" y="70786"/>
                  <a:pt x="2006305" y="67733"/>
                  <a:pt x="1990674" y="62523"/>
                </a:cubicBezTo>
                <a:lnTo>
                  <a:pt x="1967228" y="54707"/>
                </a:lnTo>
                <a:lnTo>
                  <a:pt x="1451412" y="70338"/>
                </a:lnTo>
                <a:cubicBezTo>
                  <a:pt x="1426707" y="70691"/>
                  <a:pt x="1397512" y="47430"/>
                  <a:pt x="1443597" y="78154"/>
                </a:cubicBezTo>
                <a:cubicBezTo>
                  <a:pt x="1464438" y="75549"/>
                  <a:pt x="1485403" y="73791"/>
                  <a:pt x="1506120" y="70338"/>
                </a:cubicBezTo>
                <a:cubicBezTo>
                  <a:pt x="1516715" y="68572"/>
                  <a:pt x="1547884" y="64774"/>
                  <a:pt x="1537381" y="62523"/>
                </a:cubicBezTo>
                <a:cubicBezTo>
                  <a:pt x="1491248" y="52637"/>
                  <a:pt x="1443597" y="52102"/>
                  <a:pt x="1396705" y="46892"/>
                </a:cubicBezTo>
                <a:lnTo>
                  <a:pt x="1326366" y="39077"/>
                </a:lnTo>
                <a:cubicBezTo>
                  <a:pt x="1335810" y="44473"/>
                  <a:pt x="1412575" y="89680"/>
                  <a:pt x="1427966" y="93784"/>
                </a:cubicBezTo>
                <a:cubicBezTo>
                  <a:pt x="1450760" y="99862"/>
                  <a:pt x="1474859" y="98995"/>
                  <a:pt x="1498305" y="101600"/>
                </a:cubicBezTo>
                <a:cubicBezTo>
                  <a:pt x="1519146" y="98995"/>
                  <a:pt x="1567470" y="113709"/>
                  <a:pt x="1560828" y="93784"/>
                </a:cubicBezTo>
                <a:cubicBezTo>
                  <a:pt x="1553232" y="70999"/>
                  <a:pt x="1514343" y="80960"/>
                  <a:pt x="1490489" y="78154"/>
                </a:cubicBezTo>
                <a:cubicBezTo>
                  <a:pt x="1425600" y="70520"/>
                  <a:pt x="1295105" y="62523"/>
                  <a:pt x="1295105" y="62523"/>
                </a:cubicBezTo>
                <a:cubicBezTo>
                  <a:pt x="1480033" y="52248"/>
                  <a:pt x="1472579" y="63631"/>
                  <a:pt x="1349812" y="39077"/>
                </a:cubicBezTo>
                <a:cubicBezTo>
                  <a:pt x="1235276" y="16170"/>
                  <a:pt x="1266361" y="41592"/>
                  <a:pt x="1224766" y="0"/>
                </a:cubicBezTo>
              </a:path>
            </a:pathLst>
          </a:cu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rgbClr val="3333FF"/>
              </a:solidFill>
              <a:effectLst/>
              <a:latin typeface="Arial" charset="0"/>
            </a:endParaRPr>
          </a:p>
        </p:txBody>
      </p:sp>
      <p:pic>
        <p:nvPicPr>
          <p:cNvPr id="13" name="Picture 13" descr="C:\Dokumente und Einstellungen\Bernhard Andre\Eigene Dateien\BÜRO\LEISTUNG\Folien\Einzelgrafiken\Innendämmung - 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63" y="1571625"/>
            <a:ext cx="3051175" cy="3121025"/>
          </a:xfrm>
          <a:prstGeom prst="rect">
            <a:avLst/>
          </a:prstGeom>
          <a:noFill/>
          <a:ln w="9525">
            <a:solidFill>
              <a:srgbClr val="3333FF"/>
            </a:solidFill>
            <a:miter lim="800000"/>
            <a:headEnd/>
            <a:tailEnd/>
          </a:ln>
        </p:spPr>
      </p:pic>
      <p:sp>
        <p:nvSpPr>
          <p:cNvPr id="14" name="Rechteckige Legende 4"/>
          <p:cNvSpPr>
            <a:spLocks noChangeArrowheads="1"/>
          </p:cNvSpPr>
          <p:nvPr/>
        </p:nvSpPr>
        <p:spPr bwMode="auto">
          <a:xfrm>
            <a:off x="4247736" y="3155551"/>
            <a:ext cx="3214688" cy="430212"/>
          </a:xfrm>
          <a:prstGeom prst="wedgeRectCallout">
            <a:avLst>
              <a:gd name="adj1" fmla="val -74065"/>
              <a:gd name="adj2" fmla="val 229711"/>
            </a:avLst>
          </a:prstGeom>
          <a:solidFill>
            <a:srgbClr val="FFFFCC"/>
          </a:solidFill>
          <a:ln w="127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de-DE" sz="1800" b="1">
                <a:solidFill>
                  <a:srgbClr val="FF0000"/>
                </a:solidFill>
              </a:rPr>
              <a:t>verbleibende Luftschicht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2349500"/>
            <a:ext cx="9144000" cy="45085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501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20725"/>
            <a:ext cx="9144000" cy="468313"/>
          </a:xfrm>
          <a:solidFill>
            <a:srgbClr val="FFC000">
              <a:alpha val="50195"/>
            </a:srgbClr>
          </a:solidFill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de-DE" sz="2800" dirty="0" smtClean="0">
                <a:solidFill>
                  <a:srgbClr val="FF0000"/>
                </a:solidFill>
              </a:rPr>
              <a:t>Typischer Schwachpunkt: Dachbodenzugang</a:t>
            </a:r>
          </a:p>
        </p:txBody>
      </p:sp>
      <p:sp>
        <p:nvSpPr>
          <p:cNvPr id="50179" name="Textfeld 4"/>
          <p:cNvSpPr txBox="1">
            <a:spLocks noChangeArrowheads="1"/>
          </p:cNvSpPr>
          <p:nvPr/>
        </p:nvSpPr>
        <p:spPr bwMode="auto">
          <a:xfrm>
            <a:off x="2933700" y="2238375"/>
            <a:ext cx="1655763" cy="3238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de-DE"/>
          </a:p>
        </p:txBody>
      </p:sp>
      <p:pic>
        <p:nvPicPr>
          <p:cNvPr id="50180" name="Picture 2" descr="C:\Dokumente und Einstellungen\Bernhard\Eigene Dateien\1. BÜRO\2. FOLIEN\1. eigene Folien\Fotos\1. Gebäude\Bauteile\2. oberer Abschluss\verkleinert 640x480\k-127_27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95550" y="1809750"/>
            <a:ext cx="3240088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4" descr="C:\Dokumente und Einstellungen\Bernhard\Eigene Dateien\1. BÜRO\2. FOLIEN\1. eigene Folien\Fotos\1. Gebäude\Bauteile\2. oberer Abschluss\verkleinert 640x480\k-131_31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52700"/>
            <a:ext cx="2322513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Picture 6" descr="C:\Dokumente und Einstellungen\Bernhard\Eigene Dateien\1. BÜRO\2. FOLIEN\1. eigene Folien\Fotos\1. Gebäude\Bauteile\1. Zonierung\verkleinert 640x480\k-117_1707.JPG"/>
          <p:cNvPicPr>
            <a:picLocks noChangeAspect="1" noChangeArrowheads="1"/>
          </p:cNvPicPr>
          <p:nvPr/>
        </p:nvPicPr>
        <p:blipFill>
          <a:blip r:embed="rId5" cstate="print"/>
          <a:srcRect r="16093"/>
          <a:stretch>
            <a:fillRect/>
          </a:stretch>
        </p:blipFill>
        <p:spPr bwMode="auto">
          <a:xfrm>
            <a:off x="5781675" y="3238500"/>
            <a:ext cx="3240088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0" y="6596390"/>
            <a:ext cx="2419349" cy="2616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de-DE" sz="1100" dirty="0" smtClean="0">
                <a:solidFill>
                  <a:srgbClr val="3333FF"/>
                </a:solidFill>
              </a:rPr>
              <a:t>Fotos: Bernhard ANDRE, Wittlich</a:t>
            </a:r>
            <a:endParaRPr lang="de-DE" sz="1100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2349500"/>
            <a:ext cx="9144000" cy="45085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20725"/>
            <a:ext cx="9144000" cy="468313"/>
          </a:xfrm>
          <a:solidFill>
            <a:srgbClr val="FFC000"/>
          </a:solidFill>
        </p:spPr>
        <p:txBody>
          <a:bodyPr lIns="0" tIns="0" rIns="0" bIns="0" anchor="t"/>
          <a:lstStyle/>
          <a:p>
            <a:pPr eaLnBrk="1" hangingPunct="1"/>
            <a:r>
              <a:rPr lang="de-DE" sz="2800" smtClean="0">
                <a:solidFill>
                  <a:srgbClr val="FF0000"/>
                </a:solidFill>
              </a:rPr>
              <a:t>Typischer Schwachpunkt: Ausziehleiter</a:t>
            </a:r>
          </a:p>
        </p:txBody>
      </p:sp>
      <p:sp>
        <p:nvSpPr>
          <p:cNvPr id="31747" name="Textfeld 4"/>
          <p:cNvSpPr txBox="1">
            <a:spLocks noChangeArrowheads="1"/>
          </p:cNvSpPr>
          <p:nvPr/>
        </p:nvSpPr>
        <p:spPr bwMode="auto">
          <a:xfrm>
            <a:off x="2933700" y="2238375"/>
            <a:ext cx="1655763" cy="3238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None/>
            </a:pPr>
            <a:endParaRPr lang="de-DE" sz="1800" b="1">
              <a:solidFill>
                <a:schemeClr val="tx1"/>
              </a:solidFill>
            </a:endParaRPr>
          </a:p>
        </p:txBody>
      </p:sp>
      <p:pic>
        <p:nvPicPr>
          <p:cNvPr id="31748" name="Picture 4" descr="C:\Dokumente und Einstellungen\Bernhard\Eigene Dateien\1. BÜRO\2. FOLIEN\1. eigene Folien\Fotos\1. Gebäude\Bauteile\2. oberer Abschluss\verkleinert 640x480\k-131_31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450" y="1844675"/>
            <a:ext cx="2957513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7" descr="k-Dämmstoffhaube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3" y="1557338"/>
            <a:ext cx="4002087" cy="467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0" y="6596390"/>
            <a:ext cx="2419349" cy="2616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de-DE" sz="1100" dirty="0" smtClean="0">
                <a:solidFill>
                  <a:srgbClr val="3333FF"/>
                </a:solidFill>
              </a:rPr>
              <a:t>Fotos: Bernhard ANDRE, Wittlich</a:t>
            </a:r>
            <a:endParaRPr lang="de-DE" sz="1100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2700000" y="2484000"/>
            <a:ext cx="5991225" cy="3238500"/>
          </a:xfrm>
        </p:spPr>
        <p:txBody>
          <a:bodyPr/>
          <a:lstStyle/>
          <a:p>
            <a:pPr eaLnBrk="1" hangingPunct="1"/>
            <a:r>
              <a:rPr lang="de-DE" sz="4800" dirty="0" smtClean="0">
                <a:solidFill>
                  <a:srgbClr val="FF3300"/>
                </a:solidFill>
              </a:rPr>
              <a:t>Der obere Gebäudeabschluss:</a:t>
            </a:r>
            <a:br>
              <a:rPr lang="de-DE" sz="4800" dirty="0" smtClean="0">
                <a:solidFill>
                  <a:srgbClr val="FF3300"/>
                </a:solidFill>
              </a:rPr>
            </a:br>
            <a:r>
              <a:rPr lang="de-DE" sz="4800" dirty="0" smtClean="0">
                <a:solidFill>
                  <a:srgbClr val="FF3300"/>
                </a:solidFill>
              </a:rPr>
              <a:t/>
            </a:r>
            <a:br>
              <a:rPr lang="de-DE" sz="4800" dirty="0" smtClean="0">
                <a:solidFill>
                  <a:srgbClr val="FF3300"/>
                </a:solidFill>
              </a:rPr>
            </a:br>
            <a:r>
              <a:rPr lang="de-DE" sz="4800" dirty="0" smtClean="0">
                <a:solidFill>
                  <a:srgbClr val="FF3300"/>
                </a:solidFill>
              </a:rPr>
              <a:t>Dachschrägen</a:t>
            </a:r>
          </a:p>
        </p:txBody>
      </p:sp>
      <p:pic>
        <p:nvPicPr>
          <p:cNvPr id="4" name="Picture 1" descr="C:\Dokumente und Einstellungen\Bernhard\Eigene Dateien\1. BÜRO\2. FOLIEN\1. eigene Folien\Fotos\2. BAUTEILE\2. oberer Abschluss\verkleinert 320x240\k-134_3428.JPG"/>
          <p:cNvPicPr>
            <a:picLocks noChangeAspect="1" noChangeArrowheads="1"/>
          </p:cNvPicPr>
          <p:nvPr/>
        </p:nvPicPr>
        <p:blipFill>
          <a:blip r:embed="rId3" cstate="print"/>
          <a:srcRect l="24063"/>
          <a:stretch>
            <a:fillRect/>
          </a:stretch>
        </p:blipFill>
        <p:spPr bwMode="auto">
          <a:xfrm>
            <a:off x="0" y="2562225"/>
            <a:ext cx="2314575" cy="2286000"/>
          </a:xfrm>
          <a:prstGeom prst="rect">
            <a:avLst/>
          </a:prstGeom>
          <a:noFill/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4843790"/>
            <a:ext cx="2314800" cy="2616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de-DE" sz="1100" dirty="0" smtClean="0">
                <a:solidFill>
                  <a:srgbClr val="3333FF"/>
                </a:solidFill>
              </a:rPr>
              <a:t>Foto: Bernhard ANDRE, Wittlich</a:t>
            </a:r>
            <a:endParaRPr lang="de-DE" sz="1100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4"/>
          <p:cNvSpPr>
            <a:spLocks noChangeArrowheads="1"/>
          </p:cNvSpPr>
          <p:nvPr/>
        </p:nvSpPr>
        <p:spPr bwMode="auto">
          <a:xfrm>
            <a:off x="0" y="2349500"/>
            <a:ext cx="9144000" cy="45085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pic>
        <p:nvPicPr>
          <p:cNvPr id="52227" name="Picture 2" descr="Haus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219200"/>
            <a:ext cx="6086475" cy="468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8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720725"/>
            <a:ext cx="9144000" cy="468313"/>
          </a:xfrm>
          <a:solidFill>
            <a:srgbClr val="FFC000">
              <a:alpha val="50195"/>
            </a:srgbClr>
          </a:solidFill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de-DE" sz="2800" dirty="0" smtClean="0">
                <a:solidFill>
                  <a:srgbClr val="FF3300"/>
                </a:solidFill>
              </a:rPr>
              <a:t>Wärmedämmung  (Schrägdach)</a:t>
            </a:r>
          </a:p>
        </p:txBody>
      </p:sp>
      <p:sp>
        <p:nvSpPr>
          <p:cNvPr id="85006" name="Rectangle 14"/>
          <p:cNvSpPr>
            <a:spLocks noChangeArrowheads="1"/>
          </p:cNvSpPr>
          <p:nvPr/>
        </p:nvSpPr>
        <p:spPr bwMode="auto">
          <a:xfrm>
            <a:off x="5073650" y="1412875"/>
            <a:ext cx="292100" cy="9874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85007" name="Rectangle 15"/>
          <p:cNvSpPr>
            <a:spLocks noChangeArrowheads="1"/>
          </p:cNvSpPr>
          <p:nvPr/>
        </p:nvSpPr>
        <p:spPr bwMode="auto">
          <a:xfrm>
            <a:off x="5470525" y="1412875"/>
            <a:ext cx="269875" cy="9874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85008" name="Rectangle 16"/>
          <p:cNvSpPr>
            <a:spLocks noChangeArrowheads="1"/>
          </p:cNvSpPr>
          <p:nvPr/>
        </p:nvSpPr>
        <p:spPr bwMode="auto">
          <a:xfrm>
            <a:off x="5848350" y="1403350"/>
            <a:ext cx="260350" cy="990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52232" name="Rectangle 17"/>
          <p:cNvSpPr>
            <a:spLocks noChangeArrowheads="1"/>
          </p:cNvSpPr>
          <p:nvPr/>
        </p:nvSpPr>
        <p:spPr bwMode="auto">
          <a:xfrm>
            <a:off x="2762250" y="2949575"/>
            <a:ext cx="857250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52233" name="Rectangle 18"/>
          <p:cNvSpPr>
            <a:spLocks noChangeArrowheads="1"/>
          </p:cNvSpPr>
          <p:nvPr/>
        </p:nvSpPr>
        <p:spPr bwMode="auto">
          <a:xfrm>
            <a:off x="3813175" y="2946400"/>
            <a:ext cx="1076325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52234" name="Rectangle 21"/>
          <p:cNvSpPr>
            <a:spLocks noChangeArrowheads="1"/>
          </p:cNvSpPr>
          <p:nvPr/>
        </p:nvSpPr>
        <p:spPr bwMode="auto">
          <a:xfrm>
            <a:off x="4816475" y="1657350"/>
            <a:ext cx="76200" cy="1371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85022" name="AutoShape 30"/>
          <p:cNvSpPr>
            <a:spLocks noChangeArrowheads="1"/>
          </p:cNvSpPr>
          <p:nvPr/>
        </p:nvSpPr>
        <p:spPr bwMode="auto">
          <a:xfrm>
            <a:off x="5562600" y="1066800"/>
            <a:ext cx="485775" cy="976313"/>
          </a:xfrm>
          <a:prstGeom prst="upArrow">
            <a:avLst>
              <a:gd name="adj1" fmla="val 50000"/>
              <a:gd name="adj2" fmla="val 50245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85023" name="AutoShape 31"/>
          <p:cNvSpPr>
            <a:spLocks noChangeArrowheads="1"/>
          </p:cNvSpPr>
          <p:nvPr/>
        </p:nvSpPr>
        <p:spPr bwMode="auto">
          <a:xfrm>
            <a:off x="5715000" y="1066800"/>
            <a:ext cx="244475" cy="976313"/>
          </a:xfrm>
          <a:prstGeom prst="upArrow">
            <a:avLst>
              <a:gd name="adj1" fmla="val 50000"/>
              <a:gd name="adj2" fmla="val 99838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52237" name="Text Box 5"/>
          <p:cNvSpPr txBox="1">
            <a:spLocks noChangeArrowheads="1"/>
          </p:cNvSpPr>
          <p:nvPr/>
        </p:nvSpPr>
        <p:spPr bwMode="auto">
          <a:xfrm>
            <a:off x="1295400" y="3352800"/>
            <a:ext cx="620713" cy="276225"/>
          </a:xfrm>
          <a:prstGeom prst="rect">
            <a:avLst/>
          </a:prstGeom>
          <a:solidFill>
            <a:srgbClr val="00B0F0">
              <a:alpha val="50195"/>
            </a:srgbClr>
          </a:solidFill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</a:pPr>
            <a:r>
              <a:rPr lang="de-DE" sz="1200"/>
              <a:t>- 10°C</a:t>
            </a:r>
          </a:p>
        </p:txBody>
      </p:sp>
      <p:sp>
        <p:nvSpPr>
          <p:cNvPr id="52238" name="Text Box 7"/>
          <p:cNvSpPr txBox="1">
            <a:spLocks noChangeArrowheads="1"/>
          </p:cNvSpPr>
          <p:nvPr/>
        </p:nvSpPr>
        <p:spPr bwMode="auto">
          <a:xfrm>
            <a:off x="3929063" y="2143125"/>
            <a:ext cx="534987" cy="276225"/>
          </a:xfrm>
          <a:prstGeom prst="rect">
            <a:avLst/>
          </a:prstGeom>
          <a:solidFill>
            <a:srgbClr val="00B0F0">
              <a:alpha val="50195"/>
            </a:srgbClr>
          </a:solidFill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Tx/>
              <a:buFontTx/>
              <a:buNone/>
            </a:pPr>
            <a:r>
              <a:rPr lang="de-DE" sz="1200"/>
              <a:t>- 2°C</a:t>
            </a:r>
          </a:p>
        </p:txBody>
      </p:sp>
      <p:sp>
        <p:nvSpPr>
          <p:cNvPr id="52239" name="Text Box 6"/>
          <p:cNvSpPr txBox="1">
            <a:spLocks noChangeArrowheads="1"/>
          </p:cNvSpPr>
          <p:nvPr/>
        </p:nvSpPr>
        <p:spPr bwMode="auto">
          <a:xfrm>
            <a:off x="1785938" y="4929188"/>
            <a:ext cx="441325" cy="276225"/>
          </a:xfrm>
          <a:prstGeom prst="rect">
            <a:avLst/>
          </a:prstGeom>
          <a:solidFill>
            <a:srgbClr val="00B0F0">
              <a:alpha val="50195"/>
            </a:srgbClr>
          </a:solidFill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</a:pPr>
            <a:r>
              <a:rPr lang="de-DE" sz="1200"/>
              <a:t>5°C</a:t>
            </a:r>
          </a:p>
        </p:txBody>
      </p:sp>
      <p:sp>
        <p:nvSpPr>
          <p:cNvPr id="52240" name="Text Box 10"/>
          <p:cNvSpPr txBox="1">
            <a:spLocks noChangeArrowheads="1"/>
          </p:cNvSpPr>
          <p:nvPr/>
        </p:nvSpPr>
        <p:spPr bwMode="auto">
          <a:xfrm>
            <a:off x="3000375" y="4929188"/>
            <a:ext cx="527050" cy="276225"/>
          </a:xfrm>
          <a:prstGeom prst="rect">
            <a:avLst/>
          </a:prstGeom>
          <a:solidFill>
            <a:srgbClr val="00B0F0">
              <a:alpha val="50195"/>
            </a:srgbClr>
          </a:solidFill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</a:pPr>
            <a:r>
              <a:rPr lang="de-DE" sz="1200"/>
              <a:t>10°C</a:t>
            </a:r>
          </a:p>
        </p:txBody>
      </p:sp>
      <p:sp>
        <p:nvSpPr>
          <p:cNvPr id="52241" name="Text Box 8"/>
          <p:cNvSpPr txBox="1">
            <a:spLocks noChangeArrowheads="1"/>
          </p:cNvSpPr>
          <p:nvPr/>
        </p:nvSpPr>
        <p:spPr bwMode="auto">
          <a:xfrm>
            <a:off x="7010400" y="3886200"/>
            <a:ext cx="620713" cy="276225"/>
          </a:xfrm>
          <a:prstGeom prst="rect">
            <a:avLst/>
          </a:prstGeom>
          <a:solidFill>
            <a:srgbClr val="00B0F0">
              <a:alpha val="50195"/>
            </a:srgbClr>
          </a:solidFill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</a:pPr>
            <a:r>
              <a:rPr lang="de-DE" sz="1200"/>
              <a:t>- 10°C</a:t>
            </a:r>
          </a:p>
        </p:txBody>
      </p:sp>
      <p:sp>
        <p:nvSpPr>
          <p:cNvPr id="52242" name="Text Box 11"/>
          <p:cNvSpPr txBox="1">
            <a:spLocks noChangeArrowheads="1"/>
          </p:cNvSpPr>
          <p:nvPr/>
        </p:nvSpPr>
        <p:spPr bwMode="auto">
          <a:xfrm>
            <a:off x="5286375" y="2571750"/>
            <a:ext cx="527050" cy="2762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</a:pPr>
            <a:r>
              <a:rPr lang="de-DE" sz="1200">
                <a:solidFill>
                  <a:srgbClr val="FF0000"/>
                </a:solidFill>
              </a:rPr>
              <a:t>20°C</a:t>
            </a:r>
          </a:p>
        </p:txBody>
      </p:sp>
      <p:sp>
        <p:nvSpPr>
          <p:cNvPr id="52243" name="Text Box 9"/>
          <p:cNvSpPr txBox="1">
            <a:spLocks noChangeArrowheads="1"/>
          </p:cNvSpPr>
          <p:nvPr/>
        </p:nvSpPr>
        <p:spPr bwMode="auto">
          <a:xfrm>
            <a:off x="3000375" y="3214688"/>
            <a:ext cx="527050" cy="2762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</a:pPr>
            <a:r>
              <a:rPr lang="de-DE" sz="1200">
                <a:solidFill>
                  <a:srgbClr val="FF0000"/>
                </a:solidFill>
              </a:rPr>
              <a:t>20°C</a:t>
            </a:r>
          </a:p>
        </p:txBody>
      </p:sp>
      <p:sp>
        <p:nvSpPr>
          <p:cNvPr id="20" name="Rechteck 19"/>
          <p:cNvSpPr/>
          <p:nvPr/>
        </p:nvSpPr>
        <p:spPr>
          <a:xfrm>
            <a:off x="1540119" y="6221412"/>
            <a:ext cx="23807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 smtClean="0">
                <a:solidFill>
                  <a:srgbClr val="0000FF"/>
                </a:solidFill>
              </a:rPr>
              <a:t>Grafik: Bernhard Andre, Wittlich</a:t>
            </a:r>
            <a:endParaRPr lang="de-DE" sz="11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5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006" grpId="0" animBg="1"/>
      <p:bldP spid="85007" grpId="0" animBg="1"/>
      <p:bldP spid="85008" grpId="0" animBg="1"/>
      <p:bldP spid="85022" grpId="0" animBg="1"/>
      <p:bldP spid="8502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20725"/>
            <a:ext cx="9144000" cy="468313"/>
          </a:xfrm>
          <a:solidFill>
            <a:srgbClr val="FFC000">
              <a:alpha val="50195"/>
            </a:srgbClr>
          </a:solidFill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de-DE" sz="2800" dirty="0" smtClean="0">
                <a:solidFill>
                  <a:srgbClr val="FF0000"/>
                </a:solidFill>
              </a:rPr>
              <a:t>Typische Schrägdächer</a:t>
            </a:r>
          </a:p>
        </p:txBody>
      </p:sp>
      <p:pic>
        <p:nvPicPr>
          <p:cNvPr id="53251" name="Picture 2" descr="C:\Dokumente und Einstellungen\Bernhard\Eigene Dateien\1. BÜRO\2. FOLIEN\1. eigene Folien\Fotos\1. Gebäude\Bauteile\Steildächer.JPG"/>
          <p:cNvPicPr>
            <a:picLocks noChangeAspect="1" noChangeArrowheads="1"/>
          </p:cNvPicPr>
          <p:nvPr/>
        </p:nvPicPr>
        <p:blipFill>
          <a:blip r:embed="rId3" cstate="print"/>
          <a:srcRect l="10245" t="10576" r="17175" b="46725"/>
          <a:stretch>
            <a:fillRect/>
          </a:stretch>
        </p:blipFill>
        <p:spPr bwMode="auto">
          <a:xfrm>
            <a:off x="2400300" y="1438275"/>
            <a:ext cx="6343650" cy="517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/>
        </p:nvSpPr>
        <p:spPr>
          <a:xfrm>
            <a:off x="2314800" y="6488668"/>
            <a:ext cx="174759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 smtClean="0">
                <a:solidFill>
                  <a:srgbClr val="0000FF"/>
                </a:solidFill>
              </a:rPr>
              <a:t>Quelle: IWU, Darmstadt</a:t>
            </a:r>
            <a:endParaRPr lang="de-DE" sz="1100" dirty="0">
              <a:solidFill>
                <a:srgbClr val="0000FF"/>
              </a:solidFill>
            </a:endParaRPr>
          </a:p>
        </p:txBody>
      </p:sp>
      <p:pic>
        <p:nvPicPr>
          <p:cNvPr id="107521" name="Picture 1" descr="C:\Dokumente und Einstellungen\Bernhard\Eigene Dateien\1. BÜRO\2. FOLIEN\1. eigene Folien\Fotos\2. BAUTEILE\2. oberer Abschluss\verkleinert 320x240\k-134_3428.JPG"/>
          <p:cNvPicPr>
            <a:picLocks noChangeAspect="1" noChangeArrowheads="1"/>
          </p:cNvPicPr>
          <p:nvPr/>
        </p:nvPicPr>
        <p:blipFill>
          <a:blip r:embed="rId4" cstate="print"/>
          <a:srcRect l="24063"/>
          <a:stretch>
            <a:fillRect/>
          </a:stretch>
        </p:blipFill>
        <p:spPr bwMode="auto">
          <a:xfrm>
            <a:off x="0" y="2562225"/>
            <a:ext cx="2314575" cy="2286000"/>
          </a:xfrm>
          <a:prstGeom prst="rect">
            <a:avLst/>
          </a:prstGeom>
          <a:noFill/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0" y="4843790"/>
            <a:ext cx="2314800" cy="2616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de-DE" sz="1100" dirty="0" smtClean="0">
                <a:solidFill>
                  <a:srgbClr val="3333FF"/>
                </a:solidFill>
              </a:rPr>
              <a:t>Foto: Bernhard ANDRE, Wittlich</a:t>
            </a:r>
            <a:endParaRPr lang="de-DE" sz="1100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4"/>
          <p:cNvSpPr>
            <a:spLocks noChangeArrowheads="1"/>
          </p:cNvSpPr>
          <p:nvPr/>
        </p:nvSpPr>
        <p:spPr bwMode="auto">
          <a:xfrm>
            <a:off x="0" y="2349500"/>
            <a:ext cx="9144000" cy="45085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295400"/>
            <a:ext cx="5334000" cy="2052638"/>
          </a:xfrm>
        </p:spPr>
        <p:txBody>
          <a:bodyPr/>
          <a:lstStyle/>
          <a:p>
            <a:pPr eaLnBrk="1" hangingPunct="1">
              <a:buClr>
                <a:srgbClr val="FF3300"/>
              </a:buClr>
              <a:buFont typeface="Wingdings" pitchFamily="2" charset="2"/>
              <a:buNone/>
              <a:tabLst>
                <a:tab pos="8255000" algn="r"/>
              </a:tabLst>
              <a:defRPr/>
            </a:pPr>
            <a:r>
              <a:rPr lang="de-DE" sz="2000" b="1" dirty="0" smtClean="0">
                <a:solidFill>
                  <a:srgbClr val="FF3300"/>
                </a:solidFill>
              </a:rPr>
              <a:t>Wenn-Dann-Maßnahme</a:t>
            </a:r>
            <a:endParaRPr lang="de-DE" sz="2000" b="1" dirty="0" smtClean="0"/>
          </a:p>
          <a:p>
            <a:pPr eaLnBrk="1" hangingPunct="1">
              <a:buClr>
                <a:srgbClr val="FF3300"/>
              </a:buClr>
              <a:tabLst>
                <a:tab pos="8255000" algn="r"/>
              </a:tabLst>
              <a:defRPr/>
            </a:pPr>
            <a:endParaRPr lang="de-DE" sz="1000" dirty="0" smtClean="0"/>
          </a:p>
          <a:p>
            <a:pPr eaLnBrk="1" hangingPunct="1">
              <a:spcBef>
                <a:spcPct val="0"/>
              </a:spcBef>
              <a:buClr>
                <a:srgbClr val="FF3300"/>
              </a:buClr>
              <a:buFont typeface="Wingdings" pitchFamily="2" charset="2"/>
              <a:buNone/>
              <a:tabLst>
                <a:tab pos="8255000" algn="r"/>
              </a:tabLst>
              <a:defRPr/>
            </a:pPr>
            <a:r>
              <a:rPr lang="de-DE" sz="2000" b="1" u="sng" dirty="0" smtClean="0">
                <a:solidFill>
                  <a:srgbClr val="3333FF"/>
                </a:solidFill>
                <a:uFill>
                  <a:solidFill>
                    <a:srgbClr val="3333FF"/>
                  </a:solidFill>
                </a:uFill>
              </a:rPr>
              <a:t>Zusätzliche Dämmung der Dachschrägen</a:t>
            </a:r>
          </a:p>
          <a:p>
            <a:pPr eaLnBrk="1" hangingPunct="1">
              <a:spcBef>
                <a:spcPct val="25000"/>
              </a:spcBef>
              <a:buClr>
                <a:srgbClr val="FF3300"/>
              </a:buClr>
              <a:tabLst>
                <a:tab pos="8255000" algn="r"/>
              </a:tabLst>
              <a:defRPr/>
            </a:pPr>
            <a:r>
              <a:rPr lang="de-DE" sz="2000" dirty="0" smtClean="0">
                <a:solidFill>
                  <a:srgbClr val="3333FF"/>
                </a:solidFill>
                <a:uFill>
                  <a:solidFill>
                    <a:srgbClr val="3333FF"/>
                  </a:solidFill>
                </a:uFill>
              </a:rPr>
              <a:t>Gesamtdämmstärke: &gt; 18 - 22 cm </a:t>
            </a:r>
          </a:p>
          <a:p>
            <a:pPr eaLnBrk="1" hangingPunct="1">
              <a:spcBef>
                <a:spcPct val="25000"/>
              </a:spcBef>
              <a:buClr>
                <a:srgbClr val="FF3300"/>
              </a:buClr>
              <a:tabLst>
                <a:tab pos="8255000" algn="r"/>
              </a:tabLst>
              <a:defRPr/>
            </a:pPr>
            <a:r>
              <a:rPr lang="de-DE" sz="2000" dirty="0" smtClean="0">
                <a:solidFill>
                  <a:srgbClr val="3333FF"/>
                </a:solidFill>
                <a:uFill>
                  <a:solidFill>
                    <a:srgbClr val="3333FF"/>
                  </a:solidFill>
                </a:uFill>
              </a:rPr>
              <a:t>Materialpreis 35 - 60 € pro m</a:t>
            </a:r>
            <a:r>
              <a:rPr lang="de-DE" sz="2000" baseline="30000" dirty="0" smtClean="0">
                <a:solidFill>
                  <a:srgbClr val="3333FF"/>
                </a:solidFill>
                <a:uFill>
                  <a:solidFill>
                    <a:srgbClr val="3333FF"/>
                  </a:solidFill>
                </a:uFill>
              </a:rPr>
              <a:t>2</a:t>
            </a:r>
          </a:p>
          <a:p>
            <a:pPr eaLnBrk="1" hangingPunct="1">
              <a:spcBef>
                <a:spcPct val="0"/>
              </a:spcBef>
              <a:buClr>
                <a:srgbClr val="FF3300"/>
              </a:buClr>
              <a:tabLst>
                <a:tab pos="8255000" algn="r"/>
              </a:tabLst>
              <a:defRPr/>
            </a:pPr>
            <a:endParaRPr lang="de-DE" sz="2000" baseline="30000" dirty="0" smtClean="0"/>
          </a:p>
        </p:txBody>
      </p:sp>
      <p:sp>
        <p:nvSpPr>
          <p:cNvPr id="5427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720725"/>
            <a:ext cx="9144000" cy="468000"/>
          </a:xfrm>
          <a:solidFill>
            <a:srgbClr val="FFC000">
              <a:alpha val="50195"/>
            </a:srgbClr>
          </a:solidFill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de-DE" sz="2800" dirty="0" smtClean="0">
                <a:solidFill>
                  <a:srgbClr val="FF0000"/>
                </a:solidFill>
              </a:rPr>
              <a:t>Dämmung des Schrägdaches</a:t>
            </a:r>
          </a:p>
        </p:txBody>
      </p:sp>
      <p:pic>
        <p:nvPicPr>
          <p:cNvPr id="5427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1828800"/>
            <a:ext cx="2867025" cy="3009900"/>
          </a:xfrm>
          <a:prstGeom prst="rect">
            <a:avLst/>
          </a:prstGeom>
          <a:noFill/>
          <a:ln w="9525">
            <a:solidFill>
              <a:srgbClr val="3333FF"/>
            </a:solidFill>
            <a:miter lim="800000"/>
            <a:headEnd/>
            <a:tailEnd/>
          </a:ln>
        </p:spPr>
      </p:pic>
      <p:pic>
        <p:nvPicPr>
          <p:cNvPr id="54278" name="Picture 7" descr="0408260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3352800"/>
            <a:ext cx="2343150" cy="3124200"/>
          </a:xfrm>
          <a:prstGeom prst="rect">
            <a:avLst/>
          </a:prstGeom>
          <a:noFill/>
          <a:ln w="9525">
            <a:solidFill>
              <a:srgbClr val="3333FF"/>
            </a:solidFill>
            <a:miter lim="800000"/>
            <a:headEnd/>
            <a:tailEnd/>
          </a:ln>
        </p:spPr>
      </p:pic>
      <p:pic>
        <p:nvPicPr>
          <p:cNvPr id="54279" name="Picture 9" descr="http://www.pavatex.de/daemm1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6600" y="3352800"/>
            <a:ext cx="2109788" cy="2263775"/>
          </a:xfrm>
          <a:prstGeom prst="rect">
            <a:avLst/>
          </a:prstGeom>
          <a:noFill/>
          <a:ln w="9525">
            <a:solidFill>
              <a:srgbClr val="3333FF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2700000" y="2484000"/>
            <a:ext cx="5953125" cy="3362325"/>
          </a:xfrm>
        </p:spPr>
        <p:txBody>
          <a:bodyPr/>
          <a:lstStyle/>
          <a:p>
            <a:pPr eaLnBrk="1" hangingPunct="1"/>
            <a:r>
              <a:rPr lang="de-DE" sz="4800" dirty="0" smtClean="0">
                <a:solidFill>
                  <a:srgbClr val="FF3300"/>
                </a:solidFill>
              </a:rPr>
              <a:t>Der untere Gebäudeabschluss:</a:t>
            </a:r>
            <a:br>
              <a:rPr lang="de-DE" sz="4800" dirty="0" smtClean="0">
                <a:solidFill>
                  <a:srgbClr val="FF3300"/>
                </a:solidFill>
              </a:rPr>
            </a:br>
            <a:r>
              <a:rPr lang="de-DE" sz="4800" dirty="0" smtClean="0">
                <a:solidFill>
                  <a:srgbClr val="FF3300"/>
                </a:solidFill>
              </a:rPr>
              <a:t/>
            </a:r>
            <a:br>
              <a:rPr lang="de-DE" sz="4800" dirty="0" smtClean="0">
                <a:solidFill>
                  <a:srgbClr val="FF3300"/>
                </a:solidFill>
              </a:rPr>
            </a:br>
            <a:r>
              <a:rPr lang="de-DE" sz="4800" dirty="0" smtClean="0">
                <a:solidFill>
                  <a:srgbClr val="FF3300"/>
                </a:solidFill>
              </a:rPr>
              <a:t>Kellerdecke, </a:t>
            </a:r>
            <a:br>
              <a:rPr lang="de-DE" sz="4800" dirty="0" smtClean="0">
                <a:solidFill>
                  <a:srgbClr val="FF3300"/>
                </a:solidFill>
              </a:rPr>
            </a:br>
            <a:r>
              <a:rPr lang="de-DE" sz="4800" dirty="0" smtClean="0">
                <a:solidFill>
                  <a:srgbClr val="FF3300"/>
                </a:solidFill>
              </a:rPr>
              <a:t>Innen-Trennwände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5643890"/>
            <a:ext cx="2314800" cy="2616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de-DE" sz="1100" dirty="0" smtClean="0">
                <a:solidFill>
                  <a:srgbClr val="3333FF"/>
                </a:solidFill>
              </a:rPr>
              <a:t>Foto: Bernhard ANDRE, Wittlich</a:t>
            </a:r>
            <a:endParaRPr lang="de-DE" sz="1100" dirty="0">
              <a:solidFill>
                <a:srgbClr val="3333FF"/>
              </a:solidFill>
            </a:endParaRPr>
          </a:p>
        </p:txBody>
      </p:sp>
      <p:pic>
        <p:nvPicPr>
          <p:cNvPr id="103427" name="Picture 3" descr="C:\Dokumente und Einstellungen\Bernhard\Eigene Dateien\1. BÜRO\2. FOLIEN\1. eigene Folien\Fotos\2. BAUTEILE\3. unterer Abschluss\verkleinert 320x240\k-120_20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62225"/>
            <a:ext cx="2314800" cy="30864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20725"/>
            <a:ext cx="9144000" cy="827088"/>
          </a:xfrm>
          <a:solidFill>
            <a:srgbClr val="FFC000">
              <a:alpha val="50195"/>
            </a:srgbClr>
          </a:solidFill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de-DE" sz="2800" dirty="0" smtClean="0">
                <a:solidFill>
                  <a:srgbClr val="FF0000"/>
                </a:solidFill>
              </a:rPr>
              <a:t>Eingriffe in die Funktion und Nutzung von Wohngebäuden im vergangenen Jahrhundert</a:t>
            </a:r>
          </a:p>
        </p:txBody>
      </p:sp>
      <p:sp>
        <p:nvSpPr>
          <p:cNvPr id="20483" name="Rechteck 6"/>
          <p:cNvSpPr>
            <a:spLocks noChangeArrowheads="1"/>
          </p:cNvSpPr>
          <p:nvPr/>
        </p:nvSpPr>
        <p:spPr bwMode="auto">
          <a:xfrm>
            <a:off x="3714750" y="2428875"/>
            <a:ext cx="1357313" cy="28575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 lIns="0" tIns="0" rIns="0" bIns="0"/>
          <a:lstStyle/>
          <a:p>
            <a:pPr marL="342900" indent="-342900" algn="ctr">
              <a:buClrTx/>
              <a:buFontTx/>
              <a:buNone/>
            </a:pPr>
            <a:endParaRPr lang="de-DE" sz="2800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519363" y="2570163"/>
            <a:ext cx="6435725" cy="349408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3333FF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buFont typeface="Wingdings" pitchFamily="2" charset="2"/>
              <a:buChar char="ü"/>
              <a:defRPr/>
            </a:pPr>
            <a:endParaRPr lang="de-DE" sz="1000" dirty="0">
              <a:solidFill>
                <a:srgbClr val="0000FF"/>
              </a:solidFill>
            </a:endParaRPr>
          </a:p>
          <a:p>
            <a:pPr>
              <a:lnSpc>
                <a:spcPct val="90000"/>
              </a:lnSpc>
              <a:spcBef>
                <a:spcPts val="1200"/>
              </a:spcBef>
              <a:defRPr/>
            </a:pPr>
            <a:r>
              <a:rPr lang="de-DE" sz="2000" u="sng" dirty="0">
                <a:solidFill>
                  <a:srgbClr val="0000FF"/>
                </a:solidFill>
              </a:rPr>
              <a:t>Ersatz von Einzelöfen durch Zentralheizungen   </a:t>
            </a:r>
            <a:r>
              <a:rPr lang="de-DE" sz="2000" dirty="0">
                <a:solidFill>
                  <a:srgbClr val="0000FF"/>
                </a:solidFill>
              </a:rPr>
              <a:t>(der Einzelofen wirkte wie eine Abluftanlage)</a:t>
            </a:r>
          </a:p>
          <a:p>
            <a:pPr marL="252000" indent="-252000">
              <a:lnSpc>
                <a:spcPct val="90000"/>
              </a:lnSpc>
              <a:spcBef>
                <a:spcPts val="1200"/>
              </a:spcBef>
              <a:defRPr/>
            </a:pPr>
            <a:r>
              <a:rPr lang="de-DE" sz="2000" u="sng" dirty="0">
                <a:solidFill>
                  <a:srgbClr val="0000FF"/>
                </a:solidFill>
              </a:rPr>
              <a:t>Folgen:</a:t>
            </a:r>
          </a:p>
          <a:p>
            <a:pPr marL="288000" indent="-288000">
              <a:lnSpc>
                <a:spcPct val="90000"/>
              </a:lnSpc>
              <a:spcBef>
                <a:spcPts val="1200"/>
              </a:spcBef>
              <a:buFont typeface="Wingdings" pitchFamily="2" charset="2"/>
              <a:buChar char="ü"/>
              <a:defRPr/>
            </a:pPr>
            <a:r>
              <a:rPr lang="de-DE" sz="2000" dirty="0">
                <a:solidFill>
                  <a:srgbClr val="0000FF"/>
                </a:solidFill>
              </a:rPr>
              <a:t>geringerer Luftwechsel, </a:t>
            </a:r>
          </a:p>
          <a:p>
            <a:pPr marL="288000" indent="-288000">
              <a:lnSpc>
                <a:spcPct val="90000"/>
              </a:lnSpc>
              <a:spcBef>
                <a:spcPts val="1200"/>
              </a:spcBef>
              <a:buFont typeface="Wingdings" pitchFamily="2" charset="2"/>
              <a:buChar char="ü"/>
              <a:defRPr/>
            </a:pPr>
            <a:r>
              <a:rPr lang="de-DE" sz="2000" dirty="0">
                <a:solidFill>
                  <a:srgbClr val="0000FF"/>
                </a:solidFill>
              </a:rPr>
              <a:t>geringere Feuchteabfuhr, </a:t>
            </a:r>
          </a:p>
          <a:p>
            <a:pPr marL="288000" indent="-288000">
              <a:lnSpc>
                <a:spcPct val="90000"/>
              </a:lnSpc>
              <a:spcBef>
                <a:spcPts val="1200"/>
              </a:spcBef>
              <a:buFont typeface="Wingdings" pitchFamily="2" charset="2"/>
              <a:buChar char="ü"/>
              <a:defRPr/>
            </a:pPr>
            <a:r>
              <a:rPr lang="de-DE" sz="2000" dirty="0">
                <a:solidFill>
                  <a:srgbClr val="0000FF"/>
                </a:solidFill>
              </a:rPr>
              <a:t>Aufstellort der Zentralheizung bis heute häufig in unbeheizten Bereichen, hohe Wärmeverluste in den Aufstellraum, Keller ist (war) häufig der wärmste Raum im Haus. </a:t>
            </a:r>
          </a:p>
        </p:txBody>
      </p:sp>
      <p:pic>
        <p:nvPicPr>
          <p:cNvPr id="20485" name="Picture 3" descr="C:\Dokumente und Einstellungen\Bernhard\Eigene Dateien\1. BÜRO\2. FOLIEN\1. eigene Folien\Fotos\Öfen\Ofen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70163"/>
            <a:ext cx="2314800" cy="3085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2" descr="C:\Dokumente und Einstellungen\Bernhard\Eigene Dateien\1. BÜRO\2. FOLIEN\1. eigene Folien\Fotos\Öfen\Feuer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6588" y="3543300"/>
            <a:ext cx="7620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4"/>
          <p:cNvSpPr>
            <a:spLocks noChangeArrowheads="1"/>
          </p:cNvSpPr>
          <p:nvPr/>
        </p:nvSpPr>
        <p:spPr bwMode="auto">
          <a:xfrm>
            <a:off x="0" y="2349500"/>
            <a:ext cx="9144000" cy="45085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pic>
        <p:nvPicPr>
          <p:cNvPr id="56323" name="Picture 2" descr="Haus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219200"/>
            <a:ext cx="6086475" cy="468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4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720725"/>
            <a:ext cx="9144000" cy="468313"/>
          </a:xfrm>
          <a:solidFill>
            <a:srgbClr val="FFC000">
              <a:alpha val="50195"/>
            </a:srgbClr>
          </a:solidFill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de-DE" sz="2800" dirty="0" smtClean="0">
                <a:solidFill>
                  <a:srgbClr val="FF3300"/>
                </a:solidFill>
              </a:rPr>
              <a:t>Wärmedämmung  (Kellerdecken)</a:t>
            </a:r>
          </a:p>
        </p:txBody>
      </p:sp>
      <p:sp>
        <p:nvSpPr>
          <p:cNvPr id="56325" name="Rectangle 14"/>
          <p:cNvSpPr>
            <a:spLocks noChangeArrowheads="1"/>
          </p:cNvSpPr>
          <p:nvPr/>
        </p:nvSpPr>
        <p:spPr bwMode="auto">
          <a:xfrm>
            <a:off x="5073650" y="1412875"/>
            <a:ext cx="292100" cy="9874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56326" name="Rectangle 15"/>
          <p:cNvSpPr>
            <a:spLocks noChangeArrowheads="1"/>
          </p:cNvSpPr>
          <p:nvPr/>
        </p:nvSpPr>
        <p:spPr bwMode="auto">
          <a:xfrm>
            <a:off x="5470525" y="1412875"/>
            <a:ext cx="269875" cy="9874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56327" name="Rectangle 16"/>
          <p:cNvSpPr>
            <a:spLocks noChangeArrowheads="1"/>
          </p:cNvSpPr>
          <p:nvPr/>
        </p:nvSpPr>
        <p:spPr bwMode="auto">
          <a:xfrm>
            <a:off x="5848350" y="1403350"/>
            <a:ext cx="260350" cy="990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56328" name="Rectangle 17"/>
          <p:cNvSpPr>
            <a:spLocks noChangeArrowheads="1"/>
          </p:cNvSpPr>
          <p:nvPr/>
        </p:nvSpPr>
        <p:spPr bwMode="auto">
          <a:xfrm>
            <a:off x="2762250" y="2949575"/>
            <a:ext cx="857250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56329" name="Rectangle 18"/>
          <p:cNvSpPr>
            <a:spLocks noChangeArrowheads="1"/>
          </p:cNvSpPr>
          <p:nvPr/>
        </p:nvSpPr>
        <p:spPr bwMode="auto">
          <a:xfrm>
            <a:off x="3813175" y="2946400"/>
            <a:ext cx="1076325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90131" name="Rectangle 19"/>
          <p:cNvSpPr>
            <a:spLocks noChangeArrowheads="1"/>
          </p:cNvSpPr>
          <p:nvPr/>
        </p:nvSpPr>
        <p:spPr bwMode="auto">
          <a:xfrm>
            <a:off x="2765425" y="4365625"/>
            <a:ext cx="860425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90132" name="Rectangle 20"/>
          <p:cNvSpPr>
            <a:spLocks noChangeArrowheads="1"/>
          </p:cNvSpPr>
          <p:nvPr/>
        </p:nvSpPr>
        <p:spPr bwMode="auto">
          <a:xfrm>
            <a:off x="3810000" y="4365625"/>
            <a:ext cx="654050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56332" name="Rectangle 21"/>
          <p:cNvSpPr>
            <a:spLocks noChangeArrowheads="1"/>
          </p:cNvSpPr>
          <p:nvPr/>
        </p:nvSpPr>
        <p:spPr bwMode="auto">
          <a:xfrm>
            <a:off x="4816475" y="1657350"/>
            <a:ext cx="76200" cy="1371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90134" name="Rectangle 22"/>
          <p:cNvSpPr>
            <a:spLocks noChangeArrowheads="1"/>
          </p:cNvSpPr>
          <p:nvPr/>
        </p:nvSpPr>
        <p:spPr bwMode="auto">
          <a:xfrm>
            <a:off x="5257800" y="4419600"/>
            <a:ext cx="76200" cy="10128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90137" name="Rectangle 25"/>
          <p:cNvSpPr>
            <a:spLocks noChangeArrowheads="1"/>
          </p:cNvSpPr>
          <p:nvPr/>
        </p:nvSpPr>
        <p:spPr bwMode="auto">
          <a:xfrm>
            <a:off x="4572000" y="4365625"/>
            <a:ext cx="762000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90144" name="AutoShape 32"/>
          <p:cNvSpPr>
            <a:spLocks noChangeArrowheads="1"/>
          </p:cNvSpPr>
          <p:nvPr/>
        </p:nvSpPr>
        <p:spPr bwMode="auto">
          <a:xfrm>
            <a:off x="3048000" y="3962400"/>
            <a:ext cx="485775" cy="976313"/>
          </a:xfrm>
          <a:prstGeom prst="downArrow">
            <a:avLst>
              <a:gd name="adj1" fmla="val 50000"/>
              <a:gd name="adj2" fmla="val 50245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90145" name="AutoShape 33"/>
          <p:cNvSpPr>
            <a:spLocks noChangeArrowheads="1"/>
          </p:cNvSpPr>
          <p:nvPr/>
        </p:nvSpPr>
        <p:spPr bwMode="auto">
          <a:xfrm>
            <a:off x="3200400" y="3962400"/>
            <a:ext cx="244475" cy="976313"/>
          </a:xfrm>
          <a:prstGeom prst="downArrow">
            <a:avLst>
              <a:gd name="adj1" fmla="val 50000"/>
              <a:gd name="adj2" fmla="val 99838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90146" name="AutoShape 34"/>
          <p:cNvSpPr>
            <a:spLocks noChangeArrowheads="1"/>
          </p:cNvSpPr>
          <p:nvPr/>
        </p:nvSpPr>
        <p:spPr bwMode="auto">
          <a:xfrm>
            <a:off x="4800600" y="441960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90147" name="AutoShape 35"/>
          <p:cNvSpPr>
            <a:spLocks noChangeArrowheads="1"/>
          </p:cNvSpPr>
          <p:nvPr/>
        </p:nvSpPr>
        <p:spPr bwMode="auto">
          <a:xfrm>
            <a:off x="4800600" y="4572000"/>
            <a:ext cx="976313" cy="244475"/>
          </a:xfrm>
          <a:prstGeom prst="leftArrow">
            <a:avLst>
              <a:gd name="adj1" fmla="val 50000"/>
              <a:gd name="adj2" fmla="val 99838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56339" name="Text Box 5"/>
          <p:cNvSpPr txBox="1">
            <a:spLocks noChangeArrowheads="1"/>
          </p:cNvSpPr>
          <p:nvPr/>
        </p:nvSpPr>
        <p:spPr bwMode="auto">
          <a:xfrm>
            <a:off x="1295400" y="3352800"/>
            <a:ext cx="620713" cy="276225"/>
          </a:xfrm>
          <a:prstGeom prst="rect">
            <a:avLst/>
          </a:prstGeom>
          <a:solidFill>
            <a:srgbClr val="00B0F0">
              <a:alpha val="50195"/>
            </a:srgbClr>
          </a:solidFill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</a:pPr>
            <a:r>
              <a:rPr lang="de-DE" sz="1200"/>
              <a:t>- 10°C</a:t>
            </a:r>
          </a:p>
        </p:txBody>
      </p:sp>
      <p:sp>
        <p:nvSpPr>
          <p:cNvPr id="56340" name="Text Box 7"/>
          <p:cNvSpPr txBox="1">
            <a:spLocks noChangeArrowheads="1"/>
          </p:cNvSpPr>
          <p:nvPr/>
        </p:nvSpPr>
        <p:spPr bwMode="auto">
          <a:xfrm>
            <a:off x="3929063" y="2143125"/>
            <a:ext cx="534987" cy="276225"/>
          </a:xfrm>
          <a:prstGeom prst="rect">
            <a:avLst/>
          </a:prstGeom>
          <a:solidFill>
            <a:srgbClr val="00B0F0">
              <a:alpha val="50195"/>
            </a:srgbClr>
          </a:solidFill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Tx/>
              <a:buFontTx/>
              <a:buNone/>
            </a:pPr>
            <a:r>
              <a:rPr lang="de-DE" sz="1200"/>
              <a:t>- 2°C</a:t>
            </a:r>
          </a:p>
        </p:txBody>
      </p:sp>
      <p:sp>
        <p:nvSpPr>
          <p:cNvPr id="56341" name="Text Box 6"/>
          <p:cNvSpPr txBox="1">
            <a:spLocks noChangeArrowheads="1"/>
          </p:cNvSpPr>
          <p:nvPr/>
        </p:nvSpPr>
        <p:spPr bwMode="auto">
          <a:xfrm>
            <a:off x="1785938" y="4929188"/>
            <a:ext cx="441325" cy="276225"/>
          </a:xfrm>
          <a:prstGeom prst="rect">
            <a:avLst/>
          </a:prstGeom>
          <a:solidFill>
            <a:srgbClr val="00B0F0">
              <a:alpha val="50195"/>
            </a:srgbClr>
          </a:solidFill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</a:pPr>
            <a:r>
              <a:rPr lang="de-DE" sz="1200"/>
              <a:t>5°C</a:t>
            </a:r>
          </a:p>
        </p:txBody>
      </p:sp>
      <p:sp>
        <p:nvSpPr>
          <p:cNvPr id="56342" name="Text Box 10"/>
          <p:cNvSpPr txBox="1">
            <a:spLocks noChangeArrowheads="1"/>
          </p:cNvSpPr>
          <p:nvPr/>
        </p:nvSpPr>
        <p:spPr bwMode="auto">
          <a:xfrm>
            <a:off x="3000375" y="4929188"/>
            <a:ext cx="527050" cy="276225"/>
          </a:xfrm>
          <a:prstGeom prst="rect">
            <a:avLst/>
          </a:prstGeom>
          <a:solidFill>
            <a:srgbClr val="00B0F0">
              <a:alpha val="50195"/>
            </a:srgbClr>
          </a:solidFill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</a:pPr>
            <a:r>
              <a:rPr lang="de-DE" sz="1200"/>
              <a:t>10°C</a:t>
            </a:r>
          </a:p>
        </p:txBody>
      </p:sp>
      <p:sp>
        <p:nvSpPr>
          <p:cNvPr id="56343" name="Text Box 8"/>
          <p:cNvSpPr txBox="1">
            <a:spLocks noChangeArrowheads="1"/>
          </p:cNvSpPr>
          <p:nvPr/>
        </p:nvSpPr>
        <p:spPr bwMode="auto">
          <a:xfrm>
            <a:off x="7010400" y="3886200"/>
            <a:ext cx="620713" cy="276225"/>
          </a:xfrm>
          <a:prstGeom prst="rect">
            <a:avLst/>
          </a:prstGeom>
          <a:solidFill>
            <a:srgbClr val="00B0F0">
              <a:alpha val="50195"/>
            </a:srgbClr>
          </a:solidFill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</a:pPr>
            <a:r>
              <a:rPr lang="de-DE" sz="1200"/>
              <a:t>- 10°C</a:t>
            </a:r>
          </a:p>
        </p:txBody>
      </p:sp>
      <p:sp>
        <p:nvSpPr>
          <p:cNvPr id="56344" name="Text Box 11"/>
          <p:cNvSpPr txBox="1">
            <a:spLocks noChangeArrowheads="1"/>
          </p:cNvSpPr>
          <p:nvPr/>
        </p:nvSpPr>
        <p:spPr bwMode="auto">
          <a:xfrm>
            <a:off x="5286375" y="2571750"/>
            <a:ext cx="527050" cy="2762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</a:pPr>
            <a:r>
              <a:rPr lang="de-DE" sz="1200">
                <a:solidFill>
                  <a:srgbClr val="FF0000"/>
                </a:solidFill>
              </a:rPr>
              <a:t>20°C</a:t>
            </a:r>
          </a:p>
        </p:txBody>
      </p:sp>
      <p:sp>
        <p:nvSpPr>
          <p:cNvPr id="56345" name="Text Box 9"/>
          <p:cNvSpPr txBox="1">
            <a:spLocks noChangeArrowheads="1"/>
          </p:cNvSpPr>
          <p:nvPr/>
        </p:nvSpPr>
        <p:spPr bwMode="auto">
          <a:xfrm>
            <a:off x="3000375" y="3214688"/>
            <a:ext cx="527050" cy="2762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</a:pPr>
            <a:r>
              <a:rPr lang="de-DE" sz="1200">
                <a:solidFill>
                  <a:srgbClr val="FF0000"/>
                </a:solidFill>
              </a:rPr>
              <a:t>20°C</a:t>
            </a:r>
          </a:p>
        </p:txBody>
      </p:sp>
      <p:sp>
        <p:nvSpPr>
          <p:cNvPr id="26" name="Rechteck 25"/>
          <p:cNvSpPr/>
          <p:nvPr/>
        </p:nvSpPr>
        <p:spPr>
          <a:xfrm>
            <a:off x="1540119" y="6221412"/>
            <a:ext cx="23807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 smtClean="0">
                <a:solidFill>
                  <a:srgbClr val="0000FF"/>
                </a:solidFill>
              </a:rPr>
              <a:t>Grafik: Bernhard Andre, Wittlich</a:t>
            </a:r>
            <a:endParaRPr lang="de-DE" sz="11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0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90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31" grpId="0" animBg="1"/>
      <p:bldP spid="90132" grpId="0" animBg="1"/>
      <p:bldP spid="90134" grpId="0" animBg="1"/>
      <p:bldP spid="90137" grpId="0" animBg="1"/>
      <p:bldP spid="90144" grpId="0" animBg="1"/>
      <p:bldP spid="90145" grpId="0" animBg="1"/>
      <p:bldP spid="90146" grpId="0" animBg="1"/>
      <p:bldP spid="9014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20725"/>
            <a:ext cx="9144000" cy="468313"/>
          </a:xfrm>
          <a:solidFill>
            <a:srgbClr val="FFC000">
              <a:alpha val="50195"/>
            </a:srgbClr>
          </a:solidFill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de-DE" sz="2800" dirty="0" smtClean="0">
                <a:solidFill>
                  <a:srgbClr val="FF0000"/>
                </a:solidFill>
              </a:rPr>
              <a:t>Typische Kellerdecken</a:t>
            </a:r>
          </a:p>
        </p:txBody>
      </p:sp>
      <p:pic>
        <p:nvPicPr>
          <p:cNvPr id="57347" name="Picture 2" descr="C:\Dokumente und Einstellungen\Bernhard\Eigene Dateien\1. BÜRO\2. FOLIEN\1. eigene Folien\Fotos\1. Gebäude\Bauteile\Kellerdecken.JPG"/>
          <p:cNvPicPr>
            <a:picLocks noChangeAspect="1" noChangeArrowheads="1"/>
          </p:cNvPicPr>
          <p:nvPr/>
        </p:nvPicPr>
        <p:blipFill>
          <a:blip r:embed="rId3" cstate="print"/>
          <a:srcRect l="9808" t="10735" r="17175" b="47038"/>
          <a:stretch>
            <a:fillRect/>
          </a:stretch>
        </p:blipFill>
        <p:spPr bwMode="auto">
          <a:xfrm>
            <a:off x="2447925" y="1381125"/>
            <a:ext cx="6381750" cy="511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5643890"/>
            <a:ext cx="2314800" cy="2616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de-DE" sz="1100" dirty="0" smtClean="0">
                <a:solidFill>
                  <a:srgbClr val="3333FF"/>
                </a:solidFill>
              </a:rPr>
              <a:t>Foto: Bernhard ANDRE, Wittlich</a:t>
            </a:r>
            <a:endParaRPr lang="de-DE" sz="1100" dirty="0">
              <a:solidFill>
                <a:srgbClr val="3333FF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2314800" y="6488668"/>
            <a:ext cx="174759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 smtClean="0">
                <a:solidFill>
                  <a:srgbClr val="0000FF"/>
                </a:solidFill>
              </a:rPr>
              <a:t>Quelle: IWU, Darmstadt</a:t>
            </a:r>
            <a:endParaRPr lang="de-DE" sz="1100" dirty="0">
              <a:solidFill>
                <a:srgbClr val="0000FF"/>
              </a:solidFill>
            </a:endParaRPr>
          </a:p>
        </p:txBody>
      </p:sp>
      <p:pic>
        <p:nvPicPr>
          <p:cNvPr id="7" name="Picture 2" descr="C:\Dokumente und Einstellungen\Bernhard\Eigene Dateien\1. BÜRO\2. FOLIEN\1. eigene Folien\Fotos\2. BAUTEILE\3. unterer Abschluss\verkleinert 320x240\k-128_28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62225"/>
            <a:ext cx="2314800" cy="30864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20725"/>
            <a:ext cx="9144000" cy="468313"/>
          </a:xfrm>
          <a:solidFill>
            <a:srgbClr val="FFC000">
              <a:alpha val="50195"/>
            </a:srgbClr>
          </a:solidFill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de-DE" sz="2800" dirty="0" smtClean="0">
                <a:solidFill>
                  <a:srgbClr val="FF0000"/>
                </a:solidFill>
              </a:rPr>
              <a:t>Typische Kellerdecken</a:t>
            </a:r>
          </a:p>
        </p:txBody>
      </p:sp>
      <p:pic>
        <p:nvPicPr>
          <p:cNvPr id="58371" name="Picture 2" descr="C:\Dokumente und Einstellungen\Bernhard\Eigene Dateien\1. BÜRO\2. FOLIEN\1. eigene Folien\Fotos\1. Gebäude\Bauteile\Kellerdecken.JPG"/>
          <p:cNvPicPr>
            <a:picLocks noChangeAspect="1" noChangeArrowheads="1"/>
          </p:cNvPicPr>
          <p:nvPr/>
        </p:nvPicPr>
        <p:blipFill>
          <a:blip r:embed="rId3" cstate="print"/>
          <a:srcRect l="9808" t="10735" r="17175" b="82739"/>
          <a:stretch>
            <a:fillRect/>
          </a:stretch>
        </p:blipFill>
        <p:spPr bwMode="auto">
          <a:xfrm>
            <a:off x="2447925" y="1381125"/>
            <a:ext cx="638175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Picture 2" descr="C:\Dokumente und Einstellungen\Bernhard\Eigene Dateien\1. BÜRO\2. FOLIEN\1. eigene Folien\Fotos\1. Gebäude\Bauteile\Kellerdecken.JPG"/>
          <p:cNvPicPr>
            <a:picLocks noChangeAspect="1" noChangeArrowheads="1"/>
          </p:cNvPicPr>
          <p:nvPr/>
        </p:nvPicPr>
        <p:blipFill>
          <a:blip r:embed="rId3" cstate="print"/>
          <a:srcRect l="9808" t="52332" r="17175" b="18102"/>
          <a:stretch>
            <a:fillRect/>
          </a:stretch>
        </p:blipFill>
        <p:spPr bwMode="auto">
          <a:xfrm>
            <a:off x="2447925" y="2095500"/>
            <a:ext cx="638175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3" name="Picture 2" descr="C:\Dokumente und Einstellungen\Bernhard\Eigene Dateien\1. BÜRO\2. FOLIEN\1. eigene Folien\Fotos\1. Gebäude\Bauteile\3. unterer Abschluss\verkleinert 640x480\k-127_2720.JPG"/>
          <p:cNvPicPr>
            <a:picLocks noChangeAspect="1" noChangeArrowheads="1"/>
          </p:cNvPicPr>
          <p:nvPr/>
        </p:nvPicPr>
        <p:blipFill>
          <a:blip r:embed="rId4" cstate="print"/>
          <a:srcRect r="33182"/>
          <a:stretch>
            <a:fillRect/>
          </a:stretch>
        </p:blipFill>
        <p:spPr bwMode="auto">
          <a:xfrm>
            <a:off x="0" y="2562225"/>
            <a:ext cx="2314800" cy="2598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0" y="5148590"/>
            <a:ext cx="2314800" cy="2616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de-DE" sz="1100" dirty="0" smtClean="0">
                <a:solidFill>
                  <a:srgbClr val="3333FF"/>
                </a:solidFill>
              </a:rPr>
              <a:t>Foto: Bernhard ANDRE, Wittlich</a:t>
            </a:r>
            <a:endParaRPr lang="de-DE" sz="1100" dirty="0">
              <a:solidFill>
                <a:srgbClr val="3333FF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2314800" y="6488668"/>
            <a:ext cx="174759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 smtClean="0">
                <a:solidFill>
                  <a:srgbClr val="0000FF"/>
                </a:solidFill>
              </a:rPr>
              <a:t>Quelle: IWU, Darmstadt</a:t>
            </a:r>
            <a:endParaRPr lang="de-DE" sz="11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4"/>
          <p:cNvSpPr>
            <a:spLocks noChangeArrowheads="1"/>
          </p:cNvSpPr>
          <p:nvPr/>
        </p:nvSpPr>
        <p:spPr bwMode="auto">
          <a:xfrm>
            <a:off x="0" y="2349500"/>
            <a:ext cx="9144000" cy="45085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295400"/>
            <a:ext cx="4724400" cy="2052638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FF3300"/>
              </a:buClr>
              <a:buFont typeface="Wingdings" pitchFamily="2" charset="2"/>
              <a:buNone/>
              <a:tabLst>
                <a:tab pos="8255000" algn="r"/>
              </a:tabLst>
            </a:pPr>
            <a:r>
              <a:rPr lang="de-DE" sz="2000" b="1" dirty="0" smtClean="0">
                <a:solidFill>
                  <a:srgbClr val="FF3300"/>
                </a:solidFill>
              </a:rPr>
              <a:t>Sofort-Maßnahmen</a:t>
            </a:r>
            <a:endParaRPr lang="de-DE" b="1" dirty="0" smtClean="0"/>
          </a:p>
          <a:p>
            <a:pPr eaLnBrk="1" hangingPunct="1">
              <a:lnSpc>
                <a:spcPct val="90000"/>
              </a:lnSpc>
              <a:buClr>
                <a:srgbClr val="FF3300"/>
              </a:buClr>
              <a:tabLst>
                <a:tab pos="8255000" algn="r"/>
              </a:tabLst>
            </a:pPr>
            <a:endParaRPr lang="de-DE" sz="1200" dirty="0" smtClean="0"/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rgbClr val="FF3300"/>
              </a:buClr>
              <a:buFont typeface="Wingdings" pitchFamily="2" charset="2"/>
              <a:buNone/>
              <a:tabLst>
                <a:tab pos="8255000" algn="r"/>
              </a:tabLst>
            </a:pPr>
            <a:r>
              <a:rPr lang="de-DE" sz="2000" b="1" u="sng" dirty="0" smtClean="0">
                <a:solidFill>
                  <a:srgbClr val="3333FF"/>
                </a:solidFill>
              </a:rPr>
              <a:t>Dämmung der Kellerdecke</a:t>
            </a:r>
            <a:r>
              <a:rPr lang="de-DE" sz="2000" b="1" dirty="0" smtClean="0">
                <a:solidFill>
                  <a:srgbClr val="3333FF"/>
                </a:solidFill>
              </a:rPr>
              <a:t> und</a:t>
            </a:r>
            <a:r>
              <a:rPr lang="de-DE" sz="2000" b="1" u="sng" dirty="0" smtClean="0">
                <a:solidFill>
                  <a:srgbClr val="3333FF"/>
                </a:solidFill>
              </a:rPr>
              <a:t>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rgbClr val="FF3300"/>
              </a:buClr>
              <a:buFont typeface="Wingdings" pitchFamily="2" charset="2"/>
              <a:buNone/>
              <a:tabLst>
                <a:tab pos="8255000" algn="r"/>
              </a:tabLst>
            </a:pPr>
            <a:r>
              <a:rPr lang="de-DE" sz="2000" b="1" u="sng" dirty="0" smtClean="0">
                <a:solidFill>
                  <a:srgbClr val="3333FF"/>
                </a:solidFill>
              </a:rPr>
              <a:t>Innen-Trennwände</a:t>
            </a:r>
          </a:p>
          <a:p>
            <a:pPr eaLnBrk="1" hangingPunct="1">
              <a:lnSpc>
                <a:spcPct val="90000"/>
              </a:lnSpc>
              <a:buClr>
                <a:srgbClr val="FF3300"/>
              </a:buClr>
              <a:tabLst>
                <a:tab pos="8255000" algn="r"/>
              </a:tabLst>
            </a:pPr>
            <a:r>
              <a:rPr lang="de-DE" sz="2000" dirty="0" smtClean="0">
                <a:solidFill>
                  <a:srgbClr val="3333FF"/>
                </a:solidFill>
              </a:rPr>
              <a:t>Dicke: &gt; 6 - 12 cm </a:t>
            </a:r>
          </a:p>
          <a:p>
            <a:pPr eaLnBrk="1" hangingPunct="1">
              <a:lnSpc>
                <a:spcPct val="90000"/>
              </a:lnSpc>
              <a:buClr>
                <a:srgbClr val="FF3300"/>
              </a:buClr>
              <a:tabLst>
                <a:tab pos="8255000" algn="r"/>
              </a:tabLst>
            </a:pPr>
            <a:r>
              <a:rPr lang="de-DE" sz="2000" dirty="0" smtClean="0">
                <a:solidFill>
                  <a:srgbClr val="3333FF"/>
                </a:solidFill>
              </a:rPr>
              <a:t>Kosten: 25 - 60 € pro m</a:t>
            </a:r>
            <a:r>
              <a:rPr lang="de-DE" sz="2000" baseline="30000" dirty="0" smtClean="0">
                <a:solidFill>
                  <a:srgbClr val="3333FF"/>
                </a:solidFill>
              </a:rPr>
              <a:t>2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720725"/>
            <a:ext cx="9144000" cy="468313"/>
          </a:xfrm>
          <a:solidFill>
            <a:srgbClr val="FFC000">
              <a:alpha val="50195"/>
            </a:srgbClr>
          </a:solidFill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de-DE" sz="2800" smtClean="0">
                <a:solidFill>
                  <a:srgbClr val="FF0000"/>
                </a:solidFill>
              </a:rPr>
              <a:t>Dämmung der Kellerdecke</a:t>
            </a:r>
          </a:p>
        </p:txBody>
      </p:sp>
      <p:pic>
        <p:nvPicPr>
          <p:cNvPr id="59397" name="Picture 5" descr="8cm Kellerdeckendämmu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3581400"/>
            <a:ext cx="2895600" cy="2354263"/>
          </a:xfrm>
          <a:prstGeom prst="rect">
            <a:avLst/>
          </a:prstGeom>
          <a:noFill/>
          <a:ln w="9525">
            <a:solidFill>
              <a:srgbClr val="3333FF"/>
            </a:solidFill>
            <a:miter lim="800000"/>
            <a:headEnd/>
            <a:tailEnd/>
          </a:ln>
        </p:spPr>
      </p:pic>
      <p:pic>
        <p:nvPicPr>
          <p:cNvPr id="59398" name="Picture 10" descr="C:\Dokumente und Einstellungen\Bernhard Andre\Eigene Dateien\BÜRO\LEISTUNG\Folien\Einzelgrafiken\Kellerdecke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2514600"/>
            <a:ext cx="3314700" cy="2743200"/>
          </a:xfrm>
          <a:prstGeom prst="rect">
            <a:avLst/>
          </a:prstGeom>
          <a:noFill/>
          <a:ln w="9525">
            <a:solidFill>
              <a:srgbClr val="3333FF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4"/>
          <p:cNvSpPr>
            <a:spLocks noChangeArrowheads="1"/>
          </p:cNvSpPr>
          <p:nvPr/>
        </p:nvSpPr>
        <p:spPr bwMode="auto">
          <a:xfrm>
            <a:off x="0" y="2349500"/>
            <a:ext cx="9144000" cy="45085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6041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20725"/>
            <a:ext cx="9144000" cy="468313"/>
          </a:xfrm>
          <a:solidFill>
            <a:srgbClr val="FFC000">
              <a:alpha val="50195"/>
            </a:srgbClr>
          </a:solidFill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de-DE" sz="2800" dirty="0" smtClean="0">
                <a:solidFill>
                  <a:srgbClr val="FF0000"/>
                </a:solidFill>
              </a:rPr>
              <a:t>Typischer Schwachpunkt: Kellerabgang</a:t>
            </a:r>
          </a:p>
        </p:txBody>
      </p:sp>
      <p:sp>
        <p:nvSpPr>
          <p:cNvPr id="60420" name="Textfeld 4"/>
          <p:cNvSpPr txBox="1">
            <a:spLocks noChangeArrowheads="1"/>
          </p:cNvSpPr>
          <p:nvPr/>
        </p:nvSpPr>
        <p:spPr bwMode="auto">
          <a:xfrm>
            <a:off x="2933700" y="2238375"/>
            <a:ext cx="1655763" cy="3238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de-DE"/>
          </a:p>
        </p:txBody>
      </p:sp>
      <p:pic>
        <p:nvPicPr>
          <p:cNvPr id="60421" name="Picture 2" descr="C:\Dokumente und Einstellungen\Bernhard\Eigene Dateien\1. BÜRO\2. FOLIEN\1. eigene Folien\Fotos\1. Gebäude\Bauteile\3. unterer Abschluss\verkleinert 640x480\k-P10002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48175" y="1304925"/>
            <a:ext cx="4319588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2" name="Picture 3" descr="C:\Dokumente und Einstellungen\Bernhard\Eigene Dateien\1. BÜRO\2. FOLIEN\1. eigene Folien\Fotos\1. Gebäude\Bauteile\3. unterer Abschluss\verkleinert 640x480\k-116_16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1950" y="3371850"/>
            <a:ext cx="4319588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" y="6596390"/>
            <a:ext cx="2438399" cy="2616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de-DE" sz="1100" dirty="0" smtClean="0">
                <a:solidFill>
                  <a:srgbClr val="3333FF"/>
                </a:solidFill>
              </a:rPr>
              <a:t>Fotos: Bernhard ANDRE, Wittlich</a:t>
            </a:r>
            <a:endParaRPr lang="de-DE" sz="1100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2700000" y="2484000"/>
            <a:ext cx="5476875" cy="2762250"/>
          </a:xfrm>
        </p:spPr>
        <p:txBody>
          <a:bodyPr/>
          <a:lstStyle/>
          <a:p>
            <a:pPr eaLnBrk="1" hangingPunct="1"/>
            <a:r>
              <a:rPr lang="de-DE" sz="4800" dirty="0" smtClean="0">
                <a:solidFill>
                  <a:srgbClr val="FF3300"/>
                </a:solidFill>
              </a:rPr>
              <a:t>Fenster:</a:t>
            </a:r>
            <a:br>
              <a:rPr lang="de-DE" sz="4800" dirty="0" smtClean="0">
                <a:solidFill>
                  <a:srgbClr val="FF3300"/>
                </a:solidFill>
              </a:rPr>
            </a:br>
            <a:r>
              <a:rPr lang="de-DE" sz="4800" dirty="0" smtClean="0">
                <a:solidFill>
                  <a:srgbClr val="FF3300"/>
                </a:solidFill>
              </a:rPr>
              <a:t> </a:t>
            </a:r>
            <a:br>
              <a:rPr lang="de-DE" sz="4800" dirty="0" smtClean="0">
                <a:solidFill>
                  <a:srgbClr val="FF3300"/>
                </a:solidFill>
              </a:rPr>
            </a:br>
            <a:r>
              <a:rPr lang="de-DE" sz="4800" dirty="0" smtClean="0">
                <a:solidFill>
                  <a:srgbClr val="FF3300"/>
                </a:solidFill>
              </a:rPr>
              <a:t>Glas, Rahmen und </a:t>
            </a:r>
            <a:br>
              <a:rPr lang="de-DE" sz="4800" dirty="0" smtClean="0">
                <a:solidFill>
                  <a:srgbClr val="FF3300"/>
                </a:solidFill>
              </a:rPr>
            </a:br>
            <a:r>
              <a:rPr lang="de-DE" sz="4800" dirty="0" smtClean="0">
                <a:solidFill>
                  <a:srgbClr val="FF3300"/>
                </a:solidFill>
              </a:rPr>
              <a:t>Rollladenkasten</a:t>
            </a:r>
          </a:p>
        </p:txBody>
      </p:sp>
      <p:pic>
        <p:nvPicPr>
          <p:cNvPr id="91138" name="Picture 2" descr="C:\Dokumente und Einstellungen\Bernhard\Eigene Dateien\1. BÜRO\2. FOLIEN\1. eigene Folien\Fotos\1. GEBÄUDE\EIFELSTRASSE\verkleinert 800x600\k-Rückansicht2 alt.jpg"/>
          <p:cNvPicPr>
            <a:picLocks noChangeAspect="1" noChangeArrowheads="1"/>
          </p:cNvPicPr>
          <p:nvPr/>
        </p:nvPicPr>
        <p:blipFill>
          <a:blip r:embed="rId3" cstate="print"/>
          <a:srcRect l="49250" t="29500" r="20750" b="6833"/>
          <a:stretch>
            <a:fillRect/>
          </a:stretch>
        </p:blipFill>
        <p:spPr bwMode="auto">
          <a:xfrm>
            <a:off x="0" y="2552700"/>
            <a:ext cx="2314800" cy="3684390"/>
          </a:xfrm>
          <a:prstGeom prst="rect">
            <a:avLst/>
          </a:prstGeom>
          <a:noFill/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0" y="6234440"/>
            <a:ext cx="2314800" cy="2616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de-DE" sz="1100" dirty="0" smtClean="0">
                <a:solidFill>
                  <a:srgbClr val="3333FF"/>
                </a:solidFill>
              </a:rPr>
              <a:t>Foto: Bernhard ANDRE, Wittlich</a:t>
            </a:r>
            <a:endParaRPr lang="de-DE" sz="1100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4"/>
          <p:cNvSpPr>
            <a:spLocks noChangeArrowheads="1"/>
          </p:cNvSpPr>
          <p:nvPr/>
        </p:nvSpPr>
        <p:spPr bwMode="auto">
          <a:xfrm>
            <a:off x="0" y="2349500"/>
            <a:ext cx="9144000" cy="45085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pic>
        <p:nvPicPr>
          <p:cNvPr id="62467" name="Picture 2" descr="Haus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219200"/>
            <a:ext cx="6086475" cy="468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8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720725"/>
            <a:ext cx="9144000" cy="468313"/>
          </a:xfrm>
          <a:solidFill>
            <a:srgbClr val="FFC000">
              <a:alpha val="50195"/>
            </a:srgbClr>
          </a:solidFill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de-DE" sz="2800" dirty="0" smtClean="0">
                <a:solidFill>
                  <a:srgbClr val="FF3300"/>
                </a:solidFill>
              </a:rPr>
              <a:t>Wärmedämmung  (Fenster- bzw. Glasaustausch)</a:t>
            </a:r>
          </a:p>
        </p:txBody>
      </p:sp>
      <p:sp>
        <p:nvSpPr>
          <p:cNvPr id="62469" name="Rectangle 8"/>
          <p:cNvSpPr>
            <a:spLocks noChangeArrowheads="1"/>
          </p:cNvSpPr>
          <p:nvPr/>
        </p:nvSpPr>
        <p:spPr bwMode="auto">
          <a:xfrm>
            <a:off x="5073650" y="1412875"/>
            <a:ext cx="292100" cy="9874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62470" name="Rectangle 9"/>
          <p:cNvSpPr>
            <a:spLocks noChangeArrowheads="1"/>
          </p:cNvSpPr>
          <p:nvPr/>
        </p:nvSpPr>
        <p:spPr bwMode="auto">
          <a:xfrm>
            <a:off x="5470525" y="1412875"/>
            <a:ext cx="269875" cy="9874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62471" name="Rectangle 10"/>
          <p:cNvSpPr>
            <a:spLocks noChangeArrowheads="1"/>
          </p:cNvSpPr>
          <p:nvPr/>
        </p:nvSpPr>
        <p:spPr bwMode="auto">
          <a:xfrm>
            <a:off x="5848350" y="1403350"/>
            <a:ext cx="260350" cy="990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62472" name="Rectangle 11"/>
          <p:cNvSpPr>
            <a:spLocks noChangeArrowheads="1"/>
          </p:cNvSpPr>
          <p:nvPr/>
        </p:nvSpPr>
        <p:spPr bwMode="auto">
          <a:xfrm>
            <a:off x="2762250" y="2949575"/>
            <a:ext cx="857250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62473" name="Rectangle 12"/>
          <p:cNvSpPr>
            <a:spLocks noChangeArrowheads="1"/>
          </p:cNvSpPr>
          <p:nvPr/>
        </p:nvSpPr>
        <p:spPr bwMode="auto">
          <a:xfrm>
            <a:off x="3813175" y="2946400"/>
            <a:ext cx="1076325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62474" name="Rectangle 13"/>
          <p:cNvSpPr>
            <a:spLocks noChangeArrowheads="1"/>
          </p:cNvSpPr>
          <p:nvPr/>
        </p:nvSpPr>
        <p:spPr bwMode="auto">
          <a:xfrm>
            <a:off x="2765425" y="4365625"/>
            <a:ext cx="860425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62475" name="Rectangle 14"/>
          <p:cNvSpPr>
            <a:spLocks noChangeArrowheads="1"/>
          </p:cNvSpPr>
          <p:nvPr/>
        </p:nvSpPr>
        <p:spPr bwMode="auto">
          <a:xfrm>
            <a:off x="3810000" y="4365625"/>
            <a:ext cx="654050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62476" name="Rectangle 15"/>
          <p:cNvSpPr>
            <a:spLocks noChangeArrowheads="1"/>
          </p:cNvSpPr>
          <p:nvPr/>
        </p:nvSpPr>
        <p:spPr bwMode="auto">
          <a:xfrm>
            <a:off x="4816475" y="1657350"/>
            <a:ext cx="76200" cy="1371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62477" name="Rectangle 16"/>
          <p:cNvSpPr>
            <a:spLocks noChangeArrowheads="1"/>
          </p:cNvSpPr>
          <p:nvPr/>
        </p:nvSpPr>
        <p:spPr bwMode="auto">
          <a:xfrm>
            <a:off x="5257800" y="4419600"/>
            <a:ext cx="76200" cy="10128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62478" name="Rectangle 17"/>
          <p:cNvSpPr>
            <a:spLocks noChangeArrowheads="1"/>
          </p:cNvSpPr>
          <p:nvPr/>
        </p:nvSpPr>
        <p:spPr bwMode="auto">
          <a:xfrm>
            <a:off x="4572000" y="4365625"/>
            <a:ext cx="762000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93212" name="AutoShape 28"/>
          <p:cNvSpPr>
            <a:spLocks noChangeArrowheads="1"/>
          </p:cNvSpPr>
          <p:nvPr/>
        </p:nvSpPr>
        <p:spPr bwMode="auto">
          <a:xfrm>
            <a:off x="2133600" y="335280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93213" name="AutoShape 29"/>
          <p:cNvSpPr>
            <a:spLocks noChangeArrowheads="1"/>
          </p:cNvSpPr>
          <p:nvPr/>
        </p:nvSpPr>
        <p:spPr bwMode="auto">
          <a:xfrm>
            <a:off x="2133600" y="3429000"/>
            <a:ext cx="976313" cy="244475"/>
          </a:xfrm>
          <a:prstGeom prst="leftArrow">
            <a:avLst>
              <a:gd name="adj1" fmla="val 50000"/>
              <a:gd name="adj2" fmla="val 99838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62481" name="Text Box 5"/>
          <p:cNvSpPr txBox="1">
            <a:spLocks noChangeArrowheads="1"/>
          </p:cNvSpPr>
          <p:nvPr/>
        </p:nvSpPr>
        <p:spPr bwMode="auto">
          <a:xfrm>
            <a:off x="1295400" y="3352800"/>
            <a:ext cx="620713" cy="276225"/>
          </a:xfrm>
          <a:prstGeom prst="rect">
            <a:avLst/>
          </a:prstGeom>
          <a:solidFill>
            <a:srgbClr val="00B0F0">
              <a:alpha val="50195"/>
            </a:srgbClr>
          </a:solidFill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</a:pPr>
            <a:r>
              <a:rPr lang="de-DE" sz="1200"/>
              <a:t>- 10°C</a:t>
            </a:r>
          </a:p>
        </p:txBody>
      </p:sp>
      <p:sp>
        <p:nvSpPr>
          <p:cNvPr id="62482" name="Text Box 7"/>
          <p:cNvSpPr txBox="1">
            <a:spLocks noChangeArrowheads="1"/>
          </p:cNvSpPr>
          <p:nvPr/>
        </p:nvSpPr>
        <p:spPr bwMode="auto">
          <a:xfrm>
            <a:off x="3929063" y="2143125"/>
            <a:ext cx="534987" cy="276225"/>
          </a:xfrm>
          <a:prstGeom prst="rect">
            <a:avLst/>
          </a:prstGeom>
          <a:solidFill>
            <a:srgbClr val="00B0F0">
              <a:alpha val="50195"/>
            </a:srgbClr>
          </a:solidFill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Tx/>
              <a:buFontTx/>
              <a:buNone/>
            </a:pPr>
            <a:r>
              <a:rPr lang="de-DE" sz="1200"/>
              <a:t>- 2°C</a:t>
            </a:r>
          </a:p>
        </p:txBody>
      </p:sp>
      <p:sp>
        <p:nvSpPr>
          <p:cNvPr id="62483" name="Text Box 6"/>
          <p:cNvSpPr txBox="1">
            <a:spLocks noChangeArrowheads="1"/>
          </p:cNvSpPr>
          <p:nvPr/>
        </p:nvSpPr>
        <p:spPr bwMode="auto">
          <a:xfrm>
            <a:off x="1785938" y="4929188"/>
            <a:ext cx="441325" cy="276225"/>
          </a:xfrm>
          <a:prstGeom prst="rect">
            <a:avLst/>
          </a:prstGeom>
          <a:solidFill>
            <a:srgbClr val="00B0F0">
              <a:alpha val="50195"/>
            </a:srgbClr>
          </a:solidFill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</a:pPr>
            <a:r>
              <a:rPr lang="de-DE" sz="1200"/>
              <a:t>5°C</a:t>
            </a:r>
          </a:p>
        </p:txBody>
      </p:sp>
      <p:sp>
        <p:nvSpPr>
          <p:cNvPr id="62484" name="Text Box 10"/>
          <p:cNvSpPr txBox="1">
            <a:spLocks noChangeArrowheads="1"/>
          </p:cNvSpPr>
          <p:nvPr/>
        </p:nvSpPr>
        <p:spPr bwMode="auto">
          <a:xfrm>
            <a:off x="3000375" y="4929188"/>
            <a:ext cx="527050" cy="276225"/>
          </a:xfrm>
          <a:prstGeom prst="rect">
            <a:avLst/>
          </a:prstGeom>
          <a:solidFill>
            <a:srgbClr val="00B0F0">
              <a:alpha val="50195"/>
            </a:srgbClr>
          </a:solidFill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</a:pPr>
            <a:r>
              <a:rPr lang="de-DE" sz="1200"/>
              <a:t>10°C</a:t>
            </a:r>
          </a:p>
        </p:txBody>
      </p:sp>
      <p:sp>
        <p:nvSpPr>
          <p:cNvPr id="62485" name="Text Box 8"/>
          <p:cNvSpPr txBox="1">
            <a:spLocks noChangeArrowheads="1"/>
          </p:cNvSpPr>
          <p:nvPr/>
        </p:nvSpPr>
        <p:spPr bwMode="auto">
          <a:xfrm>
            <a:off x="7010400" y="3886200"/>
            <a:ext cx="620713" cy="276225"/>
          </a:xfrm>
          <a:prstGeom prst="rect">
            <a:avLst/>
          </a:prstGeom>
          <a:solidFill>
            <a:srgbClr val="00B0F0">
              <a:alpha val="50195"/>
            </a:srgbClr>
          </a:solidFill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</a:pPr>
            <a:r>
              <a:rPr lang="de-DE" sz="1200"/>
              <a:t>- 10°C</a:t>
            </a:r>
          </a:p>
        </p:txBody>
      </p:sp>
      <p:sp>
        <p:nvSpPr>
          <p:cNvPr id="62486" name="Text Box 11"/>
          <p:cNvSpPr txBox="1">
            <a:spLocks noChangeArrowheads="1"/>
          </p:cNvSpPr>
          <p:nvPr/>
        </p:nvSpPr>
        <p:spPr bwMode="auto">
          <a:xfrm>
            <a:off x="5286375" y="2571750"/>
            <a:ext cx="527050" cy="2762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</a:pPr>
            <a:r>
              <a:rPr lang="de-DE" sz="1200">
                <a:solidFill>
                  <a:srgbClr val="FF0000"/>
                </a:solidFill>
              </a:rPr>
              <a:t>20°C</a:t>
            </a:r>
          </a:p>
        </p:txBody>
      </p:sp>
      <p:sp>
        <p:nvSpPr>
          <p:cNvPr id="62487" name="Text Box 9"/>
          <p:cNvSpPr txBox="1">
            <a:spLocks noChangeArrowheads="1"/>
          </p:cNvSpPr>
          <p:nvPr/>
        </p:nvSpPr>
        <p:spPr bwMode="auto">
          <a:xfrm>
            <a:off x="3000375" y="3214688"/>
            <a:ext cx="527050" cy="2762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</a:pPr>
            <a:r>
              <a:rPr lang="de-DE" sz="1200">
                <a:solidFill>
                  <a:srgbClr val="FF0000"/>
                </a:solidFill>
              </a:rPr>
              <a:t>20°C</a:t>
            </a:r>
          </a:p>
        </p:txBody>
      </p:sp>
      <p:sp>
        <p:nvSpPr>
          <p:cNvPr id="24" name="Rechteck 23"/>
          <p:cNvSpPr/>
          <p:nvPr/>
        </p:nvSpPr>
        <p:spPr>
          <a:xfrm>
            <a:off x="1540119" y="6221412"/>
            <a:ext cx="23807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 smtClean="0">
                <a:solidFill>
                  <a:srgbClr val="0000FF"/>
                </a:solidFill>
              </a:rPr>
              <a:t>Grafik: Bernhard Andre, Wittlich</a:t>
            </a:r>
            <a:endParaRPr lang="de-DE" sz="11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93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212" grpId="0" animBg="1"/>
      <p:bldP spid="9321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4"/>
          <p:cNvSpPr>
            <a:spLocks noChangeArrowheads="1"/>
          </p:cNvSpPr>
          <p:nvPr/>
        </p:nvSpPr>
        <p:spPr bwMode="auto">
          <a:xfrm>
            <a:off x="0" y="2349500"/>
            <a:ext cx="9144000" cy="45085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de-DE"/>
          </a:p>
        </p:txBody>
      </p:sp>
      <p:sp>
        <p:nvSpPr>
          <p:cNvPr id="6861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47700"/>
            <a:ext cx="9144000" cy="468313"/>
          </a:xfrm>
          <a:solidFill>
            <a:srgbClr val="FFC000">
              <a:alpha val="50195"/>
            </a:srgbClr>
          </a:solidFill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de-DE" sz="2800" dirty="0" smtClean="0">
                <a:solidFill>
                  <a:srgbClr val="FF0000"/>
                </a:solidFill>
              </a:rPr>
              <a:t>Fenster (U</a:t>
            </a:r>
            <a:r>
              <a:rPr lang="de-DE" sz="2800" baseline="-25000" dirty="0" smtClean="0">
                <a:solidFill>
                  <a:srgbClr val="FF0000"/>
                </a:solidFill>
              </a:rPr>
              <a:t>w</a:t>
            </a:r>
            <a:r>
              <a:rPr lang="de-DE" sz="2800" dirty="0" smtClean="0">
                <a:solidFill>
                  <a:srgbClr val="FF0000"/>
                </a:solidFill>
              </a:rPr>
              <a:t>)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331427" y="1327150"/>
            <a:ext cx="468923" cy="3251200"/>
            <a:chOff x="4160" y="1448"/>
            <a:chExt cx="320" cy="2048"/>
          </a:xfrm>
        </p:grpSpPr>
        <p:sp>
          <p:nvSpPr>
            <p:cNvPr id="68644" name="Rectangle 4" descr="Diagonal hell nach oben"/>
            <p:cNvSpPr>
              <a:spLocks noChangeArrowheads="1"/>
            </p:cNvSpPr>
            <p:nvPr/>
          </p:nvSpPr>
          <p:spPr bwMode="auto">
            <a:xfrm>
              <a:off x="4160" y="1448"/>
              <a:ext cx="56" cy="2048"/>
            </a:xfrm>
            <a:prstGeom prst="rect">
              <a:avLst/>
            </a:prstGeom>
            <a:pattFill prst="ltUpDiag">
              <a:fgClr>
                <a:srgbClr val="DDDDDD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8645" name="Rectangle 5" descr="Diagonal hell nach oben"/>
            <p:cNvSpPr>
              <a:spLocks noChangeArrowheads="1"/>
            </p:cNvSpPr>
            <p:nvPr/>
          </p:nvSpPr>
          <p:spPr bwMode="auto">
            <a:xfrm>
              <a:off x="4424" y="1448"/>
              <a:ext cx="56" cy="2048"/>
            </a:xfrm>
            <a:prstGeom prst="rect">
              <a:avLst/>
            </a:prstGeom>
            <a:pattFill prst="ltUpDiag">
              <a:fgClr>
                <a:srgbClr val="DDDDDD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8646" name="Line 6"/>
            <p:cNvSpPr>
              <a:spLocks noChangeShapeType="1"/>
            </p:cNvSpPr>
            <p:nvPr/>
          </p:nvSpPr>
          <p:spPr bwMode="auto">
            <a:xfrm>
              <a:off x="4416" y="1448"/>
              <a:ext cx="0" cy="2048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8647" name="Rectangle 7"/>
            <p:cNvSpPr>
              <a:spLocks noChangeArrowheads="1"/>
            </p:cNvSpPr>
            <p:nvPr/>
          </p:nvSpPr>
          <p:spPr bwMode="auto">
            <a:xfrm>
              <a:off x="4218" y="1448"/>
              <a:ext cx="188" cy="2047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68613" name="AutoShape 8"/>
          <p:cNvSpPr>
            <a:spLocks noChangeArrowheads="1"/>
          </p:cNvSpPr>
          <p:nvPr/>
        </p:nvSpPr>
        <p:spPr bwMode="auto">
          <a:xfrm>
            <a:off x="2422281" y="4452938"/>
            <a:ext cx="263769" cy="114300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8614" name="AutoShape 9"/>
          <p:cNvSpPr>
            <a:spLocks noChangeArrowheads="1"/>
          </p:cNvSpPr>
          <p:nvPr/>
        </p:nvSpPr>
        <p:spPr bwMode="auto">
          <a:xfrm>
            <a:off x="2105758" y="4424364"/>
            <a:ext cx="219808" cy="352425"/>
          </a:xfrm>
          <a:prstGeom prst="octagon">
            <a:avLst>
              <a:gd name="adj" fmla="val 29287"/>
            </a:avLst>
          </a:prstGeom>
          <a:solidFill>
            <a:srgbClr val="CC9900"/>
          </a:solidFill>
          <a:ln w="9525">
            <a:solidFill>
              <a:srgbClr val="CC99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8615" name="AutoShape 10"/>
          <p:cNvSpPr>
            <a:spLocks noChangeArrowheads="1"/>
          </p:cNvSpPr>
          <p:nvPr/>
        </p:nvSpPr>
        <p:spPr bwMode="auto">
          <a:xfrm rot="2925264">
            <a:off x="2278918" y="4390049"/>
            <a:ext cx="88900" cy="71803"/>
          </a:xfrm>
          <a:prstGeom prst="rtTriangle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8616" name="AutoShape 11"/>
          <p:cNvSpPr>
            <a:spLocks noChangeArrowheads="1"/>
          </p:cNvSpPr>
          <p:nvPr/>
        </p:nvSpPr>
        <p:spPr bwMode="auto">
          <a:xfrm rot="5400000">
            <a:off x="2479065" y="4369656"/>
            <a:ext cx="238125" cy="668215"/>
          </a:xfrm>
          <a:prstGeom prst="octagon">
            <a:avLst>
              <a:gd name="adj" fmla="val 29287"/>
            </a:avLst>
          </a:prstGeom>
          <a:solidFill>
            <a:srgbClr val="CC9900"/>
          </a:solidFill>
          <a:ln w="9525">
            <a:solidFill>
              <a:srgbClr val="CC99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8617" name="AutoShape 12"/>
          <p:cNvSpPr>
            <a:spLocks noChangeArrowheads="1"/>
          </p:cNvSpPr>
          <p:nvPr/>
        </p:nvSpPr>
        <p:spPr bwMode="auto">
          <a:xfrm>
            <a:off x="2806212" y="4410076"/>
            <a:ext cx="218342" cy="404813"/>
          </a:xfrm>
          <a:prstGeom prst="octagon">
            <a:avLst>
              <a:gd name="adj" fmla="val 29287"/>
            </a:avLst>
          </a:prstGeom>
          <a:solidFill>
            <a:srgbClr val="CC9900"/>
          </a:solidFill>
          <a:ln w="9525">
            <a:solidFill>
              <a:srgbClr val="CC99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8618" name="AutoShape 13"/>
          <p:cNvSpPr>
            <a:spLocks noChangeArrowheads="1"/>
          </p:cNvSpPr>
          <p:nvPr/>
        </p:nvSpPr>
        <p:spPr bwMode="auto">
          <a:xfrm rot="18674736" flipH="1">
            <a:off x="2761029" y="4374173"/>
            <a:ext cx="88900" cy="71804"/>
          </a:xfrm>
          <a:prstGeom prst="rtTriangle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8619" name="AutoShape 14"/>
          <p:cNvSpPr>
            <a:spLocks noChangeArrowheads="1"/>
          </p:cNvSpPr>
          <p:nvPr/>
        </p:nvSpPr>
        <p:spPr bwMode="auto">
          <a:xfrm>
            <a:off x="2327031" y="4643439"/>
            <a:ext cx="126023" cy="333375"/>
          </a:xfrm>
          <a:prstGeom prst="octagon">
            <a:avLst>
              <a:gd name="adj" fmla="val 29287"/>
            </a:avLst>
          </a:prstGeom>
          <a:solidFill>
            <a:srgbClr val="CC9900"/>
          </a:solidFill>
          <a:ln w="9525">
            <a:solidFill>
              <a:srgbClr val="CC99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8620" name="AutoShape 15"/>
          <p:cNvSpPr>
            <a:spLocks noChangeArrowheads="1"/>
          </p:cNvSpPr>
          <p:nvPr/>
        </p:nvSpPr>
        <p:spPr bwMode="auto">
          <a:xfrm>
            <a:off x="2716823" y="4660901"/>
            <a:ext cx="306266" cy="481013"/>
          </a:xfrm>
          <a:prstGeom prst="octagon">
            <a:avLst>
              <a:gd name="adj" fmla="val 29287"/>
            </a:avLst>
          </a:prstGeom>
          <a:solidFill>
            <a:srgbClr val="CC9900"/>
          </a:solidFill>
          <a:ln w="9525">
            <a:solidFill>
              <a:srgbClr val="CC99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8621" name="AutoShape 16"/>
          <p:cNvSpPr>
            <a:spLocks noChangeArrowheads="1"/>
          </p:cNvSpPr>
          <p:nvPr/>
        </p:nvSpPr>
        <p:spPr bwMode="auto">
          <a:xfrm>
            <a:off x="1916723" y="5010150"/>
            <a:ext cx="219808" cy="604838"/>
          </a:xfrm>
          <a:prstGeom prst="octagon">
            <a:avLst>
              <a:gd name="adj" fmla="val 29287"/>
            </a:avLst>
          </a:prstGeom>
          <a:solidFill>
            <a:srgbClr val="CC9900"/>
          </a:solidFill>
          <a:ln w="9525">
            <a:solidFill>
              <a:srgbClr val="CC99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8622" name="AutoShape 17"/>
          <p:cNvSpPr>
            <a:spLocks noChangeArrowheads="1"/>
          </p:cNvSpPr>
          <p:nvPr/>
        </p:nvSpPr>
        <p:spPr bwMode="auto">
          <a:xfrm>
            <a:off x="2221523" y="5057776"/>
            <a:ext cx="219808" cy="557213"/>
          </a:xfrm>
          <a:prstGeom prst="octagon">
            <a:avLst>
              <a:gd name="adj" fmla="val 29287"/>
            </a:avLst>
          </a:prstGeom>
          <a:solidFill>
            <a:srgbClr val="CC9900"/>
          </a:solidFill>
          <a:ln w="9525">
            <a:solidFill>
              <a:srgbClr val="CC99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8623" name="AutoShape 18"/>
          <p:cNvSpPr>
            <a:spLocks noChangeArrowheads="1"/>
          </p:cNvSpPr>
          <p:nvPr/>
        </p:nvSpPr>
        <p:spPr bwMode="auto">
          <a:xfrm>
            <a:off x="1979735" y="5057776"/>
            <a:ext cx="395654" cy="492125"/>
          </a:xfrm>
          <a:prstGeom prst="octagon">
            <a:avLst>
              <a:gd name="adj" fmla="val 29287"/>
            </a:avLst>
          </a:prstGeom>
          <a:solidFill>
            <a:srgbClr val="CC9900"/>
          </a:solidFill>
          <a:ln w="9525">
            <a:solidFill>
              <a:srgbClr val="CC99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8624" name="AutoShape 19"/>
          <p:cNvSpPr>
            <a:spLocks noChangeArrowheads="1"/>
          </p:cNvSpPr>
          <p:nvPr/>
        </p:nvSpPr>
        <p:spPr bwMode="auto">
          <a:xfrm>
            <a:off x="2108689" y="5057775"/>
            <a:ext cx="461596" cy="838200"/>
          </a:xfrm>
          <a:prstGeom prst="octagon">
            <a:avLst>
              <a:gd name="adj" fmla="val 29287"/>
            </a:avLst>
          </a:prstGeom>
          <a:solidFill>
            <a:srgbClr val="CC9900"/>
          </a:solidFill>
          <a:ln w="9525">
            <a:solidFill>
              <a:srgbClr val="CC99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8625" name="AutoShape 20"/>
          <p:cNvSpPr>
            <a:spLocks noChangeArrowheads="1"/>
          </p:cNvSpPr>
          <p:nvPr/>
        </p:nvSpPr>
        <p:spPr bwMode="auto">
          <a:xfrm>
            <a:off x="2501412" y="5057776"/>
            <a:ext cx="219808" cy="557213"/>
          </a:xfrm>
          <a:prstGeom prst="octagon">
            <a:avLst>
              <a:gd name="adj" fmla="val 29287"/>
            </a:avLst>
          </a:prstGeom>
          <a:solidFill>
            <a:srgbClr val="CC9900"/>
          </a:solidFill>
          <a:ln w="9525">
            <a:solidFill>
              <a:srgbClr val="CC99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8626" name="AutoShape 21"/>
          <p:cNvSpPr>
            <a:spLocks noChangeArrowheads="1"/>
          </p:cNvSpPr>
          <p:nvPr/>
        </p:nvSpPr>
        <p:spPr bwMode="auto">
          <a:xfrm>
            <a:off x="2259623" y="5057776"/>
            <a:ext cx="395654" cy="492125"/>
          </a:xfrm>
          <a:prstGeom prst="octagon">
            <a:avLst>
              <a:gd name="adj" fmla="val 29287"/>
            </a:avLst>
          </a:prstGeom>
          <a:solidFill>
            <a:srgbClr val="CC9900"/>
          </a:solidFill>
          <a:ln w="9525">
            <a:solidFill>
              <a:srgbClr val="CC99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8627" name="AutoShape 22"/>
          <p:cNvSpPr>
            <a:spLocks noChangeArrowheads="1"/>
          </p:cNvSpPr>
          <p:nvPr/>
        </p:nvSpPr>
        <p:spPr bwMode="auto">
          <a:xfrm>
            <a:off x="2583474" y="4984750"/>
            <a:ext cx="95250" cy="527050"/>
          </a:xfrm>
          <a:prstGeom prst="octagon">
            <a:avLst>
              <a:gd name="adj" fmla="val 29287"/>
            </a:avLst>
          </a:prstGeom>
          <a:solidFill>
            <a:srgbClr val="CC9900"/>
          </a:solidFill>
          <a:ln w="9525">
            <a:solidFill>
              <a:srgbClr val="CC99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8628" name="AutoShape 23"/>
          <p:cNvSpPr>
            <a:spLocks noChangeArrowheads="1"/>
          </p:cNvSpPr>
          <p:nvPr/>
        </p:nvSpPr>
        <p:spPr bwMode="auto">
          <a:xfrm>
            <a:off x="2305051" y="5002213"/>
            <a:ext cx="126023" cy="527050"/>
          </a:xfrm>
          <a:prstGeom prst="octagon">
            <a:avLst>
              <a:gd name="adj" fmla="val 29287"/>
            </a:avLst>
          </a:prstGeom>
          <a:solidFill>
            <a:srgbClr val="CC9900"/>
          </a:solidFill>
          <a:ln w="9525">
            <a:solidFill>
              <a:srgbClr val="CC99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8629" name="Text Box 24"/>
          <p:cNvSpPr txBox="1">
            <a:spLocks noChangeArrowheads="1"/>
          </p:cNvSpPr>
          <p:nvPr/>
        </p:nvSpPr>
        <p:spPr bwMode="auto">
          <a:xfrm>
            <a:off x="684335" y="1930401"/>
            <a:ext cx="8294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400" dirty="0">
                <a:solidFill>
                  <a:schemeClr val="accent2"/>
                </a:solidFill>
              </a:rPr>
              <a:t>U</a:t>
            </a:r>
            <a:r>
              <a:rPr lang="de-DE" sz="2400" baseline="-16000" dirty="0">
                <a:solidFill>
                  <a:schemeClr val="accent2"/>
                </a:solidFill>
              </a:rPr>
              <a:t>g</a:t>
            </a:r>
          </a:p>
        </p:txBody>
      </p:sp>
      <p:sp>
        <p:nvSpPr>
          <p:cNvPr id="68630" name="Text Box 25"/>
          <p:cNvSpPr txBox="1">
            <a:spLocks noChangeArrowheads="1"/>
          </p:cNvSpPr>
          <p:nvPr/>
        </p:nvSpPr>
        <p:spPr bwMode="auto">
          <a:xfrm>
            <a:off x="665285" y="4783138"/>
            <a:ext cx="8294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400" dirty="0" err="1">
                <a:solidFill>
                  <a:schemeClr val="accent2"/>
                </a:solidFill>
              </a:rPr>
              <a:t>U</a:t>
            </a:r>
            <a:r>
              <a:rPr lang="de-DE" sz="2400" baseline="-16000" dirty="0" err="1">
                <a:solidFill>
                  <a:schemeClr val="accent2"/>
                </a:solidFill>
              </a:rPr>
              <a:t>f</a:t>
            </a:r>
            <a:endParaRPr lang="de-DE" sz="2400" baseline="-16000" dirty="0">
              <a:solidFill>
                <a:schemeClr val="accent2"/>
              </a:solidFill>
            </a:endParaRPr>
          </a:p>
        </p:txBody>
      </p:sp>
      <p:sp>
        <p:nvSpPr>
          <p:cNvPr id="68631" name="Text Box 26"/>
          <p:cNvSpPr txBox="1">
            <a:spLocks noChangeArrowheads="1"/>
          </p:cNvSpPr>
          <p:nvPr/>
        </p:nvSpPr>
        <p:spPr bwMode="auto">
          <a:xfrm>
            <a:off x="678474" y="3868738"/>
            <a:ext cx="8294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400" dirty="0" err="1">
                <a:solidFill>
                  <a:schemeClr val="accent2"/>
                </a:solidFill>
                <a:cs typeface="Arial" charset="0"/>
              </a:rPr>
              <a:t>ψ</a:t>
            </a:r>
            <a:r>
              <a:rPr lang="de-DE" sz="2400" baseline="-16000" dirty="0" err="1">
                <a:solidFill>
                  <a:schemeClr val="accent2"/>
                </a:solidFill>
              </a:rPr>
              <a:t>fg</a:t>
            </a:r>
            <a:endParaRPr lang="de-DE" sz="2400" baseline="-16000" dirty="0">
              <a:solidFill>
                <a:schemeClr val="accent2"/>
              </a:solidFill>
            </a:endParaRPr>
          </a:p>
        </p:txBody>
      </p:sp>
      <p:sp>
        <p:nvSpPr>
          <p:cNvPr id="68632" name="Line 27"/>
          <p:cNvSpPr>
            <a:spLocks noChangeShapeType="1"/>
          </p:cNvSpPr>
          <p:nvPr/>
        </p:nvSpPr>
        <p:spPr bwMode="auto">
          <a:xfrm>
            <a:off x="1393582" y="2249489"/>
            <a:ext cx="1151792" cy="3635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68633" name="Line 28"/>
          <p:cNvSpPr>
            <a:spLocks noChangeShapeType="1"/>
          </p:cNvSpPr>
          <p:nvPr/>
        </p:nvSpPr>
        <p:spPr bwMode="auto">
          <a:xfrm>
            <a:off x="1406769" y="4179888"/>
            <a:ext cx="1179635" cy="349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68634" name="Line 29"/>
          <p:cNvSpPr>
            <a:spLocks noChangeShapeType="1"/>
          </p:cNvSpPr>
          <p:nvPr/>
        </p:nvSpPr>
        <p:spPr bwMode="auto">
          <a:xfrm>
            <a:off x="1326173" y="5051425"/>
            <a:ext cx="1031631" cy="158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3470031" y="1873250"/>
            <a:ext cx="4835769" cy="2684463"/>
            <a:chOff x="2341" y="713"/>
            <a:chExt cx="3300" cy="1691"/>
          </a:xfrm>
        </p:grpSpPr>
        <p:sp>
          <p:nvSpPr>
            <p:cNvPr id="68638" name="Text Box 31"/>
            <p:cNvSpPr txBox="1">
              <a:spLocks noChangeArrowheads="1"/>
            </p:cNvSpPr>
            <p:nvPr/>
          </p:nvSpPr>
          <p:spPr bwMode="auto">
            <a:xfrm>
              <a:off x="2341" y="713"/>
              <a:ext cx="3300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2400" b="1" dirty="0"/>
                <a:t>Der U-Wert </a:t>
              </a:r>
              <a:r>
                <a:rPr lang="de-DE" sz="2400" b="1" dirty="0" smtClean="0">
                  <a:solidFill>
                    <a:srgbClr val="FF0000"/>
                  </a:solidFill>
                </a:rPr>
                <a:t>U</a:t>
              </a:r>
              <a:r>
                <a:rPr lang="de-DE" sz="2400" b="1" baseline="-25000" dirty="0" smtClean="0">
                  <a:solidFill>
                    <a:srgbClr val="FF0000"/>
                  </a:solidFill>
                </a:rPr>
                <a:t>w</a:t>
              </a:r>
              <a:r>
                <a:rPr lang="de-DE" sz="2400" b="1" dirty="0" smtClean="0"/>
                <a:t> </a:t>
              </a:r>
              <a:r>
                <a:rPr lang="de-DE" sz="2400" b="1" dirty="0"/>
                <a:t>eines Fensters besteht aus 3 Teilen</a:t>
              </a:r>
            </a:p>
          </p:txBody>
        </p:sp>
        <p:grpSp>
          <p:nvGrpSpPr>
            <p:cNvPr id="4" name="Group 32"/>
            <p:cNvGrpSpPr>
              <a:grpSpLocks/>
            </p:cNvGrpSpPr>
            <p:nvPr/>
          </p:nvGrpSpPr>
          <p:grpSpPr bwMode="auto">
            <a:xfrm>
              <a:off x="2396" y="1627"/>
              <a:ext cx="3234" cy="777"/>
              <a:chOff x="1454" y="859"/>
              <a:chExt cx="3234" cy="777"/>
            </a:xfrm>
          </p:grpSpPr>
          <p:sp>
            <p:nvSpPr>
              <p:cNvPr id="68640" name="Text Box 33"/>
              <p:cNvSpPr txBox="1">
                <a:spLocks noChangeArrowheads="1"/>
              </p:cNvSpPr>
              <p:nvPr/>
            </p:nvSpPr>
            <p:spPr bwMode="auto">
              <a:xfrm>
                <a:off x="1454" y="1142"/>
                <a:ext cx="594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sz="2400" b="1" dirty="0" smtClean="0">
                    <a:solidFill>
                      <a:srgbClr val="FF0000"/>
                    </a:solidFill>
                  </a:rPr>
                  <a:t>U</a:t>
                </a:r>
                <a:r>
                  <a:rPr lang="de-DE" sz="2400" b="1" baseline="-25000" dirty="0" smtClean="0">
                    <a:solidFill>
                      <a:srgbClr val="FF0000"/>
                    </a:solidFill>
                  </a:rPr>
                  <a:t>w</a:t>
                </a:r>
                <a:r>
                  <a:rPr lang="de-DE" sz="2400" b="1" dirty="0" smtClean="0"/>
                  <a:t> </a:t>
                </a:r>
                <a:r>
                  <a:rPr lang="de-DE" sz="2400" b="1" dirty="0"/>
                  <a:t>=</a:t>
                </a:r>
              </a:p>
            </p:txBody>
          </p:sp>
          <p:sp>
            <p:nvSpPr>
              <p:cNvPr id="68641" name="Line 34"/>
              <p:cNvSpPr>
                <a:spLocks noChangeShapeType="1"/>
              </p:cNvSpPr>
              <p:nvPr/>
            </p:nvSpPr>
            <p:spPr bwMode="auto">
              <a:xfrm flipV="1">
                <a:off x="2094" y="1280"/>
                <a:ext cx="2441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8642" name="Text Box 35"/>
              <p:cNvSpPr txBox="1">
                <a:spLocks noChangeArrowheads="1"/>
              </p:cNvSpPr>
              <p:nvPr/>
            </p:nvSpPr>
            <p:spPr bwMode="auto">
              <a:xfrm>
                <a:off x="1983" y="859"/>
                <a:ext cx="2705" cy="3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sz="2400" b="1"/>
                  <a:t>A</a:t>
                </a:r>
                <a:r>
                  <a:rPr lang="de-DE" sz="2400" b="1" baseline="-10000"/>
                  <a:t>g</a:t>
                </a:r>
                <a:r>
                  <a:rPr lang="de-DE" sz="2400" b="1"/>
                  <a:t> </a:t>
                </a:r>
                <a:r>
                  <a:rPr lang="de-DE" sz="4000" b="1" baseline="12000"/>
                  <a:t>.</a:t>
                </a:r>
                <a:r>
                  <a:rPr lang="de-DE" sz="2400" b="1"/>
                  <a:t> </a:t>
                </a:r>
                <a:r>
                  <a:rPr lang="de-DE" sz="2400" b="1">
                    <a:solidFill>
                      <a:schemeClr val="accent2"/>
                    </a:solidFill>
                  </a:rPr>
                  <a:t>U</a:t>
                </a:r>
                <a:r>
                  <a:rPr lang="de-DE" sz="2400" b="1" baseline="-10000">
                    <a:solidFill>
                      <a:schemeClr val="accent2"/>
                    </a:solidFill>
                  </a:rPr>
                  <a:t>g</a:t>
                </a:r>
                <a:r>
                  <a:rPr lang="de-DE" sz="2400" b="1" baseline="-10000"/>
                  <a:t> </a:t>
                </a:r>
                <a:r>
                  <a:rPr lang="de-DE" sz="2400" b="1"/>
                  <a:t> +  A</a:t>
                </a:r>
                <a:r>
                  <a:rPr lang="de-DE" sz="2400" b="1" baseline="-10000"/>
                  <a:t>f</a:t>
                </a:r>
                <a:r>
                  <a:rPr lang="de-DE" sz="2400" b="1"/>
                  <a:t> </a:t>
                </a:r>
                <a:r>
                  <a:rPr lang="de-DE" sz="4000" b="1" baseline="12000"/>
                  <a:t>.</a:t>
                </a:r>
                <a:r>
                  <a:rPr lang="de-DE" sz="2400" b="1"/>
                  <a:t> </a:t>
                </a:r>
                <a:r>
                  <a:rPr lang="de-DE" sz="2400" b="1">
                    <a:solidFill>
                      <a:schemeClr val="accent2"/>
                    </a:solidFill>
                  </a:rPr>
                  <a:t>U</a:t>
                </a:r>
                <a:r>
                  <a:rPr lang="de-DE" sz="2400" b="1" baseline="-10000">
                    <a:solidFill>
                      <a:schemeClr val="accent2"/>
                    </a:solidFill>
                  </a:rPr>
                  <a:t>f</a:t>
                </a:r>
                <a:r>
                  <a:rPr lang="de-DE" sz="2400" b="1" baseline="-10000"/>
                  <a:t> </a:t>
                </a:r>
                <a:r>
                  <a:rPr lang="de-DE" sz="2400" b="1"/>
                  <a:t> +  l</a:t>
                </a:r>
                <a:r>
                  <a:rPr lang="de-DE" sz="2400" b="1" baseline="-10000"/>
                  <a:t>g</a:t>
                </a:r>
                <a:r>
                  <a:rPr lang="de-DE" sz="2400" b="1"/>
                  <a:t> </a:t>
                </a:r>
                <a:r>
                  <a:rPr lang="de-DE" sz="4000" b="1" baseline="12000"/>
                  <a:t>.</a:t>
                </a:r>
                <a:r>
                  <a:rPr lang="de-DE" sz="2400" b="1"/>
                  <a:t> </a:t>
                </a:r>
                <a:r>
                  <a:rPr lang="de-DE" sz="2400" b="1">
                    <a:solidFill>
                      <a:schemeClr val="accent2"/>
                    </a:solidFill>
                    <a:cs typeface="Arial" charset="0"/>
                  </a:rPr>
                  <a:t>ψ</a:t>
                </a:r>
                <a:r>
                  <a:rPr lang="de-DE" sz="2400" b="1" baseline="-10000">
                    <a:solidFill>
                      <a:schemeClr val="accent2"/>
                    </a:solidFill>
                  </a:rPr>
                  <a:t>g</a:t>
                </a:r>
              </a:p>
            </p:txBody>
          </p:sp>
          <p:sp>
            <p:nvSpPr>
              <p:cNvPr id="68643" name="Text Box 36"/>
              <p:cNvSpPr txBox="1">
                <a:spLocks noChangeArrowheads="1"/>
              </p:cNvSpPr>
              <p:nvPr/>
            </p:nvSpPr>
            <p:spPr bwMode="auto">
              <a:xfrm>
                <a:off x="1942" y="1348"/>
                <a:ext cx="2705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sz="2400" b="1"/>
                  <a:t>A</a:t>
                </a:r>
                <a:r>
                  <a:rPr lang="de-DE" sz="2400" b="1" baseline="-10000"/>
                  <a:t>g</a:t>
                </a:r>
                <a:r>
                  <a:rPr lang="de-DE" sz="2400" b="1"/>
                  <a:t> + A</a:t>
                </a:r>
                <a:r>
                  <a:rPr lang="de-DE" sz="2400" b="1" baseline="-10000"/>
                  <a:t>f</a:t>
                </a:r>
              </a:p>
            </p:txBody>
          </p:sp>
        </p:grpSp>
      </p:grpSp>
      <p:sp>
        <p:nvSpPr>
          <p:cNvPr id="68636" name="Line 37"/>
          <p:cNvSpPr>
            <a:spLocks noChangeShapeType="1"/>
          </p:cNvSpPr>
          <p:nvPr/>
        </p:nvSpPr>
        <p:spPr bwMode="auto">
          <a:xfrm flipV="1">
            <a:off x="1352551" y="4746626"/>
            <a:ext cx="1112226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68637" name="Text Box 38"/>
          <p:cNvSpPr txBox="1">
            <a:spLocks noChangeArrowheads="1"/>
          </p:cNvSpPr>
          <p:nvPr/>
        </p:nvSpPr>
        <p:spPr bwMode="auto">
          <a:xfrm>
            <a:off x="3670790" y="5108575"/>
            <a:ext cx="357700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sz="2400" b="1"/>
              <a:t>A</a:t>
            </a:r>
            <a:r>
              <a:rPr lang="de-DE" sz="2400" b="1" baseline="-14000"/>
              <a:t>x</a:t>
            </a:r>
            <a:r>
              <a:rPr lang="de-DE" sz="2400" b="1"/>
              <a:t> = Fläche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ChangeArrowheads="1"/>
          </p:cNvSpPr>
          <p:nvPr/>
        </p:nvSpPr>
        <p:spPr bwMode="auto">
          <a:xfrm>
            <a:off x="0" y="2349500"/>
            <a:ext cx="9144000" cy="45085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de-DE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500063"/>
            <a:ext cx="9144000" cy="400050"/>
          </a:xfrm>
          <a:solidFill>
            <a:srgbClr val="FFC000">
              <a:alpha val="50000"/>
            </a:srgbClr>
          </a:solidFill>
        </p:spPr>
        <p:txBody>
          <a:bodyPr/>
          <a:lstStyle/>
          <a:p>
            <a:pPr algn="ctr" eaLnBrk="1" hangingPunct="1"/>
            <a:r>
              <a:rPr lang="de-DE" sz="2800" dirty="0" smtClean="0">
                <a:solidFill>
                  <a:srgbClr val="FF0000"/>
                </a:solidFill>
              </a:rPr>
              <a:t>Zweischeiben-Verglasung</a:t>
            </a:r>
          </a:p>
        </p:txBody>
      </p:sp>
      <p:sp>
        <p:nvSpPr>
          <p:cNvPr id="25604" name="Rectangle 4" descr="Diagonal hell nach oben"/>
          <p:cNvSpPr>
            <a:spLocks noChangeArrowheads="1"/>
          </p:cNvSpPr>
          <p:nvPr/>
        </p:nvSpPr>
        <p:spPr bwMode="auto">
          <a:xfrm>
            <a:off x="1828800" y="2286000"/>
            <a:ext cx="80963" cy="3251200"/>
          </a:xfrm>
          <a:prstGeom prst="rect">
            <a:avLst/>
          </a:prstGeom>
          <a:pattFill prst="ltUpDiag">
            <a:fgClr>
              <a:srgbClr val="DDDDDD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5605" name="Rectangle 5" descr="Diagonal hell nach oben"/>
          <p:cNvSpPr>
            <a:spLocks noChangeArrowheads="1"/>
          </p:cNvSpPr>
          <p:nvPr/>
        </p:nvSpPr>
        <p:spPr bwMode="auto">
          <a:xfrm>
            <a:off x="2286000" y="2286000"/>
            <a:ext cx="80963" cy="3251200"/>
          </a:xfrm>
          <a:prstGeom prst="rect">
            <a:avLst/>
          </a:prstGeom>
          <a:pattFill prst="ltUpDiag">
            <a:fgClr>
              <a:srgbClr val="DDDDDD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5606" name="Rectangle 6" descr="Diagonal hell nach oben"/>
          <p:cNvSpPr>
            <a:spLocks noChangeArrowheads="1"/>
          </p:cNvSpPr>
          <p:nvPr/>
        </p:nvSpPr>
        <p:spPr bwMode="auto">
          <a:xfrm>
            <a:off x="6096000" y="2298700"/>
            <a:ext cx="82550" cy="3251200"/>
          </a:xfrm>
          <a:prstGeom prst="rect">
            <a:avLst/>
          </a:prstGeom>
          <a:pattFill prst="ltUpDiag">
            <a:fgClr>
              <a:srgbClr val="DDDDDD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5607" name="Rectangle 7" descr="Diagonal hell nach oben"/>
          <p:cNvSpPr>
            <a:spLocks noChangeArrowheads="1"/>
          </p:cNvSpPr>
          <p:nvPr/>
        </p:nvSpPr>
        <p:spPr bwMode="auto">
          <a:xfrm>
            <a:off x="6483350" y="2298700"/>
            <a:ext cx="80963" cy="3251200"/>
          </a:xfrm>
          <a:prstGeom prst="rect">
            <a:avLst/>
          </a:prstGeom>
          <a:pattFill prst="ltUpDiag">
            <a:fgClr>
              <a:srgbClr val="DDDDDD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5608" name="Line 8"/>
          <p:cNvSpPr>
            <a:spLocks noChangeShapeType="1"/>
          </p:cNvSpPr>
          <p:nvPr/>
        </p:nvSpPr>
        <p:spPr bwMode="auto">
          <a:xfrm>
            <a:off x="6470650" y="2298700"/>
            <a:ext cx="0" cy="325120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5609" name="Rectangle 9"/>
          <p:cNvSpPr>
            <a:spLocks noChangeArrowheads="1"/>
          </p:cNvSpPr>
          <p:nvPr/>
        </p:nvSpPr>
        <p:spPr bwMode="auto">
          <a:xfrm>
            <a:off x="6181725" y="2298700"/>
            <a:ext cx="274638" cy="3249613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5610" name="AutoShape 10"/>
          <p:cNvSpPr>
            <a:spLocks noChangeArrowheads="1"/>
          </p:cNvSpPr>
          <p:nvPr/>
        </p:nvSpPr>
        <p:spPr bwMode="auto">
          <a:xfrm rot="1784293">
            <a:off x="2225675" y="3194050"/>
            <a:ext cx="1341438" cy="520700"/>
          </a:xfrm>
          <a:prstGeom prst="rightArrow">
            <a:avLst>
              <a:gd name="adj1" fmla="val 50000"/>
              <a:gd name="adj2" fmla="val 64406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5611" name="Text Box 11"/>
          <p:cNvSpPr txBox="1">
            <a:spLocks noChangeArrowheads="1"/>
          </p:cNvSpPr>
          <p:nvPr/>
        </p:nvSpPr>
        <p:spPr bwMode="auto">
          <a:xfrm>
            <a:off x="762000" y="990600"/>
            <a:ext cx="2989263" cy="896938"/>
          </a:xfrm>
          <a:prstGeom prst="rect">
            <a:avLst/>
          </a:prstGeom>
          <a:solidFill>
            <a:srgbClr val="CCFFFF">
              <a:alpha val="50195"/>
            </a:srgbClr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1600">
                <a:solidFill>
                  <a:srgbClr val="FF3300"/>
                </a:solidFill>
              </a:rPr>
              <a:t>2-fach Isolierverglasung im Gebäudebestand</a:t>
            </a:r>
          </a:p>
          <a:p>
            <a:pPr algn="ctr">
              <a:spcBef>
                <a:spcPct val="25000"/>
              </a:spcBef>
            </a:pPr>
            <a:r>
              <a:rPr lang="de-DE" sz="1600">
                <a:solidFill>
                  <a:srgbClr val="FF3300"/>
                </a:solidFill>
              </a:rPr>
              <a:t> U</a:t>
            </a:r>
            <a:r>
              <a:rPr lang="de-DE" sz="1600" baseline="-25000">
                <a:solidFill>
                  <a:srgbClr val="FF3300"/>
                </a:solidFill>
              </a:rPr>
              <a:t>g</a:t>
            </a:r>
            <a:r>
              <a:rPr lang="de-DE" sz="1600">
                <a:solidFill>
                  <a:srgbClr val="FF3300"/>
                </a:solidFill>
              </a:rPr>
              <a:t> = 2,6 – 3,2 W/m</a:t>
            </a:r>
            <a:r>
              <a:rPr lang="de-DE" sz="1600" baseline="30000">
                <a:solidFill>
                  <a:srgbClr val="FF3300"/>
                </a:solidFill>
              </a:rPr>
              <a:t>2</a:t>
            </a:r>
            <a:r>
              <a:rPr lang="de-DE" sz="1600">
                <a:solidFill>
                  <a:srgbClr val="FF3300"/>
                </a:solidFill>
              </a:rPr>
              <a:t> K</a:t>
            </a:r>
          </a:p>
        </p:txBody>
      </p:sp>
      <p:sp>
        <p:nvSpPr>
          <p:cNvPr id="25612" name="Text Box 12"/>
          <p:cNvSpPr txBox="1">
            <a:spLocks noChangeArrowheads="1"/>
          </p:cNvSpPr>
          <p:nvPr/>
        </p:nvSpPr>
        <p:spPr bwMode="auto">
          <a:xfrm>
            <a:off x="4724400" y="990600"/>
            <a:ext cx="2989263" cy="896938"/>
          </a:xfrm>
          <a:prstGeom prst="rect">
            <a:avLst/>
          </a:prstGeom>
          <a:solidFill>
            <a:srgbClr val="FFCC99">
              <a:alpha val="50195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1600" dirty="0">
                <a:solidFill>
                  <a:srgbClr val="FF3300"/>
                </a:solidFill>
              </a:rPr>
              <a:t>2-fach Wärmeschutzverglasung</a:t>
            </a:r>
          </a:p>
          <a:p>
            <a:pPr algn="ctr">
              <a:spcBef>
                <a:spcPct val="25000"/>
              </a:spcBef>
            </a:pPr>
            <a:r>
              <a:rPr lang="de-DE" sz="1600" dirty="0">
                <a:solidFill>
                  <a:srgbClr val="FF3300"/>
                </a:solidFill>
              </a:rPr>
              <a:t>U</a:t>
            </a:r>
            <a:r>
              <a:rPr lang="de-DE" sz="1600" baseline="-25000" dirty="0">
                <a:solidFill>
                  <a:srgbClr val="FF3300"/>
                </a:solidFill>
              </a:rPr>
              <a:t>g</a:t>
            </a:r>
            <a:r>
              <a:rPr lang="de-DE" sz="1600" dirty="0">
                <a:solidFill>
                  <a:srgbClr val="FF3300"/>
                </a:solidFill>
              </a:rPr>
              <a:t> = </a:t>
            </a:r>
            <a:r>
              <a:rPr lang="de-DE" sz="1600" dirty="0" smtClean="0">
                <a:solidFill>
                  <a:srgbClr val="FF3300"/>
                </a:solidFill>
              </a:rPr>
              <a:t>1,0 </a:t>
            </a:r>
            <a:r>
              <a:rPr lang="de-DE" sz="1600" dirty="0">
                <a:solidFill>
                  <a:srgbClr val="FF3300"/>
                </a:solidFill>
              </a:rPr>
              <a:t>– 1,6 W/m</a:t>
            </a:r>
            <a:r>
              <a:rPr lang="de-DE" sz="1600" baseline="30000" dirty="0">
                <a:solidFill>
                  <a:srgbClr val="FF3300"/>
                </a:solidFill>
              </a:rPr>
              <a:t>2</a:t>
            </a:r>
            <a:r>
              <a:rPr lang="de-DE" sz="1600" dirty="0">
                <a:solidFill>
                  <a:srgbClr val="FF3300"/>
                </a:solidFill>
              </a:rPr>
              <a:t> K</a:t>
            </a:r>
          </a:p>
        </p:txBody>
      </p:sp>
      <p:sp>
        <p:nvSpPr>
          <p:cNvPr id="25613" name="Rectangle 13"/>
          <p:cNvSpPr>
            <a:spLocks noChangeArrowheads="1"/>
          </p:cNvSpPr>
          <p:nvPr/>
        </p:nvSpPr>
        <p:spPr bwMode="auto">
          <a:xfrm rot="1761721">
            <a:off x="1884363" y="2843213"/>
            <a:ext cx="449262" cy="3079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5614" name="Rectangle 14"/>
          <p:cNvSpPr>
            <a:spLocks noChangeArrowheads="1"/>
          </p:cNvSpPr>
          <p:nvPr/>
        </p:nvSpPr>
        <p:spPr bwMode="auto">
          <a:xfrm rot="1761721">
            <a:off x="1057275" y="2482850"/>
            <a:ext cx="903288" cy="37623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5615" name="AutoShape 15"/>
          <p:cNvSpPr>
            <a:spLocks noChangeArrowheads="1"/>
          </p:cNvSpPr>
          <p:nvPr/>
        </p:nvSpPr>
        <p:spPr bwMode="auto">
          <a:xfrm rot="1745316">
            <a:off x="1733550" y="2995613"/>
            <a:ext cx="82550" cy="304800"/>
          </a:xfrm>
          <a:prstGeom prst="downArrow">
            <a:avLst>
              <a:gd name="adj1" fmla="val 50000"/>
              <a:gd name="adj2" fmla="val 92308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5616" name="AutoShape 16"/>
          <p:cNvSpPr>
            <a:spLocks noChangeArrowheads="1"/>
          </p:cNvSpPr>
          <p:nvPr/>
        </p:nvSpPr>
        <p:spPr bwMode="auto">
          <a:xfrm rot="1745316">
            <a:off x="2146300" y="3181350"/>
            <a:ext cx="82550" cy="304800"/>
          </a:xfrm>
          <a:prstGeom prst="downArrow">
            <a:avLst>
              <a:gd name="adj1" fmla="val 50000"/>
              <a:gd name="adj2" fmla="val 92308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5617" name="AutoShape 17"/>
          <p:cNvSpPr>
            <a:spLocks noChangeArrowheads="1"/>
          </p:cNvSpPr>
          <p:nvPr/>
        </p:nvSpPr>
        <p:spPr bwMode="auto">
          <a:xfrm rot="1784293">
            <a:off x="6442075" y="4662488"/>
            <a:ext cx="1339850" cy="404812"/>
          </a:xfrm>
          <a:prstGeom prst="rightArrow">
            <a:avLst>
              <a:gd name="adj1" fmla="val 50000"/>
              <a:gd name="adj2" fmla="val 82745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5618" name="Rectangle 18"/>
          <p:cNvSpPr>
            <a:spLocks noChangeArrowheads="1"/>
          </p:cNvSpPr>
          <p:nvPr/>
        </p:nvSpPr>
        <p:spPr bwMode="auto">
          <a:xfrm rot="1761721">
            <a:off x="6096000" y="4278313"/>
            <a:ext cx="447675" cy="27146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5619" name="Rectangle 19"/>
          <p:cNvSpPr>
            <a:spLocks noChangeArrowheads="1"/>
          </p:cNvSpPr>
          <p:nvPr/>
        </p:nvSpPr>
        <p:spPr bwMode="auto">
          <a:xfrm rot="1761721">
            <a:off x="5264150" y="3917950"/>
            <a:ext cx="901700" cy="37623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5620" name="AutoShape 20"/>
          <p:cNvSpPr>
            <a:spLocks noChangeArrowheads="1"/>
          </p:cNvSpPr>
          <p:nvPr/>
        </p:nvSpPr>
        <p:spPr bwMode="auto">
          <a:xfrm rot="1745316">
            <a:off x="5949950" y="4384675"/>
            <a:ext cx="112713" cy="361950"/>
          </a:xfrm>
          <a:prstGeom prst="downArrow">
            <a:avLst>
              <a:gd name="adj1" fmla="val 50000"/>
              <a:gd name="adj2" fmla="val 80281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5621" name="AutoShape 21"/>
          <p:cNvSpPr>
            <a:spLocks noChangeArrowheads="1"/>
          </p:cNvSpPr>
          <p:nvPr/>
        </p:nvSpPr>
        <p:spPr bwMode="auto">
          <a:xfrm rot="1745316">
            <a:off x="6361113" y="4573588"/>
            <a:ext cx="114300" cy="358775"/>
          </a:xfrm>
          <a:prstGeom prst="downArrow">
            <a:avLst>
              <a:gd name="adj1" fmla="val 50000"/>
              <a:gd name="adj2" fmla="val 78472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5622" name="AutoShape 22"/>
          <p:cNvSpPr>
            <a:spLocks noChangeArrowheads="1"/>
          </p:cNvSpPr>
          <p:nvPr/>
        </p:nvSpPr>
        <p:spPr bwMode="auto">
          <a:xfrm rot="1784293">
            <a:off x="2222500" y="4570413"/>
            <a:ext cx="1341438" cy="458787"/>
          </a:xfrm>
          <a:prstGeom prst="rightArrow">
            <a:avLst>
              <a:gd name="adj1" fmla="val 50000"/>
              <a:gd name="adj2" fmla="val 73097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5623" name="Rectangle 23"/>
          <p:cNvSpPr>
            <a:spLocks noChangeArrowheads="1"/>
          </p:cNvSpPr>
          <p:nvPr/>
        </p:nvSpPr>
        <p:spPr bwMode="auto">
          <a:xfrm rot="1761721">
            <a:off x="1879600" y="4205288"/>
            <a:ext cx="449263" cy="2857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5624" name="Rectangle 24"/>
          <p:cNvSpPr>
            <a:spLocks noChangeArrowheads="1"/>
          </p:cNvSpPr>
          <p:nvPr/>
        </p:nvSpPr>
        <p:spPr bwMode="auto">
          <a:xfrm rot="1761721">
            <a:off x="1049338" y="3844925"/>
            <a:ext cx="903287" cy="37623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5625" name="AutoShape 25"/>
          <p:cNvSpPr>
            <a:spLocks noChangeArrowheads="1"/>
          </p:cNvSpPr>
          <p:nvPr/>
        </p:nvSpPr>
        <p:spPr bwMode="auto">
          <a:xfrm rot="1745316">
            <a:off x="1728788" y="4333875"/>
            <a:ext cx="92075" cy="333375"/>
          </a:xfrm>
          <a:prstGeom prst="downArrow">
            <a:avLst>
              <a:gd name="adj1" fmla="val 50000"/>
              <a:gd name="adj2" fmla="val 90517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5626" name="AutoShape 26"/>
          <p:cNvSpPr>
            <a:spLocks noChangeArrowheads="1"/>
          </p:cNvSpPr>
          <p:nvPr/>
        </p:nvSpPr>
        <p:spPr bwMode="auto">
          <a:xfrm rot="1745316">
            <a:off x="2143125" y="4518025"/>
            <a:ext cx="87313" cy="331788"/>
          </a:xfrm>
          <a:prstGeom prst="downArrow">
            <a:avLst>
              <a:gd name="adj1" fmla="val 50000"/>
              <a:gd name="adj2" fmla="val 95000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5627" name="AutoShape 27"/>
          <p:cNvSpPr>
            <a:spLocks noChangeArrowheads="1"/>
          </p:cNvSpPr>
          <p:nvPr/>
        </p:nvSpPr>
        <p:spPr bwMode="auto">
          <a:xfrm rot="1784293">
            <a:off x="6429375" y="3338513"/>
            <a:ext cx="1339850" cy="458787"/>
          </a:xfrm>
          <a:prstGeom prst="rightArrow">
            <a:avLst>
              <a:gd name="adj1" fmla="val 50000"/>
              <a:gd name="adj2" fmla="val 73010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5628" name="Rectangle 28"/>
          <p:cNvSpPr>
            <a:spLocks noChangeArrowheads="1"/>
          </p:cNvSpPr>
          <p:nvPr/>
        </p:nvSpPr>
        <p:spPr bwMode="auto">
          <a:xfrm rot="1761721">
            <a:off x="6086475" y="2973388"/>
            <a:ext cx="447675" cy="2857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5629" name="Rectangle 29"/>
          <p:cNvSpPr>
            <a:spLocks noChangeArrowheads="1"/>
          </p:cNvSpPr>
          <p:nvPr/>
        </p:nvSpPr>
        <p:spPr bwMode="auto">
          <a:xfrm rot="1761721">
            <a:off x="5254625" y="2613025"/>
            <a:ext cx="903288" cy="37623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5630" name="AutoShape 30"/>
          <p:cNvSpPr>
            <a:spLocks noChangeArrowheads="1"/>
          </p:cNvSpPr>
          <p:nvPr/>
        </p:nvSpPr>
        <p:spPr bwMode="auto">
          <a:xfrm rot="1745316">
            <a:off x="5934075" y="3101975"/>
            <a:ext cx="93663" cy="333375"/>
          </a:xfrm>
          <a:prstGeom prst="downArrow">
            <a:avLst>
              <a:gd name="adj1" fmla="val 50000"/>
              <a:gd name="adj2" fmla="val 88983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5631" name="AutoShape 31"/>
          <p:cNvSpPr>
            <a:spLocks noChangeArrowheads="1"/>
          </p:cNvSpPr>
          <p:nvPr/>
        </p:nvSpPr>
        <p:spPr bwMode="auto">
          <a:xfrm rot="1745316">
            <a:off x="6350000" y="3278188"/>
            <a:ext cx="88900" cy="339725"/>
          </a:xfrm>
          <a:prstGeom prst="downArrow">
            <a:avLst>
              <a:gd name="adj1" fmla="val 50000"/>
              <a:gd name="adj2" fmla="val 95536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5632" name="Text Box 32"/>
          <p:cNvSpPr txBox="1">
            <a:spLocks noChangeArrowheads="1"/>
          </p:cNvSpPr>
          <p:nvPr/>
        </p:nvSpPr>
        <p:spPr bwMode="auto">
          <a:xfrm>
            <a:off x="1752600" y="1905000"/>
            <a:ext cx="6683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1600">
                <a:solidFill>
                  <a:srgbClr val="0000FF"/>
                </a:solidFill>
              </a:rPr>
              <a:t>Luft</a:t>
            </a:r>
          </a:p>
        </p:txBody>
      </p:sp>
      <p:sp>
        <p:nvSpPr>
          <p:cNvPr id="25633" name="Line 33"/>
          <p:cNvSpPr>
            <a:spLocks noChangeShapeType="1"/>
          </p:cNvSpPr>
          <p:nvPr/>
        </p:nvSpPr>
        <p:spPr bwMode="auto">
          <a:xfrm>
            <a:off x="2057400" y="2209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25634" name="Text Box 34"/>
          <p:cNvSpPr txBox="1">
            <a:spLocks noChangeArrowheads="1"/>
          </p:cNvSpPr>
          <p:nvPr/>
        </p:nvSpPr>
        <p:spPr bwMode="auto">
          <a:xfrm>
            <a:off x="5715000" y="1905000"/>
            <a:ext cx="11842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1600">
                <a:solidFill>
                  <a:srgbClr val="0000FF"/>
                </a:solidFill>
              </a:rPr>
              <a:t>Edelgas</a:t>
            </a:r>
          </a:p>
        </p:txBody>
      </p:sp>
      <p:sp>
        <p:nvSpPr>
          <p:cNvPr id="25635" name="Line 35"/>
          <p:cNvSpPr>
            <a:spLocks noChangeShapeType="1"/>
          </p:cNvSpPr>
          <p:nvPr/>
        </p:nvSpPr>
        <p:spPr bwMode="auto">
          <a:xfrm>
            <a:off x="6324600" y="2209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25636" name="Text Box 36"/>
          <p:cNvSpPr txBox="1">
            <a:spLocks noChangeArrowheads="1"/>
          </p:cNvSpPr>
          <p:nvPr/>
        </p:nvSpPr>
        <p:spPr bwMode="auto">
          <a:xfrm>
            <a:off x="2555875" y="2362200"/>
            <a:ext cx="74930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de-DE" sz="2800"/>
          </a:p>
        </p:txBody>
      </p:sp>
      <p:sp>
        <p:nvSpPr>
          <p:cNvPr id="25637" name="Text Box 37"/>
          <p:cNvSpPr txBox="1">
            <a:spLocks noChangeArrowheads="1"/>
          </p:cNvSpPr>
          <p:nvPr/>
        </p:nvSpPr>
        <p:spPr bwMode="auto">
          <a:xfrm>
            <a:off x="2497138" y="2641600"/>
            <a:ext cx="23796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1400">
                <a:solidFill>
                  <a:srgbClr val="0000FF"/>
                </a:solidFill>
              </a:rPr>
              <a:t>Lichtdurchgang 81 %</a:t>
            </a:r>
          </a:p>
        </p:txBody>
      </p:sp>
      <p:sp>
        <p:nvSpPr>
          <p:cNvPr id="25638" name="Text Box 38"/>
          <p:cNvSpPr txBox="1">
            <a:spLocks noChangeArrowheads="1"/>
          </p:cNvSpPr>
          <p:nvPr/>
        </p:nvSpPr>
        <p:spPr bwMode="auto">
          <a:xfrm>
            <a:off x="6670675" y="2679700"/>
            <a:ext cx="23209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1400">
                <a:solidFill>
                  <a:srgbClr val="0000FF"/>
                </a:solidFill>
              </a:rPr>
              <a:t>Lichtdurchgang 76 %</a:t>
            </a:r>
          </a:p>
        </p:txBody>
      </p:sp>
      <p:sp>
        <p:nvSpPr>
          <p:cNvPr id="25639" name="AutoShape 39"/>
          <p:cNvSpPr>
            <a:spLocks noChangeArrowheads="1"/>
          </p:cNvSpPr>
          <p:nvPr/>
        </p:nvSpPr>
        <p:spPr bwMode="auto">
          <a:xfrm rot="5430521">
            <a:off x="1789113" y="4843463"/>
            <a:ext cx="84137" cy="115887"/>
          </a:xfrm>
          <a:prstGeom prst="downArrow">
            <a:avLst>
              <a:gd name="adj1" fmla="val 50000"/>
              <a:gd name="adj2" fmla="val 34434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5640" name="AutoShape 40"/>
          <p:cNvSpPr>
            <a:spLocks noChangeArrowheads="1"/>
          </p:cNvSpPr>
          <p:nvPr/>
        </p:nvSpPr>
        <p:spPr bwMode="auto">
          <a:xfrm rot="5430521">
            <a:off x="2192338" y="4846638"/>
            <a:ext cx="84137" cy="115887"/>
          </a:xfrm>
          <a:prstGeom prst="downArrow">
            <a:avLst>
              <a:gd name="adj1" fmla="val 50000"/>
              <a:gd name="adj2" fmla="val 34434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5641" name="AutoShape 41"/>
          <p:cNvSpPr>
            <a:spLocks noChangeArrowheads="1"/>
          </p:cNvSpPr>
          <p:nvPr/>
        </p:nvSpPr>
        <p:spPr bwMode="auto">
          <a:xfrm rot="16169479" flipH="1">
            <a:off x="2309813" y="4846638"/>
            <a:ext cx="84137" cy="115887"/>
          </a:xfrm>
          <a:prstGeom prst="downArrow">
            <a:avLst>
              <a:gd name="adj1" fmla="val 50000"/>
              <a:gd name="adj2" fmla="val 34434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5642" name="AutoShape 42"/>
          <p:cNvSpPr>
            <a:spLocks noChangeArrowheads="1"/>
          </p:cNvSpPr>
          <p:nvPr/>
        </p:nvSpPr>
        <p:spPr bwMode="auto">
          <a:xfrm rot="16169479" flipH="1">
            <a:off x="1903413" y="4845050"/>
            <a:ext cx="84138" cy="115887"/>
          </a:xfrm>
          <a:prstGeom prst="downArrow">
            <a:avLst>
              <a:gd name="adj1" fmla="val 50000"/>
              <a:gd name="adj2" fmla="val 34434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5643" name="Rectangle 43"/>
          <p:cNvSpPr>
            <a:spLocks noChangeArrowheads="1"/>
          </p:cNvSpPr>
          <p:nvPr/>
        </p:nvSpPr>
        <p:spPr bwMode="auto">
          <a:xfrm>
            <a:off x="1857375" y="4357688"/>
            <a:ext cx="73025" cy="5270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5644" name="Rectangle 44"/>
          <p:cNvSpPr>
            <a:spLocks noChangeArrowheads="1"/>
          </p:cNvSpPr>
          <p:nvPr/>
        </p:nvSpPr>
        <p:spPr bwMode="auto">
          <a:xfrm>
            <a:off x="2257425" y="4468813"/>
            <a:ext cx="74613" cy="4206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5645" name="AutoShape 45"/>
          <p:cNvSpPr>
            <a:spLocks noChangeArrowheads="1"/>
          </p:cNvSpPr>
          <p:nvPr/>
        </p:nvSpPr>
        <p:spPr bwMode="auto">
          <a:xfrm rot="1745316">
            <a:off x="6372225" y="4594225"/>
            <a:ext cx="87313" cy="331788"/>
          </a:xfrm>
          <a:prstGeom prst="downArrow">
            <a:avLst>
              <a:gd name="adj1" fmla="val 50000"/>
              <a:gd name="adj2" fmla="val 95000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5646" name="AutoShape 46"/>
          <p:cNvSpPr>
            <a:spLocks noChangeArrowheads="1"/>
          </p:cNvSpPr>
          <p:nvPr/>
        </p:nvSpPr>
        <p:spPr bwMode="auto">
          <a:xfrm rot="5430521">
            <a:off x="6018213" y="4919663"/>
            <a:ext cx="84137" cy="115887"/>
          </a:xfrm>
          <a:prstGeom prst="downArrow">
            <a:avLst>
              <a:gd name="adj1" fmla="val 50000"/>
              <a:gd name="adj2" fmla="val 34434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5647" name="AutoShape 47"/>
          <p:cNvSpPr>
            <a:spLocks noChangeArrowheads="1"/>
          </p:cNvSpPr>
          <p:nvPr/>
        </p:nvSpPr>
        <p:spPr bwMode="auto">
          <a:xfrm rot="5430521">
            <a:off x="6421438" y="4922838"/>
            <a:ext cx="84137" cy="115887"/>
          </a:xfrm>
          <a:prstGeom prst="downArrow">
            <a:avLst>
              <a:gd name="adj1" fmla="val 50000"/>
              <a:gd name="adj2" fmla="val 34434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5648" name="AutoShape 48"/>
          <p:cNvSpPr>
            <a:spLocks noChangeArrowheads="1"/>
          </p:cNvSpPr>
          <p:nvPr/>
        </p:nvSpPr>
        <p:spPr bwMode="auto">
          <a:xfrm rot="16169479" flipH="1">
            <a:off x="6538913" y="4922838"/>
            <a:ext cx="84137" cy="115887"/>
          </a:xfrm>
          <a:prstGeom prst="downArrow">
            <a:avLst>
              <a:gd name="adj1" fmla="val 50000"/>
              <a:gd name="adj2" fmla="val 34434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5649" name="AutoShape 49"/>
          <p:cNvSpPr>
            <a:spLocks noChangeArrowheads="1"/>
          </p:cNvSpPr>
          <p:nvPr/>
        </p:nvSpPr>
        <p:spPr bwMode="auto">
          <a:xfrm rot="16169479" flipH="1">
            <a:off x="6132513" y="4921250"/>
            <a:ext cx="84138" cy="115887"/>
          </a:xfrm>
          <a:prstGeom prst="downArrow">
            <a:avLst>
              <a:gd name="adj1" fmla="val 50000"/>
              <a:gd name="adj2" fmla="val 34434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5650" name="Rectangle 50"/>
          <p:cNvSpPr>
            <a:spLocks noChangeArrowheads="1"/>
          </p:cNvSpPr>
          <p:nvPr/>
        </p:nvSpPr>
        <p:spPr bwMode="auto">
          <a:xfrm>
            <a:off x="6486525" y="4545013"/>
            <a:ext cx="74613" cy="4206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5651" name="Rectangle 51"/>
          <p:cNvSpPr>
            <a:spLocks noChangeArrowheads="1"/>
          </p:cNvSpPr>
          <p:nvPr/>
        </p:nvSpPr>
        <p:spPr bwMode="auto">
          <a:xfrm>
            <a:off x="6100763" y="4429125"/>
            <a:ext cx="71437" cy="5365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5652" name="Text Box 52"/>
          <p:cNvSpPr txBox="1">
            <a:spLocks noChangeArrowheads="1"/>
          </p:cNvSpPr>
          <p:nvPr/>
        </p:nvSpPr>
        <p:spPr bwMode="auto">
          <a:xfrm>
            <a:off x="2438400" y="3962400"/>
            <a:ext cx="2652713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1400">
                <a:solidFill>
                  <a:srgbClr val="0000FF"/>
                </a:solidFill>
              </a:rPr>
              <a:t>Strahlungsdurchgang </a:t>
            </a:r>
          </a:p>
          <a:p>
            <a:pPr algn="ctr">
              <a:spcBef>
                <a:spcPct val="25000"/>
              </a:spcBef>
            </a:pPr>
            <a:r>
              <a:rPr lang="de-DE" sz="1400">
                <a:solidFill>
                  <a:srgbClr val="0000FF"/>
                </a:solidFill>
              </a:rPr>
              <a:t>g = 0,77</a:t>
            </a:r>
          </a:p>
        </p:txBody>
      </p:sp>
      <p:sp>
        <p:nvSpPr>
          <p:cNvPr id="25653" name="Text Box 53"/>
          <p:cNvSpPr txBox="1">
            <a:spLocks noChangeArrowheads="1"/>
          </p:cNvSpPr>
          <p:nvPr/>
        </p:nvSpPr>
        <p:spPr bwMode="auto">
          <a:xfrm>
            <a:off x="6584950" y="3962400"/>
            <a:ext cx="255905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1400">
                <a:solidFill>
                  <a:srgbClr val="0000FF"/>
                </a:solidFill>
              </a:rPr>
              <a:t>Strahlungsdurchgang </a:t>
            </a:r>
          </a:p>
          <a:p>
            <a:pPr algn="ctr">
              <a:spcBef>
                <a:spcPct val="25000"/>
              </a:spcBef>
            </a:pPr>
            <a:r>
              <a:rPr lang="de-DE" sz="1400">
                <a:solidFill>
                  <a:srgbClr val="0000FF"/>
                </a:solidFill>
              </a:rPr>
              <a:t>g = 0,62</a:t>
            </a:r>
          </a:p>
        </p:txBody>
      </p:sp>
      <p:sp>
        <p:nvSpPr>
          <p:cNvPr id="25654" name="Text Box 54"/>
          <p:cNvSpPr txBox="1">
            <a:spLocks noChangeArrowheads="1"/>
          </p:cNvSpPr>
          <p:nvPr/>
        </p:nvSpPr>
        <p:spPr bwMode="auto">
          <a:xfrm>
            <a:off x="762000" y="5257800"/>
            <a:ext cx="866775" cy="633413"/>
          </a:xfrm>
          <a:prstGeom prst="rect">
            <a:avLst/>
          </a:prstGeom>
          <a:solidFill>
            <a:srgbClr val="CCFFFF"/>
          </a:solidFill>
          <a:ln w="9525">
            <a:solidFill>
              <a:srgbClr val="3366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1400">
                <a:solidFill>
                  <a:srgbClr val="FF3300"/>
                </a:solidFill>
              </a:rPr>
              <a:t>außen </a:t>
            </a:r>
          </a:p>
          <a:p>
            <a:pPr algn="ctr"/>
            <a:r>
              <a:rPr lang="de-DE" sz="1400">
                <a:solidFill>
                  <a:srgbClr val="FF3300"/>
                </a:solidFill>
              </a:rPr>
              <a:t>-10°C</a:t>
            </a:r>
            <a:endParaRPr lang="de-DE" sz="1400" baseline="30000">
              <a:solidFill>
                <a:srgbClr val="FF3300"/>
              </a:solidFill>
            </a:endParaRPr>
          </a:p>
        </p:txBody>
      </p:sp>
      <p:sp>
        <p:nvSpPr>
          <p:cNvPr id="25655" name="Text Box 55"/>
          <p:cNvSpPr txBox="1">
            <a:spLocks noChangeArrowheads="1"/>
          </p:cNvSpPr>
          <p:nvPr/>
        </p:nvSpPr>
        <p:spPr bwMode="auto">
          <a:xfrm>
            <a:off x="2362200" y="6019800"/>
            <a:ext cx="2732088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400">
                <a:solidFill>
                  <a:srgbClr val="FF3300"/>
                </a:solidFill>
              </a:rPr>
              <a:t>Innen-Oberflächentemperatur der Scheibe = 7 - 9°C</a:t>
            </a:r>
            <a:endParaRPr lang="de-DE" sz="1400" baseline="30000">
              <a:solidFill>
                <a:srgbClr val="FF3300"/>
              </a:solidFill>
            </a:endParaRPr>
          </a:p>
        </p:txBody>
      </p:sp>
      <p:sp>
        <p:nvSpPr>
          <p:cNvPr id="25656" name="Text Box 56"/>
          <p:cNvSpPr txBox="1">
            <a:spLocks noChangeArrowheads="1"/>
          </p:cNvSpPr>
          <p:nvPr/>
        </p:nvSpPr>
        <p:spPr bwMode="auto">
          <a:xfrm>
            <a:off x="5029200" y="5257800"/>
            <a:ext cx="866775" cy="633413"/>
          </a:xfrm>
          <a:prstGeom prst="rect">
            <a:avLst/>
          </a:prstGeom>
          <a:solidFill>
            <a:srgbClr val="CCFFFF"/>
          </a:solidFill>
          <a:ln w="9525">
            <a:solidFill>
              <a:srgbClr val="3366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1400">
                <a:solidFill>
                  <a:srgbClr val="FF3300"/>
                </a:solidFill>
              </a:rPr>
              <a:t>außen </a:t>
            </a:r>
          </a:p>
          <a:p>
            <a:pPr algn="ctr"/>
            <a:r>
              <a:rPr lang="de-DE" sz="1400">
                <a:solidFill>
                  <a:srgbClr val="FF3300"/>
                </a:solidFill>
              </a:rPr>
              <a:t>-10°C</a:t>
            </a:r>
            <a:endParaRPr lang="de-DE" sz="1400" baseline="30000">
              <a:solidFill>
                <a:srgbClr val="FF3300"/>
              </a:solidFill>
            </a:endParaRPr>
          </a:p>
        </p:txBody>
      </p:sp>
      <p:sp>
        <p:nvSpPr>
          <p:cNvPr id="25657" name="Text Box 57"/>
          <p:cNvSpPr txBox="1">
            <a:spLocks noChangeArrowheads="1"/>
          </p:cNvSpPr>
          <p:nvPr/>
        </p:nvSpPr>
        <p:spPr bwMode="auto">
          <a:xfrm>
            <a:off x="2590800" y="5257800"/>
            <a:ext cx="866775" cy="633413"/>
          </a:xfrm>
          <a:prstGeom prst="rect">
            <a:avLst/>
          </a:prstGeom>
          <a:solidFill>
            <a:srgbClr val="FFCC99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1400">
                <a:solidFill>
                  <a:srgbClr val="FF3300"/>
                </a:solidFill>
              </a:rPr>
              <a:t>innen </a:t>
            </a:r>
          </a:p>
          <a:p>
            <a:pPr algn="ctr"/>
            <a:r>
              <a:rPr lang="de-DE" sz="1400">
                <a:solidFill>
                  <a:srgbClr val="FF3300"/>
                </a:solidFill>
              </a:rPr>
              <a:t>20°C</a:t>
            </a:r>
            <a:endParaRPr lang="de-DE" sz="1400" baseline="30000">
              <a:solidFill>
                <a:srgbClr val="FF3300"/>
              </a:solidFill>
            </a:endParaRPr>
          </a:p>
        </p:txBody>
      </p:sp>
      <p:sp>
        <p:nvSpPr>
          <p:cNvPr id="25658" name="Text Box 58"/>
          <p:cNvSpPr txBox="1">
            <a:spLocks noChangeArrowheads="1"/>
          </p:cNvSpPr>
          <p:nvPr/>
        </p:nvSpPr>
        <p:spPr bwMode="auto">
          <a:xfrm>
            <a:off x="6781800" y="5257800"/>
            <a:ext cx="866775" cy="633413"/>
          </a:xfrm>
          <a:prstGeom prst="rect">
            <a:avLst/>
          </a:prstGeom>
          <a:solidFill>
            <a:srgbClr val="FFCC99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1400">
                <a:solidFill>
                  <a:srgbClr val="FF3300"/>
                </a:solidFill>
              </a:rPr>
              <a:t>innen </a:t>
            </a:r>
          </a:p>
          <a:p>
            <a:pPr algn="ctr"/>
            <a:r>
              <a:rPr lang="de-DE" sz="1400">
                <a:solidFill>
                  <a:srgbClr val="FF3300"/>
                </a:solidFill>
              </a:rPr>
              <a:t>20°C</a:t>
            </a:r>
            <a:endParaRPr lang="de-DE" sz="1400" baseline="30000">
              <a:solidFill>
                <a:srgbClr val="FF3300"/>
              </a:solidFill>
            </a:endParaRPr>
          </a:p>
        </p:txBody>
      </p:sp>
      <p:sp>
        <p:nvSpPr>
          <p:cNvPr id="25659" name="Text Box 59"/>
          <p:cNvSpPr txBox="1">
            <a:spLocks noChangeArrowheads="1"/>
          </p:cNvSpPr>
          <p:nvPr/>
        </p:nvSpPr>
        <p:spPr bwMode="auto">
          <a:xfrm>
            <a:off x="6411913" y="6019800"/>
            <a:ext cx="273208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400">
                <a:solidFill>
                  <a:srgbClr val="FF3300"/>
                </a:solidFill>
              </a:rPr>
              <a:t>Innen-Oberflächentemperatur der Scheibe = 13 - 15°C</a:t>
            </a:r>
            <a:endParaRPr lang="de-DE" sz="1400" baseline="30000">
              <a:solidFill>
                <a:srgbClr val="FF3300"/>
              </a:solidFill>
            </a:endParaRPr>
          </a:p>
        </p:txBody>
      </p:sp>
      <p:sp>
        <p:nvSpPr>
          <p:cNvPr id="60" name="Rechteck 59"/>
          <p:cNvSpPr/>
          <p:nvPr/>
        </p:nvSpPr>
        <p:spPr>
          <a:xfrm>
            <a:off x="762000" y="6535107"/>
            <a:ext cx="343876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 smtClean="0">
                <a:solidFill>
                  <a:srgbClr val="0000FF"/>
                </a:solidFill>
              </a:rPr>
              <a:t>Grafik: Hans </a:t>
            </a:r>
            <a:r>
              <a:rPr lang="de-DE" sz="1100" dirty="0" err="1" smtClean="0">
                <a:solidFill>
                  <a:srgbClr val="0000FF"/>
                </a:solidFill>
              </a:rPr>
              <a:t>Weinreuter</a:t>
            </a:r>
            <a:r>
              <a:rPr lang="de-DE" sz="1100" dirty="0" smtClean="0">
                <a:solidFill>
                  <a:srgbClr val="0000FF"/>
                </a:solidFill>
              </a:rPr>
              <a:t>, VZ Rheinland-Pfalz e.V.</a:t>
            </a:r>
            <a:endParaRPr lang="de-DE" sz="11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"/>
          <p:cNvSpPr>
            <a:spLocks noChangeArrowheads="1"/>
          </p:cNvSpPr>
          <p:nvPr/>
        </p:nvSpPr>
        <p:spPr bwMode="auto">
          <a:xfrm>
            <a:off x="0" y="2349500"/>
            <a:ext cx="9144000" cy="45085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de-DE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500063"/>
            <a:ext cx="9144000" cy="400050"/>
          </a:xfrm>
          <a:solidFill>
            <a:srgbClr val="FFC000">
              <a:alpha val="50000"/>
            </a:srgbClr>
          </a:solidFill>
        </p:spPr>
        <p:txBody>
          <a:bodyPr/>
          <a:lstStyle/>
          <a:p>
            <a:pPr algn="ctr" eaLnBrk="1" hangingPunct="1"/>
            <a:r>
              <a:rPr lang="de-DE" sz="2800" dirty="0" smtClean="0">
                <a:solidFill>
                  <a:srgbClr val="FF0000"/>
                </a:solidFill>
              </a:rPr>
              <a:t>moderne Verglasungen</a:t>
            </a:r>
          </a:p>
        </p:txBody>
      </p:sp>
      <p:sp>
        <p:nvSpPr>
          <p:cNvPr id="26628" name="Rectangle 4" descr="Diagonal hell nach oben"/>
          <p:cNvSpPr>
            <a:spLocks noChangeArrowheads="1"/>
          </p:cNvSpPr>
          <p:nvPr/>
        </p:nvSpPr>
        <p:spPr bwMode="auto">
          <a:xfrm>
            <a:off x="6096000" y="2298700"/>
            <a:ext cx="82550" cy="3251200"/>
          </a:xfrm>
          <a:prstGeom prst="rect">
            <a:avLst/>
          </a:prstGeom>
          <a:pattFill prst="ltUpDiag">
            <a:fgClr>
              <a:srgbClr val="DDDDDD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6629" name="Rectangle 5" descr="Diagonal hell nach oben"/>
          <p:cNvSpPr>
            <a:spLocks noChangeArrowheads="1"/>
          </p:cNvSpPr>
          <p:nvPr/>
        </p:nvSpPr>
        <p:spPr bwMode="auto">
          <a:xfrm>
            <a:off x="6483350" y="2298700"/>
            <a:ext cx="80963" cy="3251200"/>
          </a:xfrm>
          <a:prstGeom prst="rect">
            <a:avLst/>
          </a:prstGeom>
          <a:pattFill prst="ltUpDiag">
            <a:fgClr>
              <a:srgbClr val="DDDDDD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6630" name="Line 6"/>
          <p:cNvSpPr>
            <a:spLocks noChangeShapeType="1"/>
          </p:cNvSpPr>
          <p:nvPr/>
        </p:nvSpPr>
        <p:spPr bwMode="auto">
          <a:xfrm>
            <a:off x="6470650" y="2298700"/>
            <a:ext cx="0" cy="325120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6181725" y="2298700"/>
            <a:ext cx="274638" cy="3249613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4953000" y="990600"/>
            <a:ext cx="2989263" cy="896938"/>
          </a:xfrm>
          <a:prstGeom prst="rect">
            <a:avLst/>
          </a:prstGeom>
          <a:solidFill>
            <a:srgbClr val="FFCC99">
              <a:alpha val="50195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1600" dirty="0">
                <a:solidFill>
                  <a:srgbClr val="FF3300"/>
                </a:solidFill>
              </a:rPr>
              <a:t>2 fach- Wärmeschutzverglasung</a:t>
            </a:r>
          </a:p>
          <a:p>
            <a:pPr algn="ctr">
              <a:spcBef>
                <a:spcPct val="25000"/>
              </a:spcBef>
            </a:pPr>
            <a:r>
              <a:rPr lang="de-DE" sz="1600" dirty="0">
                <a:solidFill>
                  <a:srgbClr val="FF3300"/>
                </a:solidFill>
              </a:rPr>
              <a:t>U</a:t>
            </a:r>
            <a:r>
              <a:rPr lang="de-DE" sz="1600" baseline="-14000" dirty="0">
                <a:solidFill>
                  <a:srgbClr val="FF3300"/>
                </a:solidFill>
              </a:rPr>
              <a:t>g</a:t>
            </a:r>
            <a:r>
              <a:rPr lang="de-DE" sz="1600" dirty="0">
                <a:solidFill>
                  <a:srgbClr val="FF3300"/>
                </a:solidFill>
              </a:rPr>
              <a:t> = </a:t>
            </a:r>
            <a:r>
              <a:rPr lang="de-DE" sz="1600" dirty="0" smtClean="0">
                <a:solidFill>
                  <a:srgbClr val="FF3300"/>
                </a:solidFill>
              </a:rPr>
              <a:t>1,0 </a:t>
            </a:r>
            <a:r>
              <a:rPr lang="de-DE" sz="1600" dirty="0">
                <a:solidFill>
                  <a:srgbClr val="FF3300"/>
                </a:solidFill>
              </a:rPr>
              <a:t>– 1,6 W/m</a:t>
            </a:r>
            <a:r>
              <a:rPr lang="de-DE" sz="1600" baseline="30000" dirty="0">
                <a:solidFill>
                  <a:srgbClr val="FF3300"/>
                </a:solidFill>
              </a:rPr>
              <a:t>2</a:t>
            </a:r>
            <a:r>
              <a:rPr lang="de-DE" sz="1600" dirty="0">
                <a:solidFill>
                  <a:srgbClr val="FF3300"/>
                </a:solidFill>
              </a:rPr>
              <a:t> K</a:t>
            </a:r>
          </a:p>
        </p:txBody>
      </p:sp>
      <p:sp>
        <p:nvSpPr>
          <p:cNvPr id="26633" name="AutoShape 9"/>
          <p:cNvSpPr>
            <a:spLocks noChangeArrowheads="1"/>
          </p:cNvSpPr>
          <p:nvPr/>
        </p:nvSpPr>
        <p:spPr bwMode="auto">
          <a:xfrm rot="1784293">
            <a:off x="6442075" y="4662488"/>
            <a:ext cx="1339850" cy="404812"/>
          </a:xfrm>
          <a:prstGeom prst="rightArrow">
            <a:avLst>
              <a:gd name="adj1" fmla="val 50000"/>
              <a:gd name="adj2" fmla="val 82745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6634" name="Rectangle 10"/>
          <p:cNvSpPr>
            <a:spLocks noChangeArrowheads="1"/>
          </p:cNvSpPr>
          <p:nvPr/>
        </p:nvSpPr>
        <p:spPr bwMode="auto">
          <a:xfrm rot="1761721">
            <a:off x="6096000" y="4278313"/>
            <a:ext cx="447675" cy="27146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6635" name="Rectangle 11"/>
          <p:cNvSpPr>
            <a:spLocks noChangeArrowheads="1"/>
          </p:cNvSpPr>
          <p:nvPr/>
        </p:nvSpPr>
        <p:spPr bwMode="auto">
          <a:xfrm rot="1761721">
            <a:off x="5264150" y="3917950"/>
            <a:ext cx="901700" cy="37623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6636" name="AutoShape 12"/>
          <p:cNvSpPr>
            <a:spLocks noChangeArrowheads="1"/>
          </p:cNvSpPr>
          <p:nvPr/>
        </p:nvSpPr>
        <p:spPr bwMode="auto">
          <a:xfrm rot="1745316">
            <a:off x="5949950" y="4384675"/>
            <a:ext cx="112713" cy="361950"/>
          </a:xfrm>
          <a:prstGeom prst="downArrow">
            <a:avLst>
              <a:gd name="adj1" fmla="val 50000"/>
              <a:gd name="adj2" fmla="val 80281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6637" name="AutoShape 13"/>
          <p:cNvSpPr>
            <a:spLocks noChangeArrowheads="1"/>
          </p:cNvSpPr>
          <p:nvPr/>
        </p:nvSpPr>
        <p:spPr bwMode="auto">
          <a:xfrm rot="1745316">
            <a:off x="6361113" y="4573588"/>
            <a:ext cx="114300" cy="358775"/>
          </a:xfrm>
          <a:prstGeom prst="downArrow">
            <a:avLst>
              <a:gd name="adj1" fmla="val 50000"/>
              <a:gd name="adj2" fmla="val 78472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5254625" y="2613025"/>
            <a:ext cx="2514600" cy="1184275"/>
            <a:chOff x="3586" y="1646"/>
            <a:chExt cx="1716" cy="746"/>
          </a:xfrm>
        </p:grpSpPr>
        <p:sp>
          <p:nvSpPr>
            <p:cNvPr id="26699" name="AutoShape 15"/>
            <p:cNvSpPr>
              <a:spLocks noChangeArrowheads="1"/>
            </p:cNvSpPr>
            <p:nvPr/>
          </p:nvSpPr>
          <p:spPr bwMode="auto">
            <a:xfrm rot="1784293">
              <a:off x="4387" y="2103"/>
              <a:ext cx="915" cy="289"/>
            </a:xfrm>
            <a:prstGeom prst="rightArrow">
              <a:avLst>
                <a:gd name="adj1" fmla="val 50000"/>
                <a:gd name="adj2" fmla="val 79152"/>
              </a:avLst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700" name="Rectangle 16"/>
            <p:cNvSpPr>
              <a:spLocks noChangeArrowheads="1"/>
            </p:cNvSpPr>
            <p:nvPr/>
          </p:nvSpPr>
          <p:spPr bwMode="auto">
            <a:xfrm rot="1761721">
              <a:off x="4153" y="1873"/>
              <a:ext cx="306" cy="180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701" name="Rectangle 17"/>
            <p:cNvSpPr>
              <a:spLocks noChangeArrowheads="1"/>
            </p:cNvSpPr>
            <p:nvPr/>
          </p:nvSpPr>
          <p:spPr bwMode="auto">
            <a:xfrm rot="1761721">
              <a:off x="3586" y="1646"/>
              <a:ext cx="616" cy="23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702" name="AutoShape 18"/>
            <p:cNvSpPr>
              <a:spLocks noChangeArrowheads="1"/>
            </p:cNvSpPr>
            <p:nvPr/>
          </p:nvSpPr>
          <p:spPr bwMode="auto">
            <a:xfrm rot="1745316">
              <a:off x="4050" y="1954"/>
              <a:ext cx="63" cy="210"/>
            </a:xfrm>
            <a:prstGeom prst="downArrow">
              <a:avLst>
                <a:gd name="adj1" fmla="val 50000"/>
                <a:gd name="adj2" fmla="val 83333"/>
              </a:avLst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703" name="AutoShape 19"/>
            <p:cNvSpPr>
              <a:spLocks noChangeArrowheads="1"/>
            </p:cNvSpPr>
            <p:nvPr/>
          </p:nvSpPr>
          <p:spPr bwMode="auto">
            <a:xfrm rot="1745316">
              <a:off x="4333" y="2065"/>
              <a:ext cx="61" cy="214"/>
            </a:xfrm>
            <a:prstGeom prst="downArrow">
              <a:avLst>
                <a:gd name="adj1" fmla="val 50000"/>
                <a:gd name="adj2" fmla="val 87705"/>
              </a:avLst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26639" name="Text Box 20"/>
          <p:cNvSpPr txBox="1">
            <a:spLocks noChangeArrowheads="1"/>
          </p:cNvSpPr>
          <p:nvPr/>
        </p:nvSpPr>
        <p:spPr bwMode="auto">
          <a:xfrm>
            <a:off x="5791200" y="1828800"/>
            <a:ext cx="1031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1600">
                <a:solidFill>
                  <a:srgbClr val="0000FF"/>
                </a:solidFill>
              </a:rPr>
              <a:t>Edelgas</a:t>
            </a:r>
          </a:p>
        </p:txBody>
      </p:sp>
      <p:sp>
        <p:nvSpPr>
          <p:cNvPr id="26640" name="Line 21"/>
          <p:cNvSpPr>
            <a:spLocks noChangeShapeType="1"/>
          </p:cNvSpPr>
          <p:nvPr/>
        </p:nvSpPr>
        <p:spPr bwMode="auto">
          <a:xfrm>
            <a:off x="6318250" y="2133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26641" name="Text Box 22"/>
          <p:cNvSpPr txBox="1">
            <a:spLocks noChangeArrowheads="1"/>
          </p:cNvSpPr>
          <p:nvPr/>
        </p:nvSpPr>
        <p:spPr bwMode="auto">
          <a:xfrm>
            <a:off x="6670675" y="2679700"/>
            <a:ext cx="20859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1400">
                <a:solidFill>
                  <a:srgbClr val="0000FF"/>
                </a:solidFill>
              </a:rPr>
              <a:t>Lichtdurchgang 76 %</a:t>
            </a:r>
          </a:p>
        </p:txBody>
      </p:sp>
      <p:sp>
        <p:nvSpPr>
          <p:cNvPr id="26642" name="AutoShape 23"/>
          <p:cNvSpPr>
            <a:spLocks noChangeArrowheads="1"/>
          </p:cNvSpPr>
          <p:nvPr/>
        </p:nvSpPr>
        <p:spPr bwMode="auto">
          <a:xfrm rot="1745316">
            <a:off x="6372225" y="4594225"/>
            <a:ext cx="87313" cy="331788"/>
          </a:xfrm>
          <a:prstGeom prst="downArrow">
            <a:avLst>
              <a:gd name="adj1" fmla="val 50000"/>
              <a:gd name="adj2" fmla="val 95000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6643" name="AutoShape 24"/>
          <p:cNvSpPr>
            <a:spLocks noChangeArrowheads="1"/>
          </p:cNvSpPr>
          <p:nvPr/>
        </p:nvSpPr>
        <p:spPr bwMode="auto">
          <a:xfrm rot="5430521">
            <a:off x="6421438" y="4922838"/>
            <a:ext cx="84137" cy="115887"/>
          </a:xfrm>
          <a:prstGeom prst="downArrow">
            <a:avLst>
              <a:gd name="adj1" fmla="val 50000"/>
              <a:gd name="adj2" fmla="val 34434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6644" name="AutoShape 25"/>
          <p:cNvSpPr>
            <a:spLocks noChangeArrowheads="1"/>
          </p:cNvSpPr>
          <p:nvPr/>
        </p:nvSpPr>
        <p:spPr bwMode="auto">
          <a:xfrm rot="16169479" flipH="1">
            <a:off x="6538913" y="4922838"/>
            <a:ext cx="84137" cy="115887"/>
          </a:xfrm>
          <a:prstGeom prst="downArrow">
            <a:avLst>
              <a:gd name="adj1" fmla="val 50000"/>
              <a:gd name="adj2" fmla="val 34434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6645" name="Rectangle 26"/>
          <p:cNvSpPr>
            <a:spLocks noChangeArrowheads="1"/>
          </p:cNvSpPr>
          <p:nvPr/>
        </p:nvSpPr>
        <p:spPr bwMode="auto">
          <a:xfrm>
            <a:off x="6486525" y="4545013"/>
            <a:ext cx="74613" cy="4206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6002338" y="4429125"/>
            <a:ext cx="230187" cy="592138"/>
            <a:chOff x="4096" y="2790"/>
            <a:chExt cx="157" cy="373"/>
          </a:xfrm>
        </p:grpSpPr>
        <p:sp>
          <p:nvSpPr>
            <p:cNvPr id="26696" name="AutoShape 28"/>
            <p:cNvSpPr>
              <a:spLocks noChangeArrowheads="1"/>
            </p:cNvSpPr>
            <p:nvPr/>
          </p:nvSpPr>
          <p:spPr bwMode="auto">
            <a:xfrm rot="5430521">
              <a:off x="4109" y="3096"/>
              <a:ext cx="53" cy="79"/>
            </a:xfrm>
            <a:prstGeom prst="downArrow">
              <a:avLst>
                <a:gd name="adj1" fmla="val 50000"/>
                <a:gd name="adj2" fmla="val 37264"/>
              </a:avLst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697" name="AutoShape 29"/>
            <p:cNvSpPr>
              <a:spLocks noChangeArrowheads="1"/>
            </p:cNvSpPr>
            <p:nvPr/>
          </p:nvSpPr>
          <p:spPr bwMode="auto">
            <a:xfrm rot="16169479" flipH="1">
              <a:off x="4187" y="3097"/>
              <a:ext cx="53" cy="79"/>
            </a:xfrm>
            <a:prstGeom prst="downArrow">
              <a:avLst>
                <a:gd name="adj1" fmla="val 50000"/>
                <a:gd name="adj2" fmla="val 37264"/>
              </a:avLst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698" name="Rectangle 30"/>
            <p:cNvSpPr>
              <a:spLocks noChangeArrowheads="1"/>
            </p:cNvSpPr>
            <p:nvPr/>
          </p:nvSpPr>
          <p:spPr bwMode="auto">
            <a:xfrm>
              <a:off x="4163" y="2790"/>
              <a:ext cx="49" cy="338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26647" name="Text Box 31"/>
          <p:cNvSpPr txBox="1">
            <a:spLocks noChangeArrowheads="1"/>
          </p:cNvSpPr>
          <p:nvPr/>
        </p:nvSpPr>
        <p:spPr bwMode="auto">
          <a:xfrm>
            <a:off x="6584950" y="4079875"/>
            <a:ext cx="2157413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1400">
                <a:solidFill>
                  <a:srgbClr val="0000FF"/>
                </a:solidFill>
              </a:rPr>
              <a:t>Strahlungsdurchgang </a:t>
            </a:r>
          </a:p>
          <a:p>
            <a:pPr algn="ctr">
              <a:spcBef>
                <a:spcPct val="25000"/>
              </a:spcBef>
            </a:pPr>
            <a:r>
              <a:rPr lang="de-DE" sz="1400">
                <a:solidFill>
                  <a:srgbClr val="0000FF"/>
                </a:solidFill>
              </a:rPr>
              <a:t>g = 0,62</a:t>
            </a:r>
          </a:p>
        </p:txBody>
      </p:sp>
      <p:sp>
        <p:nvSpPr>
          <p:cNvPr id="26648" name="Rectangle 32" descr="Diagonal hell nach oben"/>
          <p:cNvSpPr>
            <a:spLocks noChangeArrowheads="1"/>
          </p:cNvSpPr>
          <p:nvPr/>
        </p:nvSpPr>
        <p:spPr bwMode="auto">
          <a:xfrm>
            <a:off x="1970088" y="2336800"/>
            <a:ext cx="80962" cy="3251200"/>
          </a:xfrm>
          <a:prstGeom prst="rect">
            <a:avLst/>
          </a:prstGeom>
          <a:pattFill prst="ltUpDiag">
            <a:fgClr>
              <a:srgbClr val="DDDDDD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6649" name="Text Box 33"/>
          <p:cNvSpPr txBox="1">
            <a:spLocks noChangeArrowheads="1"/>
          </p:cNvSpPr>
          <p:nvPr/>
        </p:nvSpPr>
        <p:spPr bwMode="auto">
          <a:xfrm>
            <a:off x="609600" y="990600"/>
            <a:ext cx="2989263" cy="896938"/>
          </a:xfrm>
          <a:prstGeom prst="rect">
            <a:avLst/>
          </a:prstGeom>
          <a:solidFill>
            <a:srgbClr val="FFCC99">
              <a:alpha val="50195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1600" dirty="0">
                <a:solidFill>
                  <a:srgbClr val="FF3300"/>
                </a:solidFill>
              </a:rPr>
              <a:t>3 fach-Wärmeschutzverglasung</a:t>
            </a:r>
          </a:p>
          <a:p>
            <a:pPr algn="ctr">
              <a:spcBef>
                <a:spcPct val="25000"/>
              </a:spcBef>
            </a:pPr>
            <a:r>
              <a:rPr lang="de-DE" sz="1600" dirty="0">
                <a:solidFill>
                  <a:srgbClr val="FF3300"/>
                </a:solidFill>
              </a:rPr>
              <a:t>U</a:t>
            </a:r>
            <a:r>
              <a:rPr lang="de-DE" sz="1600" baseline="-14000" dirty="0">
                <a:solidFill>
                  <a:srgbClr val="FF3300"/>
                </a:solidFill>
              </a:rPr>
              <a:t>g</a:t>
            </a:r>
            <a:r>
              <a:rPr lang="de-DE" sz="1600" dirty="0">
                <a:solidFill>
                  <a:srgbClr val="FF3300"/>
                </a:solidFill>
              </a:rPr>
              <a:t> = </a:t>
            </a:r>
            <a:r>
              <a:rPr lang="de-DE" sz="1600" dirty="0" smtClean="0">
                <a:solidFill>
                  <a:srgbClr val="FF3300"/>
                </a:solidFill>
              </a:rPr>
              <a:t>0,4 </a:t>
            </a:r>
            <a:r>
              <a:rPr lang="de-DE" sz="1600" dirty="0">
                <a:solidFill>
                  <a:srgbClr val="FF3300"/>
                </a:solidFill>
              </a:rPr>
              <a:t>– 0,8 W/m</a:t>
            </a:r>
            <a:r>
              <a:rPr lang="de-DE" sz="1600" baseline="30000" dirty="0">
                <a:solidFill>
                  <a:srgbClr val="FF3300"/>
                </a:solidFill>
              </a:rPr>
              <a:t>2</a:t>
            </a:r>
            <a:r>
              <a:rPr lang="de-DE" sz="1600" dirty="0">
                <a:solidFill>
                  <a:srgbClr val="FF3300"/>
                </a:solidFill>
              </a:rPr>
              <a:t> K</a:t>
            </a:r>
          </a:p>
        </p:txBody>
      </p:sp>
      <p:sp>
        <p:nvSpPr>
          <p:cNvPr id="26650" name="Text Box 34"/>
          <p:cNvSpPr txBox="1">
            <a:spLocks noChangeArrowheads="1"/>
          </p:cNvSpPr>
          <p:nvPr/>
        </p:nvSpPr>
        <p:spPr bwMode="auto">
          <a:xfrm>
            <a:off x="1498600" y="1844675"/>
            <a:ext cx="1168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1600">
                <a:solidFill>
                  <a:srgbClr val="0000FF"/>
                </a:solidFill>
              </a:rPr>
              <a:t>Edelgas</a:t>
            </a:r>
          </a:p>
        </p:txBody>
      </p:sp>
      <p:grpSp>
        <p:nvGrpSpPr>
          <p:cNvPr id="4" name="Group 35"/>
          <p:cNvGrpSpPr>
            <a:grpSpLocks/>
          </p:cNvGrpSpPr>
          <p:nvPr/>
        </p:nvGrpSpPr>
        <p:grpSpPr bwMode="auto">
          <a:xfrm>
            <a:off x="2054225" y="2171700"/>
            <a:ext cx="384175" cy="3416300"/>
            <a:chOff x="1402" y="1368"/>
            <a:chExt cx="262" cy="2152"/>
          </a:xfrm>
        </p:grpSpPr>
        <p:sp>
          <p:nvSpPr>
            <p:cNvPr id="26692" name="Rectangle 36" descr="Diagonal hell nach oben"/>
            <p:cNvSpPr>
              <a:spLocks noChangeArrowheads="1"/>
            </p:cNvSpPr>
            <p:nvPr/>
          </p:nvSpPr>
          <p:spPr bwMode="auto">
            <a:xfrm>
              <a:off x="1608" y="1472"/>
              <a:ext cx="56" cy="2048"/>
            </a:xfrm>
            <a:prstGeom prst="rect">
              <a:avLst/>
            </a:prstGeom>
            <a:pattFill prst="ltUpDiag">
              <a:fgClr>
                <a:srgbClr val="DDDDDD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693" name="Line 37"/>
            <p:cNvSpPr>
              <a:spLocks noChangeShapeType="1"/>
            </p:cNvSpPr>
            <p:nvPr/>
          </p:nvSpPr>
          <p:spPr bwMode="auto">
            <a:xfrm>
              <a:off x="1600" y="1472"/>
              <a:ext cx="0" cy="2048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694" name="Rectangle 38"/>
            <p:cNvSpPr>
              <a:spLocks noChangeArrowheads="1"/>
            </p:cNvSpPr>
            <p:nvPr/>
          </p:nvSpPr>
          <p:spPr bwMode="auto">
            <a:xfrm>
              <a:off x="1402" y="1472"/>
              <a:ext cx="188" cy="2047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695" name="Line 39"/>
            <p:cNvSpPr>
              <a:spLocks noChangeShapeType="1"/>
            </p:cNvSpPr>
            <p:nvPr/>
          </p:nvSpPr>
          <p:spPr bwMode="auto">
            <a:xfrm>
              <a:off x="1496" y="136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26652" name="Text Box 40"/>
          <p:cNvSpPr txBox="1">
            <a:spLocks noChangeArrowheads="1"/>
          </p:cNvSpPr>
          <p:nvPr/>
        </p:nvSpPr>
        <p:spPr bwMode="auto">
          <a:xfrm>
            <a:off x="2543175" y="2717800"/>
            <a:ext cx="20875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1400">
                <a:solidFill>
                  <a:srgbClr val="0000FF"/>
                </a:solidFill>
              </a:rPr>
              <a:t>Lichtdurchgang 66 %</a:t>
            </a:r>
          </a:p>
        </p:txBody>
      </p:sp>
      <p:sp>
        <p:nvSpPr>
          <p:cNvPr id="26653" name="Text Box 41"/>
          <p:cNvSpPr txBox="1">
            <a:spLocks noChangeArrowheads="1"/>
          </p:cNvSpPr>
          <p:nvPr/>
        </p:nvSpPr>
        <p:spPr bwMode="auto">
          <a:xfrm>
            <a:off x="2459038" y="4117975"/>
            <a:ext cx="2157412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1400">
                <a:solidFill>
                  <a:srgbClr val="0000FF"/>
                </a:solidFill>
              </a:rPr>
              <a:t>Strahlungsdurchgang </a:t>
            </a:r>
          </a:p>
          <a:p>
            <a:pPr algn="ctr">
              <a:spcBef>
                <a:spcPct val="25000"/>
              </a:spcBef>
            </a:pPr>
            <a:r>
              <a:rPr lang="de-DE" sz="1400">
                <a:solidFill>
                  <a:srgbClr val="0000FF"/>
                </a:solidFill>
              </a:rPr>
              <a:t>g = 0,50</a:t>
            </a:r>
          </a:p>
        </p:txBody>
      </p:sp>
      <p:sp>
        <p:nvSpPr>
          <p:cNvPr id="26654" name="Rectangle 42" descr="Diagonal hell nach oben"/>
          <p:cNvSpPr>
            <a:spLocks noChangeArrowheads="1"/>
          </p:cNvSpPr>
          <p:nvPr/>
        </p:nvSpPr>
        <p:spPr bwMode="auto">
          <a:xfrm flipH="1">
            <a:off x="1577975" y="2336800"/>
            <a:ext cx="82550" cy="3251200"/>
          </a:xfrm>
          <a:prstGeom prst="rect">
            <a:avLst/>
          </a:prstGeom>
          <a:pattFill prst="ltUpDiag">
            <a:fgClr>
              <a:srgbClr val="DDDDDD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6655" name="Line 43"/>
          <p:cNvSpPr>
            <a:spLocks noChangeShapeType="1"/>
          </p:cNvSpPr>
          <p:nvPr/>
        </p:nvSpPr>
        <p:spPr bwMode="auto">
          <a:xfrm flipH="1">
            <a:off x="1681163" y="2336800"/>
            <a:ext cx="0" cy="325120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6656" name="Rectangle 44"/>
          <p:cNvSpPr>
            <a:spLocks noChangeArrowheads="1"/>
          </p:cNvSpPr>
          <p:nvPr/>
        </p:nvSpPr>
        <p:spPr bwMode="auto">
          <a:xfrm flipH="1">
            <a:off x="1695450" y="2336800"/>
            <a:ext cx="276225" cy="3249613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6657" name="Line 45"/>
          <p:cNvSpPr>
            <a:spLocks noChangeShapeType="1"/>
          </p:cNvSpPr>
          <p:nvPr/>
        </p:nvSpPr>
        <p:spPr bwMode="auto">
          <a:xfrm flipH="1">
            <a:off x="1833563" y="21717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grpSp>
        <p:nvGrpSpPr>
          <p:cNvPr id="5" name="Group 46"/>
          <p:cNvGrpSpPr>
            <a:grpSpLocks/>
          </p:cNvGrpSpPr>
          <p:nvPr/>
        </p:nvGrpSpPr>
        <p:grpSpPr bwMode="auto">
          <a:xfrm>
            <a:off x="733425" y="2651125"/>
            <a:ext cx="2497138" cy="1203325"/>
            <a:chOff x="500" y="1670"/>
            <a:chExt cx="1705" cy="758"/>
          </a:xfrm>
        </p:grpSpPr>
        <p:sp>
          <p:nvSpPr>
            <p:cNvPr id="26685" name="AutoShape 47"/>
            <p:cNvSpPr>
              <a:spLocks noChangeArrowheads="1"/>
            </p:cNvSpPr>
            <p:nvPr/>
          </p:nvSpPr>
          <p:spPr bwMode="auto">
            <a:xfrm rot="1784293">
              <a:off x="1535" y="2202"/>
              <a:ext cx="670" cy="226"/>
            </a:xfrm>
            <a:prstGeom prst="rightArrow">
              <a:avLst>
                <a:gd name="adj1" fmla="val 50000"/>
                <a:gd name="adj2" fmla="val 74115"/>
              </a:avLst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686" name="Rectangle 48"/>
            <p:cNvSpPr>
              <a:spLocks noChangeArrowheads="1"/>
            </p:cNvSpPr>
            <p:nvPr/>
          </p:nvSpPr>
          <p:spPr bwMode="auto">
            <a:xfrm rot="1761721">
              <a:off x="1067" y="1897"/>
              <a:ext cx="306" cy="180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687" name="Rectangle 49"/>
            <p:cNvSpPr>
              <a:spLocks noChangeArrowheads="1"/>
            </p:cNvSpPr>
            <p:nvPr/>
          </p:nvSpPr>
          <p:spPr bwMode="auto">
            <a:xfrm rot="1761721">
              <a:off x="500" y="1670"/>
              <a:ext cx="616" cy="23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688" name="AutoShape 50"/>
            <p:cNvSpPr>
              <a:spLocks noChangeArrowheads="1"/>
            </p:cNvSpPr>
            <p:nvPr/>
          </p:nvSpPr>
          <p:spPr bwMode="auto">
            <a:xfrm rot="1745316">
              <a:off x="964" y="1978"/>
              <a:ext cx="63" cy="210"/>
            </a:xfrm>
            <a:prstGeom prst="downArrow">
              <a:avLst>
                <a:gd name="adj1" fmla="val 50000"/>
                <a:gd name="adj2" fmla="val 83333"/>
              </a:avLst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689" name="AutoShape 51"/>
            <p:cNvSpPr>
              <a:spLocks noChangeArrowheads="1"/>
            </p:cNvSpPr>
            <p:nvPr/>
          </p:nvSpPr>
          <p:spPr bwMode="auto">
            <a:xfrm rot="1745316">
              <a:off x="1247" y="2089"/>
              <a:ext cx="61" cy="214"/>
            </a:xfrm>
            <a:prstGeom prst="downArrow">
              <a:avLst>
                <a:gd name="adj1" fmla="val 50000"/>
                <a:gd name="adj2" fmla="val 87705"/>
              </a:avLst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690" name="Rectangle 52"/>
            <p:cNvSpPr>
              <a:spLocks noChangeArrowheads="1"/>
            </p:cNvSpPr>
            <p:nvPr/>
          </p:nvSpPr>
          <p:spPr bwMode="auto">
            <a:xfrm rot="1761721">
              <a:off x="1337" y="2045"/>
              <a:ext cx="306" cy="142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691" name="AutoShape 53"/>
            <p:cNvSpPr>
              <a:spLocks noChangeArrowheads="1"/>
            </p:cNvSpPr>
            <p:nvPr/>
          </p:nvSpPr>
          <p:spPr bwMode="auto">
            <a:xfrm rot="1745316">
              <a:off x="1507" y="2210"/>
              <a:ext cx="61" cy="214"/>
            </a:xfrm>
            <a:prstGeom prst="downArrow">
              <a:avLst>
                <a:gd name="adj1" fmla="val 50000"/>
                <a:gd name="adj2" fmla="val 87705"/>
              </a:avLst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6" name="Group 54"/>
          <p:cNvGrpSpPr>
            <a:grpSpLocks/>
          </p:cNvGrpSpPr>
          <p:nvPr/>
        </p:nvGrpSpPr>
        <p:grpSpPr bwMode="auto">
          <a:xfrm>
            <a:off x="738188" y="3951288"/>
            <a:ext cx="2498725" cy="1203325"/>
            <a:chOff x="500" y="1670"/>
            <a:chExt cx="1705" cy="758"/>
          </a:xfrm>
        </p:grpSpPr>
        <p:sp>
          <p:nvSpPr>
            <p:cNvPr id="26678" name="AutoShape 55"/>
            <p:cNvSpPr>
              <a:spLocks noChangeArrowheads="1"/>
            </p:cNvSpPr>
            <p:nvPr/>
          </p:nvSpPr>
          <p:spPr bwMode="auto">
            <a:xfrm rot="1784293">
              <a:off x="1535" y="2202"/>
              <a:ext cx="670" cy="226"/>
            </a:xfrm>
            <a:prstGeom prst="rightArrow">
              <a:avLst>
                <a:gd name="adj1" fmla="val 50000"/>
                <a:gd name="adj2" fmla="val 74115"/>
              </a:avLst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679" name="Rectangle 56"/>
            <p:cNvSpPr>
              <a:spLocks noChangeArrowheads="1"/>
            </p:cNvSpPr>
            <p:nvPr/>
          </p:nvSpPr>
          <p:spPr bwMode="auto">
            <a:xfrm rot="1761721">
              <a:off x="1067" y="1897"/>
              <a:ext cx="306" cy="180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680" name="Rectangle 57"/>
            <p:cNvSpPr>
              <a:spLocks noChangeArrowheads="1"/>
            </p:cNvSpPr>
            <p:nvPr/>
          </p:nvSpPr>
          <p:spPr bwMode="auto">
            <a:xfrm rot="1761721">
              <a:off x="500" y="1670"/>
              <a:ext cx="616" cy="23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681" name="AutoShape 58"/>
            <p:cNvSpPr>
              <a:spLocks noChangeArrowheads="1"/>
            </p:cNvSpPr>
            <p:nvPr/>
          </p:nvSpPr>
          <p:spPr bwMode="auto">
            <a:xfrm rot="1745316">
              <a:off x="964" y="1978"/>
              <a:ext cx="63" cy="210"/>
            </a:xfrm>
            <a:prstGeom prst="downArrow">
              <a:avLst>
                <a:gd name="adj1" fmla="val 50000"/>
                <a:gd name="adj2" fmla="val 83333"/>
              </a:avLst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682" name="AutoShape 59"/>
            <p:cNvSpPr>
              <a:spLocks noChangeArrowheads="1"/>
            </p:cNvSpPr>
            <p:nvPr/>
          </p:nvSpPr>
          <p:spPr bwMode="auto">
            <a:xfrm rot="1745316">
              <a:off x="1247" y="2089"/>
              <a:ext cx="61" cy="214"/>
            </a:xfrm>
            <a:prstGeom prst="downArrow">
              <a:avLst>
                <a:gd name="adj1" fmla="val 50000"/>
                <a:gd name="adj2" fmla="val 87705"/>
              </a:avLst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683" name="Rectangle 60"/>
            <p:cNvSpPr>
              <a:spLocks noChangeArrowheads="1"/>
            </p:cNvSpPr>
            <p:nvPr/>
          </p:nvSpPr>
          <p:spPr bwMode="auto">
            <a:xfrm rot="1761721">
              <a:off x="1337" y="2045"/>
              <a:ext cx="306" cy="142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684" name="AutoShape 61"/>
            <p:cNvSpPr>
              <a:spLocks noChangeArrowheads="1"/>
            </p:cNvSpPr>
            <p:nvPr/>
          </p:nvSpPr>
          <p:spPr bwMode="auto">
            <a:xfrm rot="1745316">
              <a:off x="1507" y="2210"/>
              <a:ext cx="61" cy="214"/>
            </a:xfrm>
            <a:prstGeom prst="downArrow">
              <a:avLst>
                <a:gd name="adj1" fmla="val 50000"/>
                <a:gd name="adj2" fmla="val 87705"/>
              </a:avLst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7" name="Group 62"/>
          <p:cNvGrpSpPr>
            <a:grpSpLocks/>
          </p:cNvGrpSpPr>
          <p:nvPr/>
        </p:nvGrpSpPr>
        <p:grpSpPr bwMode="auto">
          <a:xfrm>
            <a:off x="1874838" y="4648200"/>
            <a:ext cx="230187" cy="592138"/>
            <a:chOff x="4096" y="2790"/>
            <a:chExt cx="157" cy="373"/>
          </a:xfrm>
        </p:grpSpPr>
        <p:sp>
          <p:nvSpPr>
            <p:cNvPr id="26675" name="AutoShape 63"/>
            <p:cNvSpPr>
              <a:spLocks noChangeArrowheads="1"/>
            </p:cNvSpPr>
            <p:nvPr/>
          </p:nvSpPr>
          <p:spPr bwMode="auto">
            <a:xfrm rot="5430521">
              <a:off x="4109" y="3096"/>
              <a:ext cx="53" cy="79"/>
            </a:xfrm>
            <a:prstGeom prst="downArrow">
              <a:avLst>
                <a:gd name="adj1" fmla="val 50000"/>
                <a:gd name="adj2" fmla="val 37264"/>
              </a:avLst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676" name="AutoShape 64"/>
            <p:cNvSpPr>
              <a:spLocks noChangeArrowheads="1"/>
            </p:cNvSpPr>
            <p:nvPr/>
          </p:nvSpPr>
          <p:spPr bwMode="auto">
            <a:xfrm rot="16169479" flipH="1">
              <a:off x="4187" y="3097"/>
              <a:ext cx="53" cy="79"/>
            </a:xfrm>
            <a:prstGeom prst="downArrow">
              <a:avLst>
                <a:gd name="adj1" fmla="val 50000"/>
                <a:gd name="adj2" fmla="val 37264"/>
              </a:avLst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677" name="Rectangle 65"/>
            <p:cNvSpPr>
              <a:spLocks noChangeArrowheads="1"/>
            </p:cNvSpPr>
            <p:nvPr/>
          </p:nvSpPr>
          <p:spPr bwMode="auto">
            <a:xfrm>
              <a:off x="4163" y="2790"/>
              <a:ext cx="49" cy="338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8" name="Group 66"/>
          <p:cNvGrpSpPr>
            <a:grpSpLocks/>
          </p:cNvGrpSpPr>
          <p:nvPr/>
        </p:nvGrpSpPr>
        <p:grpSpPr bwMode="auto">
          <a:xfrm>
            <a:off x="1477963" y="4476750"/>
            <a:ext cx="230187" cy="592138"/>
            <a:chOff x="4096" y="2790"/>
            <a:chExt cx="157" cy="373"/>
          </a:xfrm>
        </p:grpSpPr>
        <p:sp>
          <p:nvSpPr>
            <p:cNvPr id="26672" name="AutoShape 67"/>
            <p:cNvSpPr>
              <a:spLocks noChangeArrowheads="1"/>
            </p:cNvSpPr>
            <p:nvPr/>
          </p:nvSpPr>
          <p:spPr bwMode="auto">
            <a:xfrm rot="5430521">
              <a:off x="4109" y="3096"/>
              <a:ext cx="53" cy="79"/>
            </a:xfrm>
            <a:prstGeom prst="downArrow">
              <a:avLst>
                <a:gd name="adj1" fmla="val 50000"/>
                <a:gd name="adj2" fmla="val 37264"/>
              </a:avLst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673" name="AutoShape 68"/>
            <p:cNvSpPr>
              <a:spLocks noChangeArrowheads="1"/>
            </p:cNvSpPr>
            <p:nvPr/>
          </p:nvSpPr>
          <p:spPr bwMode="auto">
            <a:xfrm rot="16169479" flipH="1">
              <a:off x="4187" y="3097"/>
              <a:ext cx="53" cy="79"/>
            </a:xfrm>
            <a:prstGeom prst="downArrow">
              <a:avLst>
                <a:gd name="adj1" fmla="val 50000"/>
                <a:gd name="adj2" fmla="val 37264"/>
              </a:avLst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674" name="Rectangle 69"/>
            <p:cNvSpPr>
              <a:spLocks noChangeArrowheads="1"/>
            </p:cNvSpPr>
            <p:nvPr/>
          </p:nvSpPr>
          <p:spPr bwMode="auto">
            <a:xfrm>
              <a:off x="4163" y="2790"/>
              <a:ext cx="49" cy="338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9" name="Group 70"/>
          <p:cNvGrpSpPr>
            <a:grpSpLocks/>
          </p:cNvGrpSpPr>
          <p:nvPr/>
        </p:nvGrpSpPr>
        <p:grpSpPr bwMode="auto">
          <a:xfrm>
            <a:off x="2260600" y="4805363"/>
            <a:ext cx="230188" cy="592137"/>
            <a:chOff x="4096" y="2790"/>
            <a:chExt cx="157" cy="373"/>
          </a:xfrm>
        </p:grpSpPr>
        <p:sp>
          <p:nvSpPr>
            <p:cNvPr id="26669" name="AutoShape 71"/>
            <p:cNvSpPr>
              <a:spLocks noChangeArrowheads="1"/>
            </p:cNvSpPr>
            <p:nvPr/>
          </p:nvSpPr>
          <p:spPr bwMode="auto">
            <a:xfrm rot="5430521">
              <a:off x="4109" y="3096"/>
              <a:ext cx="53" cy="79"/>
            </a:xfrm>
            <a:prstGeom prst="downArrow">
              <a:avLst>
                <a:gd name="adj1" fmla="val 50000"/>
                <a:gd name="adj2" fmla="val 37264"/>
              </a:avLst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670" name="AutoShape 72"/>
            <p:cNvSpPr>
              <a:spLocks noChangeArrowheads="1"/>
            </p:cNvSpPr>
            <p:nvPr/>
          </p:nvSpPr>
          <p:spPr bwMode="auto">
            <a:xfrm rot="16169479" flipH="1">
              <a:off x="4187" y="3097"/>
              <a:ext cx="53" cy="79"/>
            </a:xfrm>
            <a:prstGeom prst="downArrow">
              <a:avLst>
                <a:gd name="adj1" fmla="val 50000"/>
                <a:gd name="adj2" fmla="val 37264"/>
              </a:avLst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671" name="Rectangle 73"/>
            <p:cNvSpPr>
              <a:spLocks noChangeArrowheads="1"/>
            </p:cNvSpPr>
            <p:nvPr/>
          </p:nvSpPr>
          <p:spPr bwMode="auto">
            <a:xfrm>
              <a:off x="4163" y="2790"/>
              <a:ext cx="49" cy="338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26663" name="Text Box 74"/>
          <p:cNvSpPr txBox="1">
            <a:spLocks noChangeArrowheads="1"/>
          </p:cNvSpPr>
          <p:nvPr/>
        </p:nvSpPr>
        <p:spPr bwMode="auto">
          <a:xfrm>
            <a:off x="533400" y="5257800"/>
            <a:ext cx="866775" cy="633413"/>
          </a:xfrm>
          <a:prstGeom prst="rect">
            <a:avLst/>
          </a:prstGeom>
          <a:solidFill>
            <a:srgbClr val="CCFFFF"/>
          </a:solidFill>
          <a:ln w="9525">
            <a:solidFill>
              <a:srgbClr val="3366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1400">
                <a:solidFill>
                  <a:srgbClr val="FF3300"/>
                </a:solidFill>
              </a:rPr>
              <a:t>außen </a:t>
            </a:r>
          </a:p>
          <a:p>
            <a:pPr algn="ctr"/>
            <a:r>
              <a:rPr lang="de-DE" sz="1400">
                <a:solidFill>
                  <a:srgbClr val="FF3300"/>
                </a:solidFill>
              </a:rPr>
              <a:t>-10°C</a:t>
            </a:r>
            <a:endParaRPr lang="de-DE" sz="1400" baseline="30000">
              <a:solidFill>
                <a:srgbClr val="FF3300"/>
              </a:solidFill>
            </a:endParaRPr>
          </a:p>
        </p:txBody>
      </p:sp>
      <p:sp>
        <p:nvSpPr>
          <p:cNvPr id="26664" name="Text Box 75"/>
          <p:cNvSpPr txBox="1">
            <a:spLocks noChangeArrowheads="1"/>
          </p:cNvSpPr>
          <p:nvPr/>
        </p:nvSpPr>
        <p:spPr bwMode="auto">
          <a:xfrm>
            <a:off x="2590800" y="5257800"/>
            <a:ext cx="866775" cy="633413"/>
          </a:xfrm>
          <a:prstGeom prst="rect">
            <a:avLst/>
          </a:prstGeom>
          <a:solidFill>
            <a:srgbClr val="FFCC99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1400">
                <a:solidFill>
                  <a:srgbClr val="FF3300"/>
                </a:solidFill>
              </a:rPr>
              <a:t>innen </a:t>
            </a:r>
          </a:p>
          <a:p>
            <a:pPr algn="ctr"/>
            <a:r>
              <a:rPr lang="de-DE" sz="1400">
                <a:solidFill>
                  <a:srgbClr val="FF3300"/>
                </a:solidFill>
              </a:rPr>
              <a:t>20°C</a:t>
            </a:r>
            <a:endParaRPr lang="de-DE" sz="1400" baseline="30000">
              <a:solidFill>
                <a:srgbClr val="FF3300"/>
              </a:solidFill>
            </a:endParaRPr>
          </a:p>
        </p:txBody>
      </p:sp>
      <p:sp>
        <p:nvSpPr>
          <p:cNvPr id="26665" name="Text Box 76"/>
          <p:cNvSpPr txBox="1">
            <a:spLocks noChangeArrowheads="1"/>
          </p:cNvSpPr>
          <p:nvPr/>
        </p:nvSpPr>
        <p:spPr bwMode="auto">
          <a:xfrm>
            <a:off x="5029200" y="5257800"/>
            <a:ext cx="866775" cy="633413"/>
          </a:xfrm>
          <a:prstGeom prst="rect">
            <a:avLst/>
          </a:prstGeom>
          <a:solidFill>
            <a:srgbClr val="CCFFFF"/>
          </a:solidFill>
          <a:ln w="9525">
            <a:solidFill>
              <a:srgbClr val="3366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1400">
                <a:solidFill>
                  <a:srgbClr val="FF3300"/>
                </a:solidFill>
              </a:rPr>
              <a:t>außen </a:t>
            </a:r>
          </a:p>
          <a:p>
            <a:pPr algn="ctr"/>
            <a:r>
              <a:rPr lang="de-DE" sz="1400">
                <a:solidFill>
                  <a:srgbClr val="FF3300"/>
                </a:solidFill>
              </a:rPr>
              <a:t>-10°C</a:t>
            </a:r>
            <a:endParaRPr lang="de-DE" sz="1400" baseline="30000">
              <a:solidFill>
                <a:srgbClr val="FF3300"/>
              </a:solidFill>
            </a:endParaRPr>
          </a:p>
        </p:txBody>
      </p:sp>
      <p:sp>
        <p:nvSpPr>
          <p:cNvPr id="26666" name="Text Box 77"/>
          <p:cNvSpPr txBox="1">
            <a:spLocks noChangeArrowheads="1"/>
          </p:cNvSpPr>
          <p:nvPr/>
        </p:nvSpPr>
        <p:spPr bwMode="auto">
          <a:xfrm>
            <a:off x="6858000" y="5257800"/>
            <a:ext cx="866775" cy="633413"/>
          </a:xfrm>
          <a:prstGeom prst="rect">
            <a:avLst/>
          </a:prstGeom>
          <a:solidFill>
            <a:srgbClr val="FFCC99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1400">
                <a:solidFill>
                  <a:srgbClr val="FF3300"/>
                </a:solidFill>
              </a:rPr>
              <a:t>innen </a:t>
            </a:r>
          </a:p>
          <a:p>
            <a:pPr algn="ctr"/>
            <a:r>
              <a:rPr lang="de-DE" sz="1400">
                <a:solidFill>
                  <a:srgbClr val="FF3300"/>
                </a:solidFill>
              </a:rPr>
              <a:t>20°C</a:t>
            </a:r>
            <a:endParaRPr lang="de-DE" sz="1400" baseline="30000">
              <a:solidFill>
                <a:srgbClr val="FF3300"/>
              </a:solidFill>
            </a:endParaRPr>
          </a:p>
        </p:txBody>
      </p:sp>
      <p:sp>
        <p:nvSpPr>
          <p:cNvPr id="26667" name="Text Box 78"/>
          <p:cNvSpPr txBox="1">
            <a:spLocks noChangeArrowheads="1"/>
          </p:cNvSpPr>
          <p:nvPr/>
        </p:nvSpPr>
        <p:spPr bwMode="auto">
          <a:xfrm>
            <a:off x="2362200" y="6019800"/>
            <a:ext cx="2732088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400">
                <a:solidFill>
                  <a:srgbClr val="FF3300"/>
                </a:solidFill>
              </a:rPr>
              <a:t>Innen-Oberflächentemperatur der Scheibe = 15 - 17°C</a:t>
            </a:r>
            <a:endParaRPr lang="de-DE" sz="1400" baseline="30000">
              <a:solidFill>
                <a:srgbClr val="FF3300"/>
              </a:solidFill>
            </a:endParaRPr>
          </a:p>
        </p:txBody>
      </p:sp>
      <p:sp>
        <p:nvSpPr>
          <p:cNvPr id="26668" name="Text Box 79"/>
          <p:cNvSpPr txBox="1">
            <a:spLocks noChangeArrowheads="1"/>
          </p:cNvSpPr>
          <p:nvPr/>
        </p:nvSpPr>
        <p:spPr bwMode="auto">
          <a:xfrm>
            <a:off x="6411913" y="6019800"/>
            <a:ext cx="273208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400">
                <a:solidFill>
                  <a:srgbClr val="FF3300"/>
                </a:solidFill>
              </a:rPr>
              <a:t>Innen-Oberflächentemperatur der Scheibe = 13 - 15°C</a:t>
            </a:r>
            <a:endParaRPr lang="de-DE" sz="1400" baseline="30000">
              <a:solidFill>
                <a:srgbClr val="FF3300"/>
              </a:solidFill>
            </a:endParaRPr>
          </a:p>
        </p:txBody>
      </p:sp>
      <p:sp>
        <p:nvSpPr>
          <p:cNvPr id="80" name="Rechteck 79"/>
          <p:cNvSpPr/>
          <p:nvPr/>
        </p:nvSpPr>
        <p:spPr>
          <a:xfrm>
            <a:off x="762000" y="6535107"/>
            <a:ext cx="343876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 smtClean="0">
                <a:solidFill>
                  <a:srgbClr val="0000FF"/>
                </a:solidFill>
              </a:rPr>
              <a:t>Grafik: Hans </a:t>
            </a:r>
            <a:r>
              <a:rPr lang="de-DE" sz="1100" dirty="0" err="1" smtClean="0">
                <a:solidFill>
                  <a:srgbClr val="0000FF"/>
                </a:solidFill>
              </a:rPr>
              <a:t>Weinreuter</a:t>
            </a:r>
            <a:r>
              <a:rPr lang="de-DE" sz="1100" dirty="0" smtClean="0">
                <a:solidFill>
                  <a:srgbClr val="0000FF"/>
                </a:solidFill>
              </a:rPr>
              <a:t>, VZ Rheinland-Pfalz e.V.</a:t>
            </a:r>
            <a:endParaRPr lang="de-DE" sz="11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0" y="2349500"/>
            <a:ext cx="9144000" cy="45085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de-DE"/>
          </a:p>
        </p:txBody>
      </p:sp>
      <p:pic>
        <p:nvPicPr>
          <p:cNvPr id="21507" name="Picture 3" descr="Haus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219200"/>
            <a:ext cx="6086475" cy="4683125"/>
          </a:xfrm>
          <a:prstGeom prst="rect">
            <a:avLst/>
          </a:prstGeom>
          <a:solidFill>
            <a:srgbClr val="0033CC"/>
          </a:solidFill>
          <a:ln w="9525">
            <a:noFill/>
            <a:miter lim="800000"/>
            <a:headEnd/>
            <a:tailEnd/>
          </a:ln>
        </p:spPr>
      </p:pic>
      <p:sp>
        <p:nvSpPr>
          <p:cNvPr id="16" name="Cloud"/>
          <p:cNvSpPr>
            <a:spLocks noChangeAspect="1" noEditPoints="1" noChangeArrowheads="1"/>
          </p:cNvSpPr>
          <p:nvPr/>
        </p:nvSpPr>
        <p:spPr bwMode="auto">
          <a:xfrm>
            <a:off x="852488" y="1179513"/>
            <a:ext cx="1900237" cy="833437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1509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720725"/>
            <a:ext cx="9144000" cy="468000"/>
          </a:xfrm>
          <a:solidFill>
            <a:srgbClr val="FFC000">
              <a:alpha val="50195"/>
            </a:srgbClr>
          </a:solidFill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de-DE" sz="2800" smtClean="0">
                <a:solidFill>
                  <a:srgbClr val="FF3300"/>
                </a:solidFill>
              </a:rPr>
              <a:t>Luftwechsel durch Einzelofen</a:t>
            </a:r>
            <a:endParaRPr lang="de-DE" smtClean="0"/>
          </a:p>
        </p:txBody>
      </p:sp>
      <p:sp>
        <p:nvSpPr>
          <p:cNvPr id="815117" name="AutoShape 13"/>
          <p:cNvSpPr>
            <a:spLocks noChangeArrowheads="1"/>
          </p:cNvSpPr>
          <p:nvPr/>
        </p:nvSpPr>
        <p:spPr bwMode="auto">
          <a:xfrm rot="-5400000">
            <a:off x="2580482" y="3429794"/>
            <a:ext cx="360362" cy="1079500"/>
          </a:xfrm>
          <a:prstGeom prst="curvedLeftArrow">
            <a:avLst>
              <a:gd name="adj1" fmla="val 55294"/>
              <a:gd name="adj2" fmla="val 110601"/>
              <a:gd name="adj3" fmla="val 33333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815119" name="AutoShape 15"/>
          <p:cNvSpPr>
            <a:spLocks noChangeArrowheads="1"/>
          </p:cNvSpPr>
          <p:nvPr/>
        </p:nvSpPr>
        <p:spPr bwMode="auto">
          <a:xfrm rot="10800000">
            <a:off x="5643563" y="3214688"/>
            <a:ext cx="1079500" cy="360362"/>
          </a:xfrm>
          <a:prstGeom prst="curvedUpArrow">
            <a:avLst>
              <a:gd name="adj1" fmla="val 64905"/>
              <a:gd name="adj2" fmla="val 129809"/>
              <a:gd name="adj3" fmla="val 33333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0" name="AutoShape 18"/>
          <p:cNvSpPr>
            <a:spLocks noChangeArrowheads="1"/>
          </p:cNvSpPr>
          <p:nvPr/>
        </p:nvSpPr>
        <p:spPr bwMode="auto">
          <a:xfrm>
            <a:off x="2297113" y="3109913"/>
            <a:ext cx="990600" cy="8382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1" name="AutoShape 16"/>
          <p:cNvSpPr>
            <a:spLocks noChangeArrowheads="1"/>
          </p:cNvSpPr>
          <p:nvPr/>
        </p:nvSpPr>
        <p:spPr bwMode="auto">
          <a:xfrm rot="-5400000">
            <a:off x="2040732" y="2516981"/>
            <a:ext cx="3371850" cy="166687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21514" name="Picture 4" descr="C:\Dokumente und Einstellungen\Bernhard\Eigene Dateien\1. BÜRO\2. FOLIEN\1. eigene Folien\Grundfolien\Kaminofen.jpg"/>
          <p:cNvPicPr>
            <a:picLocks noChangeAspect="1" noChangeArrowheads="1"/>
          </p:cNvPicPr>
          <p:nvPr/>
        </p:nvPicPr>
        <p:blipFill>
          <a:blip r:embed="rId4" cstate="print"/>
          <a:srcRect l="39336" t="50021" r="54561" b="38078"/>
          <a:stretch>
            <a:fillRect/>
          </a:stretch>
        </p:blipFill>
        <p:spPr bwMode="auto">
          <a:xfrm>
            <a:off x="3857625" y="3714750"/>
            <a:ext cx="357188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 Box 46"/>
          <p:cNvSpPr txBox="1">
            <a:spLocks noChangeArrowheads="1"/>
          </p:cNvSpPr>
          <p:nvPr/>
        </p:nvSpPr>
        <p:spPr bwMode="auto">
          <a:xfrm>
            <a:off x="6858000" y="3357563"/>
            <a:ext cx="825500" cy="369887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Zuluft</a:t>
            </a:r>
          </a:p>
        </p:txBody>
      </p:sp>
      <p:sp>
        <p:nvSpPr>
          <p:cNvPr id="26" name="Text Box 47"/>
          <p:cNvSpPr txBox="1">
            <a:spLocks noChangeArrowheads="1"/>
          </p:cNvSpPr>
          <p:nvPr/>
        </p:nvSpPr>
        <p:spPr bwMode="auto">
          <a:xfrm>
            <a:off x="1500188" y="3429000"/>
            <a:ext cx="825500" cy="369888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Zuluft</a:t>
            </a:r>
          </a:p>
        </p:txBody>
      </p:sp>
      <p:sp>
        <p:nvSpPr>
          <p:cNvPr id="27" name="Text Box 50"/>
          <p:cNvSpPr txBox="1">
            <a:spLocks noChangeArrowheads="1"/>
          </p:cNvSpPr>
          <p:nvPr/>
        </p:nvSpPr>
        <p:spPr bwMode="auto">
          <a:xfrm>
            <a:off x="2597150" y="1260475"/>
            <a:ext cx="992188" cy="369888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>
                <a:solidFill>
                  <a:srgbClr val="FF0000"/>
                </a:solidFill>
              </a:rPr>
              <a:t>Fortluft</a:t>
            </a:r>
          </a:p>
        </p:txBody>
      </p:sp>
      <p:sp>
        <p:nvSpPr>
          <p:cNvPr id="28" name="AutoShape 12"/>
          <p:cNvSpPr>
            <a:spLocks noChangeArrowheads="1"/>
          </p:cNvSpPr>
          <p:nvPr/>
        </p:nvSpPr>
        <p:spPr bwMode="auto">
          <a:xfrm rot="8100000">
            <a:off x="3756025" y="3900488"/>
            <a:ext cx="1079500" cy="360362"/>
          </a:xfrm>
          <a:prstGeom prst="curvedDownArrow">
            <a:avLst>
              <a:gd name="adj1" fmla="val 64905"/>
              <a:gd name="adj2" fmla="val 129809"/>
              <a:gd name="adj3" fmla="val 3333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9" name="Text Box 50"/>
          <p:cNvSpPr txBox="1">
            <a:spLocks noChangeArrowheads="1"/>
          </p:cNvSpPr>
          <p:nvPr/>
        </p:nvSpPr>
        <p:spPr bwMode="auto">
          <a:xfrm>
            <a:off x="4000500" y="4500563"/>
            <a:ext cx="2095500" cy="369887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>
                <a:solidFill>
                  <a:srgbClr val="FF0000"/>
                </a:solidFill>
              </a:rPr>
              <a:t>Verbrennungsluft</a:t>
            </a:r>
          </a:p>
        </p:txBody>
      </p:sp>
      <p:pic>
        <p:nvPicPr>
          <p:cNvPr id="21520" name="Picture 2" descr="C:\Dokumente und Einstellungen\Bernhard\Eigene Dateien\1. BÜRO\2. FOLIEN\1. eigene Folien\Fotos\Öfen\Feuer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7788" y="3756025"/>
            <a:ext cx="263525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hteck 16"/>
          <p:cNvSpPr/>
          <p:nvPr/>
        </p:nvSpPr>
        <p:spPr>
          <a:xfrm>
            <a:off x="1540119" y="6221412"/>
            <a:ext cx="23807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 smtClean="0">
                <a:solidFill>
                  <a:srgbClr val="0000FF"/>
                </a:solidFill>
              </a:rPr>
              <a:t>Grafik: Bernhard Andre, Wittlich</a:t>
            </a:r>
            <a:endParaRPr lang="de-DE" sz="11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15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15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5117" grpId="0" animBg="1"/>
      <p:bldP spid="815119" grpId="0" animBg="1"/>
      <p:bldP spid="20" grpId="0" animBg="1"/>
      <p:bldP spid="21" grpId="0" animBg="1"/>
      <p:bldP spid="25" grpId="0" animBg="1" autoUpdateAnimBg="0"/>
      <p:bldP spid="26" grpId="0" animBg="1" autoUpdateAnimBg="0"/>
      <p:bldP spid="27" grpId="0" animBg="1" autoUpdateAnimBg="0"/>
      <p:bldP spid="28" grpId="0" animBg="1"/>
      <p:bldP spid="29" grpId="0" animBg="1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48000"/>
            <a:ext cx="9144000" cy="468313"/>
          </a:xfrm>
          <a:solidFill>
            <a:srgbClr val="FFC000">
              <a:alpha val="50195"/>
            </a:srgbClr>
          </a:solidFill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de-DE" sz="2800" dirty="0" smtClean="0">
                <a:solidFill>
                  <a:srgbClr val="FF0000"/>
                </a:solidFill>
              </a:rPr>
              <a:t>Wann ist der Austausch der Verglasung sinnvoll ??</a:t>
            </a:r>
          </a:p>
        </p:txBody>
      </p:sp>
      <p:pic>
        <p:nvPicPr>
          <p:cNvPr id="288770" name="Picture 2"/>
          <p:cNvPicPr>
            <a:picLocks noChangeAspect="1" noChangeArrowheads="1"/>
          </p:cNvPicPr>
          <p:nvPr/>
        </p:nvPicPr>
        <p:blipFill>
          <a:blip r:embed="rId3" cstate="print"/>
          <a:srcRect b="6805"/>
          <a:stretch>
            <a:fillRect/>
          </a:stretch>
        </p:blipFill>
        <p:spPr bwMode="auto">
          <a:xfrm>
            <a:off x="2336292" y="2207527"/>
            <a:ext cx="6664833" cy="3678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395018" y="6259413"/>
            <a:ext cx="2419349" cy="2616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de-DE" sz="1100" dirty="0" smtClean="0">
                <a:solidFill>
                  <a:srgbClr val="3333FF"/>
                </a:solidFill>
              </a:rPr>
              <a:t>Quelle: </a:t>
            </a:r>
            <a:r>
              <a:rPr lang="de-DE" sz="1100" dirty="0" err="1" smtClean="0">
                <a:solidFill>
                  <a:srgbClr val="3333FF"/>
                </a:solidFill>
              </a:rPr>
              <a:t>ift</a:t>
            </a:r>
            <a:r>
              <a:rPr lang="de-DE" sz="1100" dirty="0" smtClean="0">
                <a:solidFill>
                  <a:srgbClr val="3333FF"/>
                </a:solidFill>
              </a:rPr>
              <a:t>, Rosenheim</a:t>
            </a:r>
            <a:endParaRPr lang="de-DE" sz="1100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48000"/>
            <a:ext cx="9144000" cy="468313"/>
          </a:xfrm>
          <a:solidFill>
            <a:srgbClr val="FFC000">
              <a:alpha val="50195"/>
            </a:srgbClr>
          </a:solidFill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de-DE" sz="2800" dirty="0" smtClean="0">
                <a:solidFill>
                  <a:srgbClr val="FF0000"/>
                </a:solidFill>
              </a:rPr>
              <a:t>U</a:t>
            </a:r>
            <a:r>
              <a:rPr lang="de-DE" sz="2800" baseline="-25000" dirty="0" smtClean="0">
                <a:solidFill>
                  <a:srgbClr val="FF0000"/>
                </a:solidFill>
              </a:rPr>
              <a:t>g</a:t>
            </a:r>
            <a:r>
              <a:rPr lang="de-DE" sz="2800" dirty="0" smtClean="0">
                <a:solidFill>
                  <a:srgbClr val="FF0000"/>
                </a:solidFill>
              </a:rPr>
              <a:t>-Werte typischer Doppelverglasungen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2585518" y="5211663"/>
            <a:ext cx="2419349" cy="2616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de-DE" sz="1100" dirty="0" smtClean="0">
                <a:solidFill>
                  <a:srgbClr val="3333FF"/>
                </a:solidFill>
              </a:rPr>
              <a:t>Quelle: </a:t>
            </a:r>
            <a:r>
              <a:rPr lang="de-DE" sz="1100" dirty="0" err="1" smtClean="0">
                <a:solidFill>
                  <a:srgbClr val="3333FF"/>
                </a:solidFill>
              </a:rPr>
              <a:t>ift</a:t>
            </a:r>
            <a:r>
              <a:rPr lang="de-DE" sz="1100" dirty="0" smtClean="0">
                <a:solidFill>
                  <a:srgbClr val="3333FF"/>
                </a:solidFill>
              </a:rPr>
              <a:t>, Rosenheim</a:t>
            </a:r>
            <a:endParaRPr lang="de-DE" sz="1100" dirty="0">
              <a:solidFill>
                <a:srgbClr val="3333FF"/>
              </a:solidFill>
            </a:endParaRPr>
          </a:p>
        </p:txBody>
      </p:sp>
      <p:pic>
        <p:nvPicPr>
          <p:cNvPr id="288770" name="Picture 2"/>
          <p:cNvPicPr>
            <a:picLocks noChangeAspect="1" noChangeArrowheads="1"/>
          </p:cNvPicPr>
          <p:nvPr/>
        </p:nvPicPr>
        <p:blipFill>
          <a:blip r:embed="rId3" cstate="print"/>
          <a:srcRect l="1005" t="16748"/>
          <a:stretch>
            <a:fillRect/>
          </a:stretch>
        </p:blipFill>
        <p:spPr bwMode="auto">
          <a:xfrm>
            <a:off x="2343150" y="2480320"/>
            <a:ext cx="6677025" cy="2343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48000"/>
            <a:ext cx="9144000" cy="468313"/>
          </a:xfrm>
          <a:solidFill>
            <a:srgbClr val="FFC000">
              <a:alpha val="50195"/>
            </a:srgbClr>
          </a:solidFill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de-DE" sz="2800" dirty="0" smtClean="0">
                <a:solidFill>
                  <a:srgbClr val="FF0000"/>
                </a:solidFill>
              </a:rPr>
              <a:t>Abhängigkeit der U-Werte für Fenster, Glas, Rahmen</a:t>
            </a:r>
          </a:p>
        </p:txBody>
      </p:sp>
      <p:pic>
        <p:nvPicPr>
          <p:cNvPr id="288770" name="Picture 2"/>
          <p:cNvPicPr>
            <a:picLocks noChangeAspect="1" noChangeArrowheads="1"/>
          </p:cNvPicPr>
          <p:nvPr/>
        </p:nvPicPr>
        <p:blipFill>
          <a:blip r:embed="rId3" cstate="print"/>
          <a:srcRect t="10181" r="3441"/>
          <a:stretch>
            <a:fillRect/>
          </a:stretch>
        </p:blipFill>
        <p:spPr bwMode="auto">
          <a:xfrm>
            <a:off x="2421683" y="1895475"/>
            <a:ext cx="6512767" cy="4268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2528368" y="6402288"/>
            <a:ext cx="2419349" cy="2616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de-DE" sz="1100" dirty="0" smtClean="0">
                <a:solidFill>
                  <a:srgbClr val="3333FF"/>
                </a:solidFill>
              </a:rPr>
              <a:t>Quelle: </a:t>
            </a:r>
            <a:r>
              <a:rPr lang="de-DE" sz="1100" dirty="0" err="1" smtClean="0">
                <a:solidFill>
                  <a:srgbClr val="3333FF"/>
                </a:solidFill>
              </a:rPr>
              <a:t>ift</a:t>
            </a:r>
            <a:r>
              <a:rPr lang="de-DE" sz="1100" dirty="0" smtClean="0">
                <a:solidFill>
                  <a:srgbClr val="3333FF"/>
                </a:solidFill>
              </a:rPr>
              <a:t>, Rosenheim</a:t>
            </a:r>
            <a:endParaRPr lang="de-DE" sz="1100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20000"/>
            <a:ext cx="9144000" cy="468313"/>
          </a:xfrm>
          <a:solidFill>
            <a:srgbClr val="FFC000">
              <a:alpha val="50000"/>
            </a:srgbClr>
          </a:solidFill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de-DE" sz="2800" dirty="0" smtClean="0">
                <a:solidFill>
                  <a:srgbClr val="FF0000"/>
                </a:solidFill>
              </a:rPr>
              <a:t>Fenster luftdicht einbauen</a:t>
            </a:r>
            <a:endParaRPr lang="de-DE" sz="2800" dirty="0">
              <a:solidFill>
                <a:srgbClr val="FF0000"/>
              </a:solidFill>
            </a:endParaRPr>
          </a:p>
        </p:txBody>
      </p:sp>
      <p:pic>
        <p:nvPicPr>
          <p:cNvPr id="10" name="Picture 3" descr="P10101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7015" y="1412875"/>
            <a:ext cx="6049108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/>
        </p:nvSpPr>
        <p:spPr>
          <a:xfrm>
            <a:off x="2314800" y="6488668"/>
            <a:ext cx="174759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 smtClean="0">
                <a:solidFill>
                  <a:srgbClr val="0000FF"/>
                </a:solidFill>
              </a:rPr>
              <a:t>Quelle: IWU, Darmstadt</a:t>
            </a:r>
            <a:endParaRPr lang="de-DE" sz="11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20000"/>
            <a:ext cx="9144000" cy="468313"/>
          </a:xfrm>
          <a:solidFill>
            <a:srgbClr val="FFC000">
              <a:alpha val="50000"/>
            </a:srgbClr>
          </a:solidFill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de-DE" sz="2800" dirty="0" smtClean="0">
                <a:solidFill>
                  <a:srgbClr val="FF0000"/>
                </a:solidFill>
              </a:rPr>
              <a:t>Fenster luftdicht einbauen</a:t>
            </a:r>
            <a:endParaRPr lang="de-DE" sz="2800" dirty="0">
              <a:solidFill>
                <a:srgbClr val="FF0000"/>
              </a:solidFill>
            </a:endParaRPr>
          </a:p>
        </p:txBody>
      </p:sp>
      <p:pic>
        <p:nvPicPr>
          <p:cNvPr id="4" name="Picture 3" descr="P101013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31452" y="1625601"/>
            <a:ext cx="5906965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hteck 4"/>
          <p:cNvSpPr/>
          <p:nvPr/>
        </p:nvSpPr>
        <p:spPr>
          <a:xfrm>
            <a:off x="2533875" y="6596390"/>
            <a:ext cx="174759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 smtClean="0">
                <a:solidFill>
                  <a:srgbClr val="0000FF"/>
                </a:solidFill>
              </a:rPr>
              <a:t>Quelle: IWU, Darmstadt</a:t>
            </a:r>
            <a:endParaRPr lang="de-DE" sz="11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2349500"/>
            <a:ext cx="9144000" cy="45085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20000"/>
            <a:ext cx="9144000" cy="828000"/>
          </a:xfrm>
          <a:solidFill>
            <a:srgbClr val="FFC000">
              <a:alpha val="50000"/>
            </a:srgbClr>
          </a:solidFill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de-DE" sz="2800" dirty="0" smtClean="0">
                <a:solidFill>
                  <a:srgbClr val="FF0000"/>
                </a:solidFill>
              </a:rPr>
              <a:t>Dämmwirkung verschiedener Maßnahmen </a:t>
            </a:r>
            <a:br>
              <a:rPr lang="de-DE" sz="2800" dirty="0" smtClean="0">
                <a:solidFill>
                  <a:srgbClr val="FF0000"/>
                </a:solidFill>
              </a:rPr>
            </a:br>
            <a:r>
              <a:rPr lang="de-DE" sz="2800" dirty="0" smtClean="0">
                <a:solidFill>
                  <a:srgbClr val="FF0000"/>
                </a:solidFill>
              </a:rPr>
              <a:t>am Fenster in der Nacht</a:t>
            </a:r>
            <a:endParaRPr lang="de-DE" sz="2800" dirty="0">
              <a:solidFill>
                <a:srgbClr val="FF0000"/>
              </a:soli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807" y="1635125"/>
            <a:ext cx="8540262" cy="466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21324" y="6448425"/>
            <a:ext cx="346490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100" dirty="0">
                <a:solidFill>
                  <a:srgbClr val="3333FF"/>
                </a:solidFill>
              </a:rPr>
              <a:t>Quelle: Energiesparinformation 1, IWU Darmstadt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4"/>
          <p:cNvSpPr>
            <a:spLocks noChangeArrowheads="1"/>
          </p:cNvSpPr>
          <p:nvPr/>
        </p:nvSpPr>
        <p:spPr bwMode="auto">
          <a:xfrm>
            <a:off x="0" y="2349500"/>
            <a:ext cx="9144000" cy="45085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371600"/>
            <a:ext cx="5029200" cy="1481138"/>
          </a:xfrm>
          <a:noFill/>
        </p:spPr>
        <p:txBody>
          <a:bodyPr/>
          <a:lstStyle/>
          <a:p>
            <a:pPr eaLnBrk="1" hangingPunct="1">
              <a:buClr>
                <a:srgbClr val="FF3300"/>
              </a:buClr>
              <a:buFont typeface="Wingdings" pitchFamily="2" charset="2"/>
              <a:buNone/>
              <a:tabLst>
                <a:tab pos="8255000" algn="r"/>
              </a:tabLst>
            </a:pPr>
            <a:r>
              <a:rPr lang="de-DE" sz="2000" b="1" u="sng" smtClean="0">
                <a:solidFill>
                  <a:srgbClr val="3333FF"/>
                </a:solidFill>
              </a:rPr>
              <a:t>Glasaustausch</a:t>
            </a:r>
            <a:r>
              <a:rPr lang="de-DE" sz="2000" b="1" smtClean="0">
                <a:solidFill>
                  <a:srgbClr val="3333FF"/>
                </a:solidFill>
              </a:rPr>
              <a:t> durchführen:</a:t>
            </a:r>
          </a:p>
          <a:p>
            <a:pPr eaLnBrk="1" hangingPunct="1">
              <a:buClr>
                <a:srgbClr val="FF3300"/>
              </a:buClr>
              <a:tabLst>
                <a:tab pos="8255000" algn="r"/>
              </a:tabLst>
            </a:pPr>
            <a:endParaRPr lang="de-DE" sz="1000" smtClean="0">
              <a:solidFill>
                <a:srgbClr val="3333FF"/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FF3300"/>
              </a:buClr>
              <a:tabLst>
                <a:tab pos="8255000" algn="r"/>
              </a:tabLst>
            </a:pPr>
            <a:r>
              <a:rPr lang="de-DE" sz="2000" smtClean="0">
                <a:solidFill>
                  <a:srgbClr val="3333FF"/>
                </a:solidFill>
              </a:rPr>
              <a:t>U</a:t>
            </a:r>
            <a:r>
              <a:rPr lang="de-DE" sz="2000" baseline="-25000" smtClean="0">
                <a:solidFill>
                  <a:srgbClr val="3333FF"/>
                </a:solidFill>
              </a:rPr>
              <a:t>g</a:t>
            </a:r>
            <a:r>
              <a:rPr lang="de-DE" sz="2000" smtClean="0">
                <a:solidFill>
                  <a:srgbClr val="3333FF"/>
                </a:solidFill>
              </a:rPr>
              <a:t> = 1,0  … 1,2 W / m²K	</a:t>
            </a:r>
          </a:p>
          <a:p>
            <a:pPr eaLnBrk="1" hangingPunct="1">
              <a:spcBef>
                <a:spcPct val="0"/>
              </a:spcBef>
              <a:buClr>
                <a:srgbClr val="FF3300"/>
              </a:buClr>
              <a:tabLst>
                <a:tab pos="8255000" algn="r"/>
              </a:tabLst>
            </a:pPr>
            <a:r>
              <a:rPr lang="de-DE" sz="2000" smtClean="0">
                <a:solidFill>
                  <a:srgbClr val="3333FF"/>
                </a:solidFill>
              </a:rPr>
              <a:t>Kosten 100 - 150 € pro m</a:t>
            </a:r>
            <a:r>
              <a:rPr lang="de-DE" sz="2000" baseline="30000" smtClean="0">
                <a:solidFill>
                  <a:srgbClr val="3333FF"/>
                </a:solidFill>
              </a:rPr>
              <a:t>2</a:t>
            </a:r>
            <a:endParaRPr lang="de-DE" sz="2000" smtClean="0">
              <a:solidFill>
                <a:srgbClr val="3333FF"/>
              </a:solidFill>
            </a:endParaRPr>
          </a:p>
        </p:txBody>
      </p:sp>
      <p:sp>
        <p:nvSpPr>
          <p:cNvPr id="65540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720725"/>
            <a:ext cx="9144000" cy="468313"/>
          </a:xfrm>
          <a:solidFill>
            <a:srgbClr val="FFC000">
              <a:alpha val="50195"/>
            </a:srgbClr>
          </a:solidFill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de-DE" sz="2800" dirty="0" smtClean="0">
                <a:solidFill>
                  <a:srgbClr val="FF0000"/>
                </a:solidFill>
              </a:rPr>
              <a:t>Fenster- bzw. Glasaustausch</a:t>
            </a:r>
          </a:p>
        </p:txBody>
      </p:sp>
      <p:sp>
        <p:nvSpPr>
          <p:cNvPr id="65541" name="Rectangle 5"/>
          <p:cNvSpPr>
            <a:spLocks noChangeArrowheads="1"/>
          </p:cNvSpPr>
          <p:nvPr/>
        </p:nvSpPr>
        <p:spPr bwMode="auto">
          <a:xfrm>
            <a:off x="3810000" y="3962400"/>
            <a:ext cx="4691063" cy="225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bIns="0"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rgbClr val="FF3300"/>
              </a:buClr>
              <a:buFontTx/>
              <a:buNone/>
              <a:tabLst>
                <a:tab pos="8255000" algn="r"/>
              </a:tabLst>
            </a:pPr>
            <a:r>
              <a:rPr lang="de-DE" u="sng" dirty="0">
                <a:solidFill>
                  <a:srgbClr val="0000FF"/>
                </a:solidFill>
              </a:rPr>
              <a:t>Fenstererneuerung durchführen</a:t>
            </a:r>
            <a:r>
              <a:rPr lang="de-DE" dirty="0">
                <a:solidFill>
                  <a:srgbClr val="0000FF"/>
                </a:solidFill>
              </a:rPr>
              <a:t>:</a:t>
            </a: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rgbClr val="FF3300"/>
              </a:buClr>
              <a:buFontTx/>
              <a:buNone/>
              <a:tabLst>
                <a:tab pos="8255000" algn="r"/>
              </a:tabLst>
            </a:pPr>
            <a:r>
              <a:rPr lang="de-DE" dirty="0">
                <a:solidFill>
                  <a:srgbClr val="0000FF"/>
                </a:solidFill>
              </a:rPr>
              <a:t>z.B. bei Arbeiten an der Fassade,</a:t>
            </a: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rgbClr val="FF3300"/>
              </a:buClr>
              <a:buFontTx/>
              <a:buNone/>
              <a:tabLst>
                <a:tab pos="8255000" algn="r"/>
              </a:tabLst>
            </a:pPr>
            <a:r>
              <a:rPr lang="de-DE" dirty="0">
                <a:solidFill>
                  <a:srgbClr val="0000FF"/>
                </a:solidFill>
              </a:rPr>
              <a:t>zusammen mit einer Außendämmung</a:t>
            </a: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rgbClr val="FF3300"/>
              </a:buClr>
              <a:buFontTx/>
              <a:buNone/>
              <a:tabLst>
                <a:tab pos="8255000" algn="r"/>
              </a:tabLst>
            </a:pPr>
            <a:endParaRPr lang="de-DE" sz="1000" dirty="0">
              <a:solidFill>
                <a:srgbClr val="0000FF"/>
              </a:solidFill>
            </a:endParaRP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rgbClr val="FF3300"/>
              </a:buClr>
              <a:buFont typeface="Wingdings" pitchFamily="2" charset="2"/>
              <a:buChar char="§"/>
              <a:tabLst>
                <a:tab pos="8255000" algn="r"/>
              </a:tabLst>
            </a:pPr>
            <a:r>
              <a:rPr lang="de-DE" dirty="0"/>
              <a:t>U</a:t>
            </a:r>
            <a:r>
              <a:rPr lang="de-DE" baseline="-25000" dirty="0"/>
              <a:t>g</a:t>
            </a:r>
            <a:r>
              <a:rPr lang="de-DE" dirty="0"/>
              <a:t> = </a:t>
            </a:r>
            <a:r>
              <a:rPr lang="de-DE" dirty="0" smtClean="0"/>
              <a:t>0,7  </a:t>
            </a:r>
            <a:r>
              <a:rPr lang="de-DE" dirty="0"/>
              <a:t>… 1,2 W / m²K</a:t>
            </a: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rgbClr val="FF3300"/>
              </a:buClr>
              <a:buFont typeface="Wingdings" pitchFamily="2" charset="2"/>
              <a:buChar char="§"/>
              <a:tabLst>
                <a:tab pos="8255000" algn="r"/>
              </a:tabLst>
            </a:pPr>
            <a:r>
              <a:rPr lang="de-DE" dirty="0"/>
              <a:t>U</a:t>
            </a:r>
            <a:r>
              <a:rPr lang="de-DE" baseline="-25000" dirty="0"/>
              <a:t>w</a:t>
            </a:r>
            <a:r>
              <a:rPr lang="de-DE" dirty="0"/>
              <a:t> = </a:t>
            </a:r>
            <a:r>
              <a:rPr lang="de-DE" dirty="0" smtClean="0"/>
              <a:t>&lt; 1,0 </a:t>
            </a:r>
            <a:r>
              <a:rPr lang="de-DE" dirty="0"/>
              <a:t>…</a:t>
            </a:r>
            <a:r>
              <a:rPr lang="de-DE" dirty="0" smtClean="0"/>
              <a:t>1,4 </a:t>
            </a:r>
            <a:r>
              <a:rPr lang="de-DE" dirty="0"/>
              <a:t>W / m²K</a:t>
            </a: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rgbClr val="FF3300"/>
              </a:buClr>
              <a:buFont typeface="Wingdings" pitchFamily="2" charset="2"/>
              <a:buChar char="§"/>
              <a:tabLst>
                <a:tab pos="8255000" algn="r"/>
              </a:tabLst>
            </a:pPr>
            <a:r>
              <a:rPr lang="de-DE" dirty="0">
                <a:solidFill>
                  <a:srgbClr val="0000FF"/>
                </a:solidFill>
              </a:rPr>
              <a:t>Kosten 250 – 500 € pro m</a:t>
            </a:r>
            <a:r>
              <a:rPr lang="de-DE" baseline="30000" dirty="0">
                <a:solidFill>
                  <a:srgbClr val="0000FF"/>
                </a:solidFill>
              </a:rPr>
              <a:t>2</a:t>
            </a:r>
          </a:p>
        </p:txBody>
      </p:sp>
      <p:pic>
        <p:nvPicPr>
          <p:cNvPr id="65542" name="Picture 6" descr="Fenster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1143000"/>
            <a:ext cx="1843088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3" name="Picture 7"/>
          <p:cNvPicPr>
            <a:picLocks noChangeAspect="1" noChangeArrowheads="1"/>
          </p:cNvPicPr>
          <p:nvPr/>
        </p:nvPicPr>
        <p:blipFill>
          <a:blip r:embed="rId4" cstate="print"/>
          <a:srcRect b="11533"/>
          <a:stretch>
            <a:fillRect/>
          </a:stretch>
        </p:blipFill>
        <p:spPr bwMode="auto">
          <a:xfrm>
            <a:off x="762000" y="2895600"/>
            <a:ext cx="2601913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20725"/>
            <a:ext cx="9144000" cy="468313"/>
          </a:xfrm>
          <a:solidFill>
            <a:srgbClr val="FFC000">
              <a:alpha val="50195"/>
            </a:srgbClr>
          </a:solidFill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de-DE" sz="2800" dirty="0" smtClean="0">
                <a:solidFill>
                  <a:srgbClr val="FF0000"/>
                </a:solidFill>
              </a:rPr>
              <a:t>Dämmung eines Rollladenkasten</a:t>
            </a:r>
          </a:p>
        </p:txBody>
      </p:sp>
      <p:pic>
        <p:nvPicPr>
          <p:cNvPr id="66563" name="Picture 2" descr="C:\Dokumente und Einstellungen\Bernhard\Eigene Dateien\BÜRO\LEISTUNG\Folien\Einzelgrafiken\Rollladendämmu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71744"/>
            <a:ext cx="1636713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4" name="Picture 4" descr="C:\Dokumente und Einstellungen\Bernhard\Eigene Dateien\BÜRO\LEISTUNG\Folien\Einzelgrafiken\Rollladendämmung Seitentei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9454" y="2000240"/>
            <a:ext cx="1366837" cy="147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5" name="Picture 6" descr="C:\Dokumente und Einstellungen\Bernhard\Eigene Dateien\BÜRO\LEISTUNG\Folien\Einzelgrafiken\Rollladenkasten dämme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488" y="1500174"/>
            <a:ext cx="3381375" cy="253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Dia 11 Rolladenkaste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0688" y="4500563"/>
            <a:ext cx="3109912" cy="209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20725"/>
            <a:ext cx="9144000" cy="468313"/>
          </a:xfrm>
          <a:solidFill>
            <a:srgbClr val="FFC000">
              <a:alpha val="50195"/>
            </a:srgbClr>
          </a:solidFill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de-DE" sz="2800" dirty="0" smtClean="0">
                <a:solidFill>
                  <a:srgbClr val="FF0000"/>
                </a:solidFill>
              </a:rPr>
              <a:t>erhaltenswerte Türen</a:t>
            </a:r>
          </a:p>
        </p:txBody>
      </p:sp>
      <p:pic>
        <p:nvPicPr>
          <p:cNvPr id="67587" name="Picture 2" descr="C:\Dokumente und Einstellungen\Bernhard\Eigene Dateien\1. BÜRO\2. FOLIEN\1. eigene Folien\Fotos\1. Gebäude\Bauteile\1. Zonierung\verkleinert 640x480\k-107_0736.JPG"/>
          <p:cNvPicPr>
            <a:picLocks noChangeAspect="1" noChangeArrowheads="1"/>
          </p:cNvPicPr>
          <p:nvPr/>
        </p:nvPicPr>
        <p:blipFill>
          <a:blip r:embed="rId3" cstate="print"/>
          <a:srcRect r="33958" b="35001"/>
          <a:stretch>
            <a:fillRect/>
          </a:stretch>
        </p:blipFill>
        <p:spPr bwMode="auto">
          <a:xfrm>
            <a:off x="0" y="2562225"/>
            <a:ext cx="2314800" cy="3036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8" name="Picture 3" descr="C:\Dokumente und Einstellungen\Bernhard\Eigene Dateien\1. BÜRO\2. FOLIEN\1. eigene Folien\Fotos\1. Gebäude\Bauteile\4. Fenster + Türen\verkleinert 640x480\k-haustür innen.jpg"/>
          <p:cNvPicPr>
            <a:picLocks noChangeAspect="1" noChangeArrowheads="1"/>
          </p:cNvPicPr>
          <p:nvPr/>
        </p:nvPicPr>
        <p:blipFill>
          <a:blip r:embed="rId4" cstate="print"/>
          <a:srcRect l="16093"/>
          <a:stretch>
            <a:fillRect/>
          </a:stretch>
        </p:blipFill>
        <p:spPr bwMode="auto">
          <a:xfrm>
            <a:off x="3067050" y="1485900"/>
            <a:ext cx="467995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" y="6596390"/>
            <a:ext cx="2409824" cy="2616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de-DE" sz="1100" dirty="0" smtClean="0">
                <a:solidFill>
                  <a:srgbClr val="3333FF"/>
                </a:solidFill>
              </a:rPr>
              <a:t>Fotos: Bernhard ANDRE, Wittlich</a:t>
            </a:r>
            <a:endParaRPr lang="de-DE" sz="1100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2700000" y="2484000"/>
            <a:ext cx="6467475" cy="2714625"/>
          </a:xfrm>
        </p:spPr>
        <p:txBody>
          <a:bodyPr/>
          <a:lstStyle/>
          <a:p>
            <a:pPr eaLnBrk="1" hangingPunct="1"/>
            <a:r>
              <a:rPr lang="de-DE" sz="4800" dirty="0" smtClean="0">
                <a:solidFill>
                  <a:srgbClr val="FF3300"/>
                </a:solidFill>
              </a:rPr>
              <a:t>Wände:</a:t>
            </a:r>
            <a:br>
              <a:rPr lang="de-DE" sz="4800" dirty="0" smtClean="0">
                <a:solidFill>
                  <a:srgbClr val="FF3300"/>
                </a:solidFill>
              </a:rPr>
            </a:br>
            <a:r>
              <a:rPr lang="de-DE" sz="4800" dirty="0" smtClean="0">
                <a:solidFill>
                  <a:srgbClr val="FF3300"/>
                </a:solidFill>
              </a:rPr>
              <a:t/>
            </a:r>
            <a:br>
              <a:rPr lang="de-DE" sz="4800" dirty="0" smtClean="0">
                <a:solidFill>
                  <a:srgbClr val="FF3300"/>
                </a:solidFill>
              </a:rPr>
            </a:br>
            <a:r>
              <a:rPr lang="de-DE" sz="4800" dirty="0" smtClean="0">
                <a:solidFill>
                  <a:srgbClr val="FF3300"/>
                </a:solidFill>
              </a:rPr>
              <a:t>Außenwände</a:t>
            </a:r>
          </a:p>
        </p:txBody>
      </p:sp>
      <p:pic>
        <p:nvPicPr>
          <p:cNvPr id="4" name="Picture 2" descr="C:\Dokumente und Einstellungen\Bernhard\Eigene Dateien\1. BÜRO\2. FOLIEN\1. eigene Folien\Fotos\1. Gebäude\HANSEN, Zeltingen\verkleinert 640x480\k-134_3404.JPG"/>
          <p:cNvPicPr>
            <a:picLocks noChangeAspect="1" noChangeArrowheads="1"/>
          </p:cNvPicPr>
          <p:nvPr/>
        </p:nvPicPr>
        <p:blipFill>
          <a:blip r:embed="rId3" cstate="print"/>
          <a:srcRect l="50000" t="18906" b="11411"/>
          <a:stretch>
            <a:fillRect/>
          </a:stretch>
        </p:blipFill>
        <p:spPr bwMode="auto">
          <a:xfrm>
            <a:off x="0" y="2555697"/>
            <a:ext cx="2314800" cy="4302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" y="6596390"/>
            <a:ext cx="2314800" cy="2616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de-DE" sz="1100" dirty="0" smtClean="0">
                <a:solidFill>
                  <a:srgbClr val="3333FF"/>
                </a:solidFill>
              </a:rPr>
              <a:t>Foto: Bernhard ANDRE, Wittlich</a:t>
            </a:r>
            <a:endParaRPr lang="de-DE" sz="1100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20725"/>
            <a:ext cx="9144000" cy="827088"/>
          </a:xfrm>
          <a:solidFill>
            <a:srgbClr val="FFC000">
              <a:alpha val="50195"/>
            </a:srgbClr>
          </a:solidFill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de-DE" sz="2800" dirty="0" smtClean="0">
                <a:solidFill>
                  <a:srgbClr val="FF0000"/>
                </a:solidFill>
              </a:rPr>
              <a:t>Eingriffe in die Funktion und Nutzung von Wohngebäuden im vergangenen Jahrhundert</a:t>
            </a:r>
          </a:p>
        </p:txBody>
      </p:sp>
      <p:sp>
        <p:nvSpPr>
          <p:cNvPr id="23555" name="Rechteck 6"/>
          <p:cNvSpPr>
            <a:spLocks noChangeArrowheads="1"/>
          </p:cNvSpPr>
          <p:nvPr/>
        </p:nvSpPr>
        <p:spPr bwMode="auto">
          <a:xfrm>
            <a:off x="3714750" y="2428875"/>
            <a:ext cx="1357313" cy="28575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 lIns="0" tIns="0" rIns="0" bIns="0"/>
          <a:lstStyle/>
          <a:p>
            <a:pPr marL="342900" indent="-342900" algn="ctr">
              <a:buClrTx/>
              <a:buFontTx/>
              <a:buNone/>
            </a:pPr>
            <a:endParaRPr lang="de-DE" sz="2800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519363" y="1771650"/>
            <a:ext cx="6000750" cy="483209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3333FF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buFont typeface="Wingdings" pitchFamily="2" charset="2"/>
              <a:buChar char="ü"/>
              <a:defRPr/>
            </a:pPr>
            <a:endParaRPr lang="de-DE" sz="1000" dirty="0">
              <a:solidFill>
                <a:srgbClr val="0000FF"/>
              </a:solidFill>
            </a:endParaRPr>
          </a:p>
          <a:p>
            <a:pPr>
              <a:lnSpc>
                <a:spcPct val="90000"/>
              </a:lnSpc>
              <a:spcBef>
                <a:spcPts val="600"/>
              </a:spcBef>
              <a:defRPr/>
            </a:pPr>
            <a:r>
              <a:rPr lang="de-DE" sz="2000" u="sng" dirty="0">
                <a:solidFill>
                  <a:srgbClr val="0000FF"/>
                </a:solidFill>
              </a:rPr>
              <a:t>besser wärmedämmende Gebäudehüll-Flächen:</a:t>
            </a:r>
          </a:p>
          <a:p>
            <a:pPr>
              <a:lnSpc>
                <a:spcPct val="90000"/>
              </a:lnSpc>
              <a:spcBef>
                <a:spcPts val="600"/>
              </a:spcBef>
              <a:defRPr/>
            </a:pPr>
            <a:r>
              <a:rPr lang="de-DE" sz="2000" dirty="0">
                <a:solidFill>
                  <a:srgbClr val="0000FF"/>
                </a:solidFill>
              </a:rPr>
              <a:t>Zunächst häufig Fenster, evtl. </a:t>
            </a:r>
            <a:r>
              <a:rPr lang="de-DE" sz="2000" dirty="0" smtClean="0">
                <a:solidFill>
                  <a:srgbClr val="0000FF"/>
                </a:solidFill>
              </a:rPr>
              <a:t>Dachbereich</a:t>
            </a:r>
            <a:r>
              <a:rPr lang="de-DE" sz="2000" dirty="0">
                <a:solidFill>
                  <a:srgbClr val="0000FF"/>
                </a:solidFill>
              </a:rPr>
              <a:t>, nach und nach </a:t>
            </a:r>
            <a:r>
              <a:rPr lang="de-DE" sz="2000" dirty="0" smtClean="0">
                <a:solidFill>
                  <a:srgbClr val="0000FF"/>
                </a:solidFill>
              </a:rPr>
              <a:t>Wände von (innen oder außen), </a:t>
            </a:r>
            <a:r>
              <a:rPr lang="de-DE" sz="2000" dirty="0">
                <a:solidFill>
                  <a:srgbClr val="0000FF"/>
                </a:solidFill>
              </a:rPr>
              <a:t>Kellerdecken, etc.</a:t>
            </a:r>
          </a:p>
          <a:p>
            <a:pPr>
              <a:lnSpc>
                <a:spcPct val="90000"/>
              </a:lnSpc>
              <a:spcBef>
                <a:spcPts val="600"/>
              </a:spcBef>
              <a:defRPr/>
            </a:pPr>
            <a:r>
              <a:rPr lang="de-DE" sz="2000" dirty="0">
                <a:solidFill>
                  <a:srgbClr val="0000FF"/>
                </a:solidFill>
              </a:rPr>
              <a:t>Maßnahmen aus heutiger Sicht häufig nicht fachgerecht geplant und ausgeführt.</a:t>
            </a:r>
          </a:p>
          <a:p>
            <a:pPr>
              <a:lnSpc>
                <a:spcPct val="90000"/>
              </a:lnSpc>
              <a:spcBef>
                <a:spcPts val="600"/>
              </a:spcBef>
              <a:defRPr/>
            </a:pPr>
            <a:endParaRPr lang="de-DE" sz="2000" dirty="0">
              <a:solidFill>
                <a:srgbClr val="0000FF"/>
              </a:solidFill>
            </a:endParaRPr>
          </a:p>
          <a:p>
            <a:pPr>
              <a:lnSpc>
                <a:spcPct val="90000"/>
              </a:lnSpc>
              <a:spcBef>
                <a:spcPts val="600"/>
              </a:spcBef>
              <a:defRPr/>
            </a:pPr>
            <a:r>
              <a:rPr lang="de-DE" sz="2000" u="sng" dirty="0">
                <a:solidFill>
                  <a:srgbClr val="0000FF"/>
                </a:solidFill>
              </a:rPr>
              <a:t>Folgen:</a:t>
            </a:r>
          </a:p>
          <a:p>
            <a:pPr marL="288000" indent="-288000">
              <a:lnSpc>
                <a:spcPct val="90000"/>
              </a:lnSpc>
              <a:spcBef>
                <a:spcPts val="1200"/>
              </a:spcBef>
              <a:buFont typeface="Wingdings" pitchFamily="2" charset="2"/>
              <a:buChar char="ü"/>
              <a:defRPr/>
            </a:pPr>
            <a:r>
              <a:rPr lang="de-DE" sz="2000" dirty="0">
                <a:solidFill>
                  <a:srgbClr val="0000FF"/>
                </a:solidFill>
                <a:latin typeface="Arial" pitchFamily="34" charset="0"/>
              </a:rPr>
              <a:t>Gebäude werden dichter, </a:t>
            </a:r>
          </a:p>
          <a:p>
            <a:pPr marL="288000" indent="-288000">
              <a:lnSpc>
                <a:spcPct val="90000"/>
              </a:lnSpc>
              <a:spcBef>
                <a:spcPts val="1200"/>
              </a:spcBef>
              <a:buFont typeface="Wingdings" pitchFamily="2" charset="2"/>
              <a:buChar char="ü"/>
              <a:defRPr/>
            </a:pPr>
            <a:r>
              <a:rPr lang="de-DE" sz="2000" dirty="0">
                <a:solidFill>
                  <a:srgbClr val="0000FF"/>
                </a:solidFill>
                <a:latin typeface="Arial" pitchFamily="34" charset="0"/>
              </a:rPr>
              <a:t>geringerer Luftwechsel,</a:t>
            </a:r>
            <a:endParaRPr lang="de-DE" sz="2000" dirty="0">
              <a:solidFill>
                <a:srgbClr val="0000FF"/>
              </a:solidFill>
            </a:endParaRPr>
          </a:p>
          <a:p>
            <a:pPr marL="288000" indent="-288000">
              <a:lnSpc>
                <a:spcPct val="90000"/>
              </a:lnSpc>
              <a:spcBef>
                <a:spcPts val="1200"/>
              </a:spcBef>
              <a:buFont typeface="Wingdings" pitchFamily="2" charset="2"/>
              <a:buChar char="ü"/>
              <a:defRPr/>
            </a:pPr>
            <a:r>
              <a:rPr lang="de-DE" sz="2000" dirty="0">
                <a:solidFill>
                  <a:srgbClr val="0000FF"/>
                </a:solidFill>
                <a:latin typeface="Arial" pitchFamily="34" charset="0"/>
              </a:rPr>
              <a:t>Veränderung der Innenoberflächen-</a:t>
            </a:r>
            <a:r>
              <a:rPr lang="de-DE" sz="2000" dirty="0" err="1">
                <a:solidFill>
                  <a:srgbClr val="0000FF"/>
                </a:solidFill>
                <a:latin typeface="Arial" pitchFamily="34" charset="0"/>
              </a:rPr>
              <a:t>temperaturen</a:t>
            </a:r>
            <a:r>
              <a:rPr lang="de-DE" sz="2000" dirty="0">
                <a:solidFill>
                  <a:srgbClr val="0000FF"/>
                </a:solidFill>
                <a:latin typeface="Arial" pitchFamily="34" charset="0"/>
              </a:rPr>
              <a:t>, </a:t>
            </a:r>
            <a:endParaRPr lang="de-DE" sz="2000" dirty="0">
              <a:solidFill>
                <a:srgbClr val="0000FF"/>
              </a:solidFill>
            </a:endParaRPr>
          </a:p>
          <a:p>
            <a:pPr marL="288000" indent="-288000">
              <a:lnSpc>
                <a:spcPct val="90000"/>
              </a:lnSpc>
              <a:spcBef>
                <a:spcPts val="1200"/>
              </a:spcBef>
              <a:buFont typeface="Wingdings" pitchFamily="2" charset="2"/>
              <a:buChar char="ü"/>
              <a:defRPr/>
            </a:pPr>
            <a:r>
              <a:rPr lang="de-DE" sz="2000" dirty="0">
                <a:solidFill>
                  <a:srgbClr val="0000FF"/>
                </a:solidFill>
              </a:rPr>
              <a:t>Wärmebrücken.</a:t>
            </a:r>
          </a:p>
        </p:txBody>
      </p:sp>
      <p:pic>
        <p:nvPicPr>
          <p:cNvPr id="23557" name="Picture 2" descr="C:\Dokumente und Einstellungen\Bernhard\Eigene Dateien\1. BÜRO\2. FOLIEN\1. eigene Folien\Fotos\Rückansicht2 alt.jpg"/>
          <p:cNvPicPr>
            <a:picLocks noChangeArrowheads="1"/>
          </p:cNvPicPr>
          <p:nvPr/>
        </p:nvPicPr>
        <p:blipFill>
          <a:blip r:embed="rId3" cstate="print"/>
          <a:srcRect l="50694" t="24512" r="24991" b="11607"/>
          <a:stretch>
            <a:fillRect/>
          </a:stretch>
        </p:blipFill>
        <p:spPr bwMode="auto">
          <a:xfrm>
            <a:off x="0" y="2520000"/>
            <a:ext cx="2314800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" y="6596390"/>
            <a:ext cx="2314800" cy="2616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de-DE" sz="1100" dirty="0" smtClean="0">
                <a:solidFill>
                  <a:srgbClr val="3333FF"/>
                </a:solidFill>
              </a:rPr>
              <a:t>Foto: Bernhard ANDRE, Wittlich</a:t>
            </a:r>
            <a:endParaRPr lang="de-DE" sz="1100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4"/>
          <p:cNvSpPr>
            <a:spLocks noChangeArrowheads="1"/>
          </p:cNvSpPr>
          <p:nvPr/>
        </p:nvSpPr>
        <p:spPr bwMode="auto">
          <a:xfrm>
            <a:off x="0" y="2349500"/>
            <a:ext cx="9144000" cy="45085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pic>
        <p:nvPicPr>
          <p:cNvPr id="69635" name="Picture 2" descr="Haus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219200"/>
            <a:ext cx="6086475" cy="468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6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720725"/>
            <a:ext cx="9144000" cy="468313"/>
          </a:xfrm>
          <a:solidFill>
            <a:srgbClr val="FFC000">
              <a:alpha val="50195"/>
            </a:srgbClr>
          </a:solidFill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de-DE" sz="2800" dirty="0" smtClean="0">
                <a:solidFill>
                  <a:srgbClr val="FF3300"/>
                </a:solidFill>
              </a:rPr>
              <a:t>Wärmedämmung  (Außenwände)</a:t>
            </a:r>
          </a:p>
        </p:txBody>
      </p:sp>
      <p:sp>
        <p:nvSpPr>
          <p:cNvPr id="88072" name="Rectangle 8"/>
          <p:cNvSpPr>
            <a:spLocks noChangeArrowheads="1"/>
          </p:cNvSpPr>
          <p:nvPr/>
        </p:nvSpPr>
        <p:spPr bwMode="auto">
          <a:xfrm>
            <a:off x="2533650" y="2603500"/>
            <a:ext cx="76200" cy="7048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88073" name="Rectangle 9"/>
          <p:cNvSpPr>
            <a:spLocks noChangeArrowheads="1"/>
          </p:cNvSpPr>
          <p:nvPr/>
        </p:nvSpPr>
        <p:spPr bwMode="auto">
          <a:xfrm>
            <a:off x="2536825" y="3848100"/>
            <a:ext cx="76200" cy="381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88074" name="Rectangle 10"/>
          <p:cNvSpPr>
            <a:spLocks noChangeArrowheads="1"/>
          </p:cNvSpPr>
          <p:nvPr/>
        </p:nvSpPr>
        <p:spPr bwMode="auto">
          <a:xfrm>
            <a:off x="6372225" y="2400300"/>
            <a:ext cx="76200" cy="6223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88075" name="Rectangle 11"/>
          <p:cNvSpPr>
            <a:spLocks noChangeArrowheads="1"/>
          </p:cNvSpPr>
          <p:nvPr/>
        </p:nvSpPr>
        <p:spPr bwMode="auto">
          <a:xfrm>
            <a:off x="6369050" y="3844925"/>
            <a:ext cx="76200" cy="7302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88076" name="Rectangle 12"/>
          <p:cNvSpPr>
            <a:spLocks noChangeArrowheads="1"/>
          </p:cNvSpPr>
          <p:nvPr/>
        </p:nvSpPr>
        <p:spPr bwMode="auto">
          <a:xfrm>
            <a:off x="6369050" y="5010150"/>
            <a:ext cx="76200" cy="3397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88077" name="Rectangle 13"/>
          <p:cNvSpPr>
            <a:spLocks noChangeArrowheads="1"/>
          </p:cNvSpPr>
          <p:nvPr/>
        </p:nvSpPr>
        <p:spPr bwMode="auto">
          <a:xfrm>
            <a:off x="6372225" y="3121025"/>
            <a:ext cx="76200" cy="177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69643" name="Rectangle 14"/>
          <p:cNvSpPr>
            <a:spLocks noChangeArrowheads="1"/>
          </p:cNvSpPr>
          <p:nvPr/>
        </p:nvSpPr>
        <p:spPr bwMode="auto">
          <a:xfrm>
            <a:off x="5073650" y="1412875"/>
            <a:ext cx="292100" cy="9874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69644" name="Rectangle 15"/>
          <p:cNvSpPr>
            <a:spLocks noChangeArrowheads="1"/>
          </p:cNvSpPr>
          <p:nvPr/>
        </p:nvSpPr>
        <p:spPr bwMode="auto">
          <a:xfrm>
            <a:off x="5470525" y="1412875"/>
            <a:ext cx="269875" cy="9874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69645" name="Rectangle 16"/>
          <p:cNvSpPr>
            <a:spLocks noChangeArrowheads="1"/>
          </p:cNvSpPr>
          <p:nvPr/>
        </p:nvSpPr>
        <p:spPr bwMode="auto">
          <a:xfrm>
            <a:off x="5848350" y="1403350"/>
            <a:ext cx="260350" cy="990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69646" name="Rectangle 17"/>
          <p:cNvSpPr>
            <a:spLocks noChangeArrowheads="1"/>
          </p:cNvSpPr>
          <p:nvPr/>
        </p:nvSpPr>
        <p:spPr bwMode="auto">
          <a:xfrm>
            <a:off x="2762250" y="2949575"/>
            <a:ext cx="857250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69647" name="Rectangle 18"/>
          <p:cNvSpPr>
            <a:spLocks noChangeArrowheads="1"/>
          </p:cNvSpPr>
          <p:nvPr/>
        </p:nvSpPr>
        <p:spPr bwMode="auto">
          <a:xfrm>
            <a:off x="3813175" y="2946400"/>
            <a:ext cx="1076325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69648" name="Rectangle 19"/>
          <p:cNvSpPr>
            <a:spLocks noChangeArrowheads="1"/>
          </p:cNvSpPr>
          <p:nvPr/>
        </p:nvSpPr>
        <p:spPr bwMode="auto">
          <a:xfrm>
            <a:off x="2765425" y="4365625"/>
            <a:ext cx="860425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69649" name="Rectangle 20"/>
          <p:cNvSpPr>
            <a:spLocks noChangeArrowheads="1"/>
          </p:cNvSpPr>
          <p:nvPr/>
        </p:nvSpPr>
        <p:spPr bwMode="auto">
          <a:xfrm>
            <a:off x="3810000" y="4365625"/>
            <a:ext cx="654050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69650" name="Rectangle 21"/>
          <p:cNvSpPr>
            <a:spLocks noChangeArrowheads="1"/>
          </p:cNvSpPr>
          <p:nvPr/>
        </p:nvSpPr>
        <p:spPr bwMode="auto">
          <a:xfrm>
            <a:off x="4816475" y="1657350"/>
            <a:ext cx="76200" cy="1371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69651" name="Rectangle 22"/>
          <p:cNvSpPr>
            <a:spLocks noChangeArrowheads="1"/>
          </p:cNvSpPr>
          <p:nvPr/>
        </p:nvSpPr>
        <p:spPr bwMode="auto">
          <a:xfrm>
            <a:off x="5257800" y="4419600"/>
            <a:ext cx="76200" cy="10128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88088" name="Rectangle 24"/>
          <p:cNvSpPr>
            <a:spLocks noChangeArrowheads="1"/>
          </p:cNvSpPr>
          <p:nvPr/>
        </p:nvSpPr>
        <p:spPr bwMode="auto">
          <a:xfrm>
            <a:off x="2536825" y="4229100"/>
            <a:ext cx="76200" cy="3175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69653" name="Rectangle 25"/>
          <p:cNvSpPr>
            <a:spLocks noChangeArrowheads="1"/>
          </p:cNvSpPr>
          <p:nvPr/>
        </p:nvSpPr>
        <p:spPr bwMode="auto">
          <a:xfrm>
            <a:off x="4572000" y="4365625"/>
            <a:ext cx="762000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88102" name="AutoShape 38"/>
          <p:cNvSpPr>
            <a:spLocks noChangeArrowheads="1"/>
          </p:cNvSpPr>
          <p:nvPr/>
        </p:nvSpPr>
        <p:spPr bwMode="auto">
          <a:xfrm>
            <a:off x="5867400" y="3810000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88103" name="AutoShape 39"/>
          <p:cNvSpPr>
            <a:spLocks noChangeArrowheads="1"/>
          </p:cNvSpPr>
          <p:nvPr/>
        </p:nvSpPr>
        <p:spPr bwMode="auto">
          <a:xfrm>
            <a:off x="5867400" y="3962400"/>
            <a:ext cx="976313" cy="244475"/>
          </a:xfrm>
          <a:prstGeom prst="rightArrow">
            <a:avLst>
              <a:gd name="adj1" fmla="val 50000"/>
              <a:gd name="adj2" fmla="val 99838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88109" name="Rectangle 45"/>
          <p:cNvSpPr>
            <a:spLocks noChangeArrowheads="1"/>
          </p:cNvSpPr>
          <p:nvPr/>
        </p:nvSpPr>
        <p:spPr bwMode="auto">
          <a:xfrm>
            <a:off x="6207125" y="1663700"/>
            <a:ext cx="25400" cy="7302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88110" name="Rectangle 46"/>
          <p:cNvSpPr>
            <a:spLocks noChangeArrowheads="1"/>
          </p:cNvSpPr>
          <p:nvPr/>
        </p:nvSpPr>
        <p:spPr bwMode="auto">
          <a:xfrm>
            <a:off x="6364288" y="1665288"/>
            <a:ext cx="17462" cy="6445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88111" name="Rectangle 47"/>
          <p:cNvSpPr>
            <a:spLocks noChangeArrowheads="1"/>
          </p:cNvSpPr>
          <p:nvPr/>
        </p:nvSpPr>
        <p:spPr bwMode="auto">
          <a:xfrm>
            <a:off x="6369050" y="5353050"/>
            <a:ext cx="76200" cy="1968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69659" name="Text Box 5"/>
          <p:cNvSpPr txBox="1">
            <a:spLocks noChangeArrowheads="1"/>
          </p:cNvSpPr>
          <p:nvPr/>
        </p:nvSpPr>
        <p:spPr bwMode="auto">
          <a:xfrm>
            <a:off x="1295400" y="3352800"/>
            <a:ext cx="620713" cy="276225"/>
          </a:xfrm>
          <a:prstGeom prst="rect">
            <a:avLst/>
          </a:prstGeom>
          <a:solidFill>
            <a:srgbClr val="00B0F0">
              <a:alpha val="50195"/>
            </a:srgbClr>
          </a:solidFill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</a:pPr>
            <a:r>
              <a:rPr lang="de-DE" sz="1200"/>
              <a:t>- 10°C</a:t>
            </a:r>
          </a:p>
        </p:txBody>
      </p:sp>
      <p:sp>
        <p:nvSpPr>
          <p:cNvPr id="69660" name="Text Box 7"/>
          <p:cNvSpPr txBox="1">
            <a:spLocks noChangeArrowheads="1"/>
          </p:cNvSpPr>
          <p:nvPr/>
        </p:nvSpPr>
        <p:spPr bwMode="auto">
          <a:xfrm>
            <a:off x="3929063" y="2143125"/>
            <a:ext cx="534987" cy="276225"/>
          </a:xfrm>
          <a:prstGeom prst="rect">
            <a:avLst/>
          </a:prstGeom>
          <a:solidFill>
            <a:srgbClr val="00B0F0">
              <a:alpha val="50195"/>
            </a:srgbClr>
          </a:solidFill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Tx/>
              <a:buFontTx/>
              <a:buNone/>
            </a:pPr>
            <a:r>
              <a:rPr lang="de-DE" sz="1200"/>
              <a:t>- 2°C</a:t>
            </a:r>
          </a:p>
        </p:txBody>
      </p:sp>
      <p:sp>
        <p:nvSpPr>
          <p:cNvPr id="69661" name="Text Box 6"/>
          <p:cNvSpPr txBox="1">
            <a:spLocks noChangeArrowheads="1"/>
          </p:cNvSpPr>
          <p:nvPr/>
        </p:nvSpPr>
        <p:spPr bwMode="auto">
          <a:xfrm>
            <a:off x="1785938" y="4929188"/>
            <a:ext cx="441325" cy="276225"/>
          </a:xfrm>
          <a:prstGeom prst="rect">
            <a:avLst/>
          </a:prstGeom>
          <a:solidFill>
            <a:srgbClr val="00B0F0">
              <a:alpha val="50195"/>
            </a:srgbClr>
          </a:solidFill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</a:pPr>
            <a:r>
              <a:rPr lang="de-DE" sz="1200"/>
              <a:t>5°C</a:t>
            </a:r>
          </a:p>
        </p:txBody>
      </p:sp>
      <p:sp>
        <p:nvSpPr>
          <p:cNvPr id="69662" name="Text Box 10"/>
          <p:cNvSpPr txBox="1">
            <a:spLocks noChangeArrowheads="1"/>
          </p:cNvSpPr>
          <p:nvPr/>
        </p:nvSpPr>
        <p:spPr bwMode="auto">
          <a:xfrm>
            <a:off x="3000375" y="4929188"/>
            <a:ext cx="527050" cy="276225"/>
          </a:xfrm>
          <a:prstGeom prst="rect">
            <a:avLst/>
          </a:prstGeom>
          <a:solidFill>
            <a:srgbClr val="00B0F0">
              <a:alpha val="50195"/>
            </a:srgbClr>
          </a:solidFill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</a:pPr>
            <a:r>
              <a:rPr lang="de-DE" sz="1200"/>
              <a:t>10°C</a:t>
            </a:r>
          </a:p>
        </p:txBody>
      </p:sp>
      <p:sp>
        <p:nvSpPr>
          <p:cNvPr id="69663" name="Text Box 8"/>
          <p:cNvSpPr txBox="1">
            <a:spLocks noChangeArrowheads="1"/>
          </p:cNvSpPr>
          <p:nvPr/>
        </p:nvSpPr>
        <p:spPr bwMode="auto">
          <a:xfrm>
            <a:off x="7010400" y="3886200"/>
            <a:ext cx="620713" cy="276225"/>
          </a:xfrm>
          <a:prstGeom prst="rect">
            <a:avLst/>
          </a:prstGeom>
          <a:solidFill>
            <a:srgbClr val="00B0F0">
              <a:alpha val="50195"/>
            </a:srgbClr>
          </a:solidFill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</a:pPr>
            <a:r>
              <a:rPr lang="de-DE" sz="1200"/>
              <a:t>- 10°C</a:t>
            </a:r>
          </a:p>
        </p:txBody>
      </p:sp>
      <p:sp>
        <p:nvSpPr>
          <p:cNvPr id="69664" name="Text Box 11"/>
          <p:cNvSpPr txBox="1">
            <a:spLocks noChangeArrowheads="1"/>
          </p:cNvSpPr>
          <p:nvPr/>
        </p:nvSpPr>
        <p:spPr bwMode="auto">
          <a:xfrm>
            <a:off x="5286375" y="2571750"/>
            <a:ext cx="527050" cy="2762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</a:pPr>
            <a:r>
              <a:rPr lang="de-DE" sz="1200">
                <a:solidFill>
                  <a:srgbClr val="FF0000"/>
                </a:solidFill>
              </a:rPr>
              <a:t>20°C</a:t>
            </a:r>
          </a:p>
        </p:txBody>
      </p:sp>
      <p:sp>
        <p:nvSpPr>
          <p:cNvPr id="69665" name="Text Box 9"/>
          <p:cNvSpPr txBox="1">
            <a:spLocks noChangeArrowheads="1"/>
          </p:cNvSpPr>
          <p:nvPr/>
        </p:nvSpPr>
        <p:spPr bwMode="auto">
          <a:xfrm>
            <a:off x="3000375" y="3214688"/>
            <a:ext cx="527050" cy="2762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</a:pPr>
            <a:r>
              <a:rPr lang="de-DE" sz="1200">
                <a:solidFill>
                  <a:srgbClr val="FF0000"/>
                </a:solidFill>
              </a:rPr>
              <a:t>20°C</a:t>
            </a:r>
          </a:p>
        </p:txBody>
      </p:sp>
      <p:sp>
        <p:nvSpPr>
          <p:cNvPr id="34" name="Rechteck 33"/>
          <p:cNvSpPr/>
          <p:nvPr/>
        </p:nvSpPr>
        <p:spPr>
          <a:xfrm>
            <a:off x="1540119" y="6221412"/>
            <a:ext cx="23807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 smtClean="0">
                <a:solidFill>
                  <a:srgbClr val="0000FF"/>
                </a:solidFill>
              </a:rPr>
              <a:t>Grafik: Bernhard Andre, Wittlich</a:t>
            </a:r>
            <a:endParaRPr lang="de-DE" sz="11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8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72" grpId="0" animBg="1"/>
      <p:bldP spid="88073" grpId="0" animBg="1"/>
      <p:bldP spid="88074" grpId="0" animBg="1"/>
      <p:bldP spid="88075" grpId="0" animBg="1"/>
      <p:bldP spid="88076" grpId="0" animBg="1"/>
      <p:bldP spid="88077" grpId="0" animBg="1"/>
      <p:bldP spid="88088" grpId="0" animBg="1"/>
      <p:bldP spid="88102" grpId="0" animBg="1"/>
      <p:bldP spid="88103" grpId="0" animBg="1"/>
      <p:bldP spid="88109" grpId="0" animBg="1"/>
      <p:bldP spid="88110" grpId="0" animBg="1"/>
      <p:bldP spid="88111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20000"/>
            <a:ext cx="9144000" cy="468313"/>
          </a:xfrm>
          <a:solidFill>
            <a:srgbClr val="FFC000">
              <a:alpha val="50000"/>
            </a:srgbClr>
          </a:solidFill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de-DE" sz="2800" dirty="0" smtClean="0">
                <a:solidFill>
                  <a:srgbClr val="FF0000"/>
                </a:solidFill>
              </a:rPr>
              <a:t>Feuchtequellen bei Außenwänden</a:t>
            </a:r>
          </a:p>
        </p:txBody>
      </p:sp>
      <p:pic>
        <p:nvPicPr>
          <p:cNvPr id="471042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647930" y="2586025"/>
            <a:ext cx="5703113" cy="3514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305050" y="6596390"/>
            <a:ext cx="211147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</a:pPr>
            <a:r>
              <a:rPr lang="de-DE" sz="1100" dirty="0">
                <a:solidFill>
                  <a:srgbClr val="3333FF"/>
                </a:solidFill>
              </a:rPr>
              <a:t>Quelle: Energieagentur NRW</a:t>
            </a:r>
          </a:p>
        </p:txBody>
      </p:sp>
      <p:pic>
        <p:nvPicPr>
          <p:cNvPr id="5" name="Picture 2" descr="C:\Dokumente und Einstellungen\Bernhard\Eigene Dateien\1. BÜRO\1. LEISTUNG\2. VERANSTALTUNGEN\KV Cochem-Zell\KVHS 2011\Bruchstein-Mauerwerk\Fensterdurchbrüche1.JPG"/>
          <p:cNvPicPr>
            <a:picLocks noChangeAspect="1" noChangeArrowheads="1"/>
          </p:cNvPicPr>
          <p:nvPr/>
        </p:nvPicPr>
        <p:blipFill>
          <a:blip r:embed="rId3" cstate="print"/>
          <a:srcRect l="63477" r="17070" b="63438"/>
          <a:stretch>
            <a:fillRect/>
          </a:stretch>
        </p:blipFill>
        <p:spPr bwMode="auto">
          <a:xfrm>
            <a:off x="0" y="2562225"/>
            <a:ext cx="2322513" cy="327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0" y="5824865"/>
            <a:ext cx="2314800" cy="2616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de-DE" sz="1100" dirty="0" smtClean="0">
                <a:solidFill>
                  <a:srgbClr val="3333FF"/>
                </a:solidFill>
              </a:rPr>
              <a:t>Foto: Bernhard ANDRE, Wittlich</a:t>
            </a:r>
            <a:endParaRPr lang="de-DE" sz="1100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20725"/>
            <a:ext cx="9144000" cy="468313"/>
          </a:xfrm>
          <a:solidFill>
            <a:srgbClr val="FFC000">
              <a:alpha val="50195"/>
            </a:srgbClr>
          </a:solidFill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de-DE" sz="2800" dirty="0" smtClean="0">
                <a:solidFill>
                  <a:srgbClr val="FF0000"/>
                </a:solidFill>
              </a:rPr>
              <a:t>Typische Außenwände 1</a:t>
            </a:r>
          </a:p>
        </p:txBody>
      </p:sp>
      <p:pic>
        <p:nvPicPr>
          <p:cNvPr id="70659" name="Picture 2" descr="C:\Dokumente und Einstellungen\Bernhard\Eigene Dateien\1. BÜRO\2. FOLIEN\1. eigene Folien\Fotos\1. Gebäude\Bauteile\Außenwände1.JPG"/>
          <p:cNvPicPr>
            <a:picLocks noChangeAspect="1" noChangeArrowheads="1"/>
          </p:cNvPicPr>
          <p:nvPr/>
        </p:nvPicPr>
        <p:blipFill>
          <a:blip r:embed="rId3" cstate="print"/>
          <a:srcRect l="10245" t="10812" r="17720" b="45860"/>
          <a:stretch>
            <a:fillRect/>
          </a:stretch>
        </p:blipFill>
        <p:spPr bwMode="auto">
          <a:xfrm>
            <a:off x="2447925" y="1333500"/>
            <a:ext cx="6296025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0" name="Picture 2" descr="C:\Dokumente und Einstellungen\Bernhard\Eigene Dateien\1. BÜRO\2. FOLIEN\1. eigene Folien\Fotos\1. Gebäude\STEFAN, Erden\verkleinert 640x480\k-P10006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62225"/>
            <a:ext cx="2314800" cy="3085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5616000"/>
            <a:ext cx="2314800" cy="2616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de-DE" sz="1100" dirty="0" smtClean="0">
                <a:solidFill>
                  <a:srgbClr val="3333FF"/>
                </a:solidFill>
              </a:rPr>
              <a:t>Foto: Bernhard ANDRE, Wittlich</a:t>
            </a:r>
            <a:endParaRPr lang="de-DE" sz="1100" dirty="0">
              <a:solidFill>
                <a:srgbClr val="3333FF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2495775" y="6596390"/>
            <a:ext cx="174759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 smtClean="0">
                <a:solidFill>
                  <a:srgbClr val="0000FF"/>
                </a:solidFill>
              </a:rPr>
              <a:t>Quelle: IWU, Darmstadt</a:t>
            </a:r>
            <a:endParaRPr lang="de-DE" sz="11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20725"/>
            <a:ext cx="9144000" cy="468313"/>
          </a:xfrm>
          <a:solidFill>
            <a:srgbClr val="FFC000">
              <a:alpha val="50195"/>
            </a:srgbClr>
          </a:solidFill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de-DE" sz="2800" dirty="0" smtClean="0">
                <a:solidFill>
                  <a:srgbClr val="FF0000"/>
                </a:solidFill>
              </a:rPr>
              <a:t>Typische Außenwände 2</a:t>
            </a:r>
          </a:p>
        </p:txBody>
      </p:sp>
      <p:pic>
        <p:nvPicPr>
          <p:cNvPr id="71683" name="Picture 2" descr="C:\Dokumente und Einstellungen\Bernhard\Eigene Dateien\1. BÜRO\2. FOLIEN\1. eigene Folien\Fotos\1. Gebäude\Bauteile\Außenwände1.JPG"/>
          <p:cNvPicPr>
            <a:picLocks noChangeAspect="1" noChangeArrowheads="1"/>
          </p:cNvPicPr>
          <p:nvPr/>
        </p:nvPicPr>
        <p:blipFill>
          <a:blip r:embed="rId3" cstate="print"/>
          <a:srcRect l="10245" t="10812" r="17720" b="82896"/>
          <a:stretch>
            <a:fillRect/>
          </a:stretch>
        </p:blipFill>
        <p:spPr bwMode="auto">
          <a:xfrm>
            <a:off x="2447925" y="1333500"/>
            <a:ext cx="62960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4" name="Picture 2" descr="C:\Dokumente und Einstellungen\Bernhard\Eigene Dateien\1. BÜRO\2. FOLIEN\1. eigene Folien\Fotos\1. Gebäude\Bauteile\Außenwände1.JPG"/>
          <p:cNvPicPr>
            <a:picLocks noChangeAspect="1" noChangeArrowheads="1"/>
          </p:cNvPicPr>
          <p:nvPr/>
        </p:nvPicPr>
        <p:blipFill>
          <a:blip r:embed="rId3" cstate="print"/>
          <a:srcRect l="10245" t="46040" r="17720" b="23685"/>
          <a:stretch>
            <a:fillRect/>
          </a:stretch>
        </p:blipFill>
        <p:spPr bwMode="auto">
          <a:xfrm>
            <a:off x="2438400" y="2028825"/>
            <a:ext cx="6296025" cy="366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5" name="Picture 2" descr="C:\Dokumente und Einstellungen\Bernhard\Eigene Dateien\1. BÜRO\2. FOLIEN\1. eigene Folien\Fotos\1. Gebäude\Bauteile\Außenwände1.JPG"/>
          <p:cNvPicPr>
            <a:picLocks noChangeAspect="1" noChangeArrowheads="1"/>
          </p:cNvPicPr>
          <p:nvPr/>
        </p:nvPicPr>
        <p:blipFill>
          <a:blip r:embed="rId3" cstate="print"/>
          <a:srcRect l="50458" t="39355" r="44746" b="58598"/>
          <a:stretch>
            <a:fillRect/>
          </a:stretch>
        </p:blipFill>
        <p:spPr bwMode="auto">
          <a:xfrm>
            <a:off x="5972175" y="2114550"/>
            <a:ext cx="4191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6" name="Picture 2" descr="C:\Dokumente und Einstellungen\Bernhard\Eigene Dateien\1. BÜRO\2. FOLIEN\1. eigene Folien\Fotos\1. Gebäude\Bauteile\Außenwände1.JPG"/>
          <p:cNvPicPr>
            <a:picLocks noChangeAspect="1" noChangeArrowheads="1"/>
          </p:cNvPicPr>
          <p:nvPr/>
        </p:nvPicPr>
        <p:blipFill>
          <a:blip r:embed="rId3" cstate="print"/>
          <a:srcRect l="11443" t="48479" r="59785" b="46410"/>
          <a:stretch>
            <a:fillRect/>
          </a:stretch>
        </p:blipFill>
        <p:spPr bwMode="auto">
          <a:xfrm>
            <a:off x="2533650" y="2143125"/>
            <a:ext cx="251460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7"/>
          <p:cNvSpPr txBox="1"/>
          <p:nvPr/>
        </p:nvSpPr>
        <p:spPr>
          <a:xfrm>
            <a:off x="2438400" y="2133600"/>
            <a:ext cx="2033588" cy="261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100" dirty="0">
                <a:solidFill>
                  <a:schemeClr val="bg2">
                    <a:lumMod val="75000"/>
                  </a:schemeClr>
                </a:solidFill>
              </a:rPr>
              <a:t>Bruchsteinwand  55–70cm</a:t>
            </a:r>
          </a:p>
        </p:txBody>
      </p:sp>
      <p:pic>
        <p:nvPicPr>
          <p:cNvPr id="71688" name="Picture 2" descr="C:\Dokumente und Einstellungen\Bernhard\Eigene Dateien\1. BÜRO\2. FOLIEN\1. eigene Folien\Fotos\1. Gebäude\HANSEN, Zeltingen\verkleinert 640x480\k-134_3404.JPG"/>
          <p:cNvPicPr>
            <a:picLocks noChangeAspect="1" noChangeArrowheads="1"/>
          </p:cNvPicPr>
          <p:nvPr/>
        </p:nvPicPr>
        <p:blipFill>
          <a:blip r:embed="rId4" cstate="print"/>
          <a:srcRect l="50000" t="18906" b="11411"/>
          <a:stretch>
            <a:fillRect/>
          </a:stretch>
        </p:blipFill>
        <p:spPr bwMode="auto">
          <a:xfrm>
            <a:off x="0" y="2555697"/>
            <a:ext cx="2314800" cy="4302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" y="6596390"/>
            <a:ext cx="2314800" cy="2616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de-DE" sz="1100" dirty="0" smtClean="0">
                <a:solidFill>
                  <a:srgbClr val="3333FF"/>
                </a:solidFill>
              </a:rPr>
              <a:t>Foto: Bernhard ANDRE, Wittlich</a:t>
            </a:r>
            <a:endParaRPr lang="de-DE" sz="1100" dirty="0">
              <a:solidFill>
                <a:srgbClr val="3333FF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2476725" y="5812393"/>
            <a:ext cx="174759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 smtClean="0">
                <a:solidFill>
                  <a:srgbClr val="0000FF"/>
                </a:solidFill>
              </a:rPr>
              <a:t>Quelle: IWU, Darmstadt</a:t>
            </a:r>
            <a:endParaRPr lang="de-DE" sz="11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720725"/>
            <a:ext cx="9144000" cy="468313"/>
          </a:xfrm>
          <a:solidFill>
            <a:srgbClr val="FFC000">
              <a:alpha val="50195"/>
            </a:srgbClr>
          </a:solidFill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de-DE" sz="2800" dirty="0" smtClean="0">
                <a:solidFill>
                  <a:srgbClr val="FF3300"/>
                </a:solidFill>
              </a:rPr>
              <a:t>Eigenschaften von Bruchstein-Mauerwerk</a:t>
            </a:r>
          </a:p>
        </p:txBody>
      </p:sp>
      <p:pic>
        <p:nvPicPr>
          <p:cNvPr id="194562" name="Picture 2" descr="C:\Dokumente und Einstellungen\Bernhard\Eigene Dateien\1. BÜRO\1. LEISTUNG\2. VERANSTALTUNGEN\KV Cochem-Zell\KVHS 2011\Bruchstein-Mauerwerk\Fensterdurchbrüche1.JPG"/>
          <p:cNvPicPr>
            <a:picLocks noChangeAspect="1" noChangeArrowheads="1"/>
          </p:cNvPicPr>
          <p:nvPr/>
        </p:nvPicPr>
        <p:blipFill>
          <a:blip r:embed="rId3" cstate="print"/>
          <a:srcRect l="63477" r="17070" b="63438"/>
          <a:stretch>
            <a:fillRect/>
          </a:stretch>
        </p:blipFill>
        <p:spPr bwMode="auto">
          <a:xfrm>
            <a:off x="0" y="2562224"/>
            <a:ext cx="2314800" cy="3263032"/>
          </a:xfrm>
          <a:prstGeom prst="rect">
            <a:avLst/>
          </a:prstGeom>
          <a:noFill/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600325" y="5741988"/>
            <a:ext cx="385762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100" dirty="0">
                <a:solidFill>
                  <a:srgbClr val="0000FF"/>
                </a:solidFill>
              </a:rPr>
              <a:t>Quelle: </a:t>
            </a:r>
            <a:r>
              <a:rPr lang="de-DE" sz="1100" dirty="0" smtClean="0">
                <a:solidFill>
                  <a:srgbClr val="0000FF"/>
                </a:solidFill>
              </a:rPr>
              <a:t>Werte nach Eichler</a:t>
            </a:r>
            <a:endParaRPr lang="de-DE" sz="1100" dirty="0">
              <a:solidFill>
                <a:srgbClr val="0000FF"/>
              </a:solidFill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0" y="5824865"/>
            <a:ext cx="2314800" cy="2616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de-DE" sz="1100" dirty="0" smtClean="0">
                <a:solidFill>
                  <a:srgbClr val="3333FF"/>
                </a:solidFill>
              </a:rPr>
              <a:t>Foto: Bernhard ANDRE, Wittlich</a:t>
            </a:r>
            <a:endParaRPr lang="de-DE" sz="1100" dirty="0">
              <a:solidFill>
                <a:srgbClr val="3333FF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610000" y="1562100"/>
            <a:ext cx="6191251" cy="4103688"/>
          </a:xfrm>
          <a:prstGeom prst="rect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rgbClr val="FF0000"/>
                </a:solidFill>
              </a:rPr>
              <a:t>regionales Vorkommen:</a:t>
            </a:r>
          </a:p>
          <a:p>
            <a:r>
              <a:rPr lang="de-DE" sz="1600" dirty="0" smtClean="0">
                <a:solidFill>
                  <a:srgbClr val="FF0000"/>
                </a:solidFill>
              </a:rPr>
              <a:t>Vor allem Schiefer- aber auch Buntsandstein</a:t>
            </a:r>
          </a:p>
          <a:p>
            <a:r>
              <a:rPr lang="de-DE" dirty="0" smtClean="0">
                <a:solidFill>
                  <a:srgbClr val="3333FF"/>
                </a:solidFill>
              </a:rPr>
              <a:t>Materialeigenschaften von </a:t>
            </a:r>
          </a:p>
          <a:p>
            <a:pPr>
              <a:spcBef>
                <a:spcPts val="0"/>
              </a:spcBef>
            </a:pPr>
            <a:r>
              <a:rPr lang="de-DE" dirty="0" smtClean="0">
                <a:solidFill>
                  <a:srgbClr val="3333FF"/>
                </a:solidFill>
              </a:rPr>
              <a:t>inhomogenem Mauerwerk		 	</a:t>
            </a:r>
          </a:p>
          <a:p>
            <a:r>
              <a:rPr lang="de-DE" sz="1400" dirty="0" smtClean="0">
                <a:solidFill>
                  <a:srgbClr val="3333FF"/>
                </a:solidFill>
              </a:rPr>
              <a:t>Dichte in [ kg/m³ ]: 	1.200	2.000	2.800	</a:t>
            </a:r>
            <a:endParaRPr lang="de-DE" sz="1400" dirty="0" smtClean="0">
              <a:solidFill>
                <a:srgbClr val="669900"/>
              </a:solidFill>
            </a:endParaRPr>
          </a:p>
          <a:p>
            <a:r>
              <a:rPr lang="de-DE" sz="1400" dirty="0" smtClean="0">
                <a:solidFill>
                  <a:srgbClr val="3333FF"/>
                </a:solidFill>
              </a:rPr>
              <a:t>Wärmeleitfähigkeit	 0,6	1,4	2,7	</a:t>
            </a:r>
            <a:endParaRPr lang="de-DE" sz="1400" dirty="0" smtClean="0">
              <a:solidFill>
                <a:srgbClr val="669900"/>
              </a:solidFill>
            </a:endParaRPr>
          </a:p>
          <a:p>
            <a:pPr>
              <a:spcBef>
                <a:spcPts val="0"/>
              </a:spcBef>
            </a:pPr>
            <a:r>
              <a:rPr lang="de-DE" sz="1400" dirty="0" smtClean="0">
                <a:solidFill>
                  <a:srgbClr val="3333FF"/>
                </a:solidFill>
              </a:rPr>
              <a:t>in [ W/m K ]:	</a:t>
            </a:r>
          </a:p>
          <a:p>
            <a:r>
              <a:rPr lang="de-DE" sz="1400" dirty="0" smtClean="0">
                <a:solidFill>
                  <a:srgbClr val="3333FF"/>
                </a:solidFill>
              </a:rPr>
              <a:t>Wärmespeicher-	7,3	13,3	20,4	</a:t>
            </a:r>
            <a:endParaRPr lang="de-DE" sz="1400" dirty="0" smtClean="0">
              <a:solidFill>
                <a:srgbClr val="669900"/>
              </a:solidFill>
            </a:endParaRPr>
          </a:p>
          <a:p>
            <a:pPr>
              <a:spcBef>
                <a:spcPts val="0"/>
              </a:spcBef>
            </a:pPr>
            <a:r>
              <a:rPr lang="de-DE" sz="1400" dirty="0" err="1" smtClean="0">
                <a:solidFill>
                  <a:srgbClr val="3333FF"/>
                </a:solidFill>
              </a:rPr>
              <a:t>fähigkeit</a:t>
            </a:r>
            <a:r>
              <a:rPr lang="de-DE" sz="1400" dirty="0" smtClean="0">
                <a:solidFill>
                  <a:srgbClr val="3333FF"/>
                </a:solidFill>
              </a:rPr>
              <a:t>  in [ W/m³K ]</a:t>
            </a:r>
          </a:p>
          <a:p>
            <a:pPr>
              <a:spcBef>
                <a:spcPts val="0"/>
              </a:spcBef>
            </a:pPr>
            <a:endParaRPr lang="de-DE" sz="1400" dirty="0" smtClean="0">
              <a:solidFill>
                <a:srgbClr val="FF0000"/>
              </a:solidFill>
            </a:endParaRPr>
          </a:p>
          <a:p>
            <a:pPr>
              <a:spcBef>
                <a:spcPts val="0"/>
              </a:spcBef>
            </a:pPr>
            <a:r>
              <a:rPr lang="de-DE" sz="1400" dirty="0" smtClean="0">
                <a:solidFill>
                  <a:srgbClr val="FF0000"/>
                </a:solidFill>
              </a:rPr>
              <a:t>Wandstärken in [ cm ]	55	70	</a:t>
            </a:r>
            <a:endParaRPr lang="de-DE" sz="1400" dirty="0" smtClean="0">
              <a:solidFill>
                <a:srgbClr val="669900"/>
              </a:solidFill>
            </a:endParaRPr>
          </a:p>
          <a:p>
            <a:pPr>
              <a:spcBef>
                <a:spcPts val="840"/>
              </a:spcBef>
            </a:pPr>
            <a:r>
              <a:rPr lang="de-DE" sz="1400" dirty="0" smtClean="0">
                <a:solidFill>
                  <a:srgbClr val="FF0000"/>
                </a:solidFill>
              </a:rPr>
              <a:t>U-Werte in [ W/m²K ]		1,7…2,0	1,4…1,8	</a:t>
            </a:r>
            <a:endParaRPr lang="de-DE" sz="1400" dirty="0" smtClean="0">
              <a:solidFill>
                <a:srgbClr val="669900"/>
              </a:solidFill>
            </a:endParaRPr>
          </a:p>
          <a:p>
            <a:endParaRPr lang="de-DE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720725"/>
            <a:ext cx="9144000" cy="468313"/>
          </a:xfrm>
          <a:solidFill>
            <a:srgbClr val="FFC000">
              <a:alpha val="50195"/>
            </a:srgbClr>
          </a:solidFill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de-DE" sz="2800" dirty="0" smtClean="0">
                <a:solidFill>
                  <a:srgbClr val="FF3300"/>
                </a:solidFill>
              </a:rPr>
              <a:t>Eigenschaften von Bruchstein-Mauerwerk</a:t>
            </a:r>
          </a:p>
        </p:txBody>
      </p:sp>
      <p:pic>
        <p:nvPicPr>
          <p:cNvPr id="194562" name="Picture 2" descr="C:\Dokumente und Einstellungen\Bernhard\Eigene Dateien\1. BÜRO\1. LEISTUNG\2. VERANSTALTUNGEN\KV Cochem-Zell\KVHS 2011\Bruchstein-Mauerwerk\Fensterdurchbrüche1.JPG"/>
          <p:cNvPicPr>
            <a:picLocks noChangeAspect="1" noChangeArrowheads="1"/>
          </p:cNvPicPr>
          <p:nvPr/>
        </p:nvPicPr>
        <p:blipFill>
          <a:blip r:embed="rId3" cstate="print"/>
          <a:srcRect l="63477" r="17070" b="63438"/>
          <a:stretch>
            <a:fillRect/>
          </a:stretch>
        </p:blipFill>
        <p:spPr bwMode="auto">
          <a:xfrm>
            <a:off x="0" y="2562224"/>
            <a:ext cx="2314800" cy="3263032"/>
          </a:xfrm>
          <a:prstGeom prst="rect">
            <a:avLst/>
          </a:prstGeom>
          <a:noFill/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600325" y="5741988"/>
            <a:ext cx="385762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100" dirty="0">
                <a:solidFill>
                  <a:srgbClr val="0000FF"/>
                </a:solidFill>
              </a:rPr>
              <a:t>Quelle: </a:t>
            </a:r>
            <a:r>
              <a:rPr lang="de-DE" sz="1100" dirty="0" smtClean="0">
                <a:solidFill>
                  <a:srgbClr val="0000FF"/>
                </a:solidFill>
              </a:rPr>
              <a:t>Werte nach Eichler</a:t>
            </a:r>
            <a:endParaRPr lang="de-DE" sz="1100" dirty="0">
              <a:solidFill>
                <a:srgbClr val="0000FF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2609849" y="1562100"/>
            <a:ext cx="6191251" cy="4103688"/>
          </a:xfrm>
          <a:prstGeom prst="rect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rgbClr val="FF0000"/>
                </a:solidFill>
              </a:rPr>
              <a:t>regionales Vorkommen:</a:t>
            </a:r>
          </a:p>
          <a:p>
            <a:r>
              <a:rPr lang="de-DE" sz="1600" dirty="0" smtClean="0">
                <a:solidFill>
                  <a:srgbClr val="FF0000"/>
                </a:solidFill>
              </a:rPr>
              <a:t>Vor allem Schiefer- aber auch Buntsandstein</a:t>
            </a:r>
          </a:p>
          <a:p>
            <a:r>
              <a:rPr lang="de-DE" dirty="0" smtClean="0">
                <a:solidFill>
                  <a:srgbClr val="3333FF"/>
                </a:solidFill>
              </a:rPr>
              <a:t>Materialeigenschaften von </a:t>
            </a:r>
          </a:p>
          <a:p>
            <a:pPr>
              <a:spcBef>
                <a:spcPts val="0"/>
              </a:spcBef>
            </a:pPr>
            <a:r>
              <a:rPr lang="de-DE" dirty="0" smtClean="0">
                <a:solidFill>
                  <a:srgbClr val="3333FF"/>
                </a:solidFill>
              </a:rPr>
              <a:t>inhomogenem Mauerwerk		 </a:t>
            </a:r>
            <a:r>
              <a:rPr lang="de-DE" dirty="0" smtClean="0">
                <a:solidFill>
                  <a:srgbClr val="669900"/>
                </a:solidFill>
              </a:rPr>
              <a:t>Bims</a:t>
            </a:r>
            <a:r>
              <a:rPr lang="de-DE" dirty="0" smtClean="0">
                <a:solidFill>
                  <a:srgbClr val="3333FF"/>
                </a:solidFill>
              </a:rPr>
              <a:t>	</a:t>
            </a:r>
          </a:p>
          <a:p>
            <a:r>
              <a:rPr lang="de-DE" sz="1400" dirty="0" smtClean="0">
                <a:solidFill>
                  <a:srgbClr val="3333FF"/>
                </a:solidFill>
              </a:rPr>
              <a:t>Dichte in [ kg/m³ ]: 	1.200	2.000	2.800	  </a:t>
            </a:r>
            <a:r>
              <a:rPr lang="de-DE" sz="1400" dirty="0" smtClean="0">
                <a:solidFill>
                  <a:srgbClr val="669900"/>
                </a:solidFill>
              </a:rPr>
              <a:t>1.200</a:t>
            </a:r>
          </a:p>
          <a:p>
            <a:r>
              <a:rPr lang="de-DE" sz="1400" dirty="0" smtClean="0">
                <a:solidFill>
                  <a:srgbClr val="3333FF"/>
                </a:solidFill>
              </a:rPr>
              <a:t>Wärmeleitfähigkeit	 0,6	1,4	2,7	  </a:t>
            </a:r>
            <a:r>
              <a:rPr lang="de-DE" sz="1400" dirty="0" smtClean="0">
                <a:solidFill>
                  <a:srgbClr val="669900"/>
                </a:solidFill>
              </a:rPr>
              <a:t>0,47</a:t>
            </a:r>
          </a:p>
          <a:p>
            <a:pPr>
              <a:spcBef>
                <a:spcPts val="0"/>
              </a:spcBef>
            </a:pPr>
            <a:r>
              <a:rPr lang="de-DE" sz="1400" dirty="0" smtClean="0">
                <a:solidFill>
                  <a:srgbClr val="3333FF"/>
                </a:solidFill>
              </a:rPr>
              <a:t>in [ W/m K ]:	</a:t>
            </a:r>
          </a:p>
          <a:p>
            <a:r>
              <a:rPr lang="de-DE" sz="1400" dirty="0" smtClean="0">
                <a:solidFill>
                  <a:srgbClr val="3333FF"/>
                </a:solidFill>
              </a:rPr>
              <a:t>Wärmespeicher-	7,3	13,3	20,4	  </a:t>
            </a:r>
            <a:r>
              <a:rPr lang="de-DE" sz="1400" dirty="0" smtClean="0">
                <a:solidFill>
                  <a:srgbClr val="669900"/>
                </a:solidFill>
              </a:rPr>
              <a:t>5,5</a:t>
            </a:r>
          </a:p>
          <a:p>
            <a:pPr>
              <a:spcBef>
                <a:spcPts val="0"/>
              </a:spcBef>
            </a:pPr>
            <a:r>
              <a:rPr lang="de-DE" sz="1400" dirty="0" err="1" smtClean="0">
                <a:solidFill>
                  <a:srgbClr val="3333FF"/>
                </a:solidFill>
              </a:rPr>
              <a:t>fähigkeit</a:t>
            </a:r>
            <a:r>
              <a:rPr lang="de-DE" sz="1400" dirty="0" smtClean="0">
                <a:solidFill>
                  <a:srgbClr val="3333FF"/>
                </a:solidFill>
              </a:rPr>
              <a:t>  in [ W/m³K ]</a:t>
            </a:r>
          </a:p>
          <a:p>
            <a:pPr>
              <a:spcBef>
                <a:spcPts val="0"/>
              </a:spcBef>
            </a:pPr>
            <a:endParaRPr lang="de-DE" sz="1400" dirty="0" smtClean="0">
              <a:solidFill>
                <a:srgbClr val="FF0000"/>
              </a:solidFill>
            </a:endParaRPr>
          </a:p>
          <a:p>
            <a:pPr>
              <a:spcBef>
                <a:spcPts val="0"/>
              </a:spcBef>
            </a:pPr>
            <a:r>
              <a:rPr lang="de-DE" sz="1400" dirty="0" smtClean="0">
                <a:solidFill>
                  <a:srgbClr val="FF0000"/>
                </a:solidFill>
              </a:rPr>
              <a:t>Wandstärken in [ cm ]	55	70	  </a:t>
            </a:r>
            <a:r>
              <a:rPr lang="de-DE" sz="1400" dirty="0" smtClean="0">
                <a:solidFill>
                  <a:srgbClr val="669900"/>
                </a:solidFill>
              </a:rPr>
              <a:t>30</a:t>
            </a:r>
          </a:p>
          <a:p>
            <a:pPr>
              <a:spcBef>
                <a:spcPts val="840"/>
              </a:spcBef>
            </a:pPr>
            <a:r>
              <a:rPr lang="de-DE" sz="1400" dirty="0" smtClean="0">
                <a:solidFill>
                  <a:srgbClr val="FF0000"/>
                </a:solidFill>
              </a:rPr>
              <a:t>U-Werte in [ W/m²K ]		1,7…2,0	1,4…1,8	  </a:t>
            </a:r>
            <a:r>
              <a:rPr lang="de-DE" sz="1400" dirty="0" smtClean="0">
                <a:solidFill>
                  <a:srgbClr val="669900"/>
                </a:solidFill>
              </a:rPr>
              <a:t>1,2</a:t>
            </a:r>
          </a:p>
          <a:p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0" y="5824865"/>
            <a:ext cx="2314800" cy="2616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de-DE" sz="1100" dirty="0" smtClean="0">
                <a:solidFill>
                  <a:srgbClr val="3333FF"/>
                </a:solidFill>
              </a:rPr>
              <a:t>Foto: Bernhard ANDRE, Wittlich</a:t>
            </a:r>
            <a:endParaRPr lang="de-DE" sz="1100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4"/>
          <p:cNvSpPr>
            <a:spLocks noChangeArrowheads="1"/>
          </p:cNvSpPr>
          <p:nvPr/>
        </p:nvSpPr>
        <p:spPr bwMode="auto">
          <a:xfrm>
            <a:off x="0" y="2349500"/>
            <a:ext cx="9144000" cy="45085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72709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720000"/>
            <a:ext cx="9144000" cy="864000"/>
          </a:xfrm>
          <a:solidFill>
            <a:srgbClr val="FFC000">
              <a:alpha val="50195"/>
            </a:srgbClr>
          </a:solidFill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de-DE" sz="2800" dirty="0" smtClean="0">
                <a:solidFill>
                  <a:srgbClr val="FF3300"/>
                </a:solidFill>
              </a:rPr>
              <a:t>Temperaturverlauf </a:t>
            </a:r>
            <a:br>
              <a:rPr lang="de-DE" sz="2800" dirty="0" smtClean="0">
                <a:solidFill>
                  <a:srgbClr val="FF3300"/>
                </a:solidFill>
              </a:rPr>
            </a:br>
            <a:r>
              <a:rPr lang="de-DE" sz="2800" dirty="0" smtClean="0">
                <a:solidFill>
                  <a:srgbClr val="FF3300"/>
                </a:solidFill>
              </a:rPr>
              <a:t>in einer massiven Außenwand</a:t>
            </a:r>
          </a:p>
        </p:txBody>
      </p:sp>
      <p:sp>
        <p:nvSpPr>
          <p:cNvPr id="6" name="Rechteck 5"/>
          <p:cNvSpPr/>
          <p:nvPr/>
        </p:nvSpPr>
        <p:spPr>
          <a:xfrm>
            <a:off x="762000" y="6535107"/>
            <a:ext cx="343876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 smtClean="0">
                <a:solidFill>
                  <a:srgbClr val="0000FF"/>
                </a:solidFill>
              </a:rPr>
              <a:t>Grafik: Hans </a:t>
            </a:r>
            <a:r>
              <a:rPr lang="de-DE" sz="1100" dirty="0" err="1" smtClean="0">
                <a:solidFill>
                  <a:srgbClr val="0000FF"/>
                </a:solidFill>
              </a:rPr>
              <a:t>Weinreuter</a:t>
            </a:r>
            <a:r>
              <a:rPr lang="de-DE" sz="1100" dirty="0" smtClean="0">
                <a:solidFill>
                  <a:srgbClr val="0000FF"/>
                </a:solidFill>
              </a:rPr>
              <a:t>, VZ Rheinland-Pfalz e.V.</a:t>
            </a:r>
            <a:endParaRPr lang="de-DE" sz="1100" dirty="0">
              <a:solidFill>
                <a:srgbClr val="0000FF"/>
              </a:solidFill>
            </a:endParaRPr>
          </a:p>
        </p:txBody>
      </p:sp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3061608" y="1580545"/>
            <a:ext cx="4430880" cy="4619015"/>
            <a:chOff x="1208" y="96"/>
            <a:chExt cx="457" cy="501"/>
          </a:xfrm>
        </p:grpSpPr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1425" y="195"/>
              <a:ext cx="4" cy="373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1564" y="195"/>
              <a:ext cx="5" cy="373"/>
            </a:xfrm>
            <a:prstGeom prst="rect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10" name="Rectangle 6" descr="Horizontale Steine"/>
            <p:cNvSpPr>
              <a:spLocks noChangeArrowheads="1"/>
            </p:cNvSpPr>
            <p:nvPr/>
          </p:nvSpPr>
          <p:spPr bwMode="auto">
            <a:xfrm>
              <a:off x="1429" y="195"/>
              <a:ext cx="135" cy="373"/>
            </a:xfrm>
            <a:prstGeom prst="rect">
              <a:avLst/>
            </a:prstGeom>
            <a:pattFill prst="horzBrick">
              <a:fgClr>
                <a:srgbClr val="969696"/>
              </a:fgClr>
              <a:bgClr>
                <a:srgbClr val="FF6600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txBody>
            <a:bodyPr>
              <a:spAutoFit/>
            </a:bodyPr>
            <a:lstStyle/>
            <a:p>
              <a:endParaRPr lang="de-DE"/>
            </a:p>
          </p:txBody>
        </p:sp>
        <p:graphicFrame>
          <p:nvGraphicFramePr>
            <p:cNvPr id="11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9041616"/>
                </p:ext>
              </p:extLst>
            </p:nvPr>
          </p:nvGraphicFramePr>
          <p:xfrm>
            <a:off x="1208" y="96"/>
            <a:ext cx="457" cy="5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99" name="Diagramm" r:id="rId4" imgW="4352925" imgH="4619625" progId="Excel.Chart.8">
                    <p:embed/>
                  </p:oleObj>
                </mc:Choice>
                <mc:Fallback>
                  <p:oleObj name="Diagramm" r:id="rId4" imgW="4352925" imgH="4619625" progId="Excel.Char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08" y="96"/>
                          <a:ext cx="457" cy="50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0000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">
                              <a:solidFill>
                                <a:srgbClr val="FFFFFF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370376" y="2865561"/>
            <a:ext cx="2449512" cy="13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8" tIns="45715" rIns="91428" bIns="45715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2000" b="1" dirty="0">
                <a:solidFill>
                  <a:srgbClr val="0000FF"/>
                </a:solidFill>
                <a:ea typeface="ＭＳ Ｐゴシック" charset="-128"/>
              </a:rPr>
              <a:t>24 cm Massivwand mit U-Wert: </a:t>
            </a:r>
            <a:br>
              <a:rPr lang="de-DE" sz="2000" b="1" dirty="0">
                <a:solidFill>
                  <a:srgbClr val="0000FF"/>
                </a:solidFill>
                <a:ea typeface="ＭＳ Ｐゴシック" charset="-128"/>
              </a:rPr>
            </a:br>
            <a:r>
              <a:rPr lang="de-DE" sz="2000" b="1" dirty="0">
                <a:solidFill>
                  <a:srgbClr val="0000FF"/>
                </a:solidFill>
                <a:ea typeface="ＭＳ Ｐゴシック" charset="-128"/>
              </a:rPr>
              <a:t>1,45 W/(m</a:t>
            </a:r>
            <a:r>
              <a:rPr lang="de-DE" sz="2000" b="1" baseline="30000" dirty="0">
                <a:solidFill>
                  <a:srgbClr val="0000FF"/>
                </a:solidFill>
                <a:ea typeface="ＭＳ Ｐゴシック" charset="-128"/>
              </a:rPr>
              <a:t>2 </a:t>
            </a:r>
            <a:r>
              <a:rPr lang="de-DE" sz="2000" b="1" dirty="0">
                <a:solidFill>
                  <a:srgbClr val="0000FF"/>
                </a:solidFill>
                <a:ea typeface="ＭＳ Ｐゴシック" charset="-128"/>
              </a:rPr>
              <a:t>K)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4"/>
          <p:cNvSpPr>
            <a:spLocks noChangeArrowheads="1"/>
          </p:cNvSpPr>
          <p:nvPr/>
        </p:nvSpPr>
        <p:spPr bwMode="auto">
          <a:xfrm>
            <a:off x="0" y="2349500"/>
            <a:ext cx="9144000" cy="45085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73733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719999"/>
            <a:ext cx="9144000" cy="828000"/>
          </a:xfrm>
          <a:solidFill>
            <a:srgbClr val="FFC000">
              <a:alpha val="50195"/>
            </a:srgbClr>
          </a:solidFill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de-DE" sz="2800" dirty="0" smtClean="0">
                <a:solidFill>
                  <a:srgbClr val="FF3300"/>
                </a:solidFill>
              </a:rPr>
              <a:t>Temperaturverlauf </a:t>
            </a:r>
            <a:br>
              <a:rPr lang="de-DE" sz="2800" dirty="0" smtClean="0">
                <a:solidFill>
                  <a:srgbClr val="FF3300"/>
                </a:solidFill>
              </a:rPr>
            </a:br>
            <a:r>
              <a:rPr lang="de-DE" sz="2800" dirty="0" smtClean="0">
                <a:solidFill>
                  <a:srgbClr val="FF3300"/>
                </a:solidFill>
              </a:rPr>
              <a:t>in einer gedämmten Außenwand</a:t>
            </a:r>
          </a:p>
        </p:txBody>
      </p:sp>
      <p:sp>
        <p:nvSpPr>
          <p:cNvPr id="7" name="Rechteck 6"/>
          <p:cNvSpPr/>
          <p:nvPr/>
        </p:nvSpPr>
        <p:spPr>
          <a:xfrm>
            <a:off x="762000" y="6535107"/>
            <a:ext cx="343876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 smtClean="0">
                <a:solidFill>
                  <a:srgbClr val="0000FF"/>
                </a:solidFill>
              </a:rPr>
              <a:t>Grafik: Hans </a:t>
            </a:r>
            <a:r>
              <a:rPr lang="de-DE" sz="1100" dirty="0" err="1" smtClean="0">
                <a:solidFill>
                  <a:srgbClr val="0000FF"/>
                </a:solidFill>
              </a:rPr>
              <a:t>Weinreuter</a:t>
            </a:r>
            <a:r>
              <a:rPr lang="de-DE" sz="1100" dirty="0" smtClean="0">
                <a:solidFill>
                  <a:srgbClr val="0000FF"/>
                </a:solidFill>
              </a:rPr>
              <a:t>, VZ Rheinland-Pfalz e.V.</a:t>
            </a:r>
            <a:endParaRPr lang="de-DE" sz="1100" dirty="0">
              <a:solidFill>
                <a:srgbClr val="0000FF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285" y="1754671"/>
            <a:ext cx="4221407" cy="4527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38" name="Text Box 2"/>
          <p:cNvSpPr txBox="1">
            <a:spLocks noChangeArrowheads="1"/>
          </p:cNvSpPr>
          <p:nvPr/>
        </p:nvSpPr>
        <p:spPr bwMode="auto">
          <a:xfrm>
            <a:off x="0" y="2636838"/>
            <a:ext cx="3368675" cy="13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8" tIns="45715" rIns="91428" bIns="45715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2000" b="1" dirty="0">
                <a:solidFill>
                  <a:srgbClr val="0000FF"/>
                </a:solidFill>
                <a:ea typeface="ＭＳ Ｐゴシック" charset="-128"/>
              </a:rPr>
              <a:t>24 cm Massivwand mit </a:t>
            </a:r>
            <a:r>
              <a:rPr lang="de-DE" sz="2000" dirty="0">
                <a:solidFill>
                  <a:srgbClr val="0000FF"/>
                </a:solidFill>
                <a:ea typeface="ＭＳ Ｐゴシック" charset="-128"/>
              </a:rPr>
              <a:t/>
            </a:r>
            <a:br>
              <a:rPr lang="de-DE" sz="2000" dirty="0">
                <a:solidFill>
                  <a:srgbClr val="0000FF"/>
                </a:solidFill>
                <a:ea typeface="ＭＳ Ｐゴシック" charset="-128"/>
              </a:rPr>
            </a:br>
            <a:r>
              <a:rPr lang="de-DE" sz="2000" b="1" dirty="0" smtClean="0">
                <a:solidFill>
                  <a:srgbClr val="0000FF"/>
                </a:solidFill>
                <a:ea typeface="ＭＳ Ｐゴシック" charset="-128"/>
              </a:rPr>
              <a:t>16 </a:t>
            </a:r>
            <a:r>
              <a:rPr lang="de-DE" sz="2000" b="1" dirty="0">
                <a:solidFill>
                  <a:srgbClr val="0000FF"/>
                </a:solidFill>
                <a:ea typeface="ＭＳ Ｐゴシック" charset="-128"/>
              </a:rPr>
              <a:t>cm WDVS, </a:t>
            </a:r>
            <a:br>
              <a:rPr lang="de-DE" sz="2000" b="1" dirty="0">
                <a:solidFill>
                  <a:srgbClr val="0000FF"/>
                </a:solidFill>
                <a:ea typeface="ＭＳ Ｐゴシック" charset="-128"/>
              </a:rPr>
            </a:br>
            <a:r>
              <a:rPr lang="el-GR" sz="2000" b="1" dirty="0">
                <a:solidFill>
                  <a:srgbClr val="0000FF"/>
                </a:solidFill>
                <a:ea typeface="ＭＳ Ｐゴシック" charset="-128"/>
                <a:cs typeface="Arial" charset="0"/>
              </a:rPr>
              <a:t>λ</a:t>
            </a:r>
            <a:r>
              <a:rPr lang="de-DE" sz="2000" b="1" dirty="0">
                <a:solidFill>
                  <a:srgbClr val="0000FF"/>
                </a:solidFill>
                <a:ea typeface="ＭＳ Ｐゴシック" charset="-128"/>
                <a:cs typeface="Arial" charset="0"/>
              </a:rPr>
              <a:t>=0,035 W/(</a:t>
            </a:r>
            <a:r>
              <a:rPr lang="de-DE" sz="2000" b="1" dirty="0" err="1">
                <a:solidFill>
                  <a:srgbClr val="0000FF"/>
                </a:solidFill>
                <a:ea typeface="ＭＳ Ｐゴシック" charset="-128"/>
                <a:cs typeface="Arial" charset="0"/>
              </a:rPr>
              <a:t>mK</a:t>
            </a:r>
            <a:r>
              <a:rPr lang="de-DE" sz="2000" b="1" dirty="0">
                <a:solidFill>
                  <a:srgbClr val="0000FF"/>
                </a:solidFill>
                <a:ea typeface="ＭＳ Ｐゴシック" charset="-128"/>
                <a:cs typeface="Arial" charset="0"/>
              </a:rPr>
              <a:t>), </a:t>
            </a:r>
            <a:br>
              <a:rPr lang="de-DE" sz="2000" b="1" dirty="0">
                <a:solidFill>
                  <a:srgbClr val="0000FF"/>
                </a:solidFill>
                <a:ea typeface="ＭＳ Ｐゴシック" charset="-128"/>
                <a:cs typeface="Arial" charset="0"/>
              </a:rPr>
            </a:br>
            <a:r>
              <a:rPr lang="de-DE" sz="2000" b="1" dirty="0">
                <a:solidFill>
                  <a:srgbClr val="0000FF"/>
                </a:solidFill>
                <a:ea typeface="ＭＳ Ｐゴシック" charset="-128"/>
              </a:rPr>
              <a:t>U-Wert: 0,19 W/(m</a:t>
            </a:r>
            <a:r>
              <a:rPr lang="de-DE" sz="2000" b="1" baseline="30000" dirty="0">
                <a:solidFill>
                  <a:srgbClr val="0000FF"/>
                </a:solidFill>
                <a:ea typeface="ＭＳ Ｐゴシック" charset="-128"/>
              </a:rPr>
              <a:t>2 </a:t>
            </a:r>
            <a:r>
              <a:rPr lang="de-DE" sz="2000" b="1" dirty="0">
                <a:solidFill>
                  <a:srgbClr val="0000FF"/>
                </a:solidFill>
                <a:ea typeface="ＭＳ Ｐゴシック" charset="-128"/>
              </a:rPr>
              <a:t>K)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685801"/>
            <a:ext cx="9144000" cy="468313"/>
          </a:xfrm>
          <a:solidFill>
            <a:srgbClr val="FFC000">
              <a:alpha val="50000"/>
            </a:srgbClr>
          </a:solidFill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de-DE" sz="2800" smtClean="0">
                <a:solidFill>
                  <a:srgbClr val="FF0000"/>
                </a:solidFill>
              </a:rPr>
              <a:t>U-Werte in Abhängigkeit der Dämmdicke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3152" y="1762153"/>
            <a:ext cx="6780848" cy="4347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feld 5"/>
          <p:cNvSpPr txBox="1"/>
          <p:nvPr/>
        </p:nvSpPr>
        <p:spPr>
          <a:xfrm>
            <a:off x="2856227" y="5321244"/>
            <a:ext cx="333751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b="1" dirty="0" smtClean="0">
                <a:solidFill>
                  <a:schemeClr val="tx1"/>
                </a:solidFill>
              </a:rPr>
              <a:t>ungedämmte Wand: U = 1,97 W / m²K</a:t>
            </a:r>
            <a:endParaRPr lang="de-DE" sz="1400" b="1" dirty="0">
              <a:solidFill>
                <a:schemeClr val="tx1"/>
              </a:solidFill>
            </a:endParaRPr>
          </a:p>
        </p:txBody>
      </p:sp>
      <p:sp>
        <p:nvSpPr>
          <p:cNvPr id="7" name="Geschweifte Klammer links 6"/>
          <p:cNvSpPr/>
          <p:nvPr/>
        </p:nvSpPr>
        <p:spPr bwMode="auto">
          <a:xfrm>
            <a:off x="6249394" y="5283146"/>
            <a:ext cx="143123" cy="381663"/>
          </a:xfrm>
          <a:prstGeom prst="leftBrace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rgbClr val="3333FF"/>
              </a:solidFill>
              <a:effectLst/>
              <a:latin typeface="Arial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352675" y="6453515"/>
            <a:ext cx="211147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</a:pPr>
            <a:r>
              <a:rPr lang="de-DE" sz="1100" dirty="0">
                <a:solidFill>
                  <a:srgbClr val="3333FF"/>
                </a:solidFill>
              </a:rPr>
              <a:t>Quelle: Energieagentur NRW</a:t>
            </a:r>
          </a:p>
        </p:txBody>
      </p:sp>
      <p:pic>
        <p:nvPicPr>
          <p:cNvPr id="9" name="Picture 4" descr="111_1107"/>
          <p:cNvPicPr>
            <a:picLocks noChangeAspect="1" noChangeArrowheads="1"/>
          </p:cNvPicPr>
          <p:nvPr/>
        </p:nvPicPr>
        <p:blipFill>
          <a:blip r:embed="rId4" cstate="print"/>
          <a:srcRect l="13921" t="32197" r="24222"/>
          <a:stretch>
            <a:fillRect/>
          </a:stretch>
        </p:blipFill>
        <p:spPr bwMode="auto">
          <a:xfrm>
            <a:off x="0" y="2562226"/>
            <a:ext cx="2322000" cy="3388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0" y="5939165"/>
            <a:ext cx="2400300" cy="2616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de-DE" sz="1100" dirty="0" smtClean="0">
                <a:solidFill>
                  <a:srgbClr val="3333FF"/>
                </a:solidFill>
              </a:rPr>
              <a:t>Foto: Bernhard ANDRE, Wittlich</a:t>
            </a:r>
            <a:endParaRPr lang="de-DE" sz="1100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0" y="2349500"/>
            <a:ext cx="9144000" cy="45085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37890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720000"/>
            <a:ext cx="9144000" cy="468000"/>
          </a:xfrm>
          <a:solidFill>
            <a:srgbClr val="FFC000">
              <a:alpha val="50000"/>
            </a:srgbClr>
          </a:solidFill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de-DE" sz="2800" dirty="0" smtClean="0">
                <a:solidFill>
                  <a:srgbClr val="FF0000"/>
                </a:solidFill>
              </a:rPr>
              <a:t>Wärmeleitfähigkeit und Dämmstoffdicke</a:t>
            </a:r>
          </a:p>
        </p:txBody>
      </p:sp>
      <p:pic>
        <p:nvPicPr>
          <p:cNvPr id="3789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6488" y="2103438"/>
            <a:ext cx="7010400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6488" y="4271963"/>
            <a:ext cx="70104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7893" name="Gerade Verbindung 8"/>
          <p:cNvCxnSpPr>
            <a:cxnSpLocks noChangeShapeType="1"/>
          </p:cNvCxnSpPr>
          <p:nvPr/>
        </p:nvCxnSpPr>
        <p:spPr bwMode="auto">
          <a:xfrm>
            <a:off x="1112838" y="4976813"/>
            <a:ext cx="6997700" cy="7937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37894" name="Rechteck 15"/>
          <p:cNvSpPr>
            <a:spLocks noChangeArrowheads="1"/>
          </p:cNvSpPr>
          <p:nvPr/>
        </p:nvSpPr>
        <p:spPr bwMode="auto">
          <a:xfrm>
            <a:off x="1112838" y="2098675"/>
            <a:ext cx="6997700" cy="1638300"/>
          </a:xfrm>
          <a:prstGeom prst="rect">
            <a:avLst/>
          </a:prstGeom>
          <a:noFill/>
          <a:ln w="50800" algn="ctr">
            <a:solidFill>
              <a:srgbClr val="0033CC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7895" name="Rechteck 17"/>
          <p:cNvSpPr>
            <a:spLocks noChangeArrowheads="1"/>
          </p:cNvSpPr>
          <p:nvPr/>
        </p:nvSpPr>
        <p:spPr bwMode="auto">
          <a:xfrm>
            <a:off x="1116013" y="3779838"/>
            <a:ext cx="6997700" cy="1216025"/>
          </a:xfrm>
          <a:prstGeom prst="rect">
            <a:avLst/>
          </a:prstGeom>
          <a:noFill/>
          <a:ln w="50800" algn="ctr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3" name="Ellipse 12"/>
          <p:cNvSpPr>
            <a:spLocks noChangeArrowheads="1"/>
          </p:cNvSpPr>
          <p:nvPr/>
        </p:nvSpPr>
        <p:spPr bwMode="auto">
          <a:xfrm>
            <a:off x="5676900" y="2568575"/>
            <a:ext cx="962025" cy="2560638"/>
          </a:xfrm>
          <a:prstGeom prst="ellipse">
            <a:avLst/>
          </a:prstGeom>
          <a:solidFill>
            <a:schemeClr val="accent1">
              <a:alpha val="0"/>
            </a:schemeClr>
          </a:solidFill>
          <a:ln w="508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4" name="Ellipse 13"/>
          <p:cNvSpPr>
            <a:spLocks noChangeArrowheads="1"/>
          </p:cNvSpPr>
          <p:nvPr/>
        </p:nvSpPr>
        <p:spPr bwMode="auto">
          <a:xfrm>
            <a:off x="3675063" y="2554288"/>
            <a:ext cx="962025" cy="2559050"/>
          </a:xfrm>
          <a:prstGeom prst="ellipse">
            <a:avLst/>
          </a:prstGeom>
          <a:solidFill>
            <a:schemeClr val="accent1">
              <a:alpha val="0"/>
            </a:schemeClr>
          </a:solidFill>
          <a:ln w="508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5" name="Ellipse 14"/>
          <p:cNvSpPr>
            <a:spLocks noChangeArrowheads="1"/>
          </p:cNvSpPr>
          <p:nvPr/>
        </p:nvSpPr>
        <p:spPr bwMode="auto">
          <a:xfrm>
            <a:off x="987425" y="2522538"/>
            <a:ext cx="962025" cy="2559050"/>
          </a:xfrm>
          <a:prstGeom prst="ellipse">
            <a:avLst/>
          </a:prstGeom>
          <a:solidFill>
            <a:schemeClr val="accent1">
              <a:alpha val="0"/>
            </a:schemeClr>
          </a:solidFill>
          <a:ln w="508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20725"/>
            <a:ext cx="9144000" cy="827088"/>
          </a:xfrm>
          <a:solidFill>
            <a:srgbClr val="FFC000">
              <a:alpha val="50195"/>
            </a:srgbClr>
          </a:solidFill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de-DE" sz="2800" dirty="0" smtClean="0">
                <a:solidFill>
                  <a:srgbClr val="FF0000"/>
                </a:solidFill>
              </a:rPr>
              <a:t>Eingriffe in die Funktion und Nutzung von Wohngebäuden im vergangenen Jahrhundert</a:t>
            </a:r>
          </a:p>
        </p:txBody>
      </p:sp>
      <p:sp>
        <p:nvSpPr>
          <p:cNvPr id="24579" name="Rechteck 6"/>
          <p:cNvSpPr>
            <a:spLocks noChangeArrowheads="1"/>
          </p:cNvSpPr>
          <p:nvPr/>
        </p:nvSpPr>
        <p:spPr bwMode="auto">
          <a:xfrm>
            <a:off x="3714750" y="2428875"/>
            <a:ext cx="1357313" cy="28575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 lIns="0" tIns="0" rIns="0" bIns="0"/>
          <a:lstStyle/>
          <a:p>
            <a:pPr marL="342900" indent="-342900" algn="ctr">
              <a:buClrTx/>
              <a:buFontTx/>
              <a:buNone/>
            </a:pPr>
            <a:endParaRPr lang="de-DE" sz="280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519363" y="2555875"/>
            <a:ext cx="6000750" cy="3570208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3333FF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buFont typeface="Wingdings" pitchFamily="2" charset="2"/>
              <a:buChar char="ü"/>
              <a:defRPr/>
            </a:pPr>
            <a:endParaRPr lang="de-DE" sz="1000" dirty="0">
              <a:solidFill>
                <a:srgbClr val="0000FF"/>
              </a:solidFill>
            </a:endParaRPr>
          </a:p>
          <a:p>
            <a:pPr>
              <a:lnSpc>
                <a:spcPct val="90000"/>
              </a:lnSpc>
              <a:spcBef>
                <a:spcPts val="600"/>
              </a:spcBef>
              <a:defRPr/>
            </a:pPr>
            <a:r>
              <a:rPr lang="de-DE" sz="2000" u="sng" dirty="0">
                <a:solidFill>
                  <a:srgbClr val="0000FF"/>
                </a:solidFill>
              </a:rPr>
              <a:t>Veränderte Nutzung von Wohngebäuden</a:t>
            </a:r>
          </a:p>
          <a:p>
            <a:pPr>
              <a:lnSpc>
                <a:spcPct val="90000"/>
              </a:lnSpc>
              <a:spcBef>
                <a:spcPts val="600"/>
              </a:spcBef>
              <a:defRPr/>
            </a:pPr>
            <a:r>
              <a:rPr lang="de-DE" sz="2000" dirty="0">
                <a:solidFill>
                  <a:srgbClr val="0000FF"/>
                </a:solidFill>
              </a:rPr>
              <a:t>früher: </a:t>
            </a:r>
            <a:r>
              <a:rPr lang="de-DE" sz="2000" u="sng" dirty="0">
                <a:solidFill>
                  <a:srgbClr val="0000FF"/>
                </a:solidFill>
              </a:rPr>
              <a:t>sieben</a:t>
            </a:r>
            <a:r>
              <a:rPr lang="de-DE" sz="2000" dirty="0">
                <a:solidFill>
                  <a:srgbClr val="0000FF"/>
                </a:solidFill>
              </a:rPr>
              <a:t> Bewohner in </a:t>
            </a:r>
            <a:r>
              <a:rPr lang="de-DE" sz="2000" u="sng" dirty="0">
                <a:solidFill>
                  <a:srgbClr val="0000FF"/>
                </a:solidFill>
              </a:rPr>
              <a:t>vier</a:t>
            </a:r>
            <a:r>
              <a:rPr lang="de-DE" sz="2000" dirty="0">
                <a:solidFill>
                  <a:srgbClr val="0000FF"/>
                </a:solidFill>
              </a:rPr>
              <a:t> </a:t>
            </a:r>
            <a:r>
              <a:rPr lang="de-DE" sz="2000" dirty="0" smtClean="0">
                <a:solidFill>
                  <a:srgbClr val="0000FF"/>
                </a:solidFill>
              </a:rPr>
              <a:t>Räumen</a:t>
            </a:r>
            <a:endParaRPr lang="de-DE" sz="2000" dirty="0">
              <a:solidFill>
                <a:srgbClr val="0000FF"/>
              </a:solidFill>
            </a:endParaRPr>
          </a:p>
          <a:p>
            <a:pPr>
              <a:lnSpc>
                <a:spcPct val="90000"/>
              </a:lnSpc>
              <a:spcBef>
                <a:spcPts val="600"/>
              </a:spcBef>
              <a:defRPr/>
            </a:pPr>
            <a:r>
              <a:rPr lang="de-DE" sz="2000" dirty="0">
                <a:solidFill>
                  <a:srgbClr val="0000FF"/>
                </a:solidFill>
              </a:rPr>
              <a:t>heute: </a:t>
            </a:r>
            <a:r>
              <a:rPr lang="de-DE" sz="2000" u="sng" dirty="0">
                <a:solidFill>
                  <a:srgbClr val="0000FF"/>
                </a:solidFill>
              </a:rPr>
              <a:t>vier</a:t>
            </a:r>
            <a:r>
              <a:rPr lang="de-DE" sz="2000" dirty="0">
                <a:solidFill>
                  <a:srgbClr val="0000FF"/>
                </a:solidFill>
              </a:rPr>
              <a:t> Bewohner in </a:t>
            </a:r>
            <a:r>
              <a:rPr lang="de-DE" sz="2000" u="sng" dirty="0">
                <a:solidFill>
                  <a:srgbClr val="0000FF"/>
                </a:solidFill>
              </a:rPr>
              <a:t>sieben</a:t>
            </a:r>
            <a:r>
              <a:rPr lang="de-DE" sz="2000" dirty="0">
                <a:solidFill>
                  <a:srgbClr val="0000FF"/>
                </a:solidFill>
              </a:rPr>
              <a:t> </a:t>
            </a:r>
            <a:r>
              <a:rPr lang="de-DE" sz="2000" dirty="0" smtClean="0">
                <a:solidFill>
                  <a:srgbClr val="0000FF"/>
                </a:solidFill>
              </a:rPr>
              <a:t>Räumen</a:t>
            </a:r>
            <a:endParaRPr lang="de-DE" sz="2000" dirty="0">
              <a:solidFill>
                <a:srgbClr val="0000FF"/>
              </a:solidFill>
            </a:endParaRPr>
          </a:p>
          <a:p>
            <a:pPr>
              <a:lnSpc>
                <a:spcPct val="90000"/>
              </a:lnSpc>
              <a:spcBef>
                <a:spcPts val="600"/>
              </a:spcBef>
              <a:defRPr/>
            </a:pPr>
            <a:endParaRPr lang="de-DE" sz="2000" dirty="0">
              <a:solidFill>
                <a:srgbClr val="0000FF"/>
              </a:solidFill>
            </a:endParaRPr>
          </a:p>
          <a:p>
            <a:pPr>
              <a:lnSpc>
                <a:spcPct val="90000"/>
              </a:lnSpc>
              <a:spcBef>
                <a:spcPts val="600"/>
              </a:spcBef>
              <a:defRPr/>
            </a:pPr>
            <a:r>
              <a:rPr lang="de-DE" sz="2000" u="sng" dirty="0">
                <a:solidFill>
                  <a:srgbClr val="0000FF"/>
                </a:solidFill>
              </a:rPr>
              <a:t>Folgen:</a:t>
            </a:r>
          </a:p>
          <a:p>
            <a:pPr marL="288000" indent="-288000">
              <a:lnSpc>
                <a:spcPct val="90000"/>
              </a:lnSpc>
              <a:buFont typeface="Wingdings" pitchFamily="2" charset="2"/>
              <a:buChar char="ü"/>
              <a:defRPr/>
            </a:pPr>
            <a:r>
              <a:rPr lang="de-DE" sz="2000" dirty="0" smtClean="0">
                <a:solidFill>
                  <a:srgbClr val="0000FF"/>
                </a:solidFill>
              </a:rPr>
              <a:t>alle Räume werden beheizt (oder temperiert) aber häufig nicht ausreichend </a:t>
            </a:r>
            <a:r>
              <a:rPr lang="de-DE" sz="2000" dirty="0">
                <a:solidFill>
                  <a:srgbClr val="0000FF"/>
                </a:solidFill>
              </a:rPr>
              <a:t>gelüftet, </a:t>
            </a:r>
          </a:p>
          <a:p>
            <a:pPr marL="288000" indent="-288000">
              <a:lnSpc>
                <a:spcPct val="90000"/>
              </a:lnSpc>
              <a:buFont typeface="Wingdings" pitchFamily="2" charset="2"/>
              <a:buChar char="ü"/>
              <a:defRPr/>
            </a:pPr>
            <a:r>
              <a:rPr lang="de-DE" sz="2000" dirty="0">
                <a:solidFill>
                  <a:srgbClr val="0000FF"/>
                </a:solidFill>
              </a:rPr>
              <a:t>mehr Fläche pro Bewohner, </a:t>
            </a:r>
          </a:p>
          <a:p>
            <a:pPr marL="288000" indent="-288000">
              <a:lnSpc>
                <a:spcPct val="90000"/>
              </a:lnSpc>
              <a:buFont typeface="Wingdings" pitchFamily="2" charset="2"/>
              <a:buChar char="ü"/>
              <a:defRPr/>
            </a:pPr>
            <a:r>
              <a:rPr lang="de-DE" sz="2000" dirty="0">
                <a:solidFill>
                  <a:srgbClr val="0000FF"/>
                </a:solidFill>
              </a:rPr>
              <a:t>höherer spez. Energieverbrauch je Bewohner.</a:t>
            </a:r>
          </a:p>
        </p:txBody>
      </p:sp>
      <p:pic>
        <p:nvPicPr>
          <p:cNvPr id="24581" name="Picture 2" descr="C:\Dokumente und Einstellungen\Bernhard\Eigene Dateien\1. BÜRO\2. FOLIEN\1. eigene Folien\Fotos\Großfamili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55875"/>
            <a:ext cx="2314800" cy="3465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720725"/>
            <a:ext cx="9144000" cy="468313"/>
          </a:xfrm>
          <a:solidFill>
            <a:srgbClr val="FFC000">
              <a:alpha val="50195"/>
            </a:srgbClr>
          </a:solidFill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de-DE" sz="2800" dirty="0" smtClean="0">
                <a:solidFill>
                  <a:srgbClr val="FF0000"/>
                </a:solidFill>
              </a:rPr>
              <a:t>Wärmedämmverbundsystem</a:t>
            </a:r>
          </a:p>
        </p:txBody>
      </p:sp>
      <p:pic>
        <p:nvPicPr>
          <p:cNvPr id="6" name="Picture 4" descr="111_1107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442200" y="1234499"/>
            <a:ext cx="3942000" cy="5247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28" descr="Fensterbank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700338" y="1492253"/>
            <a:ext cx="3942000" cy="5251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3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719999"/>
            <a:ext cx="9144000" cy="828000"/>
          </a:xfrm>
          <a:solidFill>
            <a:srgbClr val="FFC000">
              <a:alpha val="50195"/>
            </a:srgbClr>
          </a:solidFill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de-DE" sz="2800" dirty="0" smtClean="0">
                <a:solidFill>
                  <a:srgbClr val="FF3300"/>
                </a:solidFill>
              </a:rPr>
              <a:t>Ornamente z.B. Fensterbank</a:t>
            </a:r>
            <a:br>
              <a:rPr lang="de-DE" sz="2800" dirty="0" smtClean="0">
                <a:solidFill>
                  <a:srgbClr val="FF3300"/>
                </a:solidFill>
              </a:rPr>
            </a:br>
            <a:r>
              <a:rPr lang="de-DE" sz="2400" dirty="0" smtClean="0">
                <a:solidFill>
                  <a:srgbClr val="FF3300"/>
                </a:solidFill>
              </a:rPr>
              <a:t>(Sandstein-Nachbildung)</a:t>
            </a:r>
          </a:p>
        </p:txBody>
      </p:sp>
      <p:pic>
        <p:nvPicPr>
          <p:cNvPr id="8" name="Picture 2" descr="C:\Dokumente und Einstellungen\Bernhard\Eigene Dateien\2. PRIVAT\1. FOTOS\3. EIFELSTRASSE 23\Ansichten\Vorlagen für Computer\verkleinern\Fensterbank1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947850" y="3876373"/>
            <a:ext cx="1800000" cy="2397835"/>
          </a:xfrm>
          <a:prstGeom prst="rect">
            <a:avLst/>
          </a:prstGeom>
          <a:noFill/>
        </p:spPr>
      </p:pic>
      <p:pic>
        <p:nvPicPr>
          <p:cNvPr id="203778" name="Picture 2" descr="C:\Dokumente und Einstellungen\Bernhard\Eigene Dateien\2. PRIVAT\1. FOTOS\3. EIFELSTRASSE 23\Baustelle\Ergebnisse\Fenster\Fensterbank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562225"/>
            <a:ext cx="2314800" cy="3086400"/>
          </a:xfrm>
          <a:prstGeom prst="rect">
            <a:avLst/>
          </a:prstGeom>
          <a:noFill/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0" y="6596390"/>
            <a:ext cx="2400300" cy="2616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de-DE" sz="1100" dirty="0" smtClean="0">
                <a:solidFill>
                  <a:srgbClr val="3333FF"/>
                </a:solidFill>
              </a:rPr>
              <a:t>Fotos: Bernhard ANDRE, Wittlich</a:t>
            </a:r>
            <a:endParaRPr lang="de-DE" sz="1100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4"/>
          <p:cNvSpPr>
            <a:spLocks noChangeArrowheads="1"/>
          </p:cNvSpPr>
          <p:nvPr/>
        </p:nvSpPr>
        <p:spPr bwMode="auto">
          <a:xfrm>
            <a:off x="0" y="2349500"/>
            <a:ext cx="9144000" cy="45085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371600"/>
            <a:ext cx="4876800" cy="2133600"/>
          </a:xfrm>
          <a:noFill/>
        </p:spPr>
        <p:txBody>
          <a:bodyPr/>
          <a:lstStyle/>
          <a:p>
            <a:pPr eaLnBrk="1" hangingPunct="1">
              <a:buClr>
                <a:srgbClr val="FF3300"/>
              </a:buClr>
              <a:buFont typeface="Wingdings" pitchFamily="2" charset="2"/>
              <a:buNone/>
              <a:tabLst>
                <a:tab pos="8255000" algn="r"/>
              </a:tabLst>
            </a:pPr>
            <a:r>
              <a:rPr lang="de-DE" sz="2000" b="1" u="sng" dirty="0" smtClean="0">
                <a:solidFill>
                  <a:srgbClr val="3333FF"/>
                </a:solidFill>
              </a:rPr>
              <a:t>Außendämmung</a:t>
            </a:r>
            <a:r>
              <a:rPr lang="de-DE" sz="2000" b="1" dirty="0" smtClean="0">
                <a:solidFill>
                  <a:srgbClr val="3333FF"/>
                </a:solidFill>
              </a:rPr>
              <a:t> durchführen:</a:t>
            </a:r>
            <a:r>
              <a:rPr lang="de-DE" sz="2000" dirty="0" smtClean="0">
                <a:solidFill>
                  <a:srgbClr val="3333FF"/>
                </a:solidFill>
              </a:rPr>
              <a:t>	</a:t>
            </a:r>
          </a:p>
          <a:p>
            <a:pPr eaLnBrk="1" hangingPunct="1">
              <a:buClr>
                <a:srgbClr val="FF3300"/>
              </a:buClr>
              <a:buFont typeface="Wingdings" pitchFamily="2" charset="2"/>
              <a:buChar char="ü"/>
              <a:tabLst>
                <a:tab pos="8255000" algn="r"/>
              </a:tabLst>
            </a:pPr>
            <a:r>
              <a:rPr lang="de-DE" sz="2000" dirty="0" smtClean="0">
                <a:solidFill>
                  <a:srgbClr val="3333FF"/>
                </a:solidFill>
              </a:rPr>
              <a:t>bei Arbeiten an der Fassade,</a:t>
            </a:r>
          </a:p>
          <a:p>
            <a:pPr eaLnBrk="1" hangingPunct="1">
              <a:buClr>
                <a:srgbClr val="FF3300"/>
              </a:buClr>
              <a:buFont typeface="Wingdings" pitchFamily="2" charset="2"/>
              <a:buChar char="ü"/>
              <a:tabLst>
                <a:tab pos="8255000" algn="r"/>
              </a:tabLst>
            </a:pPr>
            <a:r>
              <a:rPr lang="de-DE" sz="2000" dirty="0" smtClean="0">
                <a:solidFill>
                  <a:srgbClr val="3333FF"/>
                </a:solidFill>
              </a:rPr>
              <a:t>bei Feuchtigkeits- und Schimmelbildung,</a:t>
            </a:r>
          </a:p>
          <a:p>
            <a:pPr eaLnBrk="1" hangingPunct="1">
              <a:spcBef>
                <a:spcPct val="0"/>
              </a:spcBef>
              <a:buClr>
                <a:srgbClr val="FF3300"/>
              </a:buClr>
              <a:buFont typeface="Wingdings" pitchFamily="2" charset="2"/>
              <a:buNone/>
              <a:tabLst>
                <a:tab pos="8255000" algn="r"/>
              </a:tabLst>
            </a:pPr>
            <a:r>
              <a:rPr lang="de-DE" sz="1000" dirty="0" smtClean="0">
                <a:solidFill>
                  <a:srgbClr val="3333FF"/>
                </a:solidFill>
              </a:rPr>
              <a:t>	</a:t>
            </a:r>
          </a:p>
          <a:p>
            <a:pPr eaLnBrk="1" hangingPunct="1">
              <a:spcBef>
                <a:spcPct val="0"/>
              </a:spcBef>
              <a:buClr>
                <a:srgbClr val="FF3300"/>
              </a:buClr>
              <a:tabLst>
                <a:tab pos="8255000" algn="r"/>
              </a:tabLst>
            </a:pPr>
            <a:r>
              <a:rPr lang="de-DE" sz="2000" dirty="0" smtClean="0">
                <a:solidFill>
                  <a:srgbClr val="3333FF"/>
                </a:solidFill>
              </a:rPr>
              <a:t>Dicke: 12 - 20 cm 	</a:t>
            </a:r>
          </a:p>
          <a:p>
            <a:pPr eaLnBrk="1" hangingPunct="1">
              <a:spcBef>
                <a:spcPct val="0"/>
              </a:spcBef>
              <a:buClr>
                <a:srgbClr val="FF3300"/>
              </a:buClr>
              <a:tabLst>
                <a:tab pos="8255000" algn="r"/>
              </a:tabLst>
            </a:pPr>
            <a:r>
              <a:rPr lang="de-DE" sz="2000" dirty="0" smtClean="0">
                <a:solidFill>
                  <a:srgbClr val="3333FF"/>
                </a:solidFill>
              </a:rPr>
              <a:t>Kosten 80 - 130 € pro m</a:t>
            </a:r>
            <a:r>
              <a:rPr lang="de-DE" sz="2000" baseline="30000" dirty="0" smtClean="0">
                <a:solidFill>
                  <a:srgbClr val="3333FF"/>
                </a:solidFill>
              </a:rPr>
              <a:t>2</a:t>
            </a:r>
            <a:endParaRPr lang="de-DE" sz="2000" dirty="0" smtClean="0">
              <a:solidFill>
                <a:srgbClr val="3333FF"/>
              </a:solidFill>
            </a:endParaRPr>
          </a:p>
        </p:txBody>
      </p:sp>
      <p:pic>
        <p:nvPicPr>
          <p:cNvPr id="75780" name="Picture 4" descr="20cm WDVS mit Brandbarriere"/>
          <p:cNvPicPr>
            <a:picLocks noChangeAspect="1" noChangeArrowheads="1"/>
          </p:cNvPicPr>
          <p:nvPr/>
        </p:nvPicPr>
        <p:blipFill>
          <a:blip r:embed="rId3" cstate="print"/>
          <a:srcRect t="16667"/>
          <a:stretch>
            <a:fillRect/>
          </a:stretch>
        </p:blipFill>
        <p:spPr bwMode="auto">
          <a:xfrm>
            <a:off x="4343400" y="3886200"/>
            <a:ext cx="2154238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1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720725"/>
            <a:ext cx="9144000" cy="468313"/>
          </a:xfrm>
          <a:solidFill>
            <a:srgbClr val="FFC000">
              <a:alpha val="50000"/>
            </a:srgbClr>
          </a:solidFill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de-DE" sz="2800" dirty="0" smtClean="0">
                <a:solidFill>
                  <a:srgbClr val="FF0000"/>
                </a:solidFill>
              </a:rPr>
              <a:t>Außenwanddämmung</a:t>
            </a:r>
          </a:p>
        </p:txBody>
      </p:sp>
      <p:pic>
        <p:nvPicPr>
          <p:cNvPr id="7578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3962400"/>
            <a:ext cx="335280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3" name="Picture 7" descr="C:\Dokumente und Einstellungen\Bernhard Andre\Eigene Dateien\BÜRO\LEISTUNG\Folien\Einzelgrafiken\WDVS Mineralwoll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1219200"/>
            <a:ext cx="3121025" cy="234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4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0" y="3886200"/>
            <a:ext cx="1743075" cy="170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6" descr="134_34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59137" y="935222"/>
            <a:ext cx="3942000" cy="5694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20725"/>
            <a:ext cx="9144000" cy="468313"/>
          </a:xfrm>
          <a:solidFill>
            <a:srgbClr val="FFC000">
              <a:alpha val="50195"/>
            </a:srgbClr>
          </a:solidFill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de-DE" sz="2800" dirty="0" smtClean="0">
                <a:solidFill>
                  <a:srgbClr val="FF0000"/>
                </a:solidFill>
              </a:rPr>
              <a:t>Gebäude mit </a:t>
            </a:r>
            <a:r>
              <a:rPr lang="de-DE" sz="2800" dirty="0" err="1" smtClean="0">
                <a:solidFill>
                  <a:srgbClr val="FF0000"/>
                </a:solidFill>
              </a:rPr>
              <a:t>erhaltswürdigem</a:t>
            </a:r>
            <a:r>
              <a:rPr lang="de-DE" sz="2800" dirty="0" smtClean="0">
                <a:solidFill>
                  <a:srgbClr val="FF0000"/>
                </a:solidFill>
              </a:rPr>
              <a:t> Sichtmauerwerk</a:t>
            </a: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0" y="6596390"/>
            <a:ext cx="2428875" cy="2616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de-DE" sz="1100" dirty="0" smtClean="0">
                <a:solidFill>
                  <a:srgbClr val="3333FF"/>
                </a:solidFill>
              </a:rPr>
              <a:t>Fotos: Bernhard ANDRE, Wittlich</a:t>
            </a:r>
            <a:endParaRPr lang="de-DE" sz="1100" dirty="0">
              <a:solidFill>
                <a:srgbClr val="3333FF"/>
              </a:solidFill>
            </a:endParaRPr>
          </a:p>
        </p:txBody>
      </p:sp>
      <p:pic>
        <p:nvPicPr>
          <p:cNvPr id="55298" name="Picture 2" descr="C:\Dokumente und Einstellungen\Bernhard\Eigene Dateien\1. BÜRO\2. FOLIEN\1. eigene Folien\Fotos\1. GEBÄUDE\HANSEN, Zeltingen\verkleinert 640x480\k-134_3404.JPG"/>
          <p:cNvPicPr>
            <a:picLocks noChangeAspect="1" noChangeArrowheads="1"/>
          </p:cNvPicPr>
          <p:nvPr/>
        </p:nvPicPr>
        <p:blipFill>
          <a:blip r:embed="rId4" cstate="print"/>
          <a:srcRect l="16875" b="9531"/>
          <a:stretch>
            <a:fillRect/>
          </a:stretch>
        </p:blipFill>
        <p:spPr bwMode="auto">
          <a:xfrm>
            <a:off x="0" y="2552700"/>
            <a:ext cx="2314800" cy="3359071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6" descr="134_340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259137" y="1373401"/>
            <a:ext cx="3942000" cy="5255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20725"/>
            <a:ext cx="9144000" cy="468313"/>
          </a:xfrm>
          <a:solidFill>
            <a:srgbClr val="FFC000">
              <a:alpha val="50195"/>
            </a:srgbClr>
          </a:solidFill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de-DE" sz="2800" dirty="0" smtClean="0">
                <a:solidFill>
                  <a:srgbClr val="FF0000"/>
                </a:solidFill>
              </a:rPr>
              <a:t>Gebäude mit </a:t>
            </a:r>
            <a:r>
              <a:rPr lang="de-DE" sz="2800" dirty="0" err="1" smtClean="0">
                <a:solidFill>
                  <a:srgbClr val="FF0000"/>
                </a:solidFill>
              </a:rPr>
              <a:t>erhaltswürdigem</a:t>
            </a:r>
            <a:r>
              <a:rPr lang="de-DE" sz="2800" dirty="0" smtClean="0">
                <a:solidFill>
                  <a:srgbClr val="FF0000"/>
                </a:solidFill>
              </a:rPr>
              <a:t> Sichtmauerwerk</a:t>
            </a: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0" y="6596390"/>
            <a:ext cx="2428875" cy="2616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de-DE" sz="1100" dirty="0" smtClean="0">
                <a:solidFill>
                  <a:srgbClr val="3333FF"/>
                </a:solidFill>
              </a:rPr>
              <a:t>Fotos: Bernhard ANDRE, Wittlich</a:t>
            </a:r>
            <a:endParaRPr lang="de-DE" sz="1100" dirty="0">
              <a:solidFill>
                <a:srgbClr val="3333FF"/>
              </a:solidFill>
            </a:endParaRPr>
          </a:p>
        </p:txBody>
      </p:sp>
      <p:pic>
        <p:nvPicPr>
          <p:cNvPr id="202754" name="Picture 2" descr="C:\Dokumente und Einstellungen\Bernhard\Eigene Dateien\1. BÜRO\2. FOLIEN\1. eigene Folien\Fotos\1. GEBÄUDE\HANSEN, Zeltingen\verkleinert 320x240\k-134_34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62225"/>
            <a:ext cx="2314800" cy="30864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4"/>
          <p:cNvSpPr>
            <a:spLocks noChangeArrowheads="1"/>
          </p:cNvSpPr>
          <p:nvPr/>
        </p:nvSpPr>
        <p:spPr bwMode="auto">
          <a:xfrm>
            <a:off x="0" y="2349500"/>
            <a:ext cx="9144000" cy="45085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pic>
        <p:nvPicPr>
          <p:cNvPr id="77827" name="Picture 2" descr="Haus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219200"/>
            <a:ext cx="6086475" cy="468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8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720725"/>
            <a:ext cx="9144000" cy="468313"/>
          </a:xfrm>
          <a:solidFill>
            <a:srgbClr val="FFC000">
              <a:alpha val="50195"/>
            </a:srgbClr>
          </a:solidFill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de-DE" sz="2800" dirty="0" smtClean="0">
                <a:solidFill>
                  <a:srgbClr val="FF3300"/>
                </a:solidFill>
              </a:rPr>
              <a:t>Wärmedämmung (Außenwände mit Innendämmung)</a:t>
            </a:r>
          </a:p>
        </p:txBody>
      </p:sp>
      <p:sp>
        <p:nvSpPr>
          <p:cNvPr id="77829" name="Rectangle 8"/>
          <p:cNvSpPr>
            <a:spLocks noChangeArrowheads="1"/>
          </p:cNvSpPr>
          <p:nvPr/>
        </p:nvSpPr>
        <p:spPr bwMode="auto">
          <a:xfrm>
            <a:off x="5073650" y="1412875"/>
            <a:ext cx="292100" cy="9874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77830" name="Rectangle 9"/>
          <p:cNvSpPr>
            <a:spLocks noChangeArrowheads="1"/>
          </p:cNvSpPr>
          <p:nvPr/>
        </p:nvSpPr>
        <p:spPr bwMode="auto">
          <a:xfrm>
            <a:off x="5470525" y="1412875"/>
            <a:ext cx="269875" cy="9874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77831" name="Rectangle 10"/>
          <p:cNvSpPr>
            <a:spLocks noChangeArrowheads="1"/>
          </p:cNvSpPr>
          <p:nvPr/>
        </p:nvSpPr>
        <p:spPr bwMode="auto">
          <a:xfrm>
            <a:off x="5848350" y="1403350"/>
            <a:ext cx="260350" cy="990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77832" name="Rectangle 11"/>
          <p:cNvSpPr>
            <a:spLocks noChangeArrowheads="1"/>
          </p:cNvSpPr>
          <p:nvPr/>
        </p:nvSpPr>
        <p:spPr bwMode="auto">
          <a:xfrm>
            <a:off x="2762250" y="2949575"/>
            <a:ext cx="857250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77833" name="Rectangle 12"/>
          <p:cNvSpPr>
            <a:spLocks noChangeArrowheads="1"/>
          </p:cNvSpPr>
          <p:nvPr/>
        </p:nvSpPr>
        <p:spPr bwMode="auto">
          <a:xfrm>
            <a:off x="3813175" y="2946400"/>
            <a:ext cx="1076325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77834" name="Rectangle 13"/>
          <p:cNvSpPr>
            <a:spLocks noChangeArrowheads="1"/>
          </p:cNvSpPr>
          <p:nvPr/>
        </p:nvSpPr>
        <p:spPr bwMode="auto">
          <a:xfrm>
            <a:off x="2765425" y="4365625"/>
            <a:ext cx="860425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77835" name="Rectangle 14"/>
          <p:cNvSpPr>
            <a:spLocks noChangeArrowheads="1"/>
          </p:cNvSpPr>
          <p:nvPr/>
        </p:nvSpPr>
        <p:spPr bwMode="auto">
          <a:xfrm>
            <a:off x="3810000" y="4365625"/>
            <a:ext cx="654050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77836" name="Rectangle 15"/>
          <p:cNvSpPr>
            <a:spLocks noChangeArrowheads="1"/>
          </p:cNvSpPr>
          <p:nvPr/>
        </p:nvSpPr>
        <p:spPr bwMode="auto">
          <a:xfrm>
            <a:off x="4816475" y="1657350"/>
            <a:ext cx="76200" cy="1371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77837" name="Rectangle 16"/>
          <p:cNvSpPr>
            <a:spLocks noChangeArrowheads="1"/>
          </p:cNvSpPr>
          <p:nvPr/>
        </p:nvSpPr>
        <p:spPr bwMode="auto">
          <a:xfrm>
            <a:off x="5257800" y="4419600"/>
            <a:ext cx="76200" cy="10128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77838" name="Rectangle 17"/>
          <p:cNvSpPr>
            <a:spLocks noChangeArrowheads="1"/>
          </p:cNvSpPr>
          <p:nvPr/>
        </p:nvSpPr>
        <p:spPr bwMode="auto">
          <a:xfrm>
            <a:off x="4572000" y="4365625"/>
            <a:ext cx="762000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100375" name="Rectangle 23"/>
          <p:cNvSpPr>
            <a:spLocks noChangeArrowheads="1"/>
          </p:cNvSpPr>
          <p:nvPr/>
        </p:nvSpPr>
        <p:spPr bwMode="auto">
          <a:xfrm>
            <a:off x="6157913" y="5010150"/>
            <a:ext cx="76200" cy="33813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100376" name="Rectangle 24"/>
          <p:cNvSpPr>
            <a:spLocks noChangeArrowheads="1"/>
          </p:cNvSpPr>
          <p:nvPr/>
        </p:nvSpPr>
        <p:spPr bwMode="auto">
          <a:xfrm>
            <a:off x="6172200" y="4362450"/>
            <a:ext cx="76200" cy="20478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100377" name="Rectangle 25"/>
          <p:cNvSpPr>
            <a:spLocks noChangeArrowheads="1"/>
          </p:cNvSpPr>
          <p:nvPr/>
        </p:nvSpPr>
        <p:spPr bwMode="auto">
          <a:xfrm>
            <a:off x="6172200" y="3810000"/>
            <a:ext cx="762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100378" name="Rectangle 26"/>
          <p:cNvSpPr>
            <a:spLocks noChangeArrowheads="1"/>
          </p:cNvSpPr>
          <p:nvPr/>
        </p:nvSpPr>
        <p:spPr bwMode="auto">
          <a:xfrm>
            <a:off x="6172200" y="3124200"/>
            <a:ext cx="76200" cy="228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100379" name="Rectangle 27"/>
          <p:cNvSpPr>
            <a:spLocks noChangeArrowheads="1"/>
          </p:cNvSpPr>
          <p:nvPr/>
        </p:nvSpPr>
        <p:spPr bwMode="auto">
          <a:xfrm>
            <a:off x="6148388" y="2400300"/>
            <a:ext cx="71437" cy="5762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100380" name="Rectangle 28"/>
          <p:cNvSpPr>
            <a:spLocks noChangeArrowheads="1"/>
          </p:cNvSpPr>
          <p:nvPr/>
        </p:nvSpPr>
        <p:spPr bwMode="auto">
          <a:xfrm>
            <a:off x="2762250" y="3124200"/>
            <a:ext cx="76200" cy="228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100381" name="Rectangle 29"/>
          <p:cNvSpPr>
            <a:spLocks noChangeArrowheads="1"/>
          </p:cNvSpPr>
          <p:nvPr/>
        </p:nvSpPr>
        <p:spPr bwMode="auto">
          <a:xfrm>
            <a:off x="2771775" y="3843338"/>
            <a:ext cx="76200" cy="42386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77846" name="Text Box 5"/>
          <p:cNvSpPr txBox="1">
            <a:spLocks noChangeArrowheads="1"/>
          </p:cNvSpPr>
          <p:nvPr/>
        </p:nvSpPr>
        <p:spPr bwMode="auto">
          <a:xfrm>
            <a:off x="1295400" y="3352800"/>
            <a:ext cx="620713" cy="276225"/>
          </a:xfrm>
          <a:prstGeom prst="rect">
            <a:avLst/>
          </a:prstGeom>
          <a:solidFill>
            <a:srgbClr val="00B0F0">
              <a:alpha val="50195"/>
            </a:srgbClr>
          </a:solidFill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</a:pPr>
            <a:r>
              <a:rPr lang="de-DE" sz="1200"/>
              <a:t>- 10°C</a:t>
            </a:r>
          </a:p>
        </p:txBody>
      </p:sp>
      <p:sp>
        <p:nvSpPr>
          <p:cNvPr id="77847" name="Text Box 7"/>
          <p:cNvSpPr txBox="1">
            <a:spLocks noChangeArrowheads="1"/>
          </p:cNvSpPr>
          <p:nvPr/>
        </p:nvSpPr>
        <p:spPr bwMode="auto">
          <a:xfrm>
            <a:off x="3929063" y="2143125"/>
            <a:ext cx="534987" cy="276225"/>
          </a:xfrm>
          <a:prstGeom prst="rect">
            <a:avLst/>
          </a:prstGeom>
          <a:solidFill>
            <a:srgbClr val="00B0F0">
              <a:alpha val="50195"/>
            </a:srgbClr>
          </a:solidFill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Tx/>
              <a:buFontTx/>
              <a:buNone/>
            </a:pPr>
            <a:r>
              <a:rPr lang="de-DE" sz="1200"/>
              <a:t>- 2°C</a:t>
            </a:r>
          </a:p>
        </p:txBody>
      </p:sp>
      <p:sp>
        <p:nvSpPr>
          <p:cNvPr id="77848" name="Text Box 6"/>
          <p:cNvSpPr txBox="1">
            <a:spLocks noChangeArrowheads="1"/>
          </p:cNvSpPr>
          <p:nvPr/>
        </p:nvSpPr>
        <p:spPr bwMode="auto">
          <a:xfrm>
            <a:off x="1785938" y="4929188"/>
            <a:ext cx="441325" cy="276225"/>
          </a:xfrm>
          <a:prstGeom prst="rect">
            <a:avLst/>
          </a:prstGeom>
          <a:solidFill>
            <a:srgbClr val="00B0F0">
              <a:alpha val="50195"/>
            </a:srgbClr>
          </a:solidFill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</a:pPr>
            <a:r>
              <a:rPr lang="de-DE" sz="1200"/>
              <a:t>5°C</a:t>
            </a:r>
          </a:p>
        </p:txBody>
      </p:sp>
      <p:sp>
        <p:nvSpPr>
          <p:cNvPr id="77849" name="Text Box 10"/>
          <p:cNvSpPr txBox="1">
            <a:spLocks noChangeArrowheads="1"/>
          </p:cNvSpPr>
          <p:nvPr/>
        </p:nvSpPr>
        <p:spPr bwMode="auto">
          <a:xfrm>
            <a:off x="3000375" y="4929188"/>
            <a:ext cx="527050" cy="276225"/>
          </a:xfrm>
          <a:prstGeom prst="rect">
            <a:avLst/>
          </a:prstGeom>
          <a:solidFill>
            <a:srgbClr val="00B0F0">
              <a:alpha val="50195"/>
            </a:srgbClr>
          </a:solidFill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</a:pPr>
            <a:r>
              <a:rPr lang="de-DE" sz="1200"/>
              <a:t>10°C</a:t>
            </a:r>
          </a:p>
        </p:txBody>
      </p:sp>
      <p:sp>
        <p:nvSpPr>
          <p:cNvPr id="77850" name="Text Box 8"/>
          <p:cNvSpPr txBox="1">
            <a:spLocks noChangeArrowheads="1"/>
          </p:cNvSpPr>
          <p:nvPr/>
        </p:nvSpPr>
        <p:spPr bwMode="auto">
          <a:xfrm>
            <a:off x="7010400" y="3886200"/>
            <a:ext cx="620713" cy="276225"/>
          </a:xfrm>
          <a:prstGeom prst="rect">
            <a:avLst/>
          </a:prstGeom>
          <a:solidFill>
            <a:srgbClr val="00B0F0">
              <a:alpha val="50195"/>
            </a:srgbClr>
          </a:solidFill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</a:pPr>
            <a:r>
              <a:rPr lang="de-DE" sz="1200"/>
              <a:t>- 10°C</a:t>
            </a:r>
          </a:p>
        </p:txBody>
      </p:sp>
      <p:sp>
        <p:nvSpPr>
          <p:cNvPr id="77851" name="Text Box 11"/>
          <p:cNvSpPr txBox="1">
            <a:spLocks noChangeArrowheads="1"/>
          </p:cNvSpPr>
          <p:nvPr/>
        </p:nvSpPr>
        <p:spPr bwMode="auto">
          <a:xfrm>
            <a:off x="5286375" y="2571750"/>
            <a:ext cx="527050" cy="2762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</a:pPr>
            <a:r>
              <a:rPr lang="de-DE" sz="1200">
                <a:solidFill>
                  <a:srgbClr val="FF0000"/>
                </a:solidFill>
              </a:rPr>
              <a:t>20°C</a:t>
            </a:r>
          </a:p>
        </p:txBody>
      </p:sp>
      <p:sp>
        <p:nvSpPr>
          <p:cNvPr id="77852" name="Text Box 9"/>
          <p:cNvSpPr txBox="1">
            <a:spLocks noChangeArrowheads="1"/>
          </p:cNvSpPr>
          <p:nvPr/>
        </p:nvSpPr>
        <p:spPr bwMode="auto">
          <a:xfrm>
            <a:off x="3000375" y="3214688"/>
            <a:ext cx="527050" cy="2762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</a:pPr>
            <a:r>
              <a:rPr lang="de-DE" sz="1200">
                <a:solidFill>
                  <a:srgbClr val="FF0000"/>
                </a:solidFill>
              </a:rPr>
              <a:t>20°C</a:t>
            </a:r>
          </a:p>
        </p:txBody>
      </p:sp>
      <p:sp>
        <p:nvSpPr>
          <p:cNvPr id="29" name="Rechteck 28"/>
          <p:cNvSpPr/>
          <p:nvPr/>
        </p:nvSpPr>
        <p:spPr>
          <a:xfrm>
            <a:off x="1540119" y="6221412"/>
            <a:ext cx="23807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 smtClean="0">
                <a:solidFill>
                  <a:srgbClr val="0000FF"/>
                </a:solidFill>
              </a:rPr>
              <a:t>Grafik: Bernhard Andre, Wittlich</a:t>
            </a:r>
            <a:endParaRPr lang="de-DE" sz="11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75" grpId="0" animBg="1"/>
      <p:bldP spid="100376" grpId="0" animBg="1"/>
      <p:bldP spid="100377" grpId="0" animBg="1"/>
      <p:bldP spid="100378" grpId="0" animBg="1"/>
      <p:bldP spid="100379" grpId="0" animBg="1"/>
      <p:bldP spid="100380" grpId="0" animBg="1"/>
      <p:bldP spid="100381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4"/>
          <p:cNvSpPr>
            <a:spLocks noChangeArrowheads="1"/>
          </p:cNvSpPr>
          <p:nvPr/>
        </p:nvSpPr>
        <p:spPr bwMode="auto">
          <a:xfrm>
            <a:off x="0" y="2349500"/>
            <a:ext cx="9144000" cy="45085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pic>
        <p:nvPicPr>
          <p:cNvPr id="78851" name="Picture 3"/>
          <p:cNvPicPr>
            <a:picLocks noChangeAspect="1" noChangeArrowheads="1"/>
          </p:cNvPicPr>
          <p:nvPr/>
        </p:nvPicPr>
        <p:blipFill>
          <a:blip r:embed="rId3" cstate="print"/>
          <a:srcRect t="7457"/>
          <a:stretch>
            <a:fillRect/>
          </a:stretch>
        </p:blipFill>
        <p:spPr bwMode="auto">
          <a:xfrm>
            <a:off x="1295400" y="1743075"/>
            <a:ext cx="5927725" cy="461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2" name="Text Box 4"/>
          <p:cNvSpPr txBox="1">
            <a:spLocks noChangeArrowheads="1"/>
          </p:cNvSpPr>
          <p:nvPr/>
        </p:nvSpPr>
        <p:spPr bwMode="auto">
          <a:xfrm>
            <a:off x="1219200" y="6324600"/>
            <a:ext cx="39751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Tx/>
              <a:buFontTx/>
              <a:buNone/>
            </a:pPr>
            <a:r>
              <a:rPr lang="de-DE" sz="1000"/>
              <a:t>6 cm Innendämmung  mit Wärmeleitfähigkeit = 0,040 W/mK</a:t>
            </a:r>
          </a:p>
        </p:txBody>
      </p:sp>
      <p:sp>
        <p:nvSpPr>
          <p:cNvPr id="78853" name="Text Box 5"/>
          <p:cNvSpPr txBox="1">
            <a:spLocks noChangeArrowheads="1"/>
          </p:cNvSpPr>
          <p:nvPr/>
        </p:nvSpPr>
        <p:spPr bwMode="auto">
          <a:xfrm>
            <a:off x="4800600" y="6324600"/>
            <a:ext cx="42291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</a:pPr>
            <a:r>
              <a:rPr lang="de-DE" sz="1000" dirty="0"/>
              <a:t>24 cm Massivwand mit Wärmeleitfähigkeit = 0,81 W/</a:t>
            </a:r>
            <a:r>
              <a:rPr lang="de-DE" sz="1000" dirty="0" err="1"/>
              <a:t>mK</a:t>
            </a:r>
            <a:endParaRPr lang="de-DE" sz="1000" dirty="0"/>
          </a:p>
        </p:txBody>
      </p:sp>
      <p:sp>
        <p:nvSpPr>
          <p:cNvPr id="78854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719999"/>
            <a:ext cx="9144000" cy="828000"/>
          </a:xfrm>
          <a:solidFill>
            <a:srgbClr val="FFC000">
              <a:alpha val="50195"/>
            </a:srgbClr>
          </a:solidFill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de-DE" sz="2800" dirty="0" smtClean="0">
                <a:solidFill>
                  <a:srgbClr val="FF3300"/>
                </a:solidFill>
              </a:rPr>
              <a:t>Temperaturverlauf </a:t>
            </a:r>
            <a:br>
              <a:rPr lang="de-DE" sz="2800" dirty="0" smtClean="0">
                <a:solidFill>
                  <a:srgbClr val="FF3300"/>
                </a:solidFill>
              </a:rPr>
            </a:br>
            <a:r>
              <a:rPr lang="de-DE" sz="2800" dirty="0" smtClean="0">
                <a:solidFill>
                  <a:srgbClr val="FF3300"/>
                </a:solidFill>
              </a:rPr>
              <a:t>in einer Außenwand mit Innendämmung</a:t>
            </a:r>
          </a:p>
        </p:txBody>
      </p:sp>
      <p:sp>
        <p:nvSpPr>
          <p:cNvPr id="7" name="Rechteck 6"/>
          <p:cNvSpPr/>
          <p:nvPr/>
        </p:nvSpPr>
        <p:spPr>
          <a:xfrm>
            <a:off x="762000" y="6535107"/>
            <a:ext cx="343876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 smtClean="0">
                <a:solidFill>
                  <a:srgbClr val="0000FF"/>
                </a:solidFill>
              </a:rPr>
              <a:t>Grafik: Hans </a:t>
            </a:r>
            <a:r>
              <a:rPr lang="de-DE" sz="1100" dirty="0" err="1" smtClean="0">
                <a:solidFill>
                  <a:srgbClr val="0000FF"/>
                </a:solidFill>
              </a:rPr>
              <a:t>Weinreuter</a:t>
            </a:r>
            <a:r>
              <a:rPr lang="de-DE" sz="1100" dirty="0" smtClean="0">
                <a:solidFill>
                  <a:srgbClr val="0000FF"/>
                </a:solidFill>
              </a:rPr>
              <a:t>, VZ Rheinland-Pfalz e.V.</a:t>
            </a:r>
            <a:endParaRPr lang="de-DE" sz="11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2484438" y="6497638"/>
            <a:ext cx="2895600" cy="360362"/>
          </a:xfrm>
          <a:noFill/>
        </p:spPr>
        <p:txBody>
          <a:bodyPr/>
          <a:lstStyle/>
          <a:p>
            <a:pPr algn="ctr"/>
            <a:fld id="{2F9A44C7-DFC2-47C5-9546-C4FEDB32692A}" type="slidenum">
              <a:rPr lang="de-DE" smtClean="0">
                <a:solidFill>
                  <a:schemeClr val="tx1"/>
                </a:solidFill>
              </a:rPr>
              <a:pPr algn="ctr"/>
              <a:t>77</a:t>
            </a:fld>
            <a:endParaRPr lang="de-DE" smtClean="0">
              <a:solidFill>
                <a:schemeClr val="tx1"/>
              </a:solidFill>
            </a:endParaRPr>
          </a:p>
        </p:txBody>
      </p:sp>
      <p:sp>
        <p:nvSpPr>
          <p:cNvPr id="79875" name="Rectangle 2"/>
          <p:cNvSpPr>
            <a:spLocks noChangeArrowheads="1"/>
          </p:cNvSpPr>
          <p:nvPr/>
        </p:nvSpPr>
        <p:spPr bwMode="auto">
          <a:xfrm>
            <a:off x="0" y="2349500"/>
            <a:ext cx="9144000" cy="45085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79876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720725"/>
            <a:ext cx="9144000" cy="468313"/>
          </a:xfrm>
          <a:solidFill>
            <a:srgbClr val="FFC000">
              <a:alpha val="50195"/>
            </a:srgbClr>
          </a:solidFill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de-DE" sz="2800" dirty="0" smtClean="0">
                <a:solidFill>
                  <a:srgbClr val="FF3300"/>
                </a:solidFill>
              </a:rPr>
              <a:t>„klassische“ Innendämmung</a:t>
            </a:r>
          </a:p>
        </p:txBody>
      </p:sp>
      <p:sp>
        <p:nvSpPr>
          <p:cNvPr id="79878" name="Rectangle 5"/>
          <p:cNvSpPr>
            <a:spLocks noChangeArrowheads="1"/>
          </p:cNvSpPr>
          <p:nvPr/>
        </p:nvSpPr>
        <p:spPr bwMode="auto">
          <a:xfrm>
            <a:off x="3152775" y="1830388"/>
            <a:ext cx="85725" cy="23939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79879" name="Rectangle 6"/>
          <p:cNvSpPr>
            <a:spLocks noChangeArrowheads="1"/>
          </p:cNvSpPr>
          <p:nvPr/>
        </p:nvSpPr>
        <p:spPr bwMode="auto">
          <a:xfrm>
            <a:off x="2312988" y="1831975"/>
            <a:ext cx="842962" cy="768350"/>
          </a:xfrm>
          <a:prstGeom prst="rect">
            <a:avLst/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79880" name="Rectangle 7"/>
          <p:cNvSpPr>
            <a:spLocks noChangeArrowheads="1"/>
          </p:cNvSpPr>
          <p:nvPr/>
        </p:nvSpPr>
        <p:spPr bwMode="auto">
          <a:xfrm>
            <a:off x="2312988" y="2600325"/>
            <a:ext cx="844550" cy="804863"/>
          </a:xfrm>
          <a:prstGeom prst="rect">
            <a:avLst/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79881" name="Rectangle 8"/>
          <p:cNvSpPr>
            <a:spLocks noChangeArrowheads="1"/>
          </p:cNvSpPr>
          <p:nvPr/>
        </p:nvSpPr>
        <p:spPr bwMode="auto">
          <a:xfrm>
            <a:off x="2312988" y="3411538"/>
            <a:ext cx="842962" cy="812800"/>
          </a:xfrm>
          <a:prstGeom prst="rect">
            <a:avLst/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79882" name="Rectangle 9" descr="Ausgefüllte Rauten"/>
          <p:cNvSpPr>
            <a:spLocks noChangeArrowheads="1"/>
          </p:cNvSpPr>
          <p:nvPr/>
        </p:nvSpPr>
        <p:spPr bwMode="auto">
          <a:xfrm>
            <a:off x="2093913" y="1830388"/>
            <a:ext cx="212725" cy="2392362"/>
          </a:xfrm>
          <a:prstGeom prst="rect">
            <a:avLst/>
          </a:prstGeom>
          <a:pattFill prst="solidDmnd">
            <a:fgClr>
              <a:srgbClr val="EAEAEA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79883" name="Rectangle 10" descr="60%"/>
          <p:cNvSpPr>
            <a:spLocks noChangeArrowheads="1"/>
          </p:cNvSpPr>
          <p:nvPr/>
        </p:nvSpPr>
        <p:spPr bwMode="auto">
          <a:xfrm>
            <a:off x="2009775" y="1830388"/>
            <a:ext cx="79375" cy="2393950"/>
          </a:xfrm>
          <a:prstGeom prst="rect">
            <a:avLst/>
          </a:prstGeom>
          <a:pattFill prst="pct60">
            <a:fgClr>
              <a:srgbClr val="FFFFCC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79884" name="Line 11"/>
          <p:cNvSpPr>
            <a:spLocks noChangeShapeType="1"/>
          </p:cNvSpPr>
          <p:nvPr/>
        </p:nvSpPr>
        <p:spPr bwMode="auto">
          <a:xfrm>
            <a:off x="3165475" y="4449763"/>
            <a:ext cx="0" cy="3413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79885" name="Line 12"/>
          <p:cNvSpPr>
            <a:spLocks noChangeShapeType="1"/>
          </p:cNvSpPr>
          <p:nvPr/>
        </p:nvSpPr>
        <p:spPr bwMode="auto">
          <a:xfrm flipV="1">
            <a:off x="2319338" y="4595813"/>
            <a:ext cx="84613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79886" name="Line 13"/>
          <p:cNvSpPr>
            <a:spLocks noChangeShapeType="1"/>
          </p:cNvSpPr>
          <p:nvPr/>
        </p:nvSpPr>
        <p:spPr bwMode="auto">
          <a:xfrm>
            <a:off x="2312988" y="4443413"/>
            <a:ext cx="0" cy="330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79887" name="Line 14"/>
          <p:cNvSpPr>
            <a:spLocks noChangeShapeType="1"/>
          </p:cNvSpPr>
          <p:nvPr/>
        </p:nvSpPr>
        <p:spPr bwMode="auto">
          <a:xfrm>
            <a:off x="3241675" y="4449763"/>
            <a:ext cx="0" cy="3413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79888" name="Line 15"/>
          <p:cNvSpPr>
            <a:spLocks noChangeShapeType="1"/>
          </p:cNvSpPr>
          <p:nvPr/>
        </p:nvSpPr>
        <p:spPr bwMode="auto">
          <a:xfrm>
            <a:off x="2098675" y="4594225"/>
            <a:ext cx="214313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79889" name="Line 16"/>
          <p:cNvSpPr>
            <a:spLocks noChangeShapeType="1"/>
          </p:cNvSpPr>
          <p:nvPr/>
        </p:nvSpPr>
        <p:spPr bwMode="auto">
          <a:xfrm>
            <a:off x="2101850" y="4438650"/>
            <a:ext cx="0" cy="3317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79890" name="Line 17"/>
          <p:cNvSpPr>
            <a:spLocks noChangeShapeType="1"/>
          </p:cNvSpPr>
          <p:nvPr/>
        </p:nvSpPr>
        <p:spPr bwMode="auto">
          <a:xfrm>
            <a:off x="2012950" y="4437063"/>
            <a:ext cx="0" cy="330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79891" name="Text Box 18"/>
          <p:cNvSpPr txBox="1">
            <a:spLocks noChangeArrowheads="1"/>
          </p:cNvSpPr>
          <p:nvPr/>
        </p:nvSpPr>
        <p:spPr bwMode="auto">
          <a:xfrm>
            <a:off x="2566988" y="4838700"/>
            <a:ext cx="35718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buClrTx/>
              <a:buFontTx/>
              <a:buNone/>
            </a:pPr>
            <a:r>
              <a:rPr lang="de-DE" sz="1000"/>
              <a:t>24 cm</a:t>
            </a:r>
          </a:p>
        </p:txBody>
      </p:sp>
      <p:sp>
        <p:nvSpPr>
          <p:cNvPr id="79893" name="Text Box 20"/>
          <p:cNvSpPr txBox="1">
            <a:spLocks noChangeArrowheads="1"/>
          </p:cNvSpPr>
          <p:nvPr/>
        </p:nvSpPr>
        <p:spPr bwMode="auto">
          <a:xfrm>
            <a:off x="1778000" y="5468938"/>
            <a:ext cx="189484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buClrTx/>
              <a:buFontTx/>
              <a:buNone/>
            </a:pPr>
            <a:r>
              <a:rPr lang="de-DE" dirty="0"/>
              <a:t>Innendämmung mit Verbundplatte aus Gipskarton mit Polystyrol</a:t>
            </a:r>
          </a:p>
        </p:txBody>
      </p:sp>
      <p:sp>
        <p:nvSpPr>
          <p:cNvPr id="79894" name="Text Box 21"/>
          <p:cNvSpPr txBox="1">
            <a:spLocks noChangeArrowheads="1"/>
          </p:cNvSpPr>
          <p:nvPr/>
        </p:nvSpPr>
        <p:spPr bwMode="auto">
          <a:xfrm>
            <a:off x="2143125" y="4848225"/>
            <a:ext cx="3016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buClrTx/>
              <a:buFontTx/>
              <a:buNone/>
            </a:pPr>
            <a:r>
              <a:rPr lang="de-DE" sz="1000"/>
              <a:t>4 cm</a:t>
            </a:r>
          </a:p>
        </p:txBody>
      </p:sp>
      <p:sp>
        <p:nvSpPr>
          <p:cNvPr id="79895" name="Text Box 22"/>
          <p:cNvSpPr txBox="1">
            <a:spLocks noChangeArrowheads="1"/>
          </p:cNvSpPr>
          <p:nvPr/>
        </p:nvSpPr>
        <p:spPr bwMode="auto">
          <a:xfrm>
            <a:off x="1809750" y="4845050"/>
            <a:ext cx="3016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buClrTx/>
              <a:buFontTx/>
              <a:buNone/>
            </a:pPr>
            <a:r>
              <a:rPr lang="de-DE" sz="1000"/>
              <a:t>2 cm</a:t>
            </a:r>
          </a:p>
        </p:txBody>
      </p:sp>
      <p:sp>
        <p:nvSpPr>
          <p:cNvPr id="79896" name="Rectangle 23"/>
          <p:cNvSpPr>
            <a:spLocks noChangeArrowheads="1"/>
          </p:cNvSpPr>
          <p:nvPr/>
        </p:nvSpPr>
        <p:spPr bwMode="auto">
          <a:xfrm>
            <a:off x="6650038" y="1874838"/>
            <a:ext cx="84137" cy="23939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79897" name="Rectangle 24"/>
          <p:cNvSpPr>
            <a:spLocks noChangeArrowheads="1"/>
          </p:cNvSpPr>
          <p:nvPr/>
        </p:nvSpPr>
        <p:spPr bwMode="auto">
          <a:xfrm>
            <a:off x="5808663" y="1876425"/>
            <a:ext cx="844550" cy="768350"/>
          </a:xfrm>
          <a:prstGeom prst="rect">
            <a:avLst/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79898" name="Rectangle 25"/>
          <p:cNvSpPr>
            <a:spLocks noChangeArrowheads="1"/>
          </p:cNvSpPr>
          <p:nvPr/>
        </p:nvSpPr>
        <p:spPr bwMode="auto">
          <a:xfrm>
            <a:off x="5808663" y="2644775"/>
            <a:ext cx="846137" cy="804863"/>
          </a:xfrm>
          <a:prstGeom prst="rect">
            <a:avLst/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79899" name="Rectangle 26"/>
          <p:cNvSpPr>
            <a:spLocks noChangeArrowheads="1"/>
          </p:cNvSpPr>
          <p:nvPr/>
        </p:nvSpPr>
        <p:spPr bwMode="auto">
          <a:xfrm>
            <a:off x="5808663" y="3455988"/>
            <a:ext cx="844550" cy="812800"/>
          </a:xfrm>
          <a:prstGeom prst="rect">
            <a:avLst/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79900" name="Line 27"/>
          <p:cNvSpPr>
            <a:spLocks noChangeShapeType="1"/>
          </p:cNvSpPr>
          <p:nvPr/>
        </p:nvSpPr>
        <p:spPr bwMode="auto">
          <a:xfrm>
            <a:off x="6661150" y="4494213"/>
            <a:ext cx="0" cy="3413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79901" name="Line 28"/>
          <p:cNvSpPr>
            <a:spLocks noChangeShapeType="1"/>
          </p:cNvSpPr>
          <p:nvPr/>
        </p:nvSpPr>
        <p:spPr bwMode="auto">
          <a:xfrm flipV="1">
            <a:off x="5816600" y="4640263"/>
            <a:ext cx="8445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79902" name="Line 29"/>
          <p:cNvSpPr>
            <a:spLocks noChangeShapeType="1"/>
          </p:cNvSpPr>
          <p:nvPr/>
        </p:nvSpPr>
        <p:spPr bwMode="auto">
          <a:xfrm>
            <a:off x="5808663" y="4487863"/>
            <a:ext cx="0" cy="330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79903" name="Line 30"/>
          <p:cNvSpPr>
            <a:spLocks noChangeShapeType="1"/>
          </p:cNvSpPr>
          <p:nvPr/>
        </p:nvSpPr>
        <p:spPr bwMode="auto">
          <a:xfrm>
            <a:off x="6737350" y="4494213"/>
            <a:ext cx="0" cy="3413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79904" name="Line 31"/>
          <p:cNvSpPr>
            <a:spLocks noChangeShapeType="1"/>
          </p:cNvSpPr>
          <p:nvPr/>
        </p:nvSpPr>
        <p:spPr bwMode="auto">
          <a:xfrm>
            <a:off x="5529263" y="4638675"/>
            <a:ext cx="279400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79905" name="Line 32"/>
          <p:cNvSpPr>
            <a:spLocks noChangeShapeType="1"/>
          </p:cNvSpPr>
          <p:nvPr/>
        </p:nvSpPr>
        <p:spPr bwMode="auto">
          <a:xfrm>
            <a:off x="5521325" y="4483100"/>
            <a:ext cx="0" cy="3317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79906" name="Text Box 33"/>
          <p:cNvSpPr txBox="1">
            <a:spLocks noChangeArrowheads="1"/>
          </p:cNvSpPr>
          <p:nvPr/>
        </p:nvSpPr>
        <p:spPr bwMode="auto">
          <a:xfrm>
            <a:off x="6064250" y="4883150"/>
            <a:ext cx="35718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buClrTx/>
              <a:buFontTx/>
              <a:buNone/>
            </a:pPr>
            <a:r>
              <a:rPr lang="de-DE" sz="1000"/>
              <a:t>24 cm</a:t>
            </a:r>
          </a:p>
        </p:txBody>
      </p:sp>
      <p:sp>
        <p:nvSpPr>
          <p:cNvPr id="79908" name="Text Box 35"/>
          <p:cNvSpPr txBox="1">
            <a:spLocks noChangeArrowheads="1"/>
          </p:cNvSpPr>
          <p:nvPr/>
        </p:nvSpPr>
        <p:spPr bwMode="auto">
          <a:xfrm>
            <a:off x="5540375" y="4876800"/>
            <a:ext cx="3016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buClrTx/>
              <a:buFontTx/>
              <a:buNone/>
            </a:pPr>
            <a:r>
              <a:rPr lang="de-DE" sz="1000"/>
              <a:t>6 cm</a:t>
            </a:r>
          </a:p>
        </p:txBody>
      </p:sp>
      <p:sp>
        <p:nvSpPr>
          <p:cNvPr id="79909" name="Rectangle 36"/>
          <p:cNvSpPr>
            <a:spLocks noChangeArrowheads="1"/>
          </p:cNvSpPr>
          <p:nvPr/>
        </p:nvSpPr>
        <p:spPr bwMode="auto">
          <a:xfrm>
            <a:off x="5507038" y="2265363"/>
            <a:ext cx="293687" cy="285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79910" name="Rectangle 37" descr="Konturierte Raute"/>
          <p:cNvSpPr>
            <a:spLocks noChangeArrowheads="1"/>
          </p:cNvSpPr>
          <p:nvPr/>
        </p:nvSpPr>
        <p:spPr bwMode="auto">
          <a:xfrm rot="10800000">
            <a:off x="5508625" y="2557463"/>
            <a:ext cx="292100" cy="1343025"/>
          </a:xfrm>
          <a:prstGeom prst="rect">
            <a:avLst/>
          </a:prstGeom>
          <a:pattFill prst="openDmnd">
            <a:fgClr>
              <a:srgbClr val="FFCC66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79911" name="Rectangle 38" descr="Konturierte Raute"/>
          <p:cNvSpPr>
            <a:spLocks noChangeArrowheads="1"/>
          </p:cNvSpPr>
          <p:nvPr/>
        </p:nvSpPr>
        <p:spPr bwMode="auto">
          <a:xfrm>
            <a:off x="5507038" y="1878013"/>
            <a:ext cx="293687" cy="379412"/>
          </a:xfrm>
          <a:prstGeom prst="rect">
            <a:avLst/>
          </a:prstGeom>
          <a:pattFill prst="openDmnd">
            <a:fgClr>
              <a:srgbClr val="FFCC66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79912" name="Line 39"/>
          <p:cNvSpPr>
            <a:spLocks noChangeShapeType="1"/>
          </p:cNvSpPr>
          <p:nvPr/>
        </p:nvSpPr>
        <p:spPr bwMode="auto">
          <a:xfrm rot="-5400000">
            <a:off x="5511007" y="2261394"/>
            <a:ext cx="285750" cy="2936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79913" name="Line 40"/>
          <p:cNvSpPr>
            <a:spLocks noChangeShapeType="1"/>
          </p:cNvSpPr>
          <p:nvPr/>
        </p:nvSpPr>
        <p:spPr bwMode="auto">
          <a:xfrm rot="16200000" flipV="1">
            <a:off x="5513388" y="2265363"/>
            <a:ext cx="279400" cy="292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79914" name="Rectangle 41"/>
          <p:cNvSpPr>
            <a:spLocks noChangeArrowheads="1"/>
          </p:cNvSpPr>
          <p:nvPr/>
        </p:nvSpPr>
        <p:spPr bwMode="auto">
          <a:xfrm>
            <a:off x="5507038" y="3900488"/>
            <a:ext cx="293687" cy="2873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79915" name="Line 42"/>
          <p:cNvSpPr>
            <a:spLocks noChangeShapeType="1"/>
          </p:cNvSpPr>
          <p:nvPr/>
        </p:nvSpPr>
        <p:spPr bwMode="auto">
          <a:xfrm rot="-5400000">
            <a:off x="5510213" y="3897313"/>
            <a:ext cx="287337" cy="2936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79916" name="Line 43"/>
          <p:cNvSpPr>
            <a:spLocks noChangeShapeType="1"/>
          </p:cNvSpPr>
          <p:nvPr/>
        </p:nvSpPr>
        <p:spPr bwMode="auto">
          <a:xfrm rot="16200000" flipV="1">
            <a:off x="5511800" y="3902076"/>
            <a:ext cx="282575" cy="292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79917" name="Rectangle 44" descr="Konturierte Raute"/>
          <p:cNvSpPr>
            <a:spLocks noChangeArrowheads="1"/>
          </p:cNvSpPr>
          <p:nvPr/>
        </p:nvSpPr>
        <p:spPr bwMode="auto">
          <a:xfrm>
            <a:off x="5507038" y="4198938"/>
            <a:ext cx="293687" cy="69850"/>
          </a:xfrm>
          <a:prstGeom prst="rect">
            <a:avLst/>
          </a:prstGeom>
          <a:pattFill prst="openDmnd">
            <a:fgClr>
              <a:srgbClr val="FFCC66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79918" name="Rectangle 45"/>
          <p:cNvSpPr>
            <a:spLocks noChangeArrowheads="1"/>
          </p:cNvSpPr>
          <p:nvPr/>
        </p:nvSpPr>
        <p:spPr bwMode="auto">
          <a:xfrm>
            <a:off x="5451475" y="1871663"/>
            <a:ext cx="39688" cy="24034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grpSp>
        <p:nvGrpSpPr>
          <p:cNvPr id="79919" name="Group 46"/>
          <p:cNvGrpSpPr>
            <a:grpSpLocks/>
          </p:cNvGrpSpPr>
          <p:nvPr/>
        </p:nvGrpSpPr>
        <p:grpSpPr bwMode="auto">
          <a:xfrm>
            <a:off x="5413375" y="2332038"/>
            <a:ext cx="39688" cy="147637"/>
            <a:chOff x="3718" y="1473"/>
            <a:chExt cx="19" cy="93"/>
          </a:xfrm>
        </p:grpSpPr>
        <p:sp>
          <p:nvSpPr>
            <p:cNvPr id="79928" name="Rectangle 47"/>
            <p:cNvSpPr>
              <a:spLocks noChangeArrowheads="1"/>
            </p:cNvSpPr>
            <p:nvPr/>
          </p:nvSpPr>
          <p:spPr bwMode="auto">
            <a:xfrm>
              <a:off x="3718" y="1473"/>
              <a:ext cx="19" cy="93"/>
            </a:xfrm>
            <a:prstGeom prst="rect">
              <a:avLst/>
            </a:prstGeom>
            <a:noFill/>
            <a:ln w="444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buClrTx/>
                <a:buFontTx/>
                <a:buNone/>
              </a:pPr>
              <a:endParaRPr lang="de-DE" sz="2800"/>
            </a:p>
          </p:txBody>
        </p:sp>
        <p:sp>
          <p:nvSpPr>
            <p:cNvPr id="79929" name="Line 48"/>
            <p:cNvSpPr>
              <a:spLocks noChangeShapeType="1"/>
            </p:cNvSpPr>
            <p:nvPr/>
          </p:nvSpPr>
          <p:spPr bwMode="auto">
            <a:xfrm>
              <a:off x="3719" y="1475"/>
              <a:ext cx="16" cy="87"/>
            </a:xfrm>
            <a:prstGeom prst="line">
              <a:avLst/>
            </a:prstGeom>
            <a:noFill/>
            <a:ln w="444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9930" name="Line 49"/>
            <p:cNvSpPr>
              <a:spLocks noChangeShapeType="1"/>
            </p:cNvSpPr>
            <p:nvPr/>
          </p:nvSpPr>
          <p:spPr bwMode="auto">
            <a:xfrm flipH="1">
              <a:off x="3719" y="1475"/>
              <a:ext cx="16" cy="87"/>
            </a:xfrm>
            <a:prstGeom prst="line">
              <a:avLst/>
            </a:prstGeom>
            <a:noFill/>
            <a:ln w="444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79920" name="Rectangle 50" descr="Krähenfüße"/>
          <p:cNvSpPr>
            <a:spLocks noChangeArrowheads="1"/>
          </p:cNvSpPr>
          <p:nvPr/>
        </p:nvSpPr>
        <p:spPr bwMode="auto">
          <a:xfrm>
            <a:off x="5380038" y="1882775"/>
            <a:ext cx="26987" cy="2389188"/>
          </a:xfrm>
          <a:prstGeom prst="rect">
            <a:avLst/>
          </a:prstGeom>
          <a:pattFill prst="divot">
            <a:fgClr>
              <a:schemeClr val="tx1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grpSp>
        <p:nvGrpSpPr>
          <p:cNvPr id="79921" name="Group 51"/>
          <p:cNvGrpSpPr>
            <a:grpSpLocks/>
          </p:cNvGrpSpPr>
          <p:nvPr/>
        </p:nvGrpSpPr>
        <p:grpSpPr bwMode="auto">
          <a:xfrm>
            <a:off x="5410200" y="3956050"/>
            <a:ext cx="39688" cy="147638"/>
            <a:chOff x="3718" y="1473"/>
            <a:chExt cx="19" cy="93"/>
          </a:xfrm>
        </p:grpSpPr>
        <p:sp>
          <p:nvSpPr>
            <p:cNvPr id="79925" name="Rectangle 52"/>
            <p:cNvSpPr>
              <a:spLocks noChangeArrowheads="1"/>
            </p:cNvSpPr>
            <p:nvPr/>
          </p:nvSpPr>
          <p:spPr bwMode="auto">
            <a:xfrm>
              <a:off x="3718" y="1473"/>
              <a:ext cx="19" cy="93"/>
            </a:xfrm>
            <a:prstGeom prst="rect">
              <a:avLst/>
            </a:prstGeom>
            <a:noFill/>
            <a:ln w="444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buClrTx/>
                <a:buFontTx/>
                <a:buNone/>
              </a:pPr>
              <a:endParaRPr lang="de-DE" sz="2800"/>
            </a:p>
          </p:txBody>
        </p:sp>
        <p:sp>
          <p:nvSpPr>
            <p:cNvPr id="79926" name="Line 53"/>
            <p:cNvSpPr>
              <a:spLocks noChangeShapeType="1"/>
            </p:cNvSpPr>
            <p:nvPr/>
          </p:nvSpPr>
          <p:spPr bwMode="auto">
            <a:xfrm>
              <a:off x="3719" y="1475"/>
              <a:ext cx="16" cy="87"/>
            </a:xfrm>
            <a:prstGeom prst="line">
              <a:avLst/>
            </a:prstGeom>
            <a:noFill/>
            <a:ln w="444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9927" name="Line 54"/>
            <p:cNvSpPr>
              <a:spLocks noChangeShapeType="1"/>
            </p:cNvSpPr>
            <p:nvPr/>
          </p:nvSpPr>
          <p:spPr bwMode="auto">
            <a:xfrm flipH="1">
              <a:off x="3719" y="1475"/>
              <a:ext cx="16" cy="87"/>
            </a:xfrm>
            <a:prstGeom prst="line">
              <a:avLst/>
            </a:prstGeom>
            <a:noFill/>
            <a:ln w="444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79922" name="Line 55"/>
          <p:cNvSpPr>
            <a:spLocks noChangeShapeType="1"/>
          </p:cNvSpPr>
          <p:nvPr/>
        </p:nvSpPr>
        <p:spPr bwMode="auto">
          <a:xfrm>
            <a:off x="5497513" y="1879600"/>
            <a:ext cx="0" cy="23971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79923" name="Text Box 56"/>
          <p:cNvSpPr txBox="1">
            <a:spLocks noChangeArrowheads="1"/>
          </p:cNvSpPr>
          <p:nvPr/>
        </p:nvSpPr>
        <p:spPr bwMode="auto">
          <a:xfrm>
            <a:off x="5083175" y="5494338"/>
            <a:ext cx="2012950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buClrTx/>
              <a:buFontTx/>
              <a:buNone/>
            </a:pPr>
            <a:r>
              <a:rPr lang="de-DE"/>
              <a:t>Innendämmung mit Holzständern und Dampfbremse</a:t>
            </a:r>
          </a:p>
        </p:txBody>
      </p:sp>
      <p:sp>
        <p:nvSpPr>
          <p:cNvPr id="79924" name="Text Box 57"/>
          <p:cNvSpPr txBox="1">
            <a:spLocks noChangeArrowheads="1"/>
          </p:cNvSpPr>
          <p:nvPr/>
        </p:nvSpPr>
        <p:spPr bwMode="auto">
          <a:xfrm>
            <a:off x="7010400" y="2603500"/>
            <a:ext cx="170021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Tx/>
              <a:buFontTx/>
              <a:buNone/>
            </a:pPr>
            <a:r>
              <a:rPr lang="de-DE" sz="2400"/>
              <a:t>von oben</a:t>
            </a:r>
          </a:p>
          <a:p>
            <a:pPr>
              <a:buClrTx/>
              <a:buFontTx/>
              <a:buNone/>
            </a:pPr>
            <a:r>
              <a:rPr lang="de-DE" sz="2400"/>
              <a:t>betrachtet</a:t>
            </a:r>
          </a:p>
        </p:txBody>
      </p:sp>
      <p:sp>
        <p:nvSpPr>
          <p:cNvPr id="59" name="Rechteck 58"/>
          <p:cNvSpPr/>
          <p:nvPr/>
        </p:nvSpPr>
        <p:spPr>
          <a:xfrm>
            <a:off x="5309951" y="6564313"/>
            <a:ext cx="343876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 smtClean="0">
                <a:solidFill>
                  <a:srgbClr val="0000FF"/>
                </a:solidFill>
              </a:rPr>
              <a:t>Grafik: Hans </a:t>
            </a:r>
            <a:r>
              <a:rPr lang="de-DE" sz="1100" dirty="0" err="1" smtClean="0">
                <a:solidFill>
                  <a:srgbClr val="0000FF"/>
                </a:solidFill>
              </a:rPr>
              <a:t>Weinreuter</a:t>
            </a:r>
            <a:r>
              <a:rPr lang="de-DE" sz="1100" dirty="0" smtClean="0">
                <a:solidFill>
                  <a:srgbClr val="0000FF"/>
                </a:solidFill>
              </a:rPr>
              <a:t>, VZ Rheinland-Pfalz e.V.</a:t>
            </a:r>
            <a:endParaRPr lang="de-DE" sz="11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4"/>
          <p:cNvSpPr>
            <a:spLocks noChangeArrowheads="1"/>
          </p:cNvSpPr>
          <p:nvPr/>
        </p:nvSpPr>
        <p:spPr bwMode="auto">
          <a:xfrm>
            <a:off x="0" y="2349500"/>
            <a:ext cx="9144000" cy="45085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720725"/>
            <a:ext cx="9144000" cy="468313"/>
          </a:xfrm>
          <a:solidFill>
            <a:srgbClr val="FFC000">
              <a:alpha val="50195"/>
            </a:srgbClr>
          </a:solidFill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de-DE" sz="2800" dirty="0" smtClean="0">
                <a:solidFill>
                  <a:srgbClr val="FF3300"/>
                </a:solidFill>
              </a:rPr>
              <a:t>„klassische“ Innendämmung</a:t>
            </a:r>
          </a:p>
        </p:txBody>
      </p:sp>
      <p:pic>
        <p:nvPicPr>
          <p:cNvPr id="8090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67325" y="1241425"/>
            <a:ext cx="3287713" cy="473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1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4188" y="1273175"/>
            <a:ext cx="3979862" cy="472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2" name="Text Box 7"/>
          <p:cNvSpPr txBox="1">
            <a:spLocks noChangeArrowheads="1"/>
          </p:cNvSpPr>
          <p:nvPr/>
        </p:nvSpPr>
        <p:spPr bwMode="auto">
          <a:xfrm>
            <a:off x="339725" y="6350000"/>
            <a:ext cx="390842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de-DE" sz="1100" dirty="0">
                <a:solidFill>
                  <a:srgbClr val="3333FF"/>
                </a:solidFill>
              </a:rPr>
              <a:t>Quelle: Energiesparinformation 11, IWU Darmstadt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20000"/>
            <a:ext cx="9144000" cy="468000"/>
          </a:xfrm>
          <a:solidFill>
            <a:srgbClr val="FFC000">
              <a:alpha val="50000"/>
            </a:srgbClr>
          </a:solidFill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de-DE" sz="2800" dirty="0" smtClean="0">
                <a:solidFill>
                  <a:srgbClr val="FF0000"/>
                </a:solidFill>
              </a:rPr>
              <a:t>Detail: einbindende Holzbalkendecke in Außenwand</a:t>
            </a:r>
          </a:p>
        </p:txBody>
      </p:sp>
      <p:pic>
        <p:nvPicPr>
          <p:cNvPr id="471042" name="Picture 3"/>
          <p:cNvPicPr>
            <a:picLocks noChangeAspect="1" noChangeArrowheads="1"/>
          </p:cNvPicPr>
          <p:nvPr/>
        </p:nvPicPr>
        <p:blipFill>
          <a:blip r:embed="rId2" cstate="print"/>
          <a:srcRect b="4655"/>
          <a:stretch>
            <a:fillRect/>
          </a:stretch>
        </p:blipFill>
        <p:spPr bwMode="auto">
          <a:xfrm>
            <a:off x="2747946" y="1681147"/>
            <a:ext cx="5032629" cy="4662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314800" y="6596390"/>
            <a:ext cx="275272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100" dirty="0">
                <a:solidFill>
                  <a:srgbClr val="0000FF"/>
                </a:solidFill>
              </a:rPr>
              <a:t>Quelle: </a:t>
            </a:r>
            <a:r>
              <a:rPr lang="de-DE" sz="1100" dirty="0" smtClean="0">
                <a:solidFill>
                  <a:srgbClr val="0000FF"/>
                </a:solidFill>
              </a:rPr>
              <a:t>Passivhaus-Institut, Darmstadt </a:t>
            </a:r>
            <a:endParaRPr lang="de-DE" sz="11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ChangeArrowheads="1"/>
          </p:cNvSpPr>
          <p:nvPr/>
        </p:nvSpPr>
        <p:spPr bwMode="auto">
          <a:xfrm>
            <a:off x="0" y="2349500"/>
            <a:ext cx="9144000" cy="45085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de-DE"/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20725"/>
            <a:ext cx="9144000" cy="468313"/>
          </a:xfrm>
          <a:solidFill>
            <a:srgbClr val="FFC000">
              <a:alpha val="50195"/>
            </a:srgbClr>
          </a:solidFill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de-DE" sz="2800" smtClean="0"/>
              <a:t>regionaltypische Wohngebäude</a:t>
            </a:r>
          </a:p>
        </p:txBody>
      </p:sp>
      <p:pic>
        <p:nvPicPr>
          <p:cNvPr id="25604" name="Picture 6" descr="C:\Dokumente und Einstellungen\Bernhard\Eigene Dateien\1. BÜRO\2. FOLIEN\1. eigene Folien\Fotos\1. Gebäude\HANSEN, Zeltingen\verkleinert 800x600\k-134_34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2725" y="1331913"/>
            <a:ext cx="3856038" cy="514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" y="6581775"/>
            <a:ext cx="234315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de-DE" sz="1100" dirty="0" smtClean="0">
                <a:solidFill>
                  <a:srgbClr val="3333FF"/>
                </a:solidFill>
              </a:rPr>
              <a:t>Foto: Bernhard ANDRE, Wittlich</a:t>
            </a:r>
            <a:endParaRPr lang="de-DE" sz="1100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20000"/>
            <a:ext cx="9144000" cy="468313"/>
          </a:xfrm>
          <a:solidFill>
            <a:srgbClr val="FFC000">
              <a:alpha val="50000"/>
            </a:srgbClr>
          </a:solidFill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de-DE" sz="2800" dirty="0" smtClean="0">
                <a:solidFill>
                  <a:srgbClr val="FF0000"/>
                </a:solidFill>
              </a:rPr>
              <a:t>Dämmung und Abdichtung der Balkenzwischenräume</a:t>
            </a:r>
          </a:p>
        </p:txBody>
      </p:sp>
      <p:pic>
        <p:nvPicPr>
          <p:cNvPr id="471042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586018" y="1876413"/>
            <a:ext cx="5974690" cy="4081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295525" y="6265863"/>
            <a:ext cx="64944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dirty="0">
                <a:solidFill>
                  <a:srgbClr val="0000FF"/>
                </a:solidFill>
              </a:rPr>
              <a:t>Quelle: </a:t>
            </a:r>
            <a:r>
              <a:rPr lang="de-DE" sz="1400" dirty="0" smtClean="0">
                <a:solidFill>
                  <a:srgbClr val="0000FF"/>
                </a:solidFill>
              </a:rPr>
              <a:t>Passivhaus-Institut, Darmstadt </a:t>
            </a:r>
            <a:endParaRPr lang="de-DE" sz="14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4"/>
          <p:cNvSpPr>
            <a:spLocks noChangeArrowheads="1"/>
          </p:cNvSpPr>
          <p:nvPr/>
        </p:nvSpPr>
        <p:spPr bwMode="auto">
          <a:xfrm>
            <a:off x="0" y="2349500"/>
            <a:ext cx="9144000" cy="45085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720725"/>
            <a:ext cx="9144000" cy="468313"/>
          </a:xfrm>
          <a:solidFill>
            <a:srgbClr val="FFC000">
              <a:alpha val="50195"/>
            </a:srgbClr>
          </a:solidFill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de-DE" sz="2800" dirty="0" smtClean="0">
                <a:solidFill>
                  <a:srgbClr val="FF3300"/>
                </a:solidFill>
              </a:rPr>
              <a:t>Innendämmung von Fachwerkwänden</a:t>
            </a:r>
          </a:p>
        </p:txBody>
      </p:sp>
      <p:pic>
        <p:nvPicPr>
          <p:cNvPr id="82948" name="Picture 2" descr="C:\Dokumente und Einstellungen\Bernhard\Eigene Dateien\1. BÜRO\2. FOLIEN\1. eigene Folien\Fotos\1. Gebäude\Bauteile\Fachwerk1.JPG"/>
          <p:cNvPicPr>
            <a:picLocks noChangeAspect="1" noChangeArrowheads="1"/>
          </p:cNvPicPr>
          <p:nvPr/>
        </p:nvPicPr>
        <p:blipFill>
          <a:blip r:embed="rId3" cstate="print"/>
          <a:srcRect l="13844" t="19881" r="30107" b="52090"/>
          <a:stretch>
            <a:fillRect/>
          </a:stretch>
        </p:blipFill>
        <p:spPr bwMode="auto">
          <a:xfrm>
            <a:off x="533400" y="1419225"/>
            <a:ext cx="4633913" cy="321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Dokumente und Einstellungen\Bernhard\Eigene Dateien\1. BÜRO\2. FOLIEN\1. eigene Folien\Fotos\1. Gebäude\Bauteile\Fachwerk1.JPG"/>
          <p:cNvPicPr>
            <a:picLocks noChangeAspect="1" noChangeArrowheads="1"/>
          </p:cNvPicPr>
          <p:nvPr/>
        </p:nvPicPr>
        <p:blipFill>
          <a:blip r:embed="rId3" cstate="print"/>
          <a:srcRect l="13441" t="55475" r="17742" b="13393"/>
          <a:stretch>
            <a:fillRect/>
          </a:stretch>
        </p:blipFill>
        <p:spPr bwMode="auto">
          <a:xfrm>
            <a:off x="3133725" y="2819400"/>
            <a:ext cx="5689600" cy="3567113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4"/>
          <p:cNvSpPr>
            <a:spLocks noChangeArrowheads="1"/>
          </p:cNvSpPr>
          <p:nvPr/>
        </p:nvSpPr>
        <p:spPr bwMode="auto">
          <a:xfrm>
            <a:off x="0" y="2349500"/>
            <a:ext cx="9144000" cy="45085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720725"/>
            <a:ext cx="9144000" cy="468313"/>
          </a:xfrm>
          <a:solidFill>
            <a:srgbClr val="FFC000">
              <a:alpha val="50195"/>
            </a:srgbClr>
          </a:solidFill>
        </p:spPr>
        <p:txBody>
          <a:bodyPr/>
          <a:lstStyle/>
          <a:p>
            <a:pPr algn="ctr" eaLnBrk="1" hangingPunct="1"/>
            <a:r>
              <a:rPr lang="de-DE" sz="2800" smtClean="0">
                <a:solidFill>
                  <a:srgbClr val="FF3300"/>
                </a:solidFill>
              </a:rPr>
              <a:t>Innendämmung von Fachwerkwänden</a:t>
            </a:r>
          </a:p>
        </p:txBody>
      </p:sp>
      <p:pic>
        <p:nvPicPr>
          <p:cNvPr id="193539" name="Picture 3" descr="C:\Dokumente und Einstellungen\Bernhard\Eigene Dateien\1. BÜRO\2. FOLIEN\1. eigene Folien\Fotos\1. Gebäude\Bauteile\Fachwerk3.JPG"/>
          <p:cNvPicPr>
            <a:picLocks noChangeAspect="1" noChangeArrowheads="1"/>
          </p:cNvPicPr>
          <p:nvPr/>
        </p:nvPicPr>
        <p:blipFill>
          <a:blip r:embed="rId3" cstate="print"/>
          <a:srcRect l="9217" t="17499" r="16475" b="55651"/>
          <a:stretch>
            <a:fillRect/>
          </a:stretch>
        </p:blipFill>
        <p:spPr bwMode="auto">
          <a:xfrm>
            <a:off x="1676400" y="2219325"/>
            <a:ext cx="6143625" cy="3076575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4"/>
          <p:cNvSpPr>
            <a:spLocks noChangeArrowheads="1"/>
          </p:cNvSpPr>
          <p:nvPr/>
        </p:nvSpPr>
        <p:spPr bwMode="auto">
          <a:xfrm>
            <a:off x="0" y="2349500"/>
            <a:ext cx="9144000" cy="45085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720725"/>
            <a:ext cx="9144000" cy="468313"/>
          </a:xfrm>
          <a:solidFill>
            <a:srgbClr val="FFC000">
              <a:alpha val="50195"/>
            </a:srgbClr>
          </a:solidFill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de-DE" sz="2800" dirty="0" smtClean="0">
                <a:solidFill>
                  <a:srgbClr val="FF3300"/>
                </a:solidFill>
              </a:rPr>
              <a:t>Innendämmung von Fachwerkwänden</a:t>
            </a:r>
          </a:p>
        </p:txBody>
      </p:sp>
      <p:pic>
        <p:nvPicPr>
          <p:cNvPr id="5" name="Picture 2" descr="C:\Dokumente und Einstellungen\Bernhard\Eigene Dateien\1. BÜRO\2. FOLIEN\1. eigene Folien\Fotos\1. Gebäude\Bauteile\Fachwerk4.JPG"/>
          <p:cNvPicPr>
            <a:picLocks noChangeAspect="1" noChangeArrowheads="1"/>
          </p:cNvPicPr>
          <p:nvPr/>
        </p:nvPicPr>
        <p:blipFill>
          <a:blip r:embed="rId3" cstate="print"/>
          <a:srcRect l="13594" t="16667" r="8986" b="53489"/>
          <a:stretch>
            <a:fillRect/>
          </a:stretch>
        </p:blipFill>
        <p:spPr bwMode="auto">
          <a:xfrm>
            <a:off x="1409700" y="1962150"/>
            <a:ext cx="6400800" cy="3419475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720725"/>
            <a:ext cx="9144000" cy="468313"/>
          </a:xfrm>
          <a:solidFill>
            <a:srgbClr val="FFC000">
              <a:alpha val="50195"/>
            </a:srgbClr>
          </a:solidFill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de-DE" sz="2800" dirty="0" smtClean="0">
                <a:solidFill>
                  <a:srgbClr val="FF3300"/>
                </a:solidFill>
              </a:rPr>
              <a:t>mineralische Innendämmung</a:t>
            </a:r>
          </a:p>
        </p:txBody>
      </p:sp>
      <p:pic>
        <p:nvPicPr>
          <p:cNvPr id="87043" name="Picture 2" descr="C:\Dokumente und Einstellungen\Bernhard\Eigene Dateien\1. BÜRO\2. FOLIEN\1. eigene Folien\Fotos\1. Gebäude\Bauteile\3. unterer Abschluss\verkleinert 640x480\k-Eisenträger-Kappendeck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2225" y="1743075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4" name="Rechteckige Legende 4"/>
          <p:cNvSpPr>
            <a:spLocks noChangeArrowheads="1"/>
          </p:cNvSpPr>
          <p:nvPr/>
        </p:nvSpPr>
        <p:spPr bwMode="auto">
          <a:xfrm>
            <a:off x="0" y="2565400"/>
            <a:ext cx="2314575" cy="1509713"/>
          </a:xfrm>
          <a:prstGeom prst="wedgeRectCallout">
            <a:avLst>
              <a:gd name="adj1" fmla="val 76023"/>
              <a:gd name="adj2" fmla="val -42750"/>
            </a:avLst>
          </a:prstGeom>
          <a:solidFill>
            <a:srgbClr val="FFFFCC"/>
          </a:solidFill>
          <a:ln w="127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r>
              <a:rPr lang="de-DE">
                <a:solidFill>
                  <a:srgbClr val="FF0000"/>
                </a:solidFill>
              </a:rPr>
              <a:t>z.B. Mineralschaum- </a:t>
            </a:r>
            <a:r>
              <a:rPr lang="de-DE" u="sng">
                <a:solidFill>
                  <a:srgbClr val="FF0000"/>
                </a:solidFill>
              </a:rPr>
              <a:t>oder</a:t>
            </a:r>
            <a:r>
              <a:rPr lang="de-DE">
                <a:solidFill>
                  <a:srgbClr val="FF0000"/>
                </a:solidFill>
              </a:rPr>
              <a:t>           Kalzium-Silikat-platten</a:t>
            </a:r>
          </a:p>
        </p:txBody>
      </p:sp>
      <p:sp>
        <p:nvSpPr>
          <p:cNvPr id="10" name="Rechteckige Legende 4"/>
          <p:cNvSpPr>
            <a:spLocks noChangeArrowheads="1"/>
          </p:cNvSpPr>
          <p:nvPr/>
        </p:nvSpPr>
        <p:spPr bwMode="auto">
          <a:xfrm>
            <a:off x="0" y="4356100"/>
            <a:ext cx="2314575" cy="930275"/>
          </a:xfrm>
          <a:prstGeom prst="wedgeRectCallout">
            <a:avLst>
              <a:gd name="adj1" fmla="val 122519"/>
              <a:gd name="adj2" fmla="val -56634"/>
            </a:avLst>
          </a:prstGeom>
          <a:solidFill>
            <a:srgbClr val="FFFFCC"/>
          </a:solidFill>
          <a:ln w="127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r>
              <a:rPr lang="de-DE" dirty="0">
                <a:solidFill>
                  <a:srgbClr val="FF0000"/>
                </a:solidFill>
              </a:rPr>
              <a:t>Kappendecke mit völlig verrostetem Stahlträger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" y="6596390"/>
            <a:ext cx="2314800" cy="2616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de-DE" sz="1100" dirty="0" smtClean="0">
                <a:solidFill>
                  <a:srgbClr val="3333FF"/>
                </a:solidFill>
              </a:rPr>
              <a:t>Foto: Bernhard ANDRE, Wittlich</a:t>
            </a:r>
            <a:endParaRPr lang="de-DE" sz="1100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20725"/>
            <a:ext cx="9144000" cy="468313"/>
          </a:xfrm>
          <a:solidFill>
            <a:srgbClr val="FFC000">
              <a:alpha val="50195"/>
            </a:srgbClr>
          </a:solidFill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de-DE" sz="2800" dirty="0" smtClean="0">
                <a:solidFill>
                  <a:srgbClr val="FF0000"/>
                </a:solidFill>
              </a:rPr>
              <a:t>Typischer Schwachpunkt: Heizkörpernische</a:t>
            </a:r>
          </a:p>
        </p:txBody>
      </p:sp>
      <p:sp>
        <p:nvSpPr>
          <p:cNvPr id="88067" name="Textfeld 4"/>
          <p:cNvSpPr txBox="1">
            <a:spLocks noChangeArrowheads="1"/>
          </p:cNvSpPr>
          <p:nvPr/>
        </p:nvSpPr>
        <p:spPr bwMode="auto">
          <a:xfrm>
            <a:off x="2933700" y="2238375"/>
            <a:ext cx="1655763" cy="3238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de-DE"/>
          </a:p>
        </p:txBody>
      </p:sp>
      <p:pic>
        <p:nvPicPr>
          <p:cNvPr id="88068" name="Picture 6" descr="C:\Dokumente und Einstellungen\Bernhard\Eigene Dateien\1. BÜRO\2. FOLIEN\1. eigene Folien\Fotos\1. Gebäude\Bauteile\6. Schwachpunkte\Wärmebrücken\verkleinert 640x480\k-P10002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1790700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9" name="Picture 7" descr="C:\Dokumente und Einstellungen\Bernhard\Eigene Dateien\1. BÜRO\2. FOLIEN\1. eigene Folien\Fotos\1. Gebäude\Bauteile\6. Schwachpunkte\Wärmebrücken\verkleinert 640x480\k-127_27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62225"/>
            <a:ext cx="2322513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" y="6596390"/>
            <a:ext cx="2409824" cy="2616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de-DE" sz="1100" dirty="0" smtClean="0">
                <a:solidFill>
                  <a:srgbClr val="3333FF"/>
                </a:solidFill>
              </a:rPr>
              <a:t>Fotos: Bernhard ANDRE, Wittlich</a:t>
            </a:r>
            <a:endParaRPr lang="de-DE" sz="1100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2484000" y="2484000"/>
            <a:ext cx="5853112" cy="3217862"/>
          </a:xfrm>
        </p:spPr>
        <p:txBody>
          <a:bodyPr/>
          <a:lstStyle/>
          <a:p>
            <a:pPr eaLnBrk="1" hangingPunct="1"/>
            <a:r>
              <a:rPr lang="de-DE" sz="4800" dirty="0" smtClean="0">
                <a:solidFill>
                  <a:srgbClr val="FF3300"/>
                </a:solidFill>
              </a:rPr>
              <a:t>Wärmebrücken:</a:t>
            </a:r>
            <a:br>
              <a:rPr lang="de-DE" sz="4800" dirty="0" smtClean="0">
                <a:solidFill>
                  <a:srgbClr val="FF3300"/>
                </a:solidFill>
              </a:rPr>
            </a:br>
            <a:r>
              <a:rPr lang="de-DE" sz="4800" dirty="0" smtClean="0">
                <a:solidFill>
                  <a:srgbClr val="FF3300"/>
                </a:solidFill>
              </a:rPr>
              <a:t/>
            </a:r>
            <a:br>
              <a:rPr lang="de-DE" sz="4800" dirty="0" smtClean="0">
                <a:solidFill>
                  <a:srgbClr val="FF3300"/>
                </a:solidFill>
              </a:rPr>
            </a:br>
            <a:r>
              <a:rPr lang="de-DE" sz="4800" dirty="0" smtClean="0">
                <a:solidFill>
                  <a:srgbClr val="FF3300"/>
                </a:solidFill>
              </a:rPr>
              <a:t>Schwachpunkte in der Gebäudehülle</a:t>
            </a:r>
          </a:p>
        </p:txBody>
      </p:sp>
      <p:pic>
        <p:nvPicPr>
          <p:cNvPr id="16385" name="Picture 1" descr="C:\Dokumente und Einstellungen\Bernhard\Eigene Dateien\1. BÜRO\2. FOLIEN\1. eigene Folien\Fotos\2. BAUTEILE\6. Schwachpunkte\Wärmebrücken\verkleinert 320x240\k-109_09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62225"/>
            <a:ext cx="2314800" cy="3086400"/>
          </a:xfrm>
          <a:prstGeom prst="rect">
            <a:avLst/>
          </a:prstGeom>
          <a:noFill/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0" y="5643890"/>
            <a:ext cx="2314800" cy="2616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de-DE" sz="1100" dirty="0" smtClean="0">
                <a:solidFill>
                  <a:srgbClr val="3333FF"/>
                </a:solidFill>
              </a:rPr>
              <a:t>Foto: Bernhard ANDRE, Wittlich</a:t>
            </a:r>
            <a:endParaRPr lang="de-DE" sz="1100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49056"/>
          <a:stretch>
            <a:fillRect/>
          </a:stretch>
        </p:blipFill>
        <p:spPr bwMode="auto">
          <a:xfrm>
            <a:off x="4419600" y="1571612"/>
            <a:ext cx="4367209" cy="4910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50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720000"/>
            <a:ext cx="9144000" cy="468000"/>
          </a:xfrm>
          <a:solidFill>
            <a:srgbClr val="FFC000">
              <a:alpha val="50000"/>
            </a:srgbClr>
          </a:solidFill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de-DE" sz="2800" dirty="0" smtClean="0">
                <a:solidFill>
                  <a:srgbClr val="FF0000"/>
                </a:solidFill>
              </a:rPr>
              <a:t>Problematik bei Wärmebrücken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5722" t="11833" r="58166" b="32687"/>
          <a:stretch>
            <a:fillRect/>
          </a:stretch>
        </p:blipFill>
        <p:spPr bwMode="auto">
          <a:xfrm>
            <a:off x="0" y="2552700"/>
            <a:ext cx="2314800" cy="2037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hteckige Legende 4"/>
          <p:cNvSpPr/>
          <p:nvPr/>
        </p:nvSpPr>
        <p:spPr bwMode="auto">
          <a:xfrm>
            <a:off x="176183" y="5133987"/>
            <a:ext cx="3714776" cy="928688"/>
          </a:xfrm>
          <a:prstGeom prst="wedgeRectCallout">
            <a:avLst>
              <a:gd name="adj1" fmla="val -18361"/>
              <a:gd name="adj2" fmla="val -266440"/>
            </a:avLst>
          </a:prstGeom>
          <a:solidFill>
            <a:srgbClr val="FFFFCC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de-DE" sz="2400" b="1" kern="0" dirty="0" smtClean="0">
                <a:solidFill>
                  <a:srgbClr val="FF0000"/>
                </a:solidFill>
              </a:rPr>
              <a:t>Schimmelpilzbildung in einer </a:t>
            </a:r>
            <a:r>
              <a:rPr lang="de-DE" sz="2400" b="1" kern="0" dirty="0" err="1" smtClean="0">
                <a:solidFill>
                  <a:srgbClr val="FF0000"/>
                </a:solidFill>
              </a:rPr>
              <a:t>Raumecke</a:t>
            </a:r>
            <a:endParaRPr lang="de-DE" sz="2400" b="1" kern="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4"/>
          <p:cNvSpPr>
            <a:spLocks noChangeArrowheads="1"/>
          </p:cNvSpPr>
          <p:nvPr/>
        </p:nvSpPr>
        <p:spPr bwMode="auto">
          <a:xfrm>
            <a:off x="0" y="3959225"/>
            <a:ext cx="9144000" cy="289877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/>
            <a:endParaRPr lang="de-DE"/>
          </a:p>
        </p:txBody>
      </p:sp>
      <p:pic>
        <p:nvPicPr>
          <p:cNvPr id="93187" name="Picture 3" descr="C:\Inetpub\wwwroot\folienpool\web\_database\_data\images\WFA009[1].jpg"/>
          <p:cNvPicPr>
            <a:picLocks noChangeAspect="1" noChangeArrowheads="1"/>
          </p:cNvPicPr>
          <p:nvPr/>
        </p:nvPicPr>
        <p:blipFill>
          <a:blip r:embed="rId2" cstate="print"/>
          <a:srcRect t="25555" b="37477"/>
          <a:stretch>
            <a:fillRect/>
          </a:stretch>
        </p:blipFill>
        <p:spPr bwMode="auto">
          <a:xfrm>
            <a:off x="0" y="1447800"/>
            <a:ext cx="9144000" cy="253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20000"/>
            <a:ext cx="9144000" cy="828000"/>
          </a:xfrm>
          <a:solidFill>
            <a:srgbClr val="FFC000">
              <a:alpha val="50000"/>
            </a:srgbClr>
          </a:solidFill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de-DE" sz="2800" dirty="0" smtClean="0"/>
              <a:t>Detail: Fensterlaibung</a:t>
            </a:r>
            <a:br>
              <a:rPr lang="de-DE" sz="2800" dirty="0" smtClean="0"/>
            </a:br>
            <a:r>
              <a:rPr lang="de-DE" sz="2800" b="0" dirty="0" smtClean="0"/>
              <a:t>Temperaturverlauf</a:t>
            </a:r>
          </a:p>
        </p:txBody>
      </p:sp>
      <p:sp>
        <p:nvSpPr>
          <p:cNvPr id="683013" name="Line 5"/>
          <p:cNvSpPr>
            <a:spLocks noChangeShapeType="1"/>
          </p:cNvSpPr>
          <p:nvPr/>
        </p:nvSpPr>
        <p:spPr bwMode="auto">
          <a:xfrm>
            <a:off x="434975" y="3919538"/>
            <a:ext cx="3033713" cy="0"/>
          </a:xfrm>
          <a:prstGeom prst="line">
            <a:avLst/>
          </a:prstGeom>
          <a:noFill/>
          <a:ln w="50800">
            <a:solidFill>
              <a:srgbClr val="3333FF"/>
            </a:solidFill>
            <a:prstDash val="dash"/>
            <a:round/>
            <a:headEnd/>
            <a:tailEnd/>
          </a:ln>
        </p:spPr>
        <p:txBody>
          <a:bodyPr lIns="0" tIns="0" rIns="0" bIns="0"/>
          <a:lstStyle/>
          <a:p>
            <a:endParaRPr lang="de-DE"/>
          </a:p>
        </p:txBody>
      </p:sp>
      <p:sp>
        <p:nvSpPr>
          <p:cNvPr id="683014" name="Line 6"/>
          <p:cNvSpPr>
            <a:spLocks noChangeShapeType="1"/>
          </p:cNvSpPr>
          <p:nvPr/>
        </p:nvSpPr>
        <p:spPr bwMode="auto">
          <a:xfrm>
            <a:off x="6189663" y="3898900"/>
            <a:ext cx="2714625" cy="0"/>
          </a:xfrm>
          <a:prstGeom prst="line">
            <a:avLst/>
          </a:prstGeom>
          <a:noFill/>
          <a:ln w="50800">
            <a:solidFill>
              <a:srgbClr val="3333FF"/>
            </a:solidFill>
            <a:prstDash val="dash"/>
            <a:round/>
            <a:headEnd/>
            <a:tailEnd/>
          </a:ln>
        </p:spPr>
        <p:txBody>
          <a:bodyPr lIns="0" tIns="0" rIns="0" bIns="0"/>
          <a:lstStyle/>
          <a:p>
            <a:endParaRPr lang="de-DE"/>
          </a:p>
        </p:txBody>
      </p:sp>
      <p:sp>
        <p:nvSpPr>
          <p:cNvPr id="683016" name="Text Box 8"/>
          <p:cNvSpPr txBox="1">
            <a:spLocks noChangeArrowheads="1"/>
          </p:cNvSpPr>
          <p:nvPr/>
        </p:nvSpPr>
        <p:spPr bwMode="auto">
          <a:xfrm>
            <a:off x="3744913" y="6122988"/>
            <a:ext cx="1701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de-DE">
                <a:solidFill>
                  <a:srgbClr val="3333FF"/>
                </a:solidFill>
              </a:rPr>
              <a:t>Innendämmung</a:t>
            </a:r>
          </a:p>
        </p:txBody>
      </p:sp>
      <p:pic>
        <p:nvPicPr>
          <p:cNvPr id="683019" name="Picture 11" descr="C:\Inetpub\wwwroot\folienpool\web\_database\_data\images\WFA009[1].jpg"/>
          <p:cNvPicPr>
            <a:picLocks noChangeAspect="1" noChangeArrowheads="1"/>
          </p:cNvPicPr>
          <p:nvPr/>
        </p:nvPicPr>
        <p:blipFill>
          <a:blip r:embed="rId2" cstate="print"/>
          <a:srcRect t="62384" b="8888"/>
          <a:stretch>
            <a:fillRect/>
          </a:stretch>
        </p:blipFill>
        <p:spPr bwMode="auto">
          <a:xfrm>
            <a:off x="0" y="4125913"/>
            <a:ext cx="9144000" cy="197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3017" name="Line 9"/>
          <p:cNvSpPr>
            <a:spLocks noChangeShapeType="1"/>
          </p:cNvSpPr>
          <p:nvPr/>
        </p:nvSpPr>
        <p:spPr bwMode="auto">
          <a:xfrm flipH="1" flipV="1">
            <a:off x="2627313" y="5878513"/>
            <a:ext cx="987425" cy="333375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de-DE"/>
          </a:p>
        </p:txBody>
      </p:sp>
      <p:sp>
        <p:nvSpPr>
          <p:cNvPr id="683018" name="Line 10"/>
          <p:cNvSpPr>
            <a:spLocks noChangeShapeType="1"/>
          </p:cNvSpPr>
          <p:nvPr/>
        </p:nvSpPr>
        <p:spPr bwMode="auto">
          <a:xfrm flipV="1">
            <a:off x="5588000" y="5892800"/>
            <a:ext cx="798513" cy="319088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de-DE"/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0" y="6596390"/>
            <a:ext cx="211147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</a:pPr>
            <a:r>
              <a:rPr lang="de-DE" sz="1100" dirty="0">
                <a:solidFill>
                  <a:srgbClr val="3333FF"/>
                </a:solidFill>
              </a:rPr>
              <a:t>Quelle: Energieagentur NRW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3013" grpId="0" animBg="1"/>
      <p:bldP spid="683014" grpId="0" animBg="1"/>
      <p:bldP spid="683016" grpId="0" autoUpdateAnimBg="0"/>
      <p:bldP spid="683017" grpId="0" animBg="1"/>
      <p:bldP spid="683018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2349500"/>
            <a:ext cx="9144000" cy="45085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de-DE"/>
          </a:p>
        </p:txBody>
      </p:sp>
      <p:sp>
        <p:nvSpPr>
          <p:cNvPr id="90117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720000"/>
            <a:ext cx="9144000" cy="468313"/>
          </a:xfrm>
          <a:solidFill>
            <a:srgbClr val="FFC000">
              <a:alpha val="50000"/>
            </a:srgbClr>
          </a:solidFill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de-DE" sz="2800" dirty="0" smtClean="0">
                <a:solidFill>
                  <a:srgbClr val="FF0000"/>
                </a:solidFill>
              </a:rPr>
              <a:t>Dämmung an der Fensterleibung</a:t>
            </a:r>
            <a:endParaRPr lang="de-DE" sz="2800" dirty="0" smtClean="0">
              <a:solidFill>
                <a:srgbClr val="FF3300"/>
              </a:solidFill>
            </a:endParaRPr>
          </a:p>
        </p:txBody>
      </p:sp>
      <p:sp>
        <p:nvSpPr>
          <p:cNvPr id="90118" name="Text Box 5"/>
          <p:cNvSpPr txBox="1">
            <a:spLocks noChangeArrowheads="1"/>
          </p:cNvSpPr>
          <p:nvPr/>
        </p:nvSpPr>
        <p:spPr bwMode="auto">
          <a:xfrm>
            <a:off x="1186962" y="6210300"/>
            <a:ext cx="225254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Tx/>
              <a:buFontTx/>
              <a:buNone/>
            </a:pPr>
            <a:r>
              <a:rPr lang="de-DE" sz="1100" dirty="0" smtClean="0">
                <a:solidFill>
                  <a:srgbClr val="3333FF"/>
                </a:solidFill>
              </a:rPr>
              <a:t>Grafiken: </a:t>
            </a:r>
            <a:r>
              <a:rPr lang="de-DE" sz="1100" dirty="0">
                <a:solidFill>
                  <a:srgbClr val="3333FF"/>
                </a:solidFill>
              </a:rPr>
              <a:t>Energieagentur NRW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t="18545" r="54229" b="26500"/>
          <a:stretch>
            <a:fillRect/>
          </a:stretch>
        </p:blipFill>
        <p:spPr bwMode="auto">
          <a:xfrm>
            <a:off x="1187625" y="2132856"/>
            <a:ext cx="3168352" cy="27363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1619673" y="1628802"/>
            <a:ext cx="158417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400" dirty="0" smtClean="0">
                <a:solidFill>
                  <a:schemeClr val="tx1"/>
                </a:solidFill>
              </a:rPr>
              <a:t>Bestand</a:t>
            </a:r>
            <a:endParaRPr lang="de-DE" sz="2400" dirty="0">
              <a:solidFill>
                <a:schemeClr val="tx1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187625" y="5445224"/>
            <a:ext cx="3433953" cy="630942"/>
          </a:xfrm>
          <a:prstGeom prst="rect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rgbClr val="FF0000"/>
                </a:solidFill>
              </a:rPr>
              <a:t>Schimmel gefährdeter Bereich </a:t>
            </a:r>
          </a:p>
          <a:p>
            <a:r>
              <a:rPr lang="de-DE" sz="1400" dirty="0" smtClean="0">
                <a:solidFill>
                  <a:srgbClr val="FF0000"/>
                </a:solidFill>
              </a:rPr>
              <a:t>bei Oberflächentemperaturen &lt; 12,6°C</a:t>
            </a:r>
            <a:endParaRPr lang="de-DE" sz="1400" dirty="0">
              <a:solidFill>
                <a:srgbClr val="FF000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 l="58132" t="1191" b="52700"/>
          <a:stretch>
            <a:fillRect/>
          </a:stretch>
        </p:blipFill>
        <p:spPr bwMode="auto">
          <a:xfrm>
            <a:off x="5364088" y="1421160"/>
            <a:ext cx="2898230" cy="2295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l="58132" t="54363"/>
          <a:stretch>
            <a:fillRect/>
          </a:stretch>
        </p:blipFill>
        <p:spPr bwMode="auto">
          <a:xfrm>
            <a:off x="5364088" y="4149082"/>
            <a:ext cx="2898230" cy="227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hteck 11"/>
          <p:cNvSpPr/>
          <p:nvPr/>
        </p:nvSpPr>
        <p:spPr bwMode="auto">
          <a:xfrm>
            <a:off x="7812361" y="4149080"/>
            <a:ext cx="720080" cy="43204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smtClean="0">
              <a:ln>
                <a:noFill/>
              </a:ln>
              <a:solidFill>
                <a:srgbClr val="3333FF"/>
              </a:solidFill>
              <a:effectLst/>
              <a:latin typeface="Arial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7452321" y="3573016"/>
            <a:ext cx="1440160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solidFill>
                  <a:srgbClr val="FF0000"/>
                </a:solidFill>
              </a:rPr>
              <a:t>besser so nicht !!</a:t>
            </a:r>
            <a:endParaRPr lang="de-DE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"/>
          <p:cNvSpPr>
            <a:spLocks noChangeArrowheads="1"/>
          </p:cNvSpPr>
          <p:nvPr/>
        </p:nvSpPr>
        <p:spPr bwMode="auto">
          <a:xfrm>
            <a:off x="0" y="2349500"/>
            <a:ext cx="9144000" cy="45085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de-DE"/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20725"/>
            <a:ext cx="9144000" cy="468313"/>
          </a:xfrm>
          <a:solidFill>
            <a:srgbClr val="FFC000">
              <a:alpha val="50195"/>
            </a:srgbClr>
          </a:solidFill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de-DE" sz="2800" dirty="0" smtClean="0"/>
              <a:t>regionaltypische Wohngebäude</a:t>
            </a:r>
          </a:p>
        </p:txBody>
      </p:sp>
      <p:pic>
        <p:nvPicPr>
          <p:cNvPr id="8" name="Picture 4" descr="C:\Dokumente und Einstellungen\Bernhard\Eigene Dateien\1. BÜRO\2. FOLIEN\1. eigene Folien\Fotos\1. Gebäude\HANSEN, Zeltingen\verkleinert 640x480\k-134_34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6863" y="1363663"/>
            <a:ext cx="2271712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3" descr="C:\Dokumente und Einstellungen\Bernhard\Eigene Dateien\1. BÜRO\2. FOLIEN\1. eigene Folien\Fotos\1. Gebäude\JUSTEN, Briedern\verkleinert 800x600\k-111_1137.JPG"/>
          <p:cNvPicPr>
            <a:picLocks noChangeAspect="1" noChangeArrowheads="1"/>
          </p:cNvPicPr>
          <p:nvPr/>
        </p:nvPicPr>
        <p:blipFill>
          <a:blip r:embed="rId3" cstate="print"/>
          <a:srcRect b="17287"/>
          <a:stretch>
            <a:fillRect/>
          </a:stretch>
        </p:blipFill>
        <p:spPr bwMode="auto">
          <a:xfrm>
            <a:off x="3033713" y="1268413"/>
            <a:ext cx="4903787" cy="540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" y="6581775"/>
            <a:ext cx="2400300" cy="2616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de-DE" sz="1100" dirty="0" smtClean="0">
                <a:solidFill>
                  <a:srgbClr val="3333FF"/>
                </a:solidFill>
              </a:rPr>
              <a:t>Fotos: Bernhard ANDRE, Wittlich</a:t>
            </a:r>
            <a:endParaRPr lang="de-DE" sz="1100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2349500"/>
            <a:ext cx="9144000" cy="45085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de-DE"/>
          </a:p>
        </p:txBody>
      </p:sp>
      <p:sp>
        <p:nvSpPr>
          <p:cNvPr id="90117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720000"/>
            <a:ext cx="9144000" cy="468313"/>
          </a:xfrm>
          <a:solidFill>
            <a:srgbClr val="FFC000">
              <a:alpha val="50000"/>
            </a:srgbClr>
          </a:solidFill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de-DE" sz="2800" dirty="0" smtClean="0">
                <a:solidFill>
                  <a:srgbClr val="FF0000"/>
                </a:solidFill>
              </a:rPr>
              <a:t>Dämmung an der Fensterleibung</a:t>
            </a:r>
            <a:endParaRPr lang="de-DE" sz="2800" dirty="0" smtClean="0">
              <a:solidFill>
                <a:srgbClr val="FF3300"/>
              </a:solidFill>
            </a:endParaRPr>
          </a:p>
        </p:txBody>
      </p:sp>
      <p:sp>
        <p:nvSpPr>
          <p:cNvPr id="90118" name="Text Box 5"/>
          <p:cNvSpPr txBox="1">
            <a:spLocks noChangeArrowheads="1"/>
          </p:cNvSpPr>
          <p:nvPr/>
        </p:nvSpPr>
        <p:spPr bwMode="auto">
          <a:xfrm>
            <a:off x="6891460" y="6596390"/>
            <a:ext cx="225254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Tx/>
              <a:buFontTx/>
              <a:buNone/>
            </a:pPr>
            <a:r>
              <a:rPr lang="de-DE" sz="1100" dirty="0" smtClean="0">
                <a:solidFill>
                  <a:srgbClr val="3333FF"/>
                </a:solidFill>
              </a:rPr>
              <a:t>Grafiken: </a:t>
            </a:r>
            <a:r>
              <a:rPr lang="de-DE" sz="1100" dirty="0">
                <a:solidFill>
                  <a:srgbClr val="3333FF"/>
                </a:solidFill>
              </a:rPr>
              <a:t>Energieagentur NRW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t="18545" r="54229" b="26500"/>
          <a:stretch>
            <a:fillRect/>
          </a:stretch>
        </p:blipFill>
        <p:spPr bwMode="auto">
          <a:xfrm>
            <a:off x="395537" y="1700808"/>
            <a:ext cx="3168352" cy="27363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Textfeld 5"/>
          <p:cNvSpPr txBox="1"/>
          <p:nvPr/>
        </p:nvSpPr>
        <p:spPr>
          <a:xfrm>
            <a:off x="971601" y="1196754"/>
            <a:ext cx="158417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400" dirty="0" smtClean="0">
                <a:solidFill>
                  <a:schemeClr val="tx1"/>
                </a:solidFill>
              </a:rPr>
              <a:t>Bestand</a:t>
            </a:r>
            <a:endParaRPr lang="de-DE" sz="2400" dirty="0">
              <a:solidFill>
                <a:schemeClr val="tx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l="57768" b="49702"/>
          <a:stretch>
            <a:fillRect/>
          </a:stretch>
        </p:blipFill>
        <p:spPr bwMode="auto">
          <a:xfrm>
            <a:off x="5364088" y="1340768"/>
            <a:ext cx="3047108" cy="2367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 l="57768" t="50120"/>
          <a:stretch>
            <a:fillRect/>
          </a:stretch>
        </p:blipFill>
        <p:spPr bwMode="auto">
          <a:xfrm>
            <a:off x="5436096" y="4149082"/>
            <a:ext cx="3047108" cy="2348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 t="29062" r="56088" b="15874"/>
          <a:stretch>
            <a:fillRect/>
          </a:stretch>
        </p:blipFill>
        <p:spPr bwMode="auto">
          <a:xfrm>
            <a:off x="1403649" y="4265712"/>
            <a:ext cx="3168352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feld 9"/>
          <p:cNvSpPr txBox="1"/>
          <p:nvPr/>
        </p:nvSpPr>
        <p:spPr>
          <a:xfrm>
            <a:off x="3995936" y="3717032"/>
            <a:ext cx="1728192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solidFill>
                  <a:srgbClr val="FF0000"/>
                </a:solidFill>
              </a:rPr>
              <a:t>besser so !!</a:t>
            </a:r>
            <a:endParaRPr lang="de-DE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48000"/>
            <a:ext cx="9144000" cy="468313"/>
          </a:xfrm>
          <a:solidFill>
            <a:srgbClr val="FFC000">
              <a:alpha val="50195"/>
            </a:srgbClr>
          </a:solidFill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de-DE" sz="2800" dirty="0" smtClean="0">
                <a:solidFill>
                  <a:srgbClr val="FF0000"/>
                </a:solidFill>
              </a:rPr>
              <a:t>Einfacher Nachweis des Mindestwärmeschutz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2556943" y="6459438"/>
            <a:ext cx="1662632" cy="2616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de-DE" sz="1100" dirty="0" smtClean="0">
                <a:solidFill>
                  <a:srgbClr val="3333FF"/>
                </a:solidFill>
              </a:rPr>
              <a:t>Quelle: </a:t>
            </a:r>
            <a:r>
              <a:rPr lang="de-DE" sz="1100" dirty="0" err="1" smtClean="0">
                <a:solidFill>
                  <a:srgbClr val="3333FF"/>
                </a:solidFill>
              </a:rPr>
              <a:t>ift</a:t>
            </a:r>
            <a:r>
              <a:rPr lang="de-DE" sz="1100" dirty="0" smtClean="0">
                <a:solidFill>
                  <a:srgbClr val="3333FF"/>
                </a:solidFill>
              </a:rPr>
              <a:t>, Rosenheim</a:t>
            </a:r>
            <a:endParaRPr lang="de-DE" sz="1100" dirty="0">
              <a:solidFill>
                <a:srgbClr val="3333FF"/>
              </a:solidFill>
            </a:endParaRPr>
          </a:p>
        </p:txBody>
      </p:sp>
      <p:pic>
        <p:nvPicPr>
          <p:cNvPr id="288770" name="Picture 2"/>
          <p:cNvPicPr>
            <a:picLocks noChangeAspect="1" noChangeArrowheads="1"/>
          </p:cNvPicPr>
          <p:nvPr/>
        </p:nvPicPr>
        <p:blipFill>
          <a:blip r:embed="rId3" cstate="print"/>
          <a:srcRect b="5837"/>
          <a:stretch>
            <a:fillRect/>
          </a:stretch>
        </p:blipFill>
        <p:spPr bwMode="auto">
          <a:xfrm>
            <a:off x="2436144" y="1220416"/>
            <a:ext cx="4800029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3" name="Picture 1" descr="C:\Dokumente und Einstellungen\Bernhard\Eigene Dateien\1. BÜRO\2. FOLIEN\4. sonstige FOLIEN\Einzelgrafiken\schimmelfenster.jpg"/>
          <p:cNvPicPr>
            <a:picLocks noChangeAspect="1" noChangeArrowheads="1"/>
          </p:cNvPicPr>
          <p:nvPr/>
        </p:nvPicPr>
        <p:blipFill>
          <a:blip r:embed="rId4" cstate="print"/>
          <a:srcRect l="10075" t="5972" r="7463" b="16042"/>
          <a:stretch>
            <a:fillRect/>
          </a:stretch>
        </p:blipFill>
        <p:spPr bwMode="auto">
          <a:xfrm>
            <a:off x="0" y="2552700"/>
            <a:ext cx="2314575" cy="3487572"/>
          </a:xfrm>
          <a:prstGeom prst="rect">
            <a:avLst/>
          </a:prstGeom>
          <a:noFill/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0" y="6015365"/>
            <a:ext cx="2314800" cy="2616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de-DE" sz="1100" dirty="0" smtClean="0">
                <a:solidFill>
                  <a:srgbClr val="3333FF"/>
                </a:solidFill>
              </a:rPr>
              <a:t>Foto: Kaminkehrer Herrmann</a:t>
            </a:r>
            <a:endParaRPr lang="de-DE" sz="1100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0" y="2349500"/>
            <a:ext cx="9144000" cy="45085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de-DE"/>
          </a:p>
        </p:txBody>
      </p:sp>
      <p:pic>
        <p:nvPicPr>
          <p:cNvPr id="90115" name="Picture 3" descr="Haus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219200"/>
            <a:ext cx="6086475" cy="468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685800"/>
            <a:ext cx="9144000" cy="468313"/>
          </a:xfrm>
          <a:solidFill>
            <a:srgbClr val="FFC000">
              <a:alpha val="50195"/>
            </a:srgbClr>
          </a:solidFill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de-DE" sz="2800" u="sng" dirty="0" smtClean="0">
                <a:solidFill>
                  <a:srgbClr val="FF3300"/>
                </a:solidFill>
              </a:rPr>
              <a:t>Schwachstellen:</a:t>
            </a:r>
            <a:r>
              <a:rPr lang="de-DE" sz="2800" dirty="0" smtClean="0">
                <a:solidFill>
                  <a:srgbClr val="FF3300"/>
                </a:solidFill>
              </a:rPr>
              <a:t> Wärmebrücken</a:t>
            </a:r>
            <a:r>
              <a:rPr lang="de-DE" sz="2800" dirty="0" smtClean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90117" name="Text Box 5"/>
          <p:cNvSpPr txBox="1">
            <a:spLocks noChangeArrowheads="1"/>
          </p:cNvSpPr>
          <p:nvPr/>
        </p:nvSpPr>
        <p:spPr bwMode="auto">
          <a:xfrm>
            <a:off x="1295400" y="3352800"/>
            <a:ext cx="625475" cy="284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de-DE" sz="1200">
                <a:solidFill>
                  <a:srgbClr val="3333FF"/>
                </a:solidFill>
              </a:rPr>
              <a:t>- 10°C</a:t>
            </a:r>
          </a:p>
        </p:txBody>
      </p:sp>
      <p:sp>
        <p:nvSpPr>
          <p:cNvPr id="90118" name="Text Box 6"/>
          <p:cNvSpPr txBox="1">
            <a:spLocks noChangeArrowheads="1"/>
          </p:cNvSpPr>
          <p:nvPr/>
        </p:nvSpPr>
        <p:spPr bwMode="auto">
          <a:xfrm>
            <a:off x="1752600" y="4876800"/>
            <a:ext cx="447675" cy="2841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de-DE" sz="1200">
                <a:solidFill>
                  <a:srgbClr val="3333FF"/>
                </a:solidFill>
              </a:rPr>
              <a:t>5°C</a:t>
            </a:r>
          </a:p>
        </p:txBody>
      </p:sp>
      <p:sp>
        <p:nvSpPr>
          <p:cNvPr id="90119" name="Text Box 7"/>
          <p:cNvSpPr txBox="1">
            <a:spLocks noChangeArrowheads="1"/>
          </p:cNvSpPr>
          <p:nvPr/>
        </p:nvSpPr>
        <p:spPr bwMode="auto">
          <a:xfrm>
            <a:off x="3124200" y="2057400"/>
            <a:ext cx="541338" cy="2841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de-DE" sz="1200">
                <a:solidFill>
                  <a:srgbClr val="3333FF"/>
                </a:solidFill>
              </a:rPr>
              <a:t>- 2°C</a:t>
            </a:r>
          </a:p>
        </p:txBody>
      </p:sp>
      <p:sp>
        <p:nvSpPr>
          <p:cNvPr id="90120" name="Text Box 8"/>
          <p:cNvSpPr txBox="1">
            <a:spLocks noChangeArrowheads="1"/>
          </p:cNvSpPr>
          <p:nvPr/>
        </p:nvSpPr>
        <p:spPr bwMode="auto">
          <a:xfrm>
            <a:off x="7010400" y="3886200"/>
            <a:ext cx="625475" cy="284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de-DE" sz="1200">
                <a:solidFill>
                  <a:srgbClr val="3333FF"/>
                </a:solidFill>
              </a:rPr>
              <a:t>- 10°C</a:t>
            </a:r>
          </a:p>
        </p:txBody>
      </p:sp>
      <p:sp>
        <p:nvSpPr>
          <p:cNvPr id="90121" name="Rectangle 9"/>
          <p:cNvSpPr>
            <a:spLocks noChangeArrowheads="1"/>
          </p:cNvSpPr>
          <p:nvPr/>
        </p:nvSpPr>
        <p:spPr bwMode="auto">
          <a:xfrm>
            <a:off x="2533650" y="2597150"/>
            <a:ext cx="76200" cy="711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0122" name="Rectangle 10"/>
          <p:cNvSpPr>
            <a:spLocks noChangeArrowheads="1"/>
          </p:cNvSpPr>
          <p:nvPr/>
        </p:nvSpPr>
        <p:spPr bwMode="auto">
          <a:xfrm>
            <a:off x="2536825" y="3851275"/>
            <a:ext cx="76200" cy="381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0123" name="Rectangle 11"/>
          <p:cNvSpPr>
            <a:spLocks noChangeArrowheads="1"/>
          </p:cNvSpPr>
          <p:nvPr/>
        </p:nvSpPr>
        <p:spPr bwMode="auto">
          <a:xfrm>
            <a:off x="6369050" y="2400300"/>
            <a:ext cx="76200" cy="62547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0124" name="Rectangle 12"/>
          <p:cNvSpPr>
            <a:spLocks noChangeArrowheads="1"/>
          </p:cNvSpPr>
          <p:nvPr/>
        </p:nvSpPr>
        <p:spPr bwMode="auto">
          <a:xfrm>
            <a:off x="6365875" y="3851275"/>
            <a:ext cx="76200" cy="7239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0125" name="Rectangle 13"/>
          <p:cNvSpPr>
            <a:spLocks noChangeArrowheads="1"/>
          </p:cNvSpPr>
          <p:nvPr/>
        </p:nvSpPr>
        <p:spPr bwMode="auto">
          <a:xfrm>
            <a:off x="6365875" y="5013325"/>
            <a:ext cx="76200" cy="533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0126" name="Rectangle 14"/>
          <p:cNvSpPr>
            <a:spLocks noChangeArrowheads="1"/>
          </p:cNvSpPr>
          <p:nvPr/>
        </p:nvSpPr>
        <p:spPr bwMode="auto">
          <a:xfrm>
            <a:off x="6369050" y="3121025"/>
            <a:ext cx="76200" cy="1746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0127" name="Rectangle 15"/>
          <p:cNvSpPr>
            <a:spLocks noChangeArrowheads="1"/>
          </p:cNvSpPr>
          <p:nvPr/>
        </p:nvSpPr>
        <p:spPr bwMode="auto">
          <a:xfrm>
            <a:off x="5073650" y="1412875"/>
            <a:ext cx="295275" cy="98107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0128" name="Rectangle 16"/>
          <p:cNvSpPr>
            <a:spLocks noChangeArrowheads="1"/>
          </p:cNvSpPr>
          <p:nvPr/>
        </p:nvSpPr>
        <p:spPr bwMode="auto">
          <a:xfrm>
            <a:off x="5464175" y="1412875"/>
            <a:ext cx="279400" cy="98107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0129" name="Rectangle 17"/>
          <p:cNvSpPr>
            <a:spLocks noChangeArrowheads="1"/>
          </p:cNvSpPr>
          <p:nvPr/>
        </p:nvSpPr>
        <p:spPr bwMode="auto">
          <a:xfrm>
            <a:off x="5838825" y="1409700"/>
            <a:ext cx="276225" cy="9842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0130" name="Rectangle 18"/>
          <p:cNvSpPr>
            <a:spLocks noChangeArrowheads="1"/>
          </p:cNvSpPr>
          <p:nvPr/>
        </p:nvSpPr>
        <p:spPr bwMode="auto">
          <a:xfrm>
            <a:off x="2762250" y="2949575"/>
            <a:ext cx="860425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0131" name="Rectangle 19"/>
          <p:cNvSpPr>
            <a:spLocks noChangeArrowheads="1"/>
          </p:cNvSpPr>
          <p:nvPr/>
        </p:nvSpPr>
        <p:spPr bwMode="auto">
          <a:xfrm>
            <a:off x="3816350" y="2952750"/>
            <a:ext cx="1000125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0132" name="Rectangle 20"/>
          <p:cNvSpPr>
            <a:spLocks noChangeArrowheads="1"/>
          </p:cNvSpPr>
          <p:nvPr/>
        </p:nvSpPr>
        <p:spPr bwMode="auto">
          <a:xfrm>
            <a:off x="2759075" y="4365625"/>
            <a:ext cx="863600" cy="698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0133" name="Rectangle 21"/>
          <p:cNvSpPr>
            <a:spLocks noChangeArrowheads="1"/>
          </p:cNvSpPr>
          <p:nvPr/>
        </p:nvSpPr>
        <p:spPr bwMode="auto">
          <a:xfrm>
            <a:off x="3810000" y="4365625"/>
            <a:ext cx="654050" cy="698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0134" name="Rectangle 22"/>
          <p:cNvSpPr>
            <a:spLocks noChangeArrowheads="1"/>
          </p:cNvSpPr>
          <p:nvPr/>
        </p:nvSpPr>
        <p:spPr bwMode="auto">
          <a:xfrm>
            <a:off x="4819650" y="1663700"/>
            <a:ext cx="76200" cy="13652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0135" name="Rectangle 23"/>
          <p:cNvSpPr>
            <a:spLocks noChangeArrowheads="1"/>
          </p:cNvSpPr>
          <p:nvPr/>
        </p:nvSpPr>
        <p:spPr bwMode="auto">
          <a:xfrm>
            <a:off x="5257800" y="4441825"/>
            <a:ext cx="76200" cy="990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0136" name="Rectangle 24"/>
          <p:cNvSpPr>
            <a:spLocks noChangeArrowheads="1"/>
          </p:cNvSpPr>
          <p:nvPr/>
        </p:nvSpPr>
        <p:spPr bwMode="auto">
          <a:xfrm>
            <a:off x="5432425" y="5340350"/>
            <a:ext cx="784225" cy="76200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0137" name="Rectangle 25"/>
          <p:cNvSpPr>
            <a:spLocks noChangeArrowheads="1"/>
          </p:cNvSpPr>
          <p:nvPr/>
        </p:nvSpPr>
        <p:spPr bwMode="auto">
          <a:xfrm>
            <a:off x="2536825" y="4235450"/>
            <a:ext cx="76200" cy="2286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0138" name="Rectangle 26"/>
          <p:cNvSpPr>
            <a:spLocks noChangeArrowheads="1"/>
          </p:cNvSpPr>
          <p:nvPr/>
        </p:nvSpPr>
        <p:spPr bwMode="auto">
          <a:xfrm>
            <a:off x="4572000" y="4368800"/>
            <a:ext cx="762000" cy="698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866331" name="Oval 27"/>
          <p:cNvSpPr>
            <a:spLocks noChangeArrowheads="1"/>
          </p:cNvSpPr>
          <p:nvPr/>
        </p:nvSpPr>
        <p:spPr bwMode="auto">
          <a:xfrm>
            <a:off x="4305300" y="4178300"/>
            <a:ext cx="457200" cy="4572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866332" name="Oval 28"/>
          <p:cNvSpPr>
            <a:spLocks noChangeArrowheads="1"/>
          </p:cNvSpPr>
          <p:nvPr/>
        </p:nvSpPr>
        <p:spPr bwMode="auto">
          <a:xfrm>
            <a:off x="3505200" y="4114800"/>
            <a:ext cx="457200" cy="4572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866333" name="Oval 29"/>
          <p:cNvSpPr>
            <a:spLocks noChangeArrowheads="1"/>
          </p:cNvSpPr>
          <p:nvPr/>
        </p:nvSpPr>
        <p:spPr bwMode="auto">
          <a:xfrm>
            <a:off x="6096000" y="2819400"/>
            <a:ext cx="457200" cy="4572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866334" name="Oval 30"/>
          <p:cNvSpPr>
            <a:spLocks noChangeArrowheads="1"/>
          </p:cNvSpPr>
          <p:nvPr/>
        </p:nvSpPr>
        <p:spPr bwMode="auto">
          <a:xfrm>
            <a:off x="6096000" y="2057400"/>
            <a:ext cx="457200" cy="4572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866335" name="Oval 31"/>
          <p:cNvSpPr>
            <a:spLocks noChangeArrowheads="1"/>
          </p:cNvSpPr>
          <p:nvPr/>
        </p:nvSpPr>
        <p:spPr bwMode="auto">
          <a:xfrm>
            <a:off x="4724400" y="1447800"/>
            <a:ext cx="457200" cy="4572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866336" name="Oval 32"/>
          <p:cNvSpPr>
            <a:spLocks noChangeArrowheads="1"/>
          </p:cNvSpPr>
          <p:nvPr/>
        </p:nvSpPr>
        <p:spPr bwMode="auto">
          <a:xfrm>
            <a:off x="2438400" y="2743200"/>
            <a:ext cx="457200" cy="4572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866337" name="Oval 33"/>
          <p:cNvSpPr>
            <a:spLocks noChangeArrowheads="1"/>
          </p:cNvSpPr>
          <p:nvPr/>
        </p:nvSpPr>
        <p:spPr bwMode="auto">
          <a:xfrm>
            <a:off x="3505200" y="2743200"/>
            <a:ext cx="457200" cy="4572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866338" name="Oval 34"/>
          <p:cNvSpPr>
            <a:spLocks noChangeArrowheads="1"/>
          </p:cNvSpPr>
          <p:nvPr/>
        </p:nvSpPr>
        <p:spPr bwMode="auto">
          <a:xfrm>
            <a:off x="5105400" y="5181600"/>
            <a:ext cx="457200" cy="4572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866339" name="Oval 35"/>
          <p:cNvSpPr>
            <a:spLocks noChangeArrowheads="1"/>
          </p:cNvSpPr>
          <p:nvPr/>
        </p:nvSpPr>
        <p:spPr bwMode="auto">
          <a:xfrm>
            <a:off x="6096000" y="5181600"/>
            <a:ext cx="457200" cy="4572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866340" name="Oval 36"/>
          <p:cNvSpPr>
            <a:spLocks noChangeArrowheads="1"/>
          </p:cNvSpPr>
          <p:nvPr/>
        </p:nvSpPr>
        <p:spPr bwMode="auto">
          <a:xfrm>
            <a:off x="6096000" y="3581400"/>
            <a:ext cx="457200" cy="4572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0149" name="Text Box 37"/>
          <p:cNvSpPr txBox="1">
            <a:spLocks noChangeArrowheads="1"/>
          </p:cNvSpPr>
          <p:nvPr/>
        </p:nvSpPr>
        <p:spPr bwMode="auto">
          <a:xfrm>
            <a:off x="5562600" y="3352800"/>
            <a:ext cx="531813" cy="2841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de-DE" sz="1200">
                <a:solidFill>
                  <a:srgbClr val="FF0000"/>
                </a:solidFill>
              </a:rPr>
              <a:t>20°C</a:t>
            </a:r>
          </a:p>
        </p:txBody>
      </p:sp>
      <p:sp>
        <p:nvSpPr>
          <p:cNvPr id="90150" name="Text Box 38"/>
          <p:cNvSpPr txBox="1">
            <a:spLocks noChangeArrowheads="1"/>
          </p:cNvSpPr>
          <p:nvPr/>
        </p:nvSpPr>
        <p:spPr bwMode="auto">
          <a:xfrm>
            <a:off x="3124200" y="3505200"/>
            <a:ext cx="531813" cy="2841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de-DE" sz="1200">
                <a:solidFill>
                  <a:srgbClr val="FF0000"/>
                </a:solidFill>
              </a:rPr>
              <a:t>20°C</a:t>
            </a:r>
          </a:p>
        </p:txBody>
      </p:sp>
      <p:sp>
        <p:nvSpPr>
          <p:cNvPr id="90151" name="Rectangle 39"/>
          <p:cNvSpPr>
            <a:spLocks noChangeArrowheads="1"/>
          </p:cNvSpPr>
          <p:nvPr/>
        </p:nvSpPr>
        <p:spPr bwMode="auto">
          <a:xfrm>
            <a:off x="2535238" y="4238625"/>
            <a:ext cx="76200" cy="3810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0152" name="Text Box 40"/>
          <p:cNvSpPr txBox="1">
            <a:spLocks noChangeArrowheads="1"/>
          </p:cNvSpPr>
          <p:nvPr/>
        </p:nvSpPr>
        <p:spPr bwMode="auto">
          <a:xfrm>
            <a:off x="2971800" y="4953000"/>
            <a:ext cx="531813" cy="2841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de-DE" sz="1200">
                <a:solidFill>
                  <a:srgbClr val="3333FF"/>
                </a:solidFill>
              </a:rPr>
              <a:t>10°C</a:t>
            </a:r>
          </a:p>
        </p:txBody>
      </p:sp>
      <p:sp>
        <p:nvSpPr>
          <p:cNvPr id="866345" name="Oval 41"/>
          <p:cNvSpPr>
            <a:spLocks noChangeArrowheads="1"/>
          </p:cNvSpPr>
          <p:nvPr/>
        </p:nvSpPr>
        <p:spPr bwMode="auto">
          <a:xfrm>
            <a:off x="2438400" y="4114800"/>
            <a:ext cx="457200" cy="4572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2" name="Rechteck 41"/>
          <p:cNvSpPr/>
          <p:nvPr/>
        </p:nvSpPr>
        <p:spPr>
          <a:xfrm>
            <a:off x="1540119" y="6221412"/>
            <a:ext cx="23807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 smtClean="0">
                <a:solidFill>
                  <a:srgbClr val="0000FF"/>
                </a:solidFill>
              </a:rPr>
              <a:t>Grafik: Bernhard Andre, Wittlich</a:t>
            </a:r>
            <a:endParaRPr lang="de-DE" sz="11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66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66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66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66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66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66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66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66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66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66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66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66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66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66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66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66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66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66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66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66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66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66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6331" grpId="0" animBg="1"/>
      <p:bldP spid="866332" grpId="0" animBg="1"/>
      <p:bldP spid="866333" grpId="0" animBg="1"/>
      <p:bldP spid="866334" grpId="0" animBg="1"/>
      <p:bldP spid="866335" grpId="0" animBg="1"/>
      <p:bldP spid="866336" grpId="0" animBg="1"/>
      <p:bldP spid="866337" grpId="0" animBg="1"/>
      <p:bldP spid="866338" grpId="0" animBg="1"/>
      <p:bldP spid="866339" grpId="0" animBg="1"/>
      <p:bldP spid="866340" grpId="0" animBg="1"/>
      <p:bldP spid="866345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ChangeArrowheads="1"/>
          </p:cNvSpPr>
          <p:nvPr/>
        </p:nvSpPr>
        <p:spPr bwMode="auto">
          <a:xfrm>
            <a:off x="0" y="2349500"/>
            <a:ext cx="9144000" cy="45085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de-DE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685800"/>
            <a:ext cx="9144000" cy="468313"/>
          </a:xfrm>
          <a:solidFill>
            <a:srgbClr val="FFC000">
              <a:alpha val="50195"/>
            </a:srgbClr>
          </a:solidFill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de-DE" sz="2800" dirty="0" smtClean="0">
                <a:solidFill>
                  <a:srgbClr val="FF3300"/>
                </a:solidFill>
              </a:rPr>
              <a:t>Wärmebrücken</a:t>
            </a:r>
            <a:r>
              <a:rPr lang="de-DE" sz="2800" dirty="0" smtClean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91140" name="Rectangle 8"/>
          <p:cNvSpPr>
            <a:spLocks noChangeArrowheads="1"/>
          </p:cNvSpPr>
          <p:nvPr/>
        </p:nvSpPr>
        <p:spPr bwMode="auto">
          <a:xfrm>
            <a:off x="2533650" y="2597150"/>
            <a:ext cx="76200" cy="711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1141" name="Rectangle 9"/>
          <p:cNvSpPr>
            <a:spLocks noChangeArrowheads="1"/>
          </p:cNvSpPr>
          <p:nvPr/>
        </p:nvSpPr>
        <p:spPr bwMode="auto">
          <a:xfrm>
            <a:off x="2536825" y="3851275"/>
            <a:ext cx="76200" cy="381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1142" name="Rectangle 10"/>
          <p:cNvSpPr>
            <a:spLocks noChangeArrowheads="1"/>
          </p:cNvSpPr>
          <p:nvPr/>
        </p:nvSpPr>
        <p:spPr bwMode="auto">
          <a:xfrm>
            <a:off x="6369050" y="2400300"/>
            <a:ext cx="76200" cy="62547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1143" name="Rectangle 11"/>
          <p:cNvSpPr>
            <a:spLocks noChangeArrowheads="1"/>
          </p:cNvSpPr>
          <p:nvPr/>
        </p:nvSpPr>
        <p:spPr bwMode="auto">
          <a:xfrm>
            <a:off x="6365875" y="3851275"/>
            <a:ext cx="76200" cy="7239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1144" name="Rectangle 12"/>
          <p:cNvSpPr>
            <a:spLocks noChangeArrowheads="1"/>
          </p:cNvSpPr>
          <p:nvPr/>
        </p:nvSpPr>
        <p:spPr bwMode="auto">
          <a:xfrm>
            <a:off x="6365875" y="5013325"/>
            <a:ext cx="76200" cy="533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1145" name="Rectangle 13"/>
          <p:cNvSpPr>
            <a:spLocks noChangeArrowheads="1"/>
          </p:cNvSpPr>
          <p:nvPr/>
        </p:nvSpPr>
        <p:spPr bwMode="auto">
          <a:xfrm>
            <a:off x="6369050" y="3121025"/>
            <a:ext cx="76200" cy="1746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1146" name="Rectangle 14"/>
          <p:cNvSpPr>
            <a:spLocks noChangeArrowheads="1"/>
          </p:cNvSpPr>
          <p:nvPr/>
        </p:nvSpPr>
        <p:spPr bwMode="auto">
          <a:xfrm>
            <a:off x="5073650" y="1412875"/>
            <a:ext cx="295275" cy="98107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1147" name="Rectangle 15"/>
          <p:cNvSpPr>
            <a:spLocks noChangeArrowheads="1"/>
          </p:cNvSpPr>
          <p:nvPr/>
        </p:nvSpPr>
        <p:spPr bwMode="auto">
          <a:xfrm>
            <a:off x="5464175" y="1412875"/>
            <a:ext cx="279400" cy="98107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1148" name="Rectangle 16"/>
          <p:cNvSpPr>
            <a:spLocks noChangeArrowheads="1"/>
          </p:cNvSpPr>
          <p:nvPr/>
        </p:nvSpPr>
        <p:spPr bwMode="auto">
          <a:xfrm>
            <a:off x="5838825" y="1409700"/>
            <a:ext cx="276225" cy="9842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1149" name="Rectangle 17"/>
          <p:cNvSpPr>
            <a:spLocks noChangeArrowheads="1"/>
          </p:cNvSpPr>
          <p:nvPr/>
        </p:nvSpPr>
        <p:spPr bwMode="auto">
          <a:xfrm>
            <a:off x="2762250" y="2949575"/>
            <a:ext cx="860425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1150" name="Rectangle 18"/>
          <p:cNvSpPr>
            <a:spLocks noChangeArrowheads="1"/>
          </p:cNvSpPr>
          <p:nvPr/>
        </p:nvSpPr>
        <p:spPr bwMode="auto">
          <a:xfrm>
            <a:off x="3816350" y="2952750"/>
            <a:ext cx="1000125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1151" name="Rectangle 19"/>
          <p:cNvSpPr>
            <a:spLocks noChangeArrowheads="1"/>
          </p:cNvSpPr>
          <p:nvPr/>
        </p:nvSpPr>
        <p:spPr bwMode="auto">
          <a:xfrm>
            <a:off x="2759075" y="4365625"/>
            <a:ext cx="863600" cy="698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1152" name="Rectangle 20"/>
          <p:cNvSpPr>
            <a:spLocks noChangeArrowheads="1"/>
          </p:cNvSpPr>
          <p:nvPr/>
        </p:nvSpPr>
        <p:spPr bwMode="auto">
          <a:xfrm>
            <a:off x="3810000" y="4365625"/>
            <a:ext cx="654050" cy="698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1153" name="Rectangle 21"/>
          <p:cNvSpPr>
            <a:spLocks noChangeArrowheads="1"/>
          </p:cNvSpPr>
          <p:nvPr/>
        </p:nvSpPr>
        <p:spPr bwMode="auto">
          <a:xfrm>
            <a:off x="4819650" y="1663700"/>
            <a:ext cx="76200" cy="13652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1154" name="Rectangle 22"/>
          <p:cNvSpPr>
            <a:spLocks noChangeArrowheads="1"/>
          </p:cNvSpPr>
          <p:nvPr/>
        </p:nvSpPr>
        <p:spPr bwMode="auto">
          <a:xfrm>
            <a:off x="5257800" y="4441825"/>
            <a:ext cx="76200" cy="990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1155" name="Rectangle 23"/>
          <p:cNvSpPr>
            <a:spLocks noChangeArrowheads="1"/>
          </p:cNvSpPr>
          <p:nvPr/>
        </p:nvSpPr>
        <p:spPr bwMode="auto">
          <a:xfrm>
            <a:off x="5432425" y="5340350"/>
            <a:ext cx="784225" cy="76200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1156" name="Rectangle 24"/>
          <p:cNvSpPr>
            <a:spLocks noChangeArrowheads="1"/>
          </p:cNvSpPr>
          <p:nvPr/>
        </p:nvSpPr>
        <p:spPr bwMode="auto">
          <a:xfrm>
            <a:off x="2536825" y="4235450"/>
            <a:ext cx="76200" cy="2286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1157" name="Rectangle 26"/>
          <p:cNvSpPr>
            <a:spLocks noChangeArrowheads="1"/>
          </p:cNvSpPr>
          <p:nvPr/>
        </p:nvSpPr>
        <p:spPr bwMode="auto">
          <a:xfrm>
            <a:off x="4572000" y="4368800"/>
            <a:ext cx="762000" cy="698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1158" name="Rectangle 40"/>
          <p:cNvSpPr>
            <a:spLocks noChangeArrowheads="1"/>
          </p:cNvSpPr>
          <p:nvPr/>
        </p:nvSpPr>
        <p:spPr bwMode="auto">
          <a:xfrm>
            <a:off x="2538413" y="4238625"/>
            <a:ext cx="76200" cy="4191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3" name="Rechteck 22"/>
          <p:cNvSpPr/>
          <p:nvPr/>
        </p:nvSpPr>
        <p:spPr>
          <a:xfrm>
            <a:off x="1540119" y="6221412"/>
            <a:ext cx="23807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 smtClean="0">
                <a:solidFill>
                  <a:srgbClr val="0000FF"/>
                </a:solidFill>
              </a:rPr>
              <a:t>Grafik: Bernhard Andre, Wittlich</a:t>
            </a:r>
            <a:endParaRPr lang="de-DE" sz="11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3074"/>
          <p:cNvSpPr>
            <a:spLocks noChangeArrowheads="1"/>
          </p:cNvSpPr>
          <p:nvPr/>
        </p:nvSpPr>
        <p:spPr bwMode="auto">
          <a:xfrm>
            <a:off x="0" y="2349500"/>
            <a:ext cx="9144000" cy="45085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de-DE"/>
          </a:p>
        </p:txBody>
      </p:sp>
      <p:pic>
        <p:nvPicPr>
          <p:cNvPr id="92163" name="Picture 3075" descr="Haus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219200"/>
            <a:ext cx="6086475" cy="468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4" name="Rectangle 3076"/>
          <p:cNvSpPr>
            <a:spLocks noChangeArrowheads="1"/>
          </p:cNvSpPr>
          <p:nvPr/>
        </p:nvSpPr>
        <p:spPr bwMode="auto">
          <a:xfrm>
            <a:off x="2536825" y="2600325"/>
            <a:ext cx="76200" cy="7048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2165" name="Rectangle 3077"/>
          <p:cNvSpPr>
            <a:spLocks noChangeArrowheads="1"/>
          </p:cNvSpPr>
          <p:nvPr/>
        </p:nvSpPr>
        <p:spPr bwMode="auto">
          <a:xfrm>
            <a:off x="2538413" y="3849688"/>
            <a:ext cx="76200" cy="42703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2166" name="Rectangle 3078"/>
          <p:cNvSpPr>
            <a:spLocks noChangeArrowheads="1"/>
          </p:cNvSpPr>
          <p:nvPr/>
        </p:nvSpPr>
        <p:spPr bwMode="auto">
          <a:xfrm>
            <a:off x="6372225" y="2400300"/>
            <a:ext cx="76200" cy="6270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2167" name="Rectangle 3079"/>
          <p:cNvSpPr>
            <a:spLocks noChangeArrowheads="1"/>
          </p:cNvSpPr>
          <p:nvPr/>
        </p:nvSpPr>
        <p:spPr bwMode="auto">
          <a:xfrm>
            <a:off x="6367463" y="3848100"/>
            <a:ext cx="76200" cy="7286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2168" name="Rectangle 3080"/>
          <p:cNvSpPr>
            <a:spLocks noChangeArrowheads="1"/>
          </p:cNvSpPr>
          <p:nvPr/>
        </p:nvSpPr>
        <p:spPr bwMode="auto">
          <a:xfrm>
            <a:off x="6367463" y="5010150"/>
            <a:ext cx="76200" cy="533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2169" name="Rectangle 3081"/>
          <p:cNvSpPr>
            <a:spLocks noChangeArrowheads="1"/>
          </p:cNvSpPr>
          <p:nvPr/>
        </p:nvSpPr>
        <p:spPr bwMode="auto">
          <a:xfrm>
            <a:off x="6370638" y="3124200"/>
            <a:ext cx="80962" cy="152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2170" name="Rectangle 3082"/>
          <p:cNvSpPr>
            <a:spLocks noChangeArrowheads="1"/>
          </p:cNvSpPr>
          <p:nvPr/>
        </p:nvSpPr>
        <p:spPr bwMode="auto">
          <a:xfrm>
            <a:off x="5076825" y="1416050"/>
            <a:ext cx="292100" cy="97948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2171" name="Rectangle 3083"/>
          <p:cNvSpPr>
            <a:spLocks noChangeArrowheads="1"/>
          </p:cNvSpPr>
          <p:nvPr/>
        </p:nvSpPr>
        <p:spPr bwMode="auto">
          <a:xfrm>
            <a:off x="5465763" y="1414463"/>
            <a:ext cx="274637" cy="97948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2172" name="Rectangle 3084"/>
          <p:cNvSpPr>
            <a:spLocks noChangeArrowheads="1"/>
          </p:cNvSpPr>
          <p:nvPr/>
        </p:nvSpPr>
        <p:spPr bwMode="auto">
          <a:xfrm>
            <a:off x="5840413" y="1403350"/>
            <a:ext cx="269875" cy="990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2173" name="Rectangle 3085"/>
          <p:cNvSpPr>
            <a:spLocks noChangeArrowheads="1"/>
          </p:cNvSpPr>
          <p:nvPr/>
        </p:nvSpPr>
        <p:spPr bwMode="auto">
          <a:xfrm>
            <a:off x="2760663" y="2952750"/>
            <a:ext cx="862012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2174" name="Rectangle 3086"/>
          <p:cNvSpPr>
            <a:spLocks noChangeArrowheads="1"/>
          </p:cNvSpPr>
          <p:nvPr/>
        </p:nvSpPr>
        <p:spPr bwMode="auto">
          <a:xfrm>
            <a:off x="3814763" y="2947988"/>
            <a:ext cx="998537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2175" name="Rectangle 3087"/>
          <p:cNvSpPr>
            <a:spLocks noChangeArrowheads="1"/>
          </p:cNvSpPr>
          <p:nvPr/>
        </p:nvSpPr>
        <p:spPr bwMode="auto">
          <a:xfrm>
            <a:off x="2760663" y="4357688"/>
            <a:ext cx="862012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2176" name="Rectangle 3088"/>
          <p:cNvSpPr>
            <a:spLocks noChangeArrowheads="1"/>
          </p:cNvSpPr>
          <p:nvPr/>
        </p:nvSpPr>
        <p:spPr bwMode="auto">
          <a:xfrm>
            <a:off x="3808413" y="4359275"/>
            <a:ext cx="661987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2177" name="Rectangle 3089"/>
          <p:cNvSpPr>
            <a:spLocks noChangeArrowheads="1"/>
          </p:cNvSpPr>
          <p:nvPr/>
        </p:nvSpPr>
        <p:spPr bwMode="auto">
          <a:xfrm>
            <a:off x="4816475" y="1652588"/>
            <a:ext cx="76200" cy="1371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2178" name="Rectangle 3090"/>
          <p:cNvSpPr>
            <a:spLocks noChangeArrowheads="1"/>
          </p:cNvSpPr>
          <p:nvPr/>
        </p:nvSpPr>
        <p:spPr bwMode="auto">
          <a:xfrm>
            <a:off x="5257800" y="4441825"/>
            <a:ext cx="76200" cy="9874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2179" name="Rectangle 3091"/>
          <p:cNvSpPr>
            <a:spLocks noChangeArrowheads="1"/>
          </p:cNvSpPr>
          <p:nvPr/>
        </p:nvSpPr>
        <p:spPr bwMode="auto">
          <a:xfrm>
            <a:off x="5430838" y="5340350"/>
            <a:ext cx="788987" cy="76200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2180" name="Rectangle 3092"/>
          <p:cNvSpPr>
            <a:spLocks noChangeArrowheads="1"/>
          </p:cNvSpPr>
          <p:nvPr/>
        </p:nvSpPr>
        <p:spPr bwMode="auto">
          <a:xfrm>
            <a:off x="2538413" y="4276725"/>
            <a:ext cx="76200" cy="3810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2181" name="Rectangle 3093"/>
          <p:cNvSpPr>
            <a:spLocks noChangeArrowheads="1"/>
          </p:cNvSpPr>
          <p:nvPr/>
        </p:nvSpPr>
        <p:spPr bwMode="auto">
          <a:xfrm>
            <a:off x="4570413" y="4360863"/>
            <a:ext cx="762000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2182" name="Rectangle 3094"/>
          <p:cNvSpPr>
            <a:spLocks noChangeArrowheads="1"/>
          </p:cNvSpPr>
          <p:nvPr/>
        </p:nvSpPr>
        <p:spPr bwMode="auto">
          <a:xfrm>
            <a:off x="4570413" y="4438650"/>
            <a:ext cx="76200" cy="152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2183" name="Rectangle 3095"/>
          <p:cNvSpPr>
            <a:spLocks noChangeArrowheads="1"/>
          </p:cNvSpPr>
          <p:nvPr/>
        </p:nvSpPr>
        <p:spPr bwMode="auto">
          <a:xfrm>
            <a:off x="4394200" y="4435475"/>
            <a:ext cx="76200" cy="152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2184" name="Rectangle 3096"/>
          <p:cNvSpPr>
            <a:spLocks noChangeArrowheads="1"/>
          </p:cNvSpPr>
          <p:nvPr/>
        </p:nvSpPr>
        <p:spPr bwMode="auto">
          <a:xfrm>
            <a:off x="3813175" y="4435475"/>
            <a:ext cx="76200" cy="152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2185" name="Rectangle 3097"/>
          <p:cNvSpPr>
            <a:spLocks noChangeArrowheads="1"/>
          </p:cNvSpPr>
          <p:nvPr/>
        </p:nvSpPr>
        <p:spPr bwMode="auto">
          <a:xfrm>
            <a:off x="3544888" y="4433888"/>
            <a:ext cx="76200" cy="152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2186" name="Rectangle 3098"/>
          <p:cNvSpPr>
            <a:spLocks noChangeArrowheads="1"/>
          </p:cNvSpPr>
          <p:nvPr/>
        </p:nvSpPr>
        <p:spPr bwMode="auto">
          <a:xfrm>
            <a:off x="2762250" y="4433888"/>
            <a:ext cx="76200" cy="152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2187" name="Rectangle 3099"/>
          <p:cNvSpPr>
            <a:spLocks noChangeArrowheads="1"/>
          </p:cNvSpPr>
          <p:nvPr/>
        </p:nvSpPr>
        <p:spPr bwMode="auto">
          <a:xfrm>
            <a:off x="2759075" y="2800350"/>
            <a:ext cx="76200" cy="152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2188" name="Rectangle 3100"/>
          <p:cNvSpPr>
            <a:spLocks noChangeArrowheads="1"/>
          </p:cNvSpPr>
          <p:nvPr/>
        </p:nvSpPr>
        <p:spPr bwMode="auto">
          <a:xfrm>
            <a:off x="3546475" y="2800350"/>
            <a:ext cx="76200" cy="152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2189" name="Rectangle 3101"/>
          <p:cNvSpPr>
            <a:spLocks noChangeArrowheads="1"/>
          </p:cNvSpPr>
          <p:nvPr/>
        </p:nvSpPr>
        <p:spPr bwMode="auto">
          <a:xfrm>
            <a:off x="3814763" y="2801938"/>
            <a:ext cx="76200" cy="14446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2190" name="Rectangle 3102"/>
          <p:cNvSpPr>
            <a:spLocks noChangeArrowheads="1"/>
          </p:cNvSpPr>
          <p:nvPr/>
        </p:nvSpPr>
        <p:spPr bwMode="auto">
          <a:xfrm>
            <a:off x="6450013" y="2952750"/>
            <a:ext cx="357187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2191" name="Rectangle 3103"/>
          <p:cNvSpPr>
            <a:spLocks noChangeArrowheads="1"/>
          </p:cNvSpPr>
          <p:nvPr/>
        </p:nvSpPr>
        <p:spPr bwMode="auto">
          <a:xfrm>
            <a:off x="6210300" y="1403350"/>
            <a:ext cx="173038" cy="990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2192" name="Rectangle 3104"/>
          <p:cNvSpPr>
            <a:spLocks noChangeArrowheads="1"/>
          </p:cNvSpPr>
          <p:nvPr/>
        </p:nvSpPr>
        <p:spPr bwMode="auto">
          <a:xfrm>
            <a:off x="4918075" y="1406525"/>
            <a:ext cx="76200" cy="98583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2193" name="Rectangle 3105"/>
          <p:cNvSpPr>
            <a:spLocks noChangeArrowheads="1"/>
          </p:cNvSpPr>
          <p:nvPr/>
        </p:nvSpPr>
        <p:spPr bwMode="auto">
          <a:xfrm>
            <a:off x="6326188" y="3797300"/>
            <a:ext cx="119062" cy="476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2194" name="Rectangle 3106"/>
          <p:cNvSpPr>
            <a:spLocks noChangeArrowheads="1"/>
          </p:cNvSpPr>
          <p:nvPr/>
        </p:nvSpPr>
        <p:spPr bwMode="auto">
          <a:xfrm>
            <a:off x="6313488" y="4956175"/>
            <a:ext cx="128587" cy="4921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2195" name="Rectangle 3107"/>
          <p:cNvSpPr>
            <a:spLocks noChangeArrowheads="1"/>
          </p:cNvSpPr>
          <p:nvPr/>
        </p:nvSpPr>
        <p:spPr bwMode="auto">
          <a:xfrm>
            <a:off x="2538413" y="3806825"/>
            <a:ext cx="120650" cy="428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2196" name="Rectangle 3108"/>
          <p:cNvSpPr>
            <a:spLocks noChangeArrowheads="1"/>
          </p:cNvSpPr>
          <p:nvPr/>
        </p:nvSpPr>
        <p:spPr bwMode="auto">
          <a:xfrm>
            <a:off x="2535238" y="3308350"/>
            <a:ext cx="119062" cy="317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2197" name="AutoShape 3109"/>
          <p:cNvSpPr>
            <a:spLocks noChangeArrowheads="1"/>
          </p:cNvSpPr>
          <p:nvPr/>
        </p:nvSpPr>
        <p:spPr bwMode="auto">
          <a:xfrm rot="5400000">
            <a:off x="6590507" y="2985293"/>
            <a:ext cx="76200" cy="354013"/>
          </a:xfrm>
          <a:prstGeom prst="rtTriangle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868390" name="Oval 3110"/>
          <p:cNvSpPr>
            <a:spLocks noChangeArrowheads="1"/>
          </p:cNvSpPr>
          <p:nvPr/>
        </p:nvSpPr>
        <p:spPr bwMode="auto">
          <a:xfrm>
            <a:off x="2438400" y="2743200"/>
            <a:ext cx="457200" cy="4572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868391" name="Oval 3111"/>
          <p:cNvSpPr>
            <a:spLocks noChangeArrowheads="1"/>
          </p:cNvSpPr>
          <p:nvPr/>
        </p:nvSpPr>
        <p:spPr bwMode="auto">
          <a:xfrm>
            <a:off x="3505200" y="2743200"/>
            <a:ext cx="457200" cy="4572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868392" name="Oval 3112"/>
          <p:cNvSpPr>
            <a:spLocks noChangeArrowheads="1"/>
          </p:cNvSpPr>
          <p:nvPr/>
        </p:nvSpPr>
        <p:spPr bwMode="auto">
          <a:xfrm>
            <a:off x="4724400" y="1447800"/>
            <a:ext cx="457200" cy="4572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868393" name="Oval 3113"/>
          <p:cNvSpPr>
            <a:spLocks noChangeArrowheads="1"/>
          </p:cNvSpPr>
          <p:nvPr/>
        </p:nvSpPr>
        <p:spPr bwMode="auto">
          <a:xfrm>
            <a:off x="6096000" y="2057400"/>
            <a:ext cx="457200" cy="4572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868394" name="Oval 3114"/>
          <p:cNvSpPr>
            <a:spLocks noChangeArrowheads="1"/>
          </p:cNvSpPr>
          <p:nvPr/>
        </p:nvSpPr>
        <p:spPr bwMode="auto">
          <a:xfrm>
            <a:off x="6096000" y="2819400"/>
            <a:ext cx="457200" cy="4572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868395" name="Oval 3115"/>
          <p:cNvSpPr>
            <a:spLocks noChangeArrowheads="1"/>
          </p:cNvSpPr>
          <p:nvPr/>
        </p:nvSpPr>
        <p:spPr bwMode="auto">
          <a:xfrm>
            <a:off x="6096000" y="3581400"/>
            <a:ext cx="457200" cy="4572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868396" name="Oval 3116"/>
          <p:cNvSpPr>
            <a:spLocks noChangeArrowheads="1"/>
          </p:cNvSpPr>
          <p:nvPr/>
        </p:nvSpPr>
        <p:spPr bwMode="auto">
          <a:xfrm>
            <a:off x="6096000" y="5181600"/>
            <a:ext cx="457200" cy="4572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868397" name="Oval 3117"/>
          <p:cNvSpPr>
            <a:spLocks noChangeArrowheads="1"/>
          </p:cNvSpPr>
          <p:nvPr/>
        </p:nvSpPr>
        <p:spPr bwMode="auto">
          <a:xfrm>
            <a:off x="5105400" y="5181600"/>
            <a:ext cx="457200" cy="4572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868398" name="Oval 3118"/>
          <p:cNvSpPr>
            <a:spLocks noChangeArrowheads="1"/>
          </p:cNvSpPr>
          <p:nvPr/>
        </p:nvSpPr>
        <p:spPr bwMode="auto">
          <a:xfrm>
            <a:off x="4292600" y="4165600"/>
            <a:ext cx="457200" cy="4572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868399" name="Oval 3119"/>
          <p:cNvSpPr>
            <a:spLocks noChangeArrowheads="1"/>
          </p:cNvSpPr>
          <p:nvPr/>
        </p:nvSpPr>
        <p:spPr bwMode="auto">
          <a:xfrm>
            <a:off x="3479800" y="4191000"/>
            <a:ext cx="457200" cy="4572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868400" name="Oval 3120"/>
          <p:cNvSpPr>
            <a:spLocks noChangeArrowheads="1"/>
          </p:cNvSpPr>
          <p:nvPr/>
        </p:nvSpPr>
        <p:spPr bwMode="auto">
          <a:xfrm>
            <a:off x="2438400" y="4178300"/>
            <a:ext cx="457200" cy="4572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2209" name="Text Box 3121"/>
          <p:cNvSpPr txBox="1">
            <a:spLocks noChangeArrowheads="1"/>
          </p:cNvSpPr>
          <p:nvPr/>
        </p:nvSpPr>
        <p:spPr bwMode="auto">
          <a:xfrm>
            <a:off x="7010400" y="3886200"/>
            <a:ext cx="625475" cy="284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de-DE" sz="1200">
                <a:solidFill>
                  <a:srgbClr val="3333FF"/>
                </a:solidFill>
              </a:rPr>
              <a:t>- 10°C</a:t>
            </a:r>
          </a:p>
        </p:txBody>
      </p:sp>
      <p:sp>
        <p:nvSpPr>
          <p:cNvPr id="92210" name="Text Box 3122"/>
          <p:cNvSpPr txBox="1">
            <a:spLocks noChangeArrowheads="1"/>
          </p:cNvSpPr>
          <p:nvPr/>
        </p:nvSpPr>
        <p:spPr bwMode="auto">
          <a:xfrm>
            <a:off x="5562600" y="3352800"/>
            <a:ext cx="531813" cy="2841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de-DE" sz="1200">
                <a:solidFill>
                  <a:srgbClr val="FF0000"/>
                </a:solidFill>
              </a:rPr>
              <a:t>20°C</a:t>
            </a:r>
          </a:p>
        </p:txBody>
      </p:sp>
      <p:sp>
        <p:nvSpPr>
          <p:cNvPr id="92211" name="Text Box 3123"/>
          <p:cNvSpPr txBox="1">
            <a:spLocks noChangeArrowheads="1"/>
          </p:cNvSpPr>
          <p:nvPr/>
        </p:nvSpPr>
        <p:spPr bwMode="auto">
          <a:xfrm>
            <a:off x="3124200" y="2057400"/>
            <a:ext cx="541338" cy="2841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de-DE" sz="1200">
                <a:solidFill>
                  <a:srgbClr val="3333FF"/>
                </a:solidFill>
              </a:rPr>
              <a:t>- 2°C</a:t>
            </a:r>
          </a:p>
        </p:txBody>
      </p:sp>
      <p:sp>
        <p:nvSpPr>
          <p:cNvPr id="92212" name="Text Box 3124"/>
          <p:cNvSpPr txBox="1">
            <a:spLocks noChangeArrowheads="1"/>
          </p:cNvSpPr>
          <p:nvPr/>
        </p:nvSpPr>
        <p:spPr bwMode="auto">
          <a:xfrm>
            <a:off x="1295400" y="3352800"/>
            <a:ext cx="625475" cy="284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de-DE" sz="1200">
                <a:solidFill>
                  <a:srgbClr val="3333FF"/>
                </a:solidFill>
              </a:rPr>
              <a:t>- 10°C</a:t>
            </a:r>
          </a:p>
        </p:txBody>
      </p:sp>
      <p:sp>
        <p:nvSpPr>
          <p:cNvPr id="92213" name="Text Box 3125"/>
          <p:cNvSpPr txBox="1">
            <a:spLocks noChangeArrowheads="1"/>
          </p:cNvSpPr>
          <p:nvPr/>
        </p:nvSpPr>
        <p:spPr bwMode="auto">
          <a:xfrm>
            <a:off x="1752600" y="4876800"/>
            <a:ext cx="447675" cy="2841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de-DE" sz="1200">
                <a:solidFill>
                  <a:srgbClr val="3333FF"/>
                </a:solidFill>
              </a:rPr>
              <a:t>5°C</a:t>
            </a:r>
          </a:p>
        </p:txBody>
      </p:sp>
      <p:sp>
        <p:nvSpPr>
          <p:cNvPr id="92214" name="Text Box 3126"/>
          <p:cNvSpPr txBox="1">
            <a:spLocks noChangeArrowheads="1"/>
          </p:cNvSpPr>
          <p:nvPr/>
        </p:nvSpPr>
        <p:spPr bwMode="auto">
          <a:xfrm>
            <a:off x="2971800" y="4953000"/>
            <a:ext cx="531813" cy="2841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de-DE" sz="1200">
                <a:solidFill>
                  <a:srgbClr val="3333FF"/>
                </a:solidFill>
              </a:rPr>
              <a:t>10°C</a:t>
            </a:r>
          </a:p>
        </p:txBody>
      </p:sp>
      <p:sp>
        <p:nvSpPr>
          <p:cNvPr id="92215" name="Rectangle 3127"/>
          <p:cNvSpPr>
            <a:spLocks noChangeArrowheads="1"/>
          </p:cNvSpPr>
          <p:nvPr/>
        </p:nvSpPr>
        <p:spPr bwMode="auto">
          <a:xfrm>
            <a:off x="0" y="685800"/>
            <a:ext cx="9144000" cy="468313"/>
          </a:xfrm>
          <a:prstGeom prst="rect">
            <a:avLst/>
          </a:prstGeom>
          <a:solidFill>
            <a:srgbClr val="FFC000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de-DE" sz="2800" dirty="0">
                <a:solidFill>
                  <a:srgbClr val="FF3300"/>
                </a:solidFill>
              </a:rPr>
              <a:t>Wärmebrücken verbessert</a:t>
            </a:r>
            <a:r>
              <a:rPr lang="de-DE" sz="2800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56" name="Rechteck 55"/>
          <p:cNvSpPr/>
          <p:nvPr/>
        </p:nvSpPr>
        <p:spPr>
          <a:xfrm>
            <a:off x="1540119" y="6221412"/>
            <a:ext cx="23807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 smtClean="0">
                <a:solidFill>
                  <a:srgbClr val="0000FF"/>
                </a:solidFill>
              </a:rPr>
              <a:t>Grafik: Bernhard Andre, Wittlich</a:t>
            </a:r>
            <a:endParaRPr lang="de-DE" sz="11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68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68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683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683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68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68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68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68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68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68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68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68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68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68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683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683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68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68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68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68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68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68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8390" grpId="0" animBg="1"/>
      <p:bldP spid="868391" grpId="0" animBg="1"/>
      <p:bldP spid="868392" grpId="0" animBg="1"/>
      <p:bldP spid="868393" grpId="0" animBg="1"/>
      <p:bldP spid="868394" grpId="0" animBg="1"/>
      <p:bldP spid="868395" grpId="0" animBg="1"/>
      <p:bldP spid="868396" grpId="0" animBg="1"/>
      <p:bldP spid="868397" grpId="0" animBg="1"/>
      <p:bldP spid="868398" grpId="0" animBg="1"/>
      <p:bldP spid="868399" grpId="0" animBg="1"/>
      <p:bldP spid="868400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720000"/>
            <a:ext cx="9143999" cy="468000"/>
          </a:xfrm>
          <a:solidFill>
            <a:srgbClr val="FFC000">
              <a:alpha val="50000"/>
            </a:srgbClr>
          </a:solidFill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de-DE" sz="2800" dirty="0" smtClean="0">
                <a:solidFill>
                  <a:srgbClr val="FF3300"/>
                </a:solidFill>
              </a:rPr>
              <a:t>Wärmebrücken</a:t>
            </a: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5175250" y="1858963"/>
            <a:ext cx="511175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7278688" y="1963738"/>
            <a:ext cx="846137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7296150" y="3660775"/>
            <a:ext cx="8969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de-DE"/>
          </a:p>
        </p:txBody>
      </p:sp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3138" y="1228725"/>
            <a:ext cx="3657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1192" name="Rectangle 8"/>
          <p:cNvSpPr>
            <a:spLocks noChangeArrowheads="1"/>
          </p:cNvSpPr>
          <p:nvPr/>
        </p:nvSpPr>
        <p:spPr bwMode="auto">
          <a:xfrm>
            <a:off x="457200" y="1676400"/>
            <a:ext cx="3940175" cy="3246438"/>
          </a:xfrm>
          <a:prstGeom prst="rect">
            <a:avLst/>
          </a:prstGeom>
          <a:solidFill>
            <a:srgbClr val="FFFF99"/>
          </a:solidFill>
          <a:ln w="9525">
            <a:solidFill>
              <a:srgbClr val="0000FF"/>
            </a:solidFill>
            <a:miter lim="800000"/>
            <a:headEnd/>
            <a:tailEnd/>
          </a:ln>
          <a:effectLst>
            <a:outerShdw blurRad="50800" dist="107950" dir="2700000" algn="ctr" rotWithShape="0">
              <a:srgbClr val="3333FF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25000"/>
              </a:spcBef>
              <a:buClr>
                <a:srgbClr val="FF0000"/>
              </a:buClr>
              <a:defRPr/>
            </a:pPr>
            <a:r>
              <a:rPr lang="de-DE" sz="2000" dirty="0">
                <a:solidFill>
                  <a:srgbClr val="0000FF"/>
                </a:solidFill>
              </a:rPr>
              <a:t>sind örtlich begrenzte wärme-technische Schwachstellen;</a:t>
            </a:r>
          </a:p>
          <a:p>
            <a:pPr>
              <a:spcBef>
                <a:spcPct val="25000"/>
              </a:spcBef>
              <a:buClr>
                <a:srgbClr val="FF0000"/>
              </a:buClr>
              <a:defRPr/>
            </a:pPr>
            <a:r>
              <a:rPr lang="de-DE" sz="2000" dirty="0">
                <a:solidFill>
                  <a:srgbClr val="0000FF"/>
                </a:solidFill>
              </a:rPr>
              <a:t>hinsichtlich ihrer physikalischen Ursachen werden unterschieden:</a:t>
            </a:r>
          </a:p>
          <a:p>
            <a:pPr>
              <a:spcBef>
                <a:spcPct val="25000"/>
              </a:spcBef>
              <a:buClr>
                <a:srgbClr val="FF0000"/>
              </a:buClr>
              <a:buFont typeface="Wingdings" pitchFamily="2" charset="2"/>
              <a:buChar char="ü"/>
              <a:defRPr/>
            </a:pPr>
            <a:r>
              <a:rPr lang="de-DE" sz="2000" dirty="0">
                <a:solidFill>
                  <a:srgbClr val="0000FF"/>
                </a:solidFill>
              </a:rPr>
              <a:t> geometrisch bedingt</a:t>
            </a:r>
          </a:p>
          <a:p>
            <a:pPr>
              <a:spcBef>
                <a:spcPct val="25000"/>
              </a:spcBef>
              <a:buClr>
                <a:srgbClr val="FF0000"/>
              </a:buClr>
              <a:buFont typeface="Wingdings" pitchFamily="2" charset="2"/>
              <a:buChar char="ü"/>
              <a:defRPr/>
            </a:pPr>
            <a:r>
              <a:rPr lang="de-DE" sz="2000" dirty="0">
                <a:solidFill>
                  <a:srgbClr val="0000FF"/>
                </a:solidFill>
              </a:rPr>
              <a:t> Material bedingt</a:t>
            </a:r>
          </a:p>
          <a:p>
            <a:pPr>
              <a:spcBef>
                <a:spcPct val="25000"/>
              </a:spcBef>
              <a:buClr>
                <a:srgbClr val="FF0000"/>
              </a:buClr>
              <a:buFont typeface="Wingdings" pitchFamily="2" charset="2"/>
              <a:buChar char="ü"/>
              <a:defRPr/>
            </a:pPr>
            <a:r>
              <a:rPr lang="de-DE" sz="2000" dirty="0">
                <a:solidFill>
                  <a:srgbClr val="0000FF"/>
                </a:solidFill>
              </a:rPr>
              <a:t> umgebungsbedingt</a:t>
            </a:r>
          </a:p>
          <a:p>
            <a:pPr>
              <a:spcBef>
                <a:spcPct val="25000"/>
              </a:spcBef>
              <a:buClr>
                <a:srgbClr val="FF0000"/>
              </a:buClr>
              <a:buFont typeface="Wingdings" pitchFamily="2" charset="2"/>
              <a:buChar char="ü"/>
              <a:defRPr/>
            </a:pPr>
            <a:r>
              <a:rPr lang="de-DE" sz="2000" dirty="0">
                <a:solidFill>
                  <a:srgbClr val="0000FF"/>
                </a:solidFill>
              </a:rPr>
              <a:t> </a:t>
            </a:r>
            <a:r>
              <a:rPr lang="de-DE" sz="2000" dirty="0" err="1">
                <a:solidFill>
                  <a:srgbClr val="0000FF"/>
                </a:solidFill>
              </a:rPr>
              <a:t>massenstrombedingt</a:t>
            </a:r>
            <a:endParaRPr lang="de-DE" sz="2000" dirty="0">
              <a:solidFill>
                <a:srgbClr val="0000FF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4572225" y="6596390"/>
            <a:ext cx="174759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 smtClean="0">
                <a:solidFill>
                  <a:srgbClr val="0000FF"/>
                </a:solidFill>
              </a:rPr>
              <a:t>Quelle: IWU, Darmstadt</a:t>
            </a:r>
            <a:endParaRPr lang="de-DE" sz="11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2700000" y="2484000"/>
            <a:ext cx="5427662" cy="1458912"/>
          </a:xfrm>
        </p:spPr>
        <p:txBody>
          <a:bodyPr/>
          <a:lstStyle/>
          <a:p>
            <a:pPr eaLnBrk="1" hangingPunct="1"/>
            <a:r>
              <a:rPr lang="de-DE" sz="4800" dirty="0" smtClean="0">
                <a:solidFill>
                  <a:srgbClr val="FF3300"/>
                </a:solidFill>
              </a:rPr>
              <a:t>Luftdichtheit /</a:t>
            </a:r>
            <a:br>
              <a:rPr lang="de-DE" sz="4800" dirty="0" smtClean="0">
                <a:solidFill>
                  <a:srgbClr val="FF3300"/>
                </a:solidFill>
              </a:rPr>
            </a:br>
            <a:r>
              <a:rPr lang="de-DE" sz="4800" dirty="0" smtClean="0">
                <a:solidFill>
                  <a:srgbClr val="FF3300"/>
                </a:solidFill>
              </a:rPr>
              <a:t>Lüftungskonzept</a:t>
            </a:r>
          </a:p>
        </p:txBody>
      </p:sp>
      <p:pic>
        <p:nvPicPr>
          <p:cNvPr id="3" name="Grafik 2" descr="k-107_07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562225"/>
            <a:ext cx="2314800" cy="3086400"/>
          </a:xfrm>
          <a:prstGeom prst="rect">
            <a:avLst/>
          </a:prstGeom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0" y="5643890"/>
            <a:ext cx="2314800" cy="2616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de-DE" sz="1100" dirty="0" smtClean="0">
                <a:solidFill>
                  <a:srgbClr val="3333FF"/>
                </a:solidFill>
              </a:rPr>
              <a:t>Foto: Bernhard ANDRE, Wittlich</a:t>
            </a:r>
            <a:endParaRPr lang="de-DE" sz="1100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59"/>
          <p:cNvSpPr>
            <a:spLocks noChangeArrowheads="1"/>
          </p:cNvSpPr>
          <p:nvPr/>
        </p:nvSpPr>
        <p:spPr bwMode="auto">
          <a:xfrm>
            <a:off x="0" y="2349500"/>
            <a:ext cx="9144000" cy="45085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de-DE"/>
          </a:p>
        </p:txBody>
      </p:sp>
      <p:pic>
        <p:nvPicPr>
          <p:cNvPr id="95235" name="Picture 2" descr="C:\Dokumente und Einstellungen\Bernhard Andre\Eigene Dateien\BÜRO\LEISTUNG\Skripte\Modernisierungsplanung\Musterhaus\Haus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219200"/>
            <a:ext cx="6086475" cy="468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6" name="Text Box 4"/>
          <p:cNvSpPr txBox="1">
            <a:spLocks noChangeArrowheads="1"/>
          </p:cNvSpPr>
          <p:nvPr/>
        </p:nvSpPr>
        <p:spPr bwMode="auto">
          <a:xfrm>
            <a:off x="1295400" y="3352800"/>
            <a:ext cx="625475" cy="284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de-DE" sz="1200">
                <a:solidFill>
                  <a:srgbClr val="3333FF"/>
                </a:solidFill>
              </a:rPr>
              <a:t>- 10°C</a:t>
            </a:r>
          </a:p>
        </p:txBody>
      </p:sp>
      <p:sp>
        <p:nvSpPr>
          <p:cNvPr id="95237" name="Text Box 5"/>
          <p:cNvSpPr txBox="1">
            <a:spLocks noChangeArrowheads="1"/>
          </p:cNvSpPr>
          <p:nvPr/>
        </p:nvSpPr>
        <p:spPr bwMode="auto">
          <a:xfrm>
            <a:off x="2971800" y="4953000"/>
            <a:ext cx="531813" cy="2841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de-DE" sz="1200">
                <a:solidFill>
                  <a:srgbClr val="3333FF"/>
                </a:solidFill>
              </a:rPr>
              <a:t>10°C</a:t>
            </a:r>
          </a:p>
        </p:txBody>
      </p:sp>
      <p:sp>
        <p:nvSpPr>
          <p:cNvPr id="95238" name="Text Box 6"/>
          <p:cNvSpPr txBox="1">
            <a:spLocks noChangeArrowheads="1"/>
          </p:cNvSpPr>
          <p:nvPr/>
        </p:nvSpPr>
        <p:spPr bwMode="auto">
          <a:xfrm>
            <a:off x="3124200" y="3505200"/>
            <a:ext cx="531813" cy="2841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de-DE" sz="1200">
                <a:solidFill>
                  <a:srgbClr val="FF0000"/>
                </a:solidFill>
              </a:rPr>
              <a:t>20°C</a:t>
            </a:r>
          </a:p>
        </p:txBody>
      </p:sp>
      <p:sp>
        <p:nvSpPr>
          <p:cNvPr id="95239" name="Text Box 7"/>
          <p:cNvSpPr txBox="1">
            <a:spLocks noChangeArrowheads="1"/>
          </p:cNvSpPr>
          <p:nvPr/>
        </p:nvSpPr>
        <p:spPr bwMode="auto">
          <a:xfrm>
            <a:off x="3124200" y="2057400"/>
            <a:ext cx="541338" cy="2841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de-DE" sz="1200">
                <a:solidFill>
                  <a:srgbClr val="3333FF"/>
                </a:solidFill>
              </a:rPr>
              <a:t>- 2°C</a:t>
            </a:r>
          </a:p>
        </p:txBody>
      </p:sp>
      <p:sp>
        <p:nvSpPr>
          <p:cNvPr id="95240" name="Text Box 8"/>
          <p:cNvSpPr txBox="1">
            <a:spLocks noChangeArrowheads="1"/>
          </p:cNvSpPr>
          <p:nvPr/>
        </p:nvSpPr>
        <p:spPr bwMode="auto">
          <a:xfrm>
            <a:off x="7010400" y="3886200"/>
            <a:ext cx="625475" cy="284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de-DE" sz="1200">
                <a:solidFill>
                  <a:srgbClr val="3333FF"/>
                </a:solidFill>
              </a:rPr>
              <a:t>- 10°C</a:t>
            </a:r>
          </a:p>
        </p:txBody>
      </p:sp>
      <p:sp>
        <p:nvSpPr>
          <p:cNvPr id="95241" name="Text Box 9"/>
          <p:cNvSpPr txBox="1">
            <a:spLocks noChangeArrowheads="1"/>
          </p:cNvSpPr>
          <p:nvPr/>
        </p:nvSpPr>
        <p:spPr bwMode="auto">
          <a:xfrm>
            <a:off x="1905000" y="5257800"/>
            <a:ext cx="447675" cy="2841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de-DE" sz="1200">
                <a:solidFill>
                  <a:srgbClr val="3333FF"/>
                </a:solidFill>
              </a:rPr>
              <a:t>5°C</a:t>
            </a:r>
          </a:p>
        </p:txBody>
      </p:sp>
      <p:sp>
        <p:nvSpPr>
          <p:cNvPr id="95242" name="Text Box 10"/>
          <p:cNvSpPr txBox="1">
            <a:spLocks noChangeArrowheads="1"/>
          </p:cNvSpPr>
          <p:nvPr/>
        </p:nvSpPr>
        <p:spPr bwMode="auto">
          <a:xfrm>
            <a:off x="5562600" y="3352800"/>
            <a:ext cx="531813" cy="2841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de-DE" sz="1200">
                <a:solidFill>
                  <a:srgbClr val="FF0000"/>
                </a:solidFill>
              </a:rPr>
              <a:t>20°C</a:t>
            </a:r>
          </a:p>
        </p:txBody>
      </p:sp>
      <p:sp>
        <p:nvSpPr>
          <p:cNvPr id="689163" name="AutoShape 11"/>
          <p:cNvSpPr>
            <a:spLocks noChangeArrowheads="1"/>
          </p:cNvSpPr>
          <p:nvPr/>
        </p:nvSpPr>
        <p:spPr bwMode="auto">
          <a:xfrm>
            <a:off x="5791200" y="4495800"/>
            <a:ext cx="1079500" cy="360363"/>
          </a:xfrm>
          <a:prstGeom prst="curvedDownArrow">
            <a:avLst>
              <a:gd name="adj1" fmla="val 59912"/>
              <a:gd name="adj2" fmla="val 119824"/>
              <a:gd name="adj3" fmla="val 3333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89164" name="AutoShape 12"/>
          <p:cNvSpPr>
            <a:spLocks noChangeArrowheads="1"/>
          </p:cNvSpPr>
          <p:nvPr/>
        </p:nvSpPr>
        <p:spPr bwMode="auto">
          <a:xfrm>
            <a:off x="3276600" y="3886200"/>
            <a:ext cx="360363" cy="1079500"/>
          </a:xfrm>
          <a:prstGeom prst="curvedLeftArrow">
            <a:avLst>
              <a:gd name="adj1" fmla="val 59912"/>
              <a:gd name="adj2" fmla="val 119824"/>
              <a:gd name="adj3" fmla="val 3333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89165" name="AutoShape 13"/>
          <p:cNvSpPr>
            <a:spLocks noChangeArrowheads="1"/>
          </p:cNvSpPr>
          <p:nvPr/>
        </p:nvSpPr>
        <p:spPr bwMode="auto">
          <a:xfrm rot="-5400000">
            <a:off x="3450432" y="2874168"/>
            <a:ext cx="1079500" cy="360363"/>
          </a:xfrm>
          <a:prstGeom prst="curvedDownArrow">
            <a:avLst>
              <a:gd name="adj1" fmla="val 59912"/>
              <a:gd name="adj2" fmla="val 119824"/>
              <a:gd name="adj3" fmla="val 3333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89166" name="AutoShape 14"/>
          <p:cNvSpPr>
            <a:spLocks noChangeArrowheads="1"/>
          </p:cNvSpPr>
          <p:nvPr/>
        </p:nvSpPr>
        <p:spPr bwMode="auto">
          <a:xfrm rot="10800000">
            <a:off x="2133600" y="3810000"/>
            <a:ext cx="1079500" cy="360363"/>
          </a:xfrm>
          <a:prstGeom prst="curvedUpArrow">
            <a:avLst>
              <a:gd name="adj1" fmla="val 59912"/>
              <a:gd name="adj2" fmla="val 119824"/>
              <a:gd name="adj3" fmla="val 3333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89167" name="AutoShape 15"/>
          <p:cNvSpPr>
            <a:spLocks noChangeArrowheads="1"/>
          </p:cNvSpPr>
          <p:nvPr/>
        </p:nvSpPr>
        <p:spPr bwMode="auto">
          <a:xfrm rot="-5400000">
            <a:off x="5126832" y="1426368"/>
            <a:ext cx="1079500" cy="360363"/>
          </a:xfrm>
          <a:prstGeom prst="curvedDownArrow">
            <a:avLst>
              <a:gd name="adj1" fmla="val 59912"/>
              <a:gd name="adj2" fmla="val 119824"/>
              <a:gd name="adj3" fmla="val 3333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89168" name="AutoShape 16"/>
          <p:cNvSpPr>
            <a:spLocks noChangeArrowheads="1"/>
          </p:cNvSpPr>
          <p:nvPr/>
        </p:nvSpPr>
        <p:spPr bwMode="auto">
          <a:xfrm rot="1800000">
            <a:off x="4495800" y="4191000"/>
            <a:ext cx="1079500" cy="360363"/>
          </a:xfrm>
          <a:prstGeom prst="curvedDownArrow">
            <a:avLst>
              <a:gd name="adj1" fmla="val 59912"/>
              <a:gd name="adj2" fmla="val 119824"/>
              <a:gd name="adj3" fmla="val 3333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89169" name="Text Box 17"/>
          <p:cNvSpPr txBox="1">
            <a:spLocks noChangeArrowheads="1"/>
          </p:cNvSpPr>
          <p:nvPr/>
        </p:nvSpPr>
        <p:spPr bwMode="auto">
          <a:xfrm>
            <a:off x="6553200" y="4191000"/>
            <a:ext cx="1524000" cy="31432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de-DE" sz="1400" b="0">
                <a:solidFill>
                  <a:srgbClr val="3333FF"/>
                </a:solidFill>
              </a:rPr>
              <a:t>Rollladenkasten</a:t>
            </a:r>
          </a:p>
        </p:txBody>
      </p:sp>
      <p:sp>
        <p:nvSpPr>
          <p:cNvPr id="689170" name="AutoShape 18"/>
          <p:cNvSpPr>
            <a:spLocks noChangeArrowheads="1"/>
          </p:cNvSpPr>
          <p:nvPr/>
        </p:nvSpPr>
        <p:spPr bwMode="auto">
          <a:xfrm>
            <a:off x="5791200" y="4495800"/>
            <a:ext cx="1079500" cy="179388"/>
          </a:xfrm>
          <a:prstGeom prst="curvedDownArrow">
            <a:avLst>
              <a:gd name="adj1" fmla="val 120354"/>
              <a:gd name="adj2" fmla="val 240707"/>
              <a:gd name="adj3" fmla="val 3333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89171" name="Line 19"/>
          <p:cNvSpPr>
            <a:spLocks noChangeShapeType="1"/>
          </p:cNvSpPr>
          <p:nvPr/>
        </p:nvSpPr>
        <p:spPr bwMode="auto">
          <a:xfrm>
            <a:off x="6248400" y="4419600"/>
            <a:ext cx="0" cy="1524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689172" name="AutoShape 20"/>
          <p:cNvSpPr>
            <a:spLocks noChangeArrowheads="1"/>
          </p:cNvSpPr>
          <p:nvPr/>
        </p:nvSpPr>
        <p:spPr bwMode="auto">
          <a:xfrm rot="1800000">
            <a:off x="4495800" y="4191000"/>
            <a:ext cx="1079500" cy="179388"/>
          </a:xfrm>
          <a:prstGeom prst="curvedDownArrow">
            <a:avLst>
              <a:gd name="adj1" fmla="val 120354"/>
              <a:gd name="adj2" fmla="val 240707"/>
              <a:gd name="adj3" fmla="val 3333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5253" name="Line 21"/>
          <p:cNvSpPr>
            <a:spLocks noChangeShapeType="1"/>
          </p:cNvSpPr>
          <p:nvPr/>
        </p:nvSpPr>
        <p:spPr bwMode="auto">
          <a:xfrm>
            <a:off x="4953000" y="3352800"/>
            <a:ext cx="3810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5254" name="Line 22"/>
          <p:cNvSpPr>
            <a:spLocks noChangeShapeType="1"/>
          </p:cNvSpPr>
          <p:nvPr/>
        </p:nvSpPr>
        <p:spPr bwMode="auto">
          <a:xfrm>
            <a:off x="4953000" y="4191000"/>
            <a:ext cx="3810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5255" name="Line 23"/>
          <p:cNvSpPr>
            <a:spLocks noChangeShapeType="1"/>
          </p:cNvSpPr>
          <p:nvPr/>
        </p:nvSpPr>
        <p:spPr bwMode="auto">
          <a:xfrm>
            <a:off x="5334000" y="33528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5256" name="Line 24"/>
          <p:cNvSpPr>
            <a:spLocks noChangeShapeType="1"/>
          </p:cNvSpPr>
          <p:nvPr/>
        </p:nvSpPr>
        <p:spPr bwMode="auto">
          <a:xfrm>
            <a:off x="5334000" y="3352800"/>
            <a:ext cx="0" cy="8382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5257" name="Line 25"/>
          <p:cNvSpPr>
            <a:spLocks noChangeShapeType="1"/>
          </p:cNvSpPr>
          <p:nvPr/>
        </p:nvSpPr>
        <p:spPr bwMode="auto">
          <a:xfrm>
            <a:off x="4953000" y="3352800"/>
            <a:ext cx="0" cy="8382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689178" name="Text Box 26"/>
          <p:cNvSpPr txBox="1">
            <a:spLocks noChangeArrowheads="1"/>
          </p:cNvSpPr>
          <p:nvPr/>
        </p:nvSpPr>
        <p:spPr bwMode="auto">
          <a:xfrm>
            <a:off x="5257800" y="3810000"/>
            <a:ext cx="685800" cy="31432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de-DE" sz="1400" b="0">
                <a:solidFill>
                  <a:srgbClr val="3333FF"/>
                </a:solidFill>
              </a:rPr>
              <a:t>Türen</a:t>
            </a:r>
          </a:p>
        </p:txBody>
      </p:sp>
      <p:sp>
        <p:nvSpPr>
          <p:cNvPr id="689179" name="Text Box 27"/>
          <p:cNvSpPr txBox="1">
            <a:spLocks noChangeArrowheads="1"/>
          </p:cNvSpPr>
          <p:nvPr/>
        </p:nvSpPr>
        <p:spPr bwMode="auto">
          <a:xfrm>
            <a:off x="1524000" y="3657600"/>
            <a:ext cx="838200" cy="31432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de-DE" sz="1400" b="0">
                <a:solidFill>
                  <a:srgbClr val="3333FF"/>
                </a:solidFill>
              </a:rPr>
              <a:t>Fenster</a:t>
            </a:r>
          </a:p>
        </p:txBody>
      </p:sp>
      <p:sp>
        <p:nvSpPr>
          <p:cNvPr id="689180" name="AutoShape 28"/>
          <p:cNvSpPr>
            <a:spLocks noChangeArrowheads="1"/>
          </p:cNvSpPr>
          <p:nvPr/>
        </p:nvSpPr>
        <p:spPr bwMode="auto">
          <a:xfrm rot="10800000">
            <a:off x="2133600" y="3810000"/>
            <a:ext cx="1079500" cy="179388"/>
          </a:xfrm>
          <a:prstGeom prst="curvedUpArrow">
            <a:avLst>
              <a:gd name="adj1" fmla="val 120354"/>
              <a:gd name="adj2" fmla="val 240707"/>
              <a:gd name="adj3" fmla="val 3333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89181" name="Text Box 29"/>
          <p:cNvSpPr txBox="1">
            <a:spLocks noChangeArrowheads="1"/>
          </p:cNvSpPr>
          <p:nvPr/>
        </p:nvSpPr>
        <p:spPr bwMode="auto">
          <a:xfrm>
            <a:off x="3352800" y="2286000"/>
            <a:ext cx="1600200" cy="31432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de-DE" sz="1400" b="0">
                <a:solidFill>
                  <a:srgbClr val="3333FF"/>
                </a:solidFill>
              </a:rPr>
              <a:t>Durchdringungen</a:t>
            </a:r>
          </a:p>
        </p:txBody>
      </p:sp>
      <p:sp>
        <p:nvSpPr>
          <p:cNvPr id="689182" name="Line 30"/>
          <p:cNvSpPr>
            <a:spLocks noChangeShapeType="1"/>
          </p:cNvSpPr>
          <p:nvPr/>
        </p:nvSpPr>
        <p:spPr bwMode="auto">
          <a:xfrm flipV="1">
            <a:off x="2438400" y="3352800"/>
            <a:ext cx="215900" cy="144463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689183" name="Line 31"/>
          <p:cNvSpPr>
            <a:spLocks noChangeShapeType="1"/>
          </p:cNvSpPr>
          <p:nvPr/>
        </p:nvSpPr>
        <p:spPr bwMode="auto">
          <a:xfrm flipH="1">
            <a:off x="2743200" y="3581400"/>
            <a:ext cx="144463" cy="2159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689184" name="Line 32"/>
          <p:cNvSpPr>
            <a:spLocks noChangeShapeType="1"/>
          </p:cNvSpPr>
          <p:nvPr/>
        </p:nvSpPr>
        <p:spPr bwMode="auto">
          <a:xfrm>
            <a:off x="5943600" y="4419600"/>
            <a:ext cx="292100" cy="762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689185" name="Line 33"/>
          <p:cNvSpPr>
            <a:spLocks noChangeShapeType="1"/>
          </p:cNvSpPr>
          <p:nvPr/>
        </p:nvSpPr>
        <p:spPr bwMode="auto">
          <a:xfrm flipH="1">
            <a:off x="5334000" y="3581400"/>
            <a:ext cx="215900" cy="144463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689186" name="Line 34"/>
          <p:cNvSpPr>
            <a:spLocks noChangeShapeType="1"/>
          </p:cNvSpPr>
          <p:nvPr/>
        </p:nvSpPr>
        <p:spPr bwMode="auto">
          <a:xfrm flipV="1">
            <a:off x="4876800" y="4191000"/>
            <a:ext cx="215900" cy="144463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689187" name="Line 35"/>
          <p:cNvSpPr>
            <a:spLocks noChangeShapeType="1"/>
          </p:cNvSpPr>
          <p:nvPr/>
        </p:nvSpPr>
        <p:spPr bwMode="auto">
          <a:xfrm>
            <a:off x="4724400" y="3733800"/>
            <a:ext cx="292100" cy="762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689188" name="AutoShape 36"/>
          <p:cNvSpPr>
            <a:spLocks noChangeArrowheads="1"/>
          </p:cNvSpPr>
          <p:nvPr/>
        </p:nvSpPr>
        <p:spPr bwMode="auto">
          <a:xfrm rot="-5400000">
            <a:off x="3359944" y="2964656"/>
            <a:ext cx="1079500" cy="179388"/>
          </a:xfrm>
          <a:prstGeom prst="curvedDownArrow">
            <a:avLst>
              <a:gd name="adj1" fmla="val 120354"/>
              <a:gd name="adj2" fmla="val 240707"/>
              <a:gd name="adj3" fmla="val 3333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89189" name="AutoShape 37"/>
          <p:cNvSpPr>
            <a:spLocks noChangeArrowheads="1"/>
          </p:cNvSpPr>
          <p:nvPr/>
        </p:nvSpPr>
        <p:spPr bwMode="auto">
          <a:xfrm>
            <a:off x="3429000" y="3886200"/>
            <a:ext cx="179388" cy="1079500"/>
          </a:xfrm>
          <a:prstGeom prst="curvedLeftArrow">
            <a:avLst>
              <a:gd name="adj1" fmla="val 120354"/>
              <a:gd name="adj2" fmla="val 240707"/>
              <a:gd name="adj3" fmla="val 3333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89190" name="Line 38"/>
          <p:cNvSpPr>
            <a:spLocks noChangeShapeType="1"/>
          </p:cNvSpPr>
          <p:nvPr/>
        </p:nvSpPr>
        <p:spPr bwMode="auto">
          <a:xfrm flipH="1">
            <a:off x="3657600" y="4114800"/>
            <a:ext cx="215900" cy="144463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689191" name="Line 39"/>
          <p:cNvSpPr>
            <a:spLocks noChangeShapeType="1"/>
          </p:cNvSpPr>
          <p:nvPr/>
        </p:nvSpPr>
        <p:spPr bwMode="auto">
          <a:xfrm>
            <a:off x="3505200" y="2971800"/>
            <a:ext cx="292100" cy="762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689192" name="Text Box 40"/>
          <p:cNvSpPr txBox="1">
            <a:spLocks noChangeArrowheads="1"/>
          </p:cNvSpPr>
          <p:nvPr/>
        </p:nvSpPr>
        <p:spPr bwMode="auto">
          <a:xfrm>
            <a:off x="4343400" y="1066800"/>
            <a:ext cx="1143000" cy="31432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de-DE" sz="1400" b="0">
                <a:solidFill>
                  <a:srgbClr val="3333FF"/>
                </a:solidFill>
              </a:rPr>
              <a:t>Materialmix</a:t>
            </a:r>
          </a:p>
        </p:txBody>
      </p:sp>
      <p:sp>
        <p:nvSpPr>
          <p:cNvPr id="689193" name="AutoShape 41"/>
          <p:cNvSpPr>
            <a:spLocks noChangeArrowheads="1"/>
          </p:cNvSpPr>
          <p:nvPr/>
        </p:nvSpPr>
        <p:spPr bwMode="auto">
          <a:xfrm rot="-5400000">
            <a:off x="5034757" y="1515269"/>
            <a:ext cx="1079500" cy="179387"/>
          </a:xfrm>
          <a:prstGeom prst="curvedDownArrow">
            <a:avLst>
              <a:gd name="adj1" fmla="val 120354"/>
              <a:gd name="adj2" fmla="val 240709"/>
              <a:gd name="adj3" fmla="val 3333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5274" name="Line 42"/>
          <p:cNvSpPr>
            <a:spLocks noChangeShapeType="1"/>
          </p:cNvSpPr>
          <p:nvPr/>
        </p:nvSpPr>
        <p:spPr bwMode="auto">
          <a:xfrm>
            <a:off x="5410200" y="5410200"/>
            <a:ext cx="8382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5275" name="Line 43"/>
          <p:cNvSpPr>
            <a:spLocks noChangeShapeType="1"/>
          </p:cNvSpPr>
          <p:nvPr/>
        </p:nvSpPr>
        <p:spPr bwMode="auto">
          <a:xfrm flipV="1">
            <a:off x="6248400" y="5029200"/>
            <a:ext cx="0" cy="3810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5276" name="Line 44"/>
          <p:cNvSpPr>
            <a:spLocks noChangeShapeType="1"/>
          </p:cNvSpPr>
          <p:nvPr/>
        </p:nvSpPr>
        <p:spPr bwMode="auto">
          <a:xfrm flipV="1">
            <a:off x="5410200" y="4267200"/>
            <a:ext cx="0" cy="11430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5277" name="Line 45"/>
          <p:cNvSpPr>
            <a:spLocks noChangeShapeType="1"/>
          </p:cNvSpPr>
          <p:nvPr/>
        </p:nvSpPr>
        <p:spPr bwMode="auto">
          <a:xfrm flipV="1">
            <a:off x="6248400" y="3810000"/>
            <a:ext cx="0" cy="6096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5278" name="Line 46"/>
          <p:cNvSpPr>
            <a:spLocks noChangeShapeType="1"/>
          </p:cNvSpPr>
          <p:nvPr/>
        </p:nvSpPr>
        <p:spPr bwMode="auto">
          <a:xfrm>
            <a:off x="3810000" y="4267200"/>
            <a:ext cx="16002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5279" name="Line 47"/>
          <p:cNvSpPr>
            <a:spLocks noChangeShapeType="1"/>
          </p:cNvSpPr>
          <p:nvPr/>
        </p:nvSpPr>
        <p:spPr bwMode="auto">
          <a:xfrm>
            <a:off x="2743200" y="4267200"/>
            <a:ext cx="9144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5280" name="Line 48"/>
          <p:cNvSpPr>
            <a:spLocks noChangeShapeType="1"/>
          </p:cNvSpPr>
          <p:nvPr/>
        </p:nvSpPr>
        <p:spPr bwMode="auto">
          <a:xfrm flipV="1">
            <a:off x="2743200" y="3810000"/>
            <a:ext cx="0" cy="4572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5281" name="Line 49"/>
          <p:cNvSpPr>
            <a:spLocks noChangeShapeType="1"/>
          </p:cNvSpPr>
          <p:nvPr/>
        </p:nvSpPr>
        <p:spPr bwMode="auto">
          <a:xfrm flipV="1">
            <a:off x="2743200" y="3124200"/>
            <a:ext cx="0" cy="1524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5282" name="Line 50"/>
          <p:cNvSpPr>
            <a:spLocks noChangeShapeType="1"/>
          </p:cNvSpPr>
          <p:nvPr/>
        </p:nvSpPr>
        <p:spPr bwMode="auto">
          <a:xfrm>
            <a:off x="2743200" y="3124200"/>
            <a:ext cx="9144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5283" name="Line 51"/>
          <p:cNvSpPr>
            <a:spLocks noChangeShapeType="1"/>
          </p:cNvSpPr>
          <p:nvPr/>
        </p:nvSpPr>
        <p:spPr bwMode="auto">
          <a:xfrm>
            <a:off x="3810000" y="3124200"/>
            <a:ext cx="11430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5284" name="Line 52"/>
          <p:cNvSpPr>
            <a:spLocks noChangeShapeType="1"/>
          </p:cNvSpPr>
          <p:nvPr/>
        </p:nvSpPr>
        <p:spPr bwMode="auto">
          <a:xfrm flipV="1">
            <a:off x="4953000" y="1676400"/>
            <a:ext cx="0" cy="14478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5285" name="Line 53"/>
          <p:cNvSpPr>
            <a:spLocks noChangeShapeType="1"/>
          </p:cNvSpPr>
          <p:nvPr/>
        </p:nvSpPr>
        <p:spPr bwMode="auto">
          <a:xfrm flipV="1">
            <a:off x="6248400" y="1676400"/>
            <a:ext cx="0" cy="16002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5286" name="Rectangle 54"/>
          <p:cNvSpPr>
            <a:spLocks noChangeArrowheads="1"/>
          </p:cNvSpPr>
          <p:nvPr/>
        </p:nvSpPr>
        <p:spPr bwMode="auto">
          <a:xfrm>
            <a:off x="4953000" y="1600200"/>
            <a:ext cx="1295400" cy="838200"/>
          </a:xfrm>
          <a:prstGeom prst="rect">
            <a:avLst/>
          </a:prstGeom>
          <a:solidFill>
            <a:srgbClr val="0000FF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89207" name="AutoShape 55"/>
          <p:cNvSpPr>
            <a:spLocks noChangeArrowheads="1"/>
          </p:cNvSpPr>
          <p:nvPr/>
        </p:nvSpPr>
        <p:spPr bwMode="auto">
          <a:xfrm rot="-5400000">
            <a:off x="5561807" y="1981993"/>
            <a:ext cx="1079500" cy="360363"/>
          </a:xfrm>
          <a:prstGeom prst="curvedUpArrow">
            <a:avLst>
              <a:gd name="adj1" fmla="val 59912"/>
              <a:gd name="adj2" fmla="val 119824"/>
              <a:gd name="adj3" fmla="val 3333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89208" name="AutoShape 56"/>
          <p:cNvSpPr>
            <a:spLocks noChangeArrowheads="1"/>
          </p:cNvSpPr>
          <p:nvPr/>
        </p:nvSpPr>
        <p:spPr bwMode="auto">
          <a:xfrm rot="-5400000">
            <a:off x="5645944" y="2050256"/>
            <a:ext cx="1079500" cy="179388"/>
          </a:xfrm>
          <a:prstGeom prst="curvedUpArrow">
            <a:avLst>
              <a:gd name="adj1" fmla="val 120354"/>
              <a:gd name="adj2" fmla="val 240707"/>
              <a:gd name="adj3" fmla="val 3333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5289" name="Freeform 57"/>
          <p:cNvSpPr>
            <a:spLocks/>
          </p:cNvSpPr>
          <p:nvPr/>
        </p:nvSpPr>
        <p:spPr bwMode="auto">
          <a:xfrm>
            <a:off x="3811588" y="3121025"/>
            <a:ext cx="1587" cy="1146175"/>
          </a:xfrm>
          <a:custGeom>
            <a:avLst/>
            <a:gdLst>
              <a:gd name="T0" fmla="*/ 2518569 w 1"/>
              <a:gd name="T1" fmla="*/ 0 h 722"/>
              <a:gd name="T2" fmla="*/ 0 w 1"/>
              <a:gd name="T3" fmla="*/ 1819552991 h 722"/>
              <a:gd name="T4" fmla="*/ 0 60000 65536"/>
              <a:gd name="T5" fmla="*/ 0 60000 65536"/>
              <a:gd name="T6" fmla="*/ 0 w 1"/>
              <a:gd name="T7" fmla="*/ 0 h 722"/>
              <a:gd name="T8" fmla="*/ 1 w 1"/>
              <a:gd name="T9" fmla="*/ 722 h 72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722">
                <a:moveTo>
                  <a:pt x="1" y="0"/>
                </a:moveTo>
                <a:lnTo>
                  <a:pt x="0" y="722"/>
                </a:lnTo>
              </a:path>
            </a:pathLst>
          </a:cu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5290" name="Freeform 58"/>
          <p:cNvSpPr>
            <a:spLocks/>
          </p:cNvSpPr>
          <p:nvPr/>
        </p:nvSpPr>
        <p:spPr bwMode="auto">
          <a:xfrm>
            <a:off x="3657600" y="3122613"/>
            <a:ext cx="1588" cy="1147762"/>
          </a:xfrm>
          <a:custGeom>
            <a:avLst/>
            <a:gdLst>
              <a:gd name="T0" fmla="*/ 0 w 1"/>
              <a:gd name="T1" fmla="*/ 0 h 723"/>
              <a:gd name="T2" fmla="*/ 0 w 1"/>
              <a:gd name="T3" fmla="*/ 1822071560 h 723"/>
              <a:gd name="T4" fmla="*/ 0 60000 65536"/>
              <a:gd name="T5" fmla="*/ 0 60000 65536"/>
              <a:gd name="T6" fmla="*/ 0 w 1"/>
              <a:gd name="T7" fmla="*/ 0 h 723"/>
              <a:gd name="T8" fmla="*/ 1 w 1"/>
              <a:gd name="T9" fmla="*/ 723 h 72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723">
                <a:moveTo>
                  <a:pt x="0" y="0"/>
                </a:moveTo>
                <a:lnTo>
                  <a:pt x="0" y="723"/>
                </a:lnTo>
              </a:path>
            </a:pathLst>
          </a:cu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5291" name="Rectangle 61"/>
          <p:cNvSpPr>
            <a:spLocks noGrp="1" noChangeArrowheads="1"/>
          </p:cNvSpPr>
          <p:nvPr>
            <p:ph type="title"/>
          </p:nvPr>
        </p:nvSpPr>
        <p:spPr>
          <a:xfrm>
            <a:off x="0" y="685800"/>
            <a:ext cx="9144000" cy="468313"/>
          </a:xfrm>
          <a:solidFill>
            <a:srgbClr val="FFC000">
              <a:alpha val="50000"/>
            </a:srgbClr>
          </a:solidFill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de-DE" sz="2800" u="sng" dirty="0" smtClean="0"/>
              <a:t>Schwachstellen:</a:t>
            </a:r>
            <a:r>
              <a:rPr lang="de-DE" sz="2800" dirty="0" smtClean="0"/>
              <a:t> Luftdichtundichtheiten</a:t>
            </a:r>
          </a:p>
        </p:txBody>
      </p:sp>
      <p:sp>
        <p:nvSpPr>
          <p:cNvPr id="60" name="Rechteck 59"/>
          <p:cNvSpPr/>
          <p:nvPr/>
        </p:nvSpPr>
        <p:spPr>
          <a:xfrm>
            <a:off x="1540119" y="6221412"/>
            <a:ext cx="23807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 smtClean="0">
                <a:solidFill>
                  <a:srgbClr val="0000FF"/>
                </a:solidFill>
              </a:rPr>
              <a:t>Grafik: Bernhard Andre, Wittlich</a:t>
            </a:r>
            <a:endParaRPr lang="de-DE" sz="11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9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9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9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89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9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9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9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9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689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9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9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9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689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9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9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9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2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689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000"/>
                            </p:stCondLst>
                            <p:childTnLst>
                              <p:par>
                                <p:cTn id="7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689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9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2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689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8" dur="500"/>
                                        <p:tgtEl>
                                          <p:spTgt spid="689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9163" grpId="0" animBg="1"/>
      <p:bldP spid="689164" grpId="0" animBg="1"/>
      <p:bldP spid="689165" grpId="0" animBg="1"/>
      <p:bldP spid="689166" grpId="0" animBg="1"/>
      <p:bldP spid="689167" grpId="0" animBg="1"/>
      <p:bldP spid="689168" grpId="0" animBg="1"/>
      <p:bldP spid="689169" grpId="0" animBg="1" autoUpdateAnimBg="0"/>
      <p:bldP spid="689170" grpId="0" animBg="1"/>
      <p:bldP spid="689171" grpId="0" animBg="1"/>
      <p:bldP spid="689172" grpId="0" animBg="1"/>
      <p:bldP spid="689178" grpId="0" animBg="1" autoUpdateAnimBg="0"/>
      <p:bldP spid="689179" grpId="0" animBg="1" autoUpdateAnimBg="0"/>
      <p:bldP spid="689180" grpId="0" animBg="1"/>
      <p:bldP spid="689181" grpId="0" animBg="1" autoUpdateAnimBg="0"/>
      <p:bldP spid="689182" grpId="0" animBg="1"/>
      <p:bldP spid="689183" grpId="0" animBg="1"/>
      <p:bldP spid="689184" grpId="0" animBg="1"/>
      <p:bldP spid="689185" grpId="0" animBg="1"/>
      <p:bldP spid="689186" grpId="0" animBg="1"/>
      <p:bldP spid="689187" grpId="0" animBg="1"/>
      <p:bldP spid="689188" grpId="0" animBg="1"/>
      <p:bldP spid="689189" grpId="0" animBg="1"/>
      <p:bldP spid="689190" grpId="0" animBg="1"/>
      <p:bldP spid="689191" grpId="0" animBg="1"/>
      <p:bldP spid="689192" grpId="0" animBg="1" autoUpdateAnimBg="0"/>
      <p:bldP spid="689193" grpId="0" animBg="1"/>
      <p:bldP spid="689207" grpId="0" animBg="1"/>
      <p:bldP spid="689208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20000"/>
            <a:ext cx="9144000" cy="468000"/>
          </a:xfrm>
          <a:solidFill>
            <a:srgbClr val="FFC000">
              <a:alpha val="50000"/>
            </a:srgbClr>
          </a:solidFill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de-DE" sz="2800" dirty="0" smtClean="0">
                <a:solidFill>
                  <a:srgbClr val="FF3300"/>
                </a:solidFill>
              </a:rPr>
              <a:t>Gründe für eine luftdichte Gebäudehülle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700000" y="2556000"/>
            <a:ext cx="5749925" cy="2643188"/>
          </a:xfrm>
          <a:solidFill>
            <a:srgbClr val="FFFF99"/>
          </a:solidFill>
          <a:ln>
            <a:solidFill>
              <a:srgbClr val="0000FF"/>
            </a:solidFill>
          </a:ln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ü"/>
            </a:pPr>
            <a:endParaRPr lang="de-DE" sz="1000" b="1" dirty="0" smtClean="0">
              <a:solidFill>
                <a:srgbClr val="0000FF"/>
              </a:solidFill>
            </a:endParaRP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ü"/>
            </a:pPr>
            <a:r>
              <a:rPr lang="de-DE" sz="2400" b="1" dirty="0" smtClean="0">
                <a:solidFill>
                  <a:srgbClr val="0000FF"/>
                </a:solidFill>
              </a:rPr>
              <a:t>Vermeiden von Bauschäden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ü"/>
            </a:pPr>
            <a:r>
              <a:rPr lang="de-DE" sz="2400" b="1" dirty="0" smtClean="0">
                <a:solidFill>
                  <a:srgbClr val="0000FF"/>
                </a:solidFill>
              </a:rPr>
              <a:t>Vermeiden von Zugluft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ü"/>
            </a:pPr>
            <a:r>
              <a:rPr lang="de-DE" sz="2400" b="1" dirty="0" smtClean="0">
                <a:solidFill>
                  <a:srgbClr val="0000FF"/>
                </a:solidFill>
              </a:rPr>
              <a:t>Vermeiden unnötiger Lüftungswärmeverluste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ü"/>
            </a:pPr>
            <a:r>
              <a:rPr lang="de-DE" sz="2400" b="1" dirty="0" smtClean="0">
                <a:solidFill>
                  <a:srgbClr val="0000FF"/>
                </a:solidFill>
              </a:rPr>
              <a:t>Verbesserter Schallschutz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rgbClr val="FF0000"/>
              </a:buClr>
              <a:buFont typeface="Wingdings" pitchFamily="2" charset="2"/>
              <a:buNone/>
            </a:pPr>
            <a:r>
              <a:rPr lang="de-DE" sz="2400" b="1" dirty="0" smtClean="0">
                <a:solidFill>
                  <a:srgbClr val="0000FF"/>
                </a:solidFill>
              </a:rPr>
              <a:t>	(Außenlärm, Nachbarwohnungen)</a:t>
            </a:r>
          </a:p>
          <a:p>
            <a:pPr eaLnBrk="1" hangingPunct="1">
              <a:lnSpc>
                <a:spcPct val="90000"/>
              </a:lnSpc>
            </a:pPr>
            <a:endParaRPr lang="de-DE" sz="2400" b="1" dirty="0" smtClean="0">
              <a:solidFill>
                <a:srgbClr val="0000FF"/>
              </a:solidFill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de-DE" sz="2000" dirty="0" smtClean="0">
                <a:solidFill>
                  <a:srgbClr val="0000FF"/>
                </a:solidFill>
              </a:rPr>
              <a:t>	</a:t>
            </a:r>
            <a:endParaRPr lang="de-DE" sz="2000" b="1" dirty="0" smtClean="0">
              <a:solidFill>
                <a:srgbClr val="0000FF"/>
              </a:solidFill>
            </a:endParaRPr>
          </a:p>
        </p:txBody>
      </p:sp>
      <p:pic>
        <p:nvPicPr>
          <p:cNvPr id="962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65401"/>
            <a:ext cx="2314800" cy="2406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hteck 4"/>
          <p:cNvSpPr/>
          <p:nvPr/>
        </p:nvSpPr>
        <p:spPr>
          <a:xfrm>
            <a:off x="2686275" y="5364718"/>
            <a:ext cx="174759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 smtClean="0">
                <a:solidFill>
                  <a:srgbClr val="0000FF"/>
                </a:solidFill>
              </a:rPr>
              <a:t>Quelle: IWU, Darmstadt</a:t>
            </a:r>
            <a:endParaRPr lang="de-DE" sz="1100" dirty="0">
              <a:solidFill>
                <a:srgbClr val="0000FF"/>
              </a:solidFill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0" y="4967615"/>
            <a:ext cx="2314800" cy="2616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de-DE" sz="1100" dirty="0" smtClean="0">
                <a:solidFill>
                  <a:srgbClr val="3333FF"/>
                </a:solidFill>
              </a:rPr>
              <a:t>Foto: IWU, Darmstadt</a:t>
            </a:r>
            <a:endParaRPr lang="de-DE" sz="1100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341438"/>
            <a:ext cx="8496300" cy="1187450"/>
          </a:xfrm>
        </p:spPr>
        <p:txBody>
          <a:bodyPr/>
          <a:lstStyle/>
          <a:p>
            <a:pPr eaLnBrk="1" hangingPunct="1"/>
            <a:r>
              <a:rPr lang="de-DE" sz="2800" smtClean="0"/>
              <a:t/>
            </a:r>
            <a:br>
              <a:rPr lang="de-DE" sz="2800" smtClean="0"/>
            </a:br>
            <a:endParaRPr lang="de-DE" sz="2800" smtClean="0"/>
          </a:p>
        </p:txBody>
      </p:sp>
      <p:sp>
        <p:nvSpPr>
          <p:cNvPr id="10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720000"/>
            <a:ext cx="9144000" cy="468312"/>
          </a:xfrm>
          <a:solidFill>
            <a:srgbClr val="FFC000">
              <a:alpha val="50000"/>
            </a:srgbClr>
          </a:solidFill>
        </p:spPr>
        <p:txBody>
          <a:bodyPr/>
          <a:lstStyle/>
          <a:p>
            <a:pPr lvl="1" algn="ctr" eaLnBrk="1" hangingPunct="1">
              <a:spcBef>
                <a:spcPct val="0"/>
              </a:spcBef>
              <a:buClr>
                <a:schemeClr val="bg2"/>
              </a:buClr>
              <a:buFont typeface="Wingdings" pitchFamily="2" charset="2"/>
              <a:buNone/>
            </a:pPr>
            <a:r>
              <a:rPr lang="de-DE" sz="2800" b="1" dirty="0" smtClean="0">
                <a:solidFill>
                  <a:srgbClr val="FF0000"/>
                </a:solidFill>
              </a:rPr>
              <a:t>Wohnungs-Lüftungssysteme </a:t>
            </a:r>
          </a:p>
        </p:txBody>
      </p:sp>
      <p:sp>
        <p:nvSpPr>
          <p:cNvPr id="1052" name="Rectangle 68"/>
          <p:cNvSpPr>
            <a:spLocks noChangeArrowheads="1"/>
          </p:cNvSpPr>
          <p:nvPr/>
        </p:nvSpPr>
        <p:spPr bwMode="auto">
          <a:xfrm>
            <a:off x="0" y="2420938"/>
            <a:ext cx="2339975" cy="4437062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>
              <a:buClrTx/>
              <a:buFontTx/>
              <a:buNone/>
            </a:pPr>
            <a:endParaRPr lang="de-DE" sz="2800"/>
          </a:p>
        </p:txBody>
      </p:sp>
      <p:grpSp>
        <p:nvGrpSpPr>
          <p:cNvPr id="2" name="Organization Chart 2"/>
          <p:cNvGrpSpPr>
            <a:grpSpLocks noChangeAspect="1"/>
          </p:cNvGrpSpPr>
          <p:nvPr/>
        </p:nvGrpSpPr>
        <p:grpSpPr bwMode="auto">
          <a:xfrm>
            <a:off x="642938" y="1357313"/>
            <a:ext cx="7962900" cy="4954587"/>
            <a:chOff x="1134" y="1270"/>
            <a:chExt cx="4665" cy="2084"/>
          </a:xfrm>
        </p:grpSpPr>
        <p:graphicFrame>
          <p:nvGraphicFramePr>
            <p:cNvPr id="4" name="Diagramm 3"/>
            <p:cNvGraphicFramePr/>
            <p:nvPr/>
          </p:nvGraphicFramePr>
          <p:xfrm>
            <a:off x="1134" y="1270"/>
            <a:ext cx="4665" cy="208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3" name="AutoShape 25"/>
            <p:cNvSpPr>
              <a:spLocks noChangeArrowheads="1"/>
            </p:cNvSpPr>
            <p:nvPr/>
          </p:nvSpPr>
          <p:spPr bwMode="auto">
            <a:xfrm>
              <a:off x="2534" y="1270"/>
              <a:ext cx="1206" cy="298"/>
            </a:xfrm>
            <a:prstGeom prst="roundRect">
              <a:avLst>
                <a:gd name="adj" fmla="val 16667"/>
              </a:avLst>
            </a:prstGeom>
            <a:solidFill>
              <a:srgbClr val="99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360000" tIns="0" rIns="360000" bIns="0" numCol="1" anchor="ctr" anchorCtr="0" compatLnSpc="1">
              <a:prstTxWarp prst="textNoShape">
                <a:avLst/>
              </a:prstTxWarp>
            </a:bodyPr>
            <a:lstStyle>
              <a:lvl1pPr marL="342900" indent="-3429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50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50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50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500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342900" marR="0" lvl="0" indent="-34290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accent2"/>
                </a:buClr>
                <a:buSzTx/>
                <a:buFont typeface="Wingdings" panose="05000000000000000000" pitchFamily="2" charset="2"/>
                <a:buNone/>
                <a:tabLst/>
              </a:pPr>
              <a:r>
                <a:rPr kumimoji="0" lang="de-DE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  <a:t>Wohnungslüftungs-</a:t>
              </a:r>
            </a:p>
            <a:p>
              <a:pPr marL="342900" marR="0" lvl="0" indent="-34290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accent2"/>
                </a:buClr>
                <a:buSzTx/>
                <a:buFont typeface="Wingdings" panose="05000000000000000000" pitchFamily="2" charset="2"/>
                <a:buNone/>
                <a:tabLst/>
              </a:pPr>
              <a:r>
                <a:rPr kumimoji="0" lang="de-DE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  <a:t>anlagen</a:t>
              </a:r>
            </a:p>
          </p:txBody>
        </p:sp>
      </p:grp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6596390"/>
            <a:ext cx="211147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</a:pPr>
            <a:r>
              <a:rPr lang="de-DE" sz="1100" dirty="0">
                <a:solidFill>
                  <a:srgbClr val="3333FF"/>
                </a:solidFill>
              </a:rPr>
              <a:t>Quelle: Energieagentur NRW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Folie 1&quot;/&gt;&lt;property id=&quot;20307&quot; value=&quot;844&quot;/&gt;&lt;/object&gt;&lt;object type=&quot;3&quot; unique_id=&quot;10020&quot;&gt;&lt;property id=&quot;20148&quot; value=&quot;5&quot;/&gt;&lt;property id=&quot;20300&quot; value=&quot;Folie 95 - &amp;quot;Schwachstellen: Wärmebrücken &amp;quot;&quot;/&gt;&lt;property id=&quot;20307&quot; value=&quot;854&quot;/&gt;&lt;/object&gt;&lt;object type=&quot;3&quot; unique_id=&quot;10022&quot;&gt;&lt;property id=&quot;20148&quot; value=&quot;5&quot;/&gt;&lt;property id=&quot;20300&quot; value=&quot;Folie 96 - &amp;quot;Wärmebrücken &amp;quot;&quot;/&gt;&lt;property id=&quot;20307&quot; value=&quot;878&quot;/&gt;&lt;/object&gt;&lt;object type=&quot;3&quot; unique_id=&quot;10023&quot;&gt;&lt;property id=&quot;20148&quot; value=&quot;5&quot;/&gt;&lt;property id=&quot;20300&quot; value=&quot;Folie 97&quot;/&gt;&lt;property id=&quot;20307&quot; value=&quot;856&quot;/&gt;&lt;/object&gt;&lt;object type=&quot;3&quot; unique_id=&quot;10025&quot;&gt;&lt;property id=&quot;20148&quot; value=&quot;5&quot;/&gt;&lt;property id=&quot;20300&quot; value=&quot;Folie 91 - &amp;quot;Detail: Fensterlaibung&amp;#x0D;&amp;#x0A;Temperaturverlauf&amp;quot;&quot;/&gt;&lt;property id=&quot;20307&quot; value=&quot;724&quot;/&gt;&lt;/object&gt;&lt;object type=&quot;3&quot; unique_id=&quot;10028&quot;&gt;&lt;property id=&quot;20148&quot; value=&quot;5&quot;/&gt;&lt;property id=&quot;20300&quot; value=&quot;Folie 100 - &amp;quot;Schwachstellen: Luftdichtundichtheiten&amp;quot;&quot;/&gt;&lt;property id=&quot;20307&quot; value=&quot;730&quot;/&gt;&lt;/object&gt;&lt;object type=&quot;3&quot; unique_id=&quot;10029&quot;&gt;&lt;property id=&quot;20148&quot; value=&quot;5&quot;/&gt;&lt;property id=&quot;20300&quot; value=&quot;Folie 101 - &amp;quot;Gründe für eine luftdichte Gebäudehülle&amp;quot;&quot;/&gt;&lt;property id=&quot;20307&quot; value=&quot;870&quot;/&gt;&lt;/object&gt;&lt;object type=&quot;3&quot; unique_id=&quot;10033&quot;&gt;&lt;property id=&quot;20148&quot; value=&quot;5&quot;/&gt;&lt;property id=&quot;20300&quot; value=&quot;Folie 115 - &amp;quot;(Teil-)Substitution endlicher Energieträger &amp;#x0D;&amp;#x0A;(Kaminofen u. solar)&amp;quot;&quot;/&gt;&lt;property id=&quot;20307&quot; value=&quot;837&quot;/&gt;&lt;/object&gt;&lt;object type=&quot;3&quot; unique_id=&quot;10034&quot;&gt;&lt;property id=&quot;20148&quot; value=&quot;5&quot;/&gt;&lt;property id=&quot;20300&quot; value=&quot;Folie 116 - &amp;quot;(Teil-)Substitution endlicher Energieträger &amp;#x0D;&amp;#x0A;gemeinsame Heizzentralen auf privater, &amp;#x0D;&amp;#x0A;kommunaler oder gewerblicher&quot;/&gt;&lt;property id=&quot;20307&quot; value=&quot;876&quot;/&gt;&lt;/object&gt;&lt;object type=&quot;3&quot; unique_id=&quot;10042&quot;&gt;&lt;property id=&quot;20148&quot; value=&quot;5&quot;/&gt;&lt;property id=&quot;20300&quot; value=&quot;Folie 128 - &amp;quot;Ergebnis: vom Altbau&amp;quot;&quot;/&gt;&lt;property id=&quot;20307&quot; value=&quot;819&quot;/&gt;&lt;/object&gt;&lt;object type=&quot;3&quot; unique_id=&quot;10043&quot;&gt;&lt;property id=&quot;20148&quot; value=&quot;5&quot;/&gt;&lt;property id=&quot;20300&quot; value=&quot;Folie 133 - &amp;quot;Noch Fragen oder Anregungen...???&amp;quot;&quot;/&gt;&lt;property id=&quot;20307&quot; value=&quot;769&quot;/&gt;&lt;/object&gt;&lt;object type=&quot;3&quot; unique_id=&quot;10733&quot;&gt;&lt;property id=&quot;20148&quot; value=&quot;5&quot;/&gt;&lt;property id=&quot;20300&quot; value=&quot;Folie 2 - &amp;quot;Themenüberblick&amp;quot;&quot;/&gt;&lt;property id=&quot;20307&quot; value=&quot;881&quot;/&gt;&lt;/object&gt;&lt;object type=&quot;3&quot; unique_id=&quot;10734&quot;&gt;&lt;property id=&quot;20148&quot; value=&quot;5&quot;/&gt;&lt;property id=&quot;20300&quot; value=&quot;Folie 3 - &amp;quot;Vorbehalte, Ängste, &amp;#x0D;&amp;#x0A;Hemmnisse, &amp;#x0D;&amp;#x0A;Schwierigkeiten&amp;quot;&quot;/&gt;&lt;property id=&quot;20307&quot; value=&quot;882&quot;/&gt;&lt;/object&gt;&lt;object type=&quot;3&quot; unique_id=&quot;10736&quot;&gt;&lt;property id=&quot;20148&quot; value=&quot;5&quot;/&gt;&lt;property id=&quot;20300&quot; value=&quot;Folie 4 - &amp;quot;Eingriffe in die Funktion und Nutzung von Wohngebäuden im vergangenen Jahrhundert&amp;quot;&quot;/&gt;&lt;property id=&quot;20307&quot; value=&quot;888&quot;/&gt;&lt;/object&gt;&lt;object type=&quot;3&quot; unique_id=&quot;10737&quot;&gt;&lt;property id=&quot;20148&quot; value=&quot;5&quot;/&gt;&lt;property id=&quot;20300&quot; value=&quot;Folie 5 - &amp;quot;Luftwechsel durch Einzelofen&amp;quot;&quot;/&gt;&lt;property id=&quot;20307&quot; value=&quot;884&quot;/&gt;&lt;/object&gt;&lt;object type=&quot;3&quot; unique_id=&quot;10738&quot;&gt;&lt;property id=&quot;20148&quot; value=&quot;5&quot;/&gt;&lt;property id=&quot;20300&quot; value=&quot;Folie 104 - &amp;quot;&amp;amp;#x09;Luftwechsel bei zentraler Abluftanlage&amp;quot;&quot;/&gt;&lt;property id=&quot;20307&quot; value=&quot;885&quot;/&gt;&lt;/object&gt;&lt;object type=&quot;3&quot; unique_id=&quot;10739&quot;&gt;&lt;property id=&quot;20148&quot; value=&quot;5&quot;/&gt;&lt;property id=&quot;20300&quot; value=&quot;Folie 6 - &amp;quot;Eingriffe in die Funktion und Nutzung von Wohngebäuden im vergangenen Jahrhundert&amp;quot;&quot;/&gt;&lt;property id=&quot;20307&quot; value=&quot;886&quot;/&gt;&lt;/object&gt;&lt;object type=&quot;3&quot; unique_id=&quot;10740&quot;&gt;&lt;property id=&quot;20148&quot; value=&quot;5&quot;/&gt;&lt;property id=&quot;20300&quot; value=&quot;Folie 7 - &amp;quot;Eingriffe in die Funktion und Nutzung von Wohngebäuden im vergangenen Jahrhundert&amp;quot;&quot;/&gt;&lt;property id=&quot;20307&quot; value=&quot;887&quot;/&gt;&lt;/object&gt;&lt;object type=&quot;3&quot; unique_id=&quot;10742&quot;&gt;&lt;property id=&quot;20148&quot; value=&quot;5&quot;/&gt;&lt;property id=&quot;20300&quot; value=&quot;Folie 16 - &amp;quot;Der Energiebedarf eines Wohngebäudes &amp;quot;&quot;/&gt;&lt;property id=&quot;20307&quot; value=&quot;879&quot;/&gt;&lt;/object&gt;&lt;object type=&quot;3&quot; unique_id=&quot;11994&quot;&gt;&lt;property id=&quot;20148&quot; value=&quot;5&quot;/&gt;&lt;property id=&quot;20300&quot; value=&quot;Folie 8 - &amp;quot;regionaltypische Wohngebäude&amp;quot;&quot;/&gt;&lt;property id=&quot;20307&quot; value=&quot;893&quot;/&gt;&lt;/object&gt;&lt;object type=&quot;3&quot; unique_id=&quot;11995&quot;&gt;&lt;property id=&quot;20148&quot; value=&quot;5&quot;/&gt;&lt;property id=&quot;20300&quot; value=&quot;Folie 9 - &amp;quot;regionaltypische Wohngebäude&amp;quot;&quot;/&gt;&lt;property id=&quot;20307&quot; value=&quot;894&quot;/&gt;&lt;/object&gt;&lt;object type=&quot;3&quot; unique_id=&quot;11996&quot;&gt;&lt;property id=&quot;20148&quot; value=&quot;5&quot;/&gt;&lt;property id=&quot;20300&quot; value=&quot;Folie 10 - &amp;quot;regionaltypische Wohngebäude&amp;quot;&quot;/&gt;&lt;property id=&quot;20307&quot; value=&quot;898&quot;/&gt;&lt;/object&gt;&lt;object type=&quot;3&quot; unique_id=&quot;11997&quot;&gt;&lt;property id=&quot;20148&quot; value=&quot;5&quot;/&gt;&lt;property id=&quot;20300&quot; value=&quot;Folie 11 - &amp;quot;regionaltypische Wohngebäude&amp;quot;&quot;/&gt;&lt;property id=&quot;20307&quot; value=&quot;899&quot;/&gt;&lt;/object&gt;&lt;object type=&quot;3&quot; unique_id=&quot;12400&quot;&gt;&lt;property id=&quot;20148&quot; value=&quot;5&quot;/&gt;&lt;property id=&quot;20300&quot; value=&quot;Folie 12 - &amp;quot;regionaltypische Wohngebäude&amp;quot;&quot;/&gt;&lt;property id=&quot;20307&quot; value=&quot;901&quot;/&gt;&lt;/object&gt;&lt;object type=&quot;3&quot; unique_id=&quot;12401&quot;&gt;&lt;property id=&quot;20148&quot; value=&quot;5&quot;/&gt;&lt;property id=&quot;20300&quot; value=&quot;Folie 13 - &amp;quot;regionaltypische Wohngebäude&amp;quot;&quot;/&gt;&lt;property id=&quot;20307&quot; value=&quot;902&quot;/&gt;&lt;/object&gt;&lt;object type=&quot;3&quot; unique_id=&quot;12402&quot;&gt;&lt;property id=&quot;20148&quot; value=&quot;5&quot;/&gt;&lt;property id=&quot;20300&quot; value=&quot;Folie 14 - &amp;quot;regionaltypische Wohngebäude&amp;quot;&quot;/&gt;&lt;property id=&quot;20307&quot; value=&quot;903&quot;/&gt;&lt;/object&gt;&lt;object type=&quot;3&quot; unique_id=&quot;13045&quot;&gt;&lt;property id=&quot;20148&quot; value=&quot;5&quot;/&gt;&lt;property id=&quot;20300&quot; value=&quot;Folie 15 - &amp;quot;Strategien für &amp;#x0D;&amp;#x0A;die energetische Sanierung&amp;quot;&quot;/&gt;&lt;property id=&quot;20307&quot; value=&quot;906&quot;/&gt;&lt;/object&gt;&lt;object type=&quot;3&quot; unique_id=&quot;13046&quot;&gt;&lt;property id=&quot;20148&quot; value=&quot;5&quot;/&gt;&lt;property id=&quot;20300&quot; value=&quot;Folie 18 - &amp;quot;Strategien für die energetische Sanierung&amp;quot;&quot;/&gt;&lt;property id=&quot;20307&quot; value=&quot;905&quot;/&gt;&lt;/object&gt;&lt;object type=&quot;3&quot; unique_id=&quot;13047&quot;&gt;&lt;property id=&quot;20148&quot; value=&quot;5&quot;/&gt;&lt;property id=&quot;20300&quot; value=&quot;Folie 19 - &amp;quot;Energetische Verbesserung der Gebäudehülle&amp;quot;&quot;/&gt;&lt;property id=&quot;20307&quot; value=&quot;907&quot;/&gt;&lt;/object&gt;&lt;object type=&quot;3&quot; unique_id=&quot;13048&quot;&gt;&lt;property id=&quot;20148&quot; value=&quot;5&quot;/&gt;&lt;property id=&quot;20300&quot; value=&quot;Folie 20 - &amp;quot;beheiztes Volumen festlegen&amp;quot;&quot;/&gt;&lt;property id=&quot;20307&quot; value=&quot;908&quot;/&gt;&lt;/object&gt;&lt;object type=&quot;3&quot; unique_id=&quot;13049&quot;&gt;&lt;property id=&quot;20148&quot; value=&quot;5&quot;/&gt;&lt;property id=&quot;20300&quot; value=&quot;Folie 21 - &amp;quot;beheiztes Volumen festlegen !&amp;quot;&quot;/&gt;&lt;property id=&quot;20307&quot; value=&quot;909&quot;/&gt;&lt;/object&gt;&lt;object type=&quot;3&quot; unique_id=&quot;13050&quot;&gt;&lt;property id=&quot;20148&quot; value=&quot;5&quot;/&gt;&lt;property id=&quot;20300&quot; value=&quot;Folie 22 - &amp;quot;beheiztes Volumen festlegen !&amp;quot;&quot;/&gt;&lt;property id=&quot;20307&quot; value=&quot;910&quot;/&gt;&lt;/object&gt;&lt;object type=&quot;3&quot; unique_id=&quot;13051&quot;&gt;&lt;property id=&quot;20148&quot; value=&quot;5&quot;/&gt;&lt;property id=&quot;20300&quot; value=&quot;Folie 23 - &amp;quot;beheiztes Volumen festlegen !&amp;quot;&quot;/&gt;&lt;property id=&quot;20307&quot; value=&quot;911&quot;/&gt;&lt;/object&gt;&lt;object type=&quot;3&quot; unique_id=&quot;15067&quot;&gt;&lt;property id=&quot;20148&quot; value=&quot;5&quot;/&gt;&lt;property id=&quot;20300&quot; value=&quot;Folie 24 - &amp;quot;Der obere Gebäudeabschluss&amp;#x0D;&amp;#x0A;&amp;#x0D;&amp;#x0A;Geschossdecken&amp;quot;&quot;/&gt;&lt;property id=&quot;20307&quot; value=&quot;912&quot;/&gt;&lt;/object&gt;&lt;object type=&quot;3&quot; unique_id=&quot;15068&quot;&gt;&lt;property id=&quot;20148&quot; value=&quot;5&quot;/&gt;&lt;property id=&quot;20300&quot; value=&quot;Folie 25 - &amp;quot;Wärmedämmung  (Decken)&amp;quot;&quot;/&gt;&lt;property id=&quot;20307&quot; value=&quot;913&quot;/&gt;&lt;/object&gt;&lt;object type=&quot;3&quot; unique_id=&quot;15070&quot;&gt;&lt;property id=&quot;20148&quot; value=&quot;5&quot;/&gt;&lt;property id=&quot;20300&quot; value=&quot;Folie 29 - &amp;quot;Der obere Gebäudeabschluss:&amp;#x0D;&amp;#x0A;&amp;#x0D;&amp;#x0A;Trennwände &amp;#x0D;&amp;#x0A;(beheizt gegen unbeheizt)&amp;quot;&quot;/&gt;&lt;property id=&quot;20307&quot; value=&quot;915&quot;/&gt;&lt;/object&gt;&lt;object type=&quot;3&quot; unique_id=&quot;15071&quot;&gt;&lt;property id=&quot;20148&quot; value=&quot;5&quot;/&gt;&lt;property id=&quot;20300&quot; value=&quot;Folie 30 - &amp;quot;Wärmedämmung (Wände gegen unbeheizt)&amp;quot;&quot;/&gt;&lt;property id=&quot;20307&quot; value=&quot;916&quot;/&gt;&lt;/object&gt;&lt;object type=&quot;3&quot; unique_id=&quot;15072&quot;&gt;&lt;property id=&quot;20148&quot; value=&quot;5&quot;/&gt;&lt;property id=&quot;20300&quot; value=&quot;Folie 31 - &amp;quot;Dämmung von Wänden gegen unbeheizt&amp;quot;&quot;/&gt;&lt;property id=&quot;20307&quot; value=&quot;917&quot;/&gt;&lt;/object&gt;&lt;object type=&quot;3&quot; unique_id=&quot;15073&quot;&gt;&lt;property id=&quot;20148&quot; value=&quot;5&quot;/&gt;&lt;property id=&quot;20300&quot; value=&quot;Folie 35 - &amp;quot;Der obere Gebäudeabschluss:&amp;#x0D;&amp;#x0A;&amp;#x0D;&amp;#x0A;Dachschrägen&amp;quot;&quot;/&gt;&lt;property id=&quot;20307&quot; value=&quot;918&quot;/&gt;&lt;/object&gt;&lt;object type=&quot;3&quot; unique_id=&quot;15074&quot;&gt;&lt;property id=&quot;20148&quot; value=&quot;5&quot;/&gt;&lt;property id=&quot;20300&quot; value=&quot;Folie 36 - &amp;quot;Wärmedämmung  (Schrägdach)&amp;quot;&quot;/&gt;&lt;property id=&quot;20307&quot; value=&quot;919&quot;/&gt;&lt;/object&gt;&lt;object type=&quot;3&quot; unique_id=&quot;15075&quot;&gt;&lt;property id=&quot;20148&quot; value=&quot;5&quot;/&gt;&lt;property id=&quot;20300&quot; value=&quot;Folie 38 - &amp;quot;Dämmung des Schrägdaches&amp;quot;&quot;/&gt;&lt;property id=&quot;20307&quot; value=&quot;920&quot;/&gt;&lt;/object&gt;&lt;object type=&quot;3&quot; unique_id=&quot;15076&quot;&gt;&lt;property id=&quot;20148&quot; value=&quot;5&quot;/&gt;&lt;property id=&quot;20300&quot; value=&quot;Folie 39 - &amp;quot;Der untere Gebäudeabschluss:&amp;#x0D;&amp;#x0A;&amp;#x0D;&amp;#x0A;Kellerdecke, &amp;#x0D;&amp;#x0A;Innen-Trennwände&amp;quot;&quot;/&gt;&lt;property id=&quot;20307&quot; value=&quot;921&quot;/&gt;&lt;/object&gt;&lt;object type=&quot;3&quot; unique_id=&quot;15077&quot;&gt;&lt;property id=&quot;20148&quot; value=&quot;5&quot;/&gt;&lt;property id=&quot;20300&quot; value=&quot;Folie 40 - &amp;quot;Wärmedämmung  (Kellerdecken)&amp;quot;&quot;/&gt;&lt;property id=&quot;20307&quot; value=&quot;922&quot;/&gt;&lt;/object&gt;&lt;object type=&quot;3&quot; unique_id=&quot;15078&quot;&gt;&lt;property id=&quot;20148&quot; value=&quot;5&quot;/&gt;&lt;property id=&quot;20300&quot; value=&quot;Folie 43 - &amp;quot;Dämmung der Kellerdecke&amp;quot;&quot;/&gt;&lt;property id=&quot;20307&quot; value=&quot;923&quot;/&gt;&lt;/object&gt;&lt;object type=&quot;3&quot; unique_id=&quot;15079&quot;&gt;&lt;property id=&quot;20148&quot; value=&quot;5&quot;/&gt;&lt;property id=&quot;20300&quot; value=&quot;Folie 45 - &amp;quot;Fenster:&amp;#x0D;&amp;#x0A; &amp;#x0D;&amp;#x0A;Glas, Rahmen und &amp;#x0D;&amp;#x0A;Rollladenkasten&amp;quot;&quot;/&gt;&lt;property id=&quot;20307&quot; value=&quot;924&quot;/&gt;&lt;/object&gt;&lt;object type=&quot;3&quot; unique_id=&quot;15080&quot;&gt;&lt;property id=&quot;20148&quot; value=&quot;5&quot;/&gt;&lt;property id=&quot;20300&quot; value=&quot;Folie 46 - &amp;quot;Wärmedämmung  (Fenster- bzw. Glasaustausch)&amp;quot;&quot;/&gt;&lt;property id=&quot;20307&quot; value=&quot;925&quot;/&gt;&lt;/object&gt;&lt;object type=&quot;3&quot; unique_id=&quot;15083&quot;&gt;&lt;property id=&quot;20148&quot; value=&quot;5&quot;/&gt;&lt;property id=&quot;20300&quot; value=&quot;Folie 56 - &amp;quot;Fenster- bzw. Glasaustausch&amp;quot;&quot;/&gt;&lt;property id=&quot;20307&quot; value=&quot;928&quot;/&gt;&lt;/object&gt;&lt;object type=&quot;3&quot; unique_id=&quot;15085&quot;&gt;&lt;property id=&quot;20148&quot; value=&quot;5&quot;/&gt;&lt;property id=&quot;20300&quot; value=&quot;Folie 59 - &amp;quot;Wände:&amp;#x0D;&amp;#x0A;&amp;#x0D;&amp;#x0A;Außenwände&amp;quot;&quot;/&gt;&lt;property id=&quot;20307&quot; value=&quot;930&quot;/&gt;&lt;/object&gt;&lt;object type=&quot;3&quot; unique_id=&quot;15086&quot;&gt;&lt;property id=&quot;20148&quot; value=&quot;5&quot;/&gt;&lt;property id=&quot;20300&quot; value=&quot;Folie 60 - &amp;quot;Wärmedämmung  (Außenwände)&amp;quot;&quot;/&gt;&lt;property id=&quot;20307&quot; value=&quot;931&quot;/&gt;&lt;/object&gt;&lt;object type=&quot;3&quot; unique_id=&quot;15087&quot;&gt;&lt;property id=&quot;20148&quot; value=&quot;5&quot;/&gt;&lt;property id=&quot;20300&quot; value=&quot;Folie 66 - &amp;quot;Temperaturverlauf &amp;#x0D;&amp;#x0A;in einer massiven Außenwand&amp;quot;&quot;/&gt;&lt;property id=&quot;20307&quot; value=&quot;932&quot;/&gt;&lt;/object&gt;&lt;object type=&quot;3&quot; unique_id=&quot;15088&quot;&gt;&lt;property id=&quot;20148&quot; value=&quot;5&quot;/&gt;&lt;property id=&quot;20300&quot; value=&quot;Folie 67 - &amp;quot;Temperaturverlauf &amp;#x0D;&amp;#x0A;in einer gedämmten Außenwand&amp;quot;&quot;/&gt;&lt;property id=&quot;20307&quot; value=&quot;933&quot;/&gt;&lt;/object&gt;&lt;object type=&quot;3&quot; unique_id=&quot;15090&quot;&gt;&lt;property id=&quot;20148&quot; value=&quot;5&quot;/&gt;&lt;property id=&quot;20300&quot; value=&quot;Folie 72 - &amp;quot;Außenwanddämmung&amp;quot;&quot;/&gt;&lt;property id=&quot;20307&quot; value=&quot;935&quot;/&gt;&lt;/object&gt;&lt;object type=&quot;3&quot; unique_id=&quot;15091&quot;&gt;&lt;property id=&quot;20148&quot; value=&quot;5&quot;/&gt;&lt;property id=&quot;20300&quot; value=&quot;Folie 73 - &amp;quot;Gebäude mit erhaltswürdigem Sichtmauerwerk&amp;quot;&quot;/&gt;&lt;property id=&quot;20307&quot; value=&quot;936&quot;/&gt;&lt;/object&gt;&lt;object type=&quot;3&quot; unique_id=&quot;15092&quot;&gt;&lt;property id=&quot;20148&quot; value=&quot;5&quot;/&gt;&lt;property id=&quot;20300&quot; value=&quot;Folie 75 - &amp;quot;Wärmedämmung (Außenwände mit Innendämmung)&amp;quot;&quot;/&gt;&lt;property id=&quot;20307&quot; value=&quot;937&quot;/&gt;&lt;/object&gt;&lt;object type=&quot;3&quot; unique_id=&quot;15093&quot;&gt;&lt;property id=&quot;20148&quot; value=&quot;5&quot;/&gt;&lt;property id=&quot;20300&quot; value=&quot;Folie 77 - &amp;quot;„klassische“ Innendämmung&amp;quot;&quot;/&gt;&lt;property id=&quot;20307&quot; value=&quot;938&quot;/&gt;&lt;/object&gt;&lt;object type=&quot;3&quot; unique_id=&quot;15094&quot;&gt;&lt;property id=&quot;20148&quot; value=&quot;5&quot;/&gt;&lt;property id=&quot;20300&quot; value=&quot;Folie 78 - &amp;quot;„klassische“ Innendämmung&amp;quot;&quot;/&gt;&lt;property id=&quot;20307&quot; value=&quot;939&quot;/&gt;&lt;/object&gt;&lt;object type=&quot;3&quot; unique_id=&quot;15095&quot;&gt;&lt;property id=&quot;20148&quot; value=&quot;5&quot;/&gt;&lt;property id=&quot;20300&quot; value=&quot;Folie 76 - &amp;quot;Temperaturverlauf &amp;#x0D;&amp;#x0A;in einer Außenwand mit Innendämmung&amp;quot;&quot;/&gt;&lt;property id=&quot;20307&quot; value=&quot;940&quot;/&gt;&lt;/object&gt;&lt;object type=&quot;3&quot; unique_id=&quot;15660&quot;&gt;&lt;property id=&quot;20148&quot; value=&quot;5&quot;/&gt;&lt;property id=&quot;20300&quot; value=&quot;Folie 118 - &amp;quot;Eigenes Wohn- und Bürogebäude, Wittlich&amp;quot;&quot;/&gt;&lt;property id=&quot;20307&quot; value=&quot;943&quot;/&gt;&lt;/object&gt;&lt;object type=&quot;3&quot; unique_id=&quot;15661&quot;&gt;&lt;property id=&quot;20148&quot; value=&quot;5&quot;/&gt;&lt;property id=&quot;20300&quot; value=&quot;Folie 119 - &amp;quot;Eigenes Wohn- und Bürogebäude, Wittlich&amp;quot;&quot;/&gt;&lt;property id=&quot;20307&quot; value=&quot;944&quot;/&gt;&lt;/object&gt;&lt;object type=&quot;3&quot; unique_id=&quot;15662&quot;&gt;&lt;property id=&quot;20148&quot; value=&quot;5&quot;/&gt;&lt;property id=&quot;20300&quot; value=&quot;Folie 120 - &amp;quot;Zusammenfassung der Dämmmaßnahmen&amp;quot;&quot;/&gt;&lt;property id=&quot;20307&quot; value=&quot;945&quot;/&gt;&lt;/object&gt;&lt;object type=&quot;3&quot; unique_id=&quot;15663&quot;&gt;&lt;property id=&quot;20148&quot; value=&quot;5&quot;/&gt;&lt;property id=&quot;20300&quot; value=&quot;Folie 121 - &amp;quot;Zusammenfassung der techn. Maßnahmen&amp;quot;&quot;/&gt;&lt;property id=&quot;20307&quot; value=&quot;946&quot;/&gt;&lt;/object&gt;&lt;object type=&quot;3&quot; unique_id=&quot;16510&quot;&gt;&lt;property id=&quot;20148&quot; value=&quot;5&quot;/&gt;&lt;property id=&quot;20300&quot; value=&quot;Folie 26 - &amp;quot;Typische Holzbalkendecken&amp;quot;&quot;/&gt;&lt;property id=&quot;20307&quot; value=&quot;947&quot;/&gt;&lt;/object&gt;&lt;object type=&quot;3&quot; unique_id=&quot;16511&quot;&gt;&lt;property id=&quot;20148&quot; value=&quot;5&quot;/&gt;&lt;property id=&quot;20300&quot; value=&quot;Folie 27 - &amp;quot;Typische Massivdecken&amp;quot;&quot;/&gt;&lt;property id=&quot;20307&quot; value=&quot;949&quot;/&gt;&lt;/object&gt;&lt;object type=&quot;3&quot; unique_id=&quot;16512&quot;&gt;&lt;property id=&quot;20148&quot; value=&quot;5&quot;/&gt;&lt;property id=&quot;20300&quot; value=&quot;Folie 37 - &amp;quot;Typische Schrägdächer&amp;quot;&quot;/&gt;&lt;property id=&quot;20307&quot; value=&quot;948&quot;/&gt;&lt;/object&gt;&lt;object type=&quot;3&quot; unique_id=&quot;16513&quot;&gt;&lt;property id=&quot;20148&quot; value=&quot;5&quot;/&gt;&lt;property id=&quot;20300&quot; value=&quot;Folie 41 - &amp;quot;Typische Kellerdecken&amp;quot;&quot;/&gt;&lt;property id=&quot;20307&quot; value=&quot;951&quot;/&gt;&lt;/object&gt;&lt;object type=&quot;3&quot; unique_id=&quot;16514&quot;&gt;&lt;property id=&quot;20148&quot; value=&quot;5&quot;/&gt;&lt;property id=&quot;20300&quot; value=&quot;Folie 42 - &amp;quot;Typische Kellerdecken&amp;quot;&quot;/&gt;&lt;property id=&quot;20307&quot; value=&quot;952&quot;/&gt;&lt;/object&gt;&lt;object type=&quot;3&quot; unique_id=&quot;19327&quot;&gt;&lt;property id=&quot;20148&quot; value=&quot;5&quot;/&gt;&lt;property id=&quot;20300&quot; value=&quot;Folie 33 - &amp;quot;Typischer Schwachpunkt: Dachbodenzugang&amp;quot;&quot;/&gt;&lt;property id=&quot;20307&quot; value=&quot;960&quot;/&gt;&lt;/object&gt;&lt;object type=&quot;3&quot; unique_id=&quot;19328&quot;&gt;&lt;property id=&quot;20148&quot; value=&quot;5&quot;/&gt;&lt;property id=&quot;20300&quot; value=&quot;Folie 44 - &amp;quot;Typischer Schwachpunkt: Kellerabgang&amp;quot;&quot;/&gt;&lt;property id=&quot;20307&quot; value=&quot;961&quot;/&gt;&lt;/object&gt;&lt;object type=&quot;3&quot; unique_id=&quot;19329&quot;&gt;&lt;property id=&quot;20148&quot; value=&quot;5&quot;/&gt;&lt;property id=&quot;20300&quot; value=&quot;Folie 85 - &amp;quot;Typischer Schwachpunkt: Heizkörpernische&amp;quot;&quot;/&gt;&lt;property id=&quot;20307&quot; value=&quot;962&quot;/&gt;&lt;/object&gt;&lt;object type=&quot;3&quot; unique_id=&quot;19330&quot;&gt;&lt;property id=&quot;20148&quot; value=&quot;5&quot;/&gt;&lt;property id=&quot;20300&quot; value=&quot;Folie 62 - &amp;quot;Typische Außenwände 1&amp;quot;&quot;/&gt;&lt;property id=&quot;20307&quot; value=&quot;957&quot;/&gt;&lt;/object&gt;&lt;object type=&quot;3&quot; unique_id=&quot;19331&quot;&gt;&lt;property id=&quot;20148&quot; value=&quot;5&quot;/&gt;&lt;property id=&quot;20300&quot; value=&quot;Folie 63 - &amp;quot;Typische Außenwände 2&amp;quot;&quot;/&gt;&lt;property id=&quot;20307&quot; value=&quot;958&quot;/&gt;&lt;/object&gt;&lt;object type=&quot;3&quot; unique_id=&quot;19332&quot;&gt;&lt;property id=&quot;20148&quot; value=&quot;5&quot;/&gt;&lt;property id=&quot;20300&quot; value=&quot;Folie 84 - &amp;quot;mineralische Innendämmung&amp;quot;&quot;/&gt;&lt;property id=&quot;20307&quot; value=&quot;959&quot;/&gt;&lt;/object&gt;&lt;object type=&quot;3&quot; unique_id=&quot;22858&quot;&gt;&lt;property id=&quot;20148&quot; value=&quot;5&quot;/&gt;&lt;property id=&quot;20300&quot; value=&quot;Folie 58 - &amp;quot;erhaltenswerte Türen&amp;quot;&quot;/&gt;&lt;property id=&quot;20307&quot; value=&quot;970&quot;/&gt;&lt;/object&gt;&lt;object type=&quot;3&quot; unique_id=&quot;22860&quot;&gt;&lt;property id=&quot;20148&quot; value=&quot;5&quot;/&gt;&lt;property id=&quot;20300&quot; value=&quot;Folie 81 - &amp;quot;Innendämmung von Fachwerkwänden&amp;quot;&quot;/&gt;&lt;property id=&quot;20307&quot; value=&quot;965&quot;/&gt;&lt;/object&gt;&lt;object type=&quot;3&quot; unique_id=&quot;22862&quot;&gt;&lt;property id=&quot;20148&quot; value=&quot;5&quot;/&gt;&lt;property id=&quot;20300&quot; value=&quot;Folie 82 - &amp;quot;Innendämmung von Fachwerkwänden&amp;quot;&quot;/&gt;&lt;property id=&quot;20307&quot; value=&quot;964&quot;/&gt;&lt;/object&gt;&lt;object type=&quot;3&quot; unique_id=&quot;22863&quot;&gt;&lt;property id=&quot;20148&quot; value=&quot;5&quot;/&gt;&lt;property id=&quot;20300&quot; value=&quot;Folie 83 - &amp;quot;Innendämmung von Fachwerkwänden&amp;quot;&quot;/&gt;&lt;property id=&quot;20307&quot; value=&quot;966&quot;/&gt;&lt;/object&gt;&lt;object type=&quot;3&quot; unique_id=&quot;22864&quot;&gt;&lt;property id=&quot;20148&quot; value=&quot;5&quot;/&gt;&lt;property id=&quot;20300&quot; value=&quot;Folie 107 - &amp;quot;Anlagentechnik&amp;quot;&quot;/&gt;&lt;property id=&quot;20307&quot; value=&quot;987&quot;/&gt;&lt;/object&gt;&lt;object type=&quot;3&quot; unique_id=&quot;22865&quot;&gt;&lt;property id=&quot;20148&quot; value=&quot;5&quot;/&gt;&lt;property id=&quot;20300&quot; value=&quot;Folie 108&quot;/&gt;&lt;property id=&quot;20307&quot; value=&quot;992&quot;/&gt;&lt;/object&gt;&lt;object type=&quot;3&quot; unique_id=&quot;22866&quot;&gt;&lt;property id=&quot;20148&quot; value=&quot;5&quot;/&gt;&lt;property id=&quot;20300&quot; value=&quot;Folie 110 - &amp;quot;Die Kunst modern zu Heizen&amp;quot;&quot;/&gt;&lt;property id=&quot;20307&quot; value=&quot;988&quot;/&gt;&lt;/object&gt;&lt;object type=&quot;3&quot; unique_id=&quot;22868&quot;&gt;&lt;property id=&quot;20148&quot; value=&quot;5&quot;/&gt;&lt;property id=&quot;20300&quot; value=&quot;Folie 114 - &amp;quot;Regelung und Umwälzpumpen&amp;quot;&quot;/&gt;&lt;property id=&quot;20307&quot; value=&quot;991&quot;/&gt;&lt;/object&gt;&lt;object type=&quot;3&quot; unique_id=&quot;22869&quot;&gt;&lt;property id=&quot;20148&quot; value=&quot;5&quot;/&gt;&lt;property id=&quot;20300&quot; value=&quot;Folie 117 - &amp;quot;Beispiel aus der Praxis&amp;quot;&quot;/&gt;&lt;property id=&quot;20307&quot; value=&quot;986&quot;/&gt;&lt;/object&gt;&lt;object type=&quot;3&quot; unique_id=&quot;22870&quot;&gt;&lt;property id=&quot;20148&quot; value=&quot;5&quot;/&gt;&lt;property id=&quot;20300&quot; value=&quot;Folie 122 - &amp;quot;Die energetisch motivierten Mehrkosten&amp;quot;&quot;/&gt;&lt;property id=&quot;20307&quot; value=&quot;971&quot;/&gt;&lt;/object&gt;&lt;object type=&quot;3&quot; unique_id=&quot;22871&quot;&gt;&lt;property id=&quot;20148&quot; value=&quot;5&quot;/&gt;&lt;property id=&quot;20300&quot; value=&quot;Folie 123 - &amp;quot;Mehrkosten für Energiesparmaßnahmen&amp;quot;&quot;/&gt;&lt;property id=&quot;20307&quot; value=&quot;972&quot;/&gt;&lt;/object&gt;&lt;object type=&quot;3&quot; unique_id=&quot;22872&quot;&gt;&lt;property id=&quot;20148&quot; value=&quot;5&quot;/&gt;&lt;property id=&quot;20300&quot; value=&quot;Folie 124 - &amp;quot;Finanzierungshilfen und Förderung &amp;quot;&quot;/&gt;&lt;property id=&quot;20307&quot; value=&quot;973&quot;/&gt;&lt;/object&gt;&lt;object type=&quot;3&quot; unique_id=&quot;22873&quot;&gt;&lt;property id=&quot;20148&quot; value=&quot;5&quot;/&gt;&lt;property id=&quot;20300&quot; value=&quot;Folie 125 - &amp;quot;Effekte der einzelnen Maßnahmen&amp;quot;&quot;/&gt;&lt;property id=&quot;20307&quot; value=&quot;974&quot;/&gt;&lt;/object&gt;&lt;object type=&quot;3&quot; unique_id=&quot;22874&quot;&gt;&lt;property id=&quot;20148&quot; value=&quot;5&quot;/&gt;&lt;property id=&quot;20300&quot; value=&quot;Folie 126 - &amp;quot;End-Energiekennzahl&amp;#x0D;&amp;#x0A; in [ kWh pro m² Wohnfläche und Jahr]&amp;quot;&quot;/&gt;&lt;property id=&quot;20307&quot; value=&quot;983&quot;/&gt;&lt;/object&gt;&lt;object type=&quot;3&quot; unique_id=&quot;22875&quot;&gt;&lt;property id=&quot;20148&quot; value=&quot;5&quot;/&gt;&lt;property id=&quot;20300&quot; value=&quot;Folie 127 - &amp;quot;Heizlast nach DIN 12831&amp;#x0D;&amp;#x0A;ohne Aufheizlast in [ kW ] &amp;quot;&quot;/&gt;&lt;property id=&quot;20307&quot; value=&quot;985&quot;/&gt;&lt;/object&gt;&lt;object type=&quot;3&quot; unique_id=&quot;22876&quot;&gt;&lt;property id=&quot;20148&quot; value=&quot;5&quot;/&gt;&lt;property id=&quot;20300&quot; value=&quot;Folie 129 - &amp;quot;Die zukünftigen Betriebskosten&amp;quot;&quot;/&gt;&lt;property id=&quot;20307&quot; value=&quot;975&quot;/&gt;&lt;/object&gt;&lt;object type=&quot;3&quot; unique_id=&quot;23897&quot;&gt;&lt;property id=&quot;20148&quot; value=&quot;5&quot;/&gt;&lt;property id=&quot;20300&quot; value=&quot;Folie 89 - &amp;quot;Wärmebrücken:&amp;#x0D;&amp;#x0A;&amp;#x0D;&amp;#x0A;Schwachpunkte in der Gebäudehülle&amp;quot;&quot;/&gt;&lt;property id=&quot;20307&quot; value=&quot;996&quot;/&gt;&lt;/object&gt;&lt;object type=&quot;3&quot; unique_id=&quot;23898&quot;&gt;&lt;property id=&quot;20148&quot; value=&quot;5&quot;/&gt;&lt;property id=&quot;20300&quot; value=&quot;Folie 99 - &amp;quot;Luftdichtheit /&amp;#x0D;&amp;#x0A;Lüftungskonzept&amp;quot;&quot;/&gt;&lt;property id=&quot;20307&quot; value=&quot;997&quot;/&gt;&lt;/object&gt;&lt;object type=&quot;3&quot; unique_id=&quot;23899&quot;&gt;&lt;property id=&quot;20148&quot; value=&quot;5&quot;/&gt;&lt;property id=&quot;20300&quot; value=&quot;Folie 102 - &amp;quot;&amp;#x0D;&amp;#x0A;&amp;quot;&quot;/&gt;&lt;property id=&quot;20307&quot; value=&quot;998&quot;/&gt;&lt;/object&gt;&lt;object type=&quot;3&quot; unique_id=&quot;23900&quot;&gt;&lt;property id=&quot;20148&quot; value=&quot;5&quot;/&gt;&lt;property id=&quot;20300&quot; value=&quot;Folie 105 - &amp;quot;Der größte Feind der energetischen Sanierung&amp;quot;&quot;/&gt;&lt;property id=&quot;20307&quot; value=&quot;993&quot;/&gt;&lt;/object&gt;&lt;object type=&quot;3&quot; unique_id=&quot;23901&quot;&gt;&lt;property id=&quot;20148&quot; value=&quot;5&quot;/&gt;&lt;property id=&quot;20300&quot; value=&quot;Folie 106 - &amp;quot;Der „richtige“ Zeitpunkt für die Planung und&amp;#x0D;&amp;#x0A;Ausführung von Energiesparmaßnahmen&amp;quot;&quot;/&gt;&lt;property id=&quot;20307&quot; value=&quot;994&quot;/&gt;&lt;/object&gt;&lt;object type=&quot;3&quot; unique_id=&quot;23902&quot;&gt;&lt;property id=&quot;20148&quot; value=&quot;5&quot;/&gt;&lt;property id=&quot;20300&quot; value=&quot;Folie 109 - &amp;quot;Anforderungen an die Anlagentechnik&amp;quot;&quot;/&gt;&lt;property id=&quot;20307&quot; value=&quot;995&quot;/&gt;&lt;/object&gt;&lt;object type=&quot;3&quot; unique_id=&quot;25429&quot;&gt;&lt;property id=&quot;20148&quot; value=&quot;5&quot;/&gt;&lt;property id=&quot;20300&quot; value=&quot;Folie 69 - &amp;quot;Wärmeleitfähigkeit und Dämmstoffdicke&amp;quot;&quot;/&gt;&lt;property id=&quot;20307&quot; value=&quot;999&quot;/&gt;&lt;/object&gt;&lt;object type=&quot;3&quot; unique_id=&quot;25430&quot;&gt;&lt;property id=&quot;20148&quot; value=&quot;5&quot;/&gt;&lt;property id=&quot;20300&quot; value=&quot;Folie 86 - &amp;quot;Vorsicht bei Teildämmungen&amp;quot;&quot;/&gt;&lt;property id=&quot;20307&quot; value=&quot;1000&quot;/&gt;&lt;/object&gt;&lt;object type=&quot;3&quot; unique_id=&quot;25431&quot;&gt;&lt;property id=&quot;20148&quot; value=&quot;5&quot;/&gt;&lt;property id=&quot;20300&quot; value=&quot;Folie 87 - &amp;quot;Dämmung einer Fassade (z.B. Wetterseite)&amp;quot;&quot;/&gt;&lt;property id=&quot;20307&quot; value=&quot;1001&quot;/&gt;&lt;/object&gt;&lt;object type=&quot;3&quot; unique_id=&quot;25432&quot;&gt;&lt;property id=&quot;20148&quot; value=&quot;5&quot;/&gt;&lt;property id=&quot;20300&quot; value=&quot;Folie 88 - &amp;quot;Dämmung einer Fassade (z.B. Wetterseite)&amp;quot;&quot;/&gt;&lt;property id=&quot;20307&quot; value=&quot;1002&quot;/&gt;&lt;/object&gt;&lt;object type=&quot;3&quot; unique_id=&quot;27554&quot;&gt;&lt;property id=&quot;20148&quot; value=&quot;5&quot;/&gt;&lt;property id=&quot;20300&quot; value=&quot;Folie 61 - &amp;quot;Feuchtequellen bei Außenwänden&amp;quot;&quot;/&gt;&lt;property id=&quot;20307&quot; value=&quot;1010&quot;/&gt;&lt;/object&gt;&lt;object type=&quot;3&quot; unique_id=&quot;27555&quot;&gt;&lt;property id=&quot;20148&quot; value=&quot;5&quot;/&gt;&lt;property id=&quot;20300&quot; value=&quot;Folie 32 - &amp;quot;Luftschicht zwischen Bauteil und Dämmung&amp;quot;&quot;/&gt;&lt;property id=&quot;20307&quot; value=&quot;1007&quot;/&gt;&lt;/object&gt;&lt;object type=&quot;3&quot; unique_id=&quot;27556&quot;&gt;&lt;property id=&quot;20148&quot; value=&quot;5&quot;/&gt;&lt;property id=&quot;20300&quot; value=&quot;Folie 53 - &amp;quot;Fenster luftdicht einbauen&amp;quot;&quot;/&gt;&lt;property id=&quot;20307&quot; value=&quot;1008&quot;/&gt;&lt;/object&gt;&lt;object type=&quot;3&quot; unique_id=&quot;27557&quot;&gt;&lt;property id=&quot;20148&quot; value=&quot;5&quot;/&gt;&lt;property id=&quot;20300&quot; value=&quot;Folie 54 - &amp;quot;Fenster luftdicht einbauen&amp;quot;&quot;/&gt;&lt;property id=&quot;20307&quot; value=&quot;1009&quot;/&gt;&lt;/object&gt;&lt;object type=&quot;3&quot; unique_id=&quot;27558&quot;&gt;&lt;property id=&quot;20148&quot; value=&quot;5&quot;/&gt;&lt;property id=&quot;20300&quot; value=&quot;Folie 55 - &amp;quot;Dämmwirkung verschiedener Maßnahmen &amp;#x0D;&amp;#x0A;am Fenster in der Nacht&amp;quot;&quot;/&gt;&lt;property id=&quot;20307&quot; value=&quot;1005&quot;/&gt;&lt;/object&gt;&lt;object type=&quot;3&quot; unique_id=&quot;27559&quot;&gt;&lt;property id=&quot;20148&quot; value=&quot;5&quot;/&gt;&lt;property id=&quot;20300&quot; value=&quot;Folie 79 - &amp;quot;Detail: einbindende Holzbalkendecke in Außenwand&amp;quot;&quot;/&gt;&lt;property id=&quot;20307&quot; value=&quot;1011&quot;/&gt;&lt;/object&gt;&lt;object type=&quot;3&quot; unique_id=&quot;27560&quot;&gt;&lt;property id=&quot;20148&quot; value=&quot;5&quot;/&gt;&lt;property id=&quot;20300&quot; value=&quot;Folie 80 - &amp;quot;Dämmung und Abdichtung der Balkenzwischenräume&amp;quot;&quot;/&gt;&lt;property id=&quot;20307&quot; value=&quot;1012&quot;/&gt;&lt;/object&gt;&lt;object type=&quot;3&quot; unique_id=&quot;27561&quot;&gt;&lt;property id=&quot;20148&quot; value=&quot;5&quot;/&gt;&lt;property id=&quot;20300&quot; value=&quot;Folie 98 - &amp;quot;Wärmebrücken&amp;quot;&quot;/&gt;&lt;property id=&quot;20307&quot; value=&quot;1006&quot;/&gt;&lt;/object&gt;&lt;object type=&quot;3&quot; unique_id=&quot;27562&quot;&gt;&lt;property id=&quot;20148&quot; value=&quot;5&quot;/&gt;&lt;property id=&quot;20300&quot; value=&quot;Folie 90 - &amp;quot;Problematik bei Wärmebrücken&amp;quot;&quot;/&gt;&lt;property id=&quot;20307&quot; value=&quot;1003&quot;/&gt;&lt;/object&gt;&lt;object type=&quot;3&quot; unique_id=&quot;27563&quot;&gt;&lt;property id=&quot;20148&quot; value=&quot;5&quot;/&gt;&lt;property id=&quot;20300&quot; value=&quot;Folie 113 - &amp;quot;Materialien zur Dämmung von Rohrleitungen&amp;quot;&quot;/&gt;&lt;property id=&quot;20307&quot; value=&quot;1004&quot;/&gt;&lt;/object&gt;&lt;object type=&quot;3&quot; unique_id=&quot;27807&quot;&gt;&lt;property id=&quot;20148&quot; value=&quot;5&quot;/&gt;&lt;property id=&quot;20300&quot; value=&quot;Folie 111 - &amp;quot;Wärmeverlustkoeffizienten von Rohrleitungen&amp;quot;&quot;/&gt;&lt;property id=&quot;20307&quot; value=&quot;1014&quot;/&gt;&lt;/object&gt;&lt;object type=&quot;3&quot; unique_id=&quot;92599&quot;&gt;&lt;property id=&quot;20148&quot; value=&quot;5&quot;/&gt;&lt;property id=&quot;20300&quot; value=&quot;Folie 130 - &amp;quot;Energieverbrauchskosten über 15 Jahre&amp;#x0D;&amp;#x0A;ohne energetische Modernisierung&amp;quot;&quot;/&gt;&lt;property id=&quot;20307&quot; value=&quot;1017&quot;/&gt;&lt;/object&gt;&lt;object type=&quot;3&quot; unique_id=&quot;92600&quot;&gt;&lt;property id=&quot;20148&quot; value=&quot;5&quot;/&gt;&lt;property id=&quot;20300&quot; value=&quot;Folie 131 - &amp;quot;Energieverbrauchskosten über 15 Jahre&amp;#x0D;&amp;#x0A;mit energetischer Modernisierung&amp;quot;&quot;/&gt;&lt;property id=&quot;20307&quot; value=&quot;1018&quot;/&gt;&lt;/object&gt;&lt;object type=&quot;3&quot; unique_id=&quot;93719&quot;&gt;&lt;property id=&quot;20148&quot; value=&quot;5&quot;/&gt;&lt;property id=&quot;20300&quot; value=&quot;Folie 57 - &amp;quot;Dämmung eines Rollladenkasten&amp;quot;&quot;/&gt;&lt;property id=&quot;20307&quot; value=&quot;1019&quot;/&gt;&lt;/object&gt;&lt;object type=&quot;3&quot; unique_id=&quot;94954&quot;&gt;&lt;property id=&quot;20148&quot; value=&quot;5&quot;/&gt;&lt;property id=&quot;20300&quot; value=&quot;Folie 64 - &amp;quot;Eigenschaften von Bruchstein-Mauerwerk&amp;quot;&quot;/&gt;&lt;property id=&quot;20307&quot; value=&quot;1021&quot;/&gt;&lt;/object&gt;&lt;object type=&quot;3&quot; unique_id=&quot;94955&quot;&gt;&lt;property id=&quot;20148&quot; value=&quot;5&quot;/&gt;&lt;property id=&quot;20300&quot; value=&quot;Folie 65 - &amp;quot;Eigenschaften von Bruchstein-Mauerwerk&amp;quot;&quot;/&gt;&lt;property id=&quot;20307&quot; value=&quot;1022&quot;/&gt;&lt;/object&gt;&lt;object type=&quot;3&quot; unique_id=&quot;94956&quot;&gt;&lt;property id=&quot;20148&quot; value=&quot;5&quot;/&gt;&lt;property id=&quot;20300&quot; value=&quot;Folie 132 - &amp;quot;Bedenken???&amp;quot;&quot;/&gt;&lt;property id=&quot;20307&quot; value=&quot;1020&quot;/&gt;&lt;/object&gt;&lt;object type=&quot;3&quot; unique_id=&quot;95945&quot;&gt;&lt;property id=&quot;20148&quot; value=&quot;5&quot;/&gt;&lt;property id=&quot;20300&quot; value=&quot;Folie 34 - &amp;quot;Typischer Schwachpunkt: Ausziehleiter&amp;quot;&quot;/&gt;&lt;property id=&quot;20307&quot; value=&quot;1024&quot;/&gt;&lt;/object&gt;&lt;object type=&quot;3&quot; unique_id=&quot;95946&quot;&gt;&lt;property id=&quot;20148&quot; value=&quot;5&quot;/&gt;&lt;property id=&quot;20300&quot; value=&quot;Folie 74 - &amp;quot;Gebäude mit erhaltswürdigem Sichtmauerwerk&amp;quot;&quot;/&gt;&lt;property id=&quot;20307&quot; value=&quot;1023&quot;/&gt;&lt;/object&gt;&lt;object type=&quot;3&quot; unique_id=&quot;96815&quot;&gt;&lt;property id=&quot;20148&quot; value=&quot;5&quot;/&gt;&lt;property id=&quot;20300&quot; value=&quot;Folie 70 - &amp;quot;Wärmedämmverbundsystem&amp;quot;&quot;/&gt;&lt;property id=&quot;20307&quot; value=&quot;1027&quot;/&gt;&lt;/object&gt;&lt;object type=&quot;3&quot; unique_id=&quot;96816&quot;&gt;&lt;property id=&quot;20148&quot; value=&quot;5&quot;/&gt;&lt;property id=&quot;20300&quot; value=&quot;Folie 71 - &amp;quot;Ornamente z.B. Fensterbank&amp;#x0D;&amp;#x0A;(Sandstein-Nachbildung)&amp;quot;&quot;/&gt;&lt;property id=&quot;20307&quot; value=&quot;1028&quot;/&gt;&lt;/object&gt;&lt;object type=&quot;3&quot; unique_id=&quot;123862&quot;&gt;&lt;property id=&quot;20148&quot; value=&quot;5&quot;/&gt;&lt;property id=&quot;20300&quot; value=&quot;Folie 17 - &amp;quot;Der Heizenergiebedarf&amp;quot;&quot;/&gt;&lt;property id=&quot;20307&quot; value=&quot;1030&quot;/&gt;&lt;/object&gt;&lt;object type=&quot;3&quot; unique_id=&quot;123863&quot;&gt;&lt;property id=&quot;20148&quot; value=&quot;5&quot;/&gt;&lt;property id=&quot;20300&quot; value=&quot;Folie 28 - &amp;quot;Dämmung von Decken (Kaltseite)&amp;quot;&quot;/&gt;&lt;property id=&quot;20307&quot; value=&quot;1031&quot;/&gt;&lt;/object&gt;&lt;object type=&quot;3&quot; unique_id=&quot;123865&quot;&gt;&lt;property id=&quot;20148&quot; value=&quot;5&quot;/&gt;&lt;property id=&quot;20300&quot; value=&quot;Folie 48 - &amp;quot;Zweischeiben-Verglasung&amp;quot;&quot;/&gt;&lt;property id=&quot;20307&quot; value=&quot;1032&quot;/&gt;&lt;/object&gt;&lt;object type=&quot;3&quot; unique_id=&quot;123866&quot;&gt;&lt;property id=&quot;20148&quot; value=&quot;5&quot;/&gt;&lt;property id=&quot;20300&quot; value=&quot;Folie 49 - &amp;quot;moderne Verglasungen&amp;quot;&quot;/&gt;&lt;property id=&quot;20307&quot; value=&quot;1033&quot;/&gt;&lt;/object&gt;&lt;object type=&quot;3&quot; unique_id=&quot;177733&quot;&gt;&lt;property id=&quot;20148&quot; value=&quot;5&quot;/&gt;&lt;property id=&quot;20300&quot; value=&quot;Folie 50 - &amp;quot;Wann ist der Austausch der Verglasung sinnvoll ??&amp;quot;&quot;/&gt;&lt;property id=&quot;20307&quot; value=&quot;1035&quot;/&gt;&lt;/object&gt;&lt;object type=&quot;3&quot; unique_id=&quot;177734&quot;&gt;&lt;property id=&quot;20148&quot; value=&quot;5&quot;/&gt;&lt;property id=&quot;20300&quot; value=&quot;Folie 51 - &amp;quot;Ug-Werte typischer Doppelverglasungen&amp;quot;&quot;/&gt;&lt;property id=&quot;20307&quot; value=&quot;1036&quot;/&gt;&lt;/object&gt;&lt;object type=&quot;3&quot; unique_id=&quot;177735&quot;&gt;&lt;property id=&quot;20148&quot; value=&quot;5&quot;/&gt;&lt;property id=&quot;20300&quot; value=&quot;Folie 52 - &amp;quot;Abhängigkeit der U-Werte für Fenster, Glas, Rahmen&amp;quot;&quot;/&gt;&lt;property id=&quot;20307&quot; value=&quot;1037&quot;/&gt;&lt;/object&gt;&lt;object type=&quot;3&quot; unique_id=&quot;177736&quot;&gt;&lt;property id=&quot;20148&quot; value=&quot;5&quot;/&gt;&lt;property id=&quot;20300&quot; value=&quot;Folie 68 - &amp;quot;U-Werte in Abhängigkeit der Dämmdicke&amp;quot;&quot;/&gt;&lt;property id=&quot;20307&quot; value=&quot;1038&quot;/&gt;&lt;/object&gt;&lt;object type=&quot;3&quot; unique_id=&quot;177737&quot;&gt;&lt;property id=&quot;20148&quot; value=&quot;5&quot;/&gt;&lt;property id=&quot;20300&quot; value=&quot;Folie 92 - &amp;quot;Dämmung an der Fensterleibung&amp;quot;&quot;/&gt;&lt;property id=&quot;20307&quot; value=&quot;1039&quot;/&gt;&lt;/object&gt;&lt;object type=&quot;3&quot; unique_id=&quot;177738&quot;&gt;&lt;property id=&quot;20148&quot; value=&quot;5&quot;/&gt;&lt;property id=&quot;20300&quot; value=&quot;Folie 93 - &amp;quot;Dämmung an der Fensterleibung&amp;quot;&quot;/&gt;&lt;property id=&quot;20307&quot; value=&quot;1040&quot;/&gt;&lt;/object&gt;&lt;object type=&quot;3&quot; unique_id=&quot;177739&quot;&gt;&lt;property id=&quot;20148&quot; value=&quot;5&quot;/&gt;&lt;property id=&quot;20300&quot; value=&quot;Folie 94 - &amp;quot;Einfacher Nachweis des Mindestwärmeschutz&amp;quot;&quot;/&gt;&lt;property id=&quot;20307&quot; value=&quot;1041&quot;/&gt;&lt;/object&gt;&lt;object type=&quot;3&quot; unique_id=&quot;178710&quot;&gt;&lt;property id=&quot;20148&quot; value=&quot;5&quot;/&gt;&lt;property id=&quot;20300&quot; value=&quot;Folie 47 - &amp;quot;Fenster (Uw)&amp;quot;&quot;/&gt;&lt;property id=&quot;20307&quot; value=&quot;1042&quot;/&gt;&lt;/object&gt;&lt;object type=&quot;3&quot; unique_id=&quot;178845&quot;&gt;&lt;property id=&quot;20148&quot; value=&quot;5&quot;/&gt;&lt;property id=&quot;20300&quot; value=&quot;Folie 112 - &amp;quot;Wärmeverlustkoeffizienten von Rohrleitungen&amp;quot;&quot;/&gt;&lt;property id=&quot;20307&quot; value=&quot;1043&quot;/&gt;&lt;/object&gt;&lt;object type=&quot;3&quot; unique_id=&quot;179386&quot;&gt;&lt;property id=&quot;20148&quot; value=&quot;5&quot;/&gt;&lt;property id=&quot;20300&quot; value=&quot;Folie 103 - &amp;quot;geregelte Außenwand-Luftdurchlässe (ALD)&amp;#x0D;&amp;#x0A;für den Einbau in Wand oder Fenster&amp;quot;&quot;/&gt;&lt;property id=&quot;20307&quot; value=&quot;1044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Master_Vorträge1">
  <a:themeElements>
    <a:clrScheme name="Master_Vorträge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DDDDDD"/>
      </a:accent1>
      <a:accent2>
        <a:srgbClr val="FF0000"/>
      </a:accent2>
      <a:accent3>
        <a:srgbClr val="FFFFFF"/>
      </a:accent3>
      <a:accent4>
        <a:srgbClr val="000000"/>
      </a:accent4>
      <a:accent5>
        <a:srgbClr val="EBEBEB"/>
      </a:accent5>
      <a:accent6>
        <a:srgbClr val="E70000"/>
      </a:accent6>
      <a:hlink>
        <a:srgbClr val="009900"/>
      </a:hlink>
      <a:folHlink>
        <a:srgbClr val="99CC00"/>
      </a:folHlink>
    </a:clrScheme>
    <a:fontScheme name="Master_Vorträge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accent2"/>
          </a:buClr>
          <a:buSzTx/>
          <a:buFont typeface="Wingdings" pitchFamily="2" charset="2"/>
          <a:buNone/>
          <a:tabLst/>
          <a:defRPr kumimoji="0" lang="de-D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accent2"/>
          </a:buClr>
          <a:buSzTx/>
          <a:buFont typeface="Wingdings" pitchFamily="2" charset="2"/>
          <a:buNone/>
          <a:tabLst/>
          <a:defRPr kumimoji="0" lang="de-D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aster_Vorträge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DDDDDD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E70000"/>
        </a:accent6>
        <a:hlink>
          <a:srgbClr val="0099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_Vorträge1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E70000"/>
        </a:accent6>
        <a:hlink>
          <a:srgbClr val="0033CC"/>
        </a:hlink>
        <a:folHlink>
          <a:srgbClr val="0099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C:\Dokumente und Einstellungen\Bernhard Andre\Anwendungsdaten\Microsoft\Vorlagen\Master_Vorträge1.pot</Template>
  <TotalTime>0</TotalTime>
  <Words>2328</Words>
  <Application>Microsoft Office PowerPoint</Application>
  <PresentationFormat>Bildschirmpräsentation (4:3)</PresentationFormat>
  <Paragraphs>674</Paragraphs>
  <Slides>130</Slides>
  <Notes>98</Notes>
  <HiddenSlides>12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130</vt:i4>
      </vt:variant>
    </vt:vector>
  </HeadingPairs>
  <TitlesOfParts>
    <vt:vector size="133" baseType="lpstr">
      <vt:lpstr>Master_Vorträge1</vt:lpstr>
      <vt:lpstr>Folie</vt:lpstr>
      <vt:lpstr>Microsoft Office Excel-Diagramm</vt:lpstr>
      <vt:lpstr>PowerPoint-Präsentation</vt:lpstr>
      <vt:lpstr>Themenüberblick</vt:lpstr>
      <vt:lpstr>Vorbehalte, Ängste,  Hemmnisse,  Schwierigkeiten</vt:lpstr>
      <vt:lpstr>Eingriffe in die Funktion und Nutzung von Wohngebäuden im vergangenen Jahrhundert</vt:lpstr>
      <vt:lpstr>Luftwechsel durch Einzelofen</vt:lpstr>
      <vt:lpstr>Eingriffe in die Funktion und Nutzung von Wohngebäuden im vergangenen Jahrhundert</vt:lpstr>
      <vt:lpstr>Eingriffe in die Funktion und Nutzung von Wohngebäuden im vergangenen Jahrhundert</vt:lpstr>
      <vt:lpstr>regionaltypische Wohngebäude</vt:lpstr>
      <vt:lpstr>regionaltypische Wohngebäude</vt:lpstr>
      <vt:lpstr>regionaltypische Wohngebäude</vt:lpstr>
      <vt:lpstr>regionaltypische Wohngebäude</vt:lpstr>
      <vt:lpstr>regionaltypische Wohngebäude</vt:lpstr>
      <vt:lpstr>regionaltypische Wohngebäude</vt:lpstr>
      <vt:lpstr>regionaltypische Wohngebäude</vt:lpstr>
      <vt:lpstr>Strategien für  die energetische Sanierung</vt:lpstr>
      <vt:lpstr>Der Energiebedarf eines Wohngebäudes </vt:lpstr>
      <vt:lpstr>Der Heizenergiebedarf</vt:lpstr>
      <vt:lpstr>Strategien für die energetische Sanierung</vt:lpstr>
      <vt:lpstr>Energetische Verbesserung der Gebäudehülle</vt:lpstr>
      <vt:lpstr>beheiztes Volumen festlegen</vt:lpstr>
      <vt:lpstr>beheiztes Volumen festlegen !</vt:lpstr>
      <vt:lpstr>beheiztes Volumen festlegen !</vt:lpstr>
      <vt:lpstr>beheiztes Volumen festlegen !</vt:lpstr>
      <vt:lpstr>Der obere Gebäudeabschluss  Geschossdecken</vt:lpstr>
      <vt:lpstr>Wärmedämmung  (Decken)</vt:lpstr>
      <vt:lpstr>Typische Holzbalkendecken</vt:lpstr>
      <vt:lpstr>Typische Massivdecken</vt:lpstr>
      <vt:lpstr>Dämmung von Decken (Kaltseite)</vt:lpstr>
      <vt:lpstr>Der obere Gebäudeabschluss:  Trennwände  (beheizt gegen unbeheizt)</vt:lpstr>
      <vt:lpstr>Wärmedämmung (Wände gegen unbeheizt)</vt:lpstr>
      <vt:lpstr>Dämmung von Wänden gegen unbeheizt</vt:lpstr>
      <vt:lpstr>Luftschicht zwischen Bauteil und Dämmung</vt:lpstr>
      <vt:lpstr>Typischer Schwachpunkt: Dachbodenzugang</vt:lpstr>
      <vt:lpstr>Typischer Schwachpunkt: Ausziehleiter</vt:lpstr>
      <vt:lpstr>Der obere Gebäudeabschluss:  Dachschrägen</vt:lpstr>
      <vt:lpstr>Wärmedämmung  (Schrägdach)</vt:lpstr>
      <vt:lpstr>Typische Schrägdächer</vt:lpstr>
      <vt:lpstr>Dämmung des Schrägdaches</vt:lpstr>
      <vt:lpstr>Der untere Gebäudeabschluss:  Kellerdecke,  Innen-Trennwände</vt:lpstr>
      <vt:lpstr>Wärmedämmung  (Kellerdecken)</vt:lpstr>
      <vt:lpstr>Typische Kellerdecken</vt:lpstr>
      <vt:lpstr>Typische Kellerdecken</vt:lpstr>
      <vt:lpstr>Dämmung der Kellerdecke</vt:lpstr>
      <vt:lpstr>Typischer Schwachpunkt: Kellerabgang</vt:lpstr>
      <vt:lpstr>Fenster:   Glas, Rahmen und  Rollladenkasten</vt:lpstr>
      <vt:lpstr>Wärmedämmung  (Fenster- bzw. Glasaustausch)</vt:lpstr>
      <vt:lpstr>Fenster (Uw)</vt:lpstr>
      <vt:lpstr>Zweischeiben-Verglasung</vt:lpstr>
      <vt:lpstr>moderne Verglasungen</vt:lpstr>
      <vt:lpstr>Wann ist der Austausch der Verglasung sinnvoll ??</vt:lpstr>
      <vt:lpstr>Ug-Werte typischer Doppelverglasungen</vt:lpstr>
      <vt:lpstr>Abhängigkeit der U-Werte für Fenster, Glas, Rahmen</vt:lpstr>
      <vt:lpstr>Fenster luftdicht einbauen</vt:lpstr>
      <vt:lpstr>Fenster luftdicht einbauen</vt:lpstr>
      <vt:lpstr>Dämmwirkung verschiedener Maßnahmen  am Fenster in der Nacht</vt:lpstr>
      <vt:lpstr>Fenster- bzw. Glasaustausch</vt:lpstr>
      <vt:lpstr>Dämmung eines Rollladenkasten</vt:lpstr>
      <vt:lpstr>erhaltenswerte Türen</vt:lpstr>
      <vt:lpstr>Wände:  Außenwände</vt:lpstr>
      <vt:lpstr>Wärmedämmung  (Außenwände)</vt:lpstr>
      <vt:lpstr>Feuchtequellen bei Außenwänden</vt:lpstr>
      <vt:lpstr>Typische Außenwände 1</vt:lpstr>
      <vt:lpstr>Typische Außenwände 2</vt:lpstr>
      <vt:lpstr>Eigenschaften von Bruchstein-Mauerwerk</vt:lpstr>
      <vt:lpstr>Eigenschaften von Bruchstein-Mauerwerk</vt:lpstr>
      <vt:lpstr>Temperaturverlauf  in einer massiven Außenwand</vt:lpstr>
      <vt:lpstr>Temperaturverlauf  in einer gedämmten Außenwand</vt:lpstr>
      <vt:lpstr>U-Werte in Abhängigkeit der Dämmdicke</vt:lpstr>
      <vt:lpstr>Wärmeleitfähigkeit und Dämmstoffdicke</vt:lpstr>
      <vt:lpstr>Wärmedämmverbundsystem</vt:lpstr>
      <vt:lpstr>Ornamente z.B. Fensterbank (Sandstein-Nachbildung)</vt:lpstr>
      <vt:lpstr>Außenwanddämmung</vt:lpstr>
      <vt:lpstr>Gebäude mit erhaltswürdigem Sichtmauerwerk</vt:lpstr>
      <vt:lpstr>Gebäude mit erhaltswürdigem Sichtmauerwerk</vt:lpstr>
      <vt:lpstr>Wärmedämmung (Außenwände mit Innendämmung)</vt:lpstr>
      <vt:lpstr>Temperaturverlauf  in einer Außenwand mit Innendämmung</vt:lpstr>
      <vt:lpstr>„klassische“ Innendämmung</vt:lpstr>
      <vt:lpstr>„klassische“ Innendämmung</vt:lpstr>
      <vt:lpstr>Detail: einbindende Holzbalkendecke in Außenwand</vt:lpstr>
      <vt:lpstr>Dämmung und Abdichtung der Balkenzwischenräume</vt:lpstr>
      <vt:lpstr>Innendämmung von Fachwerkwänden</vt:lpstr>
      <vt:lpstr>Innendämmung von Fachwerkwänden</vt:lpstr>
      <vt:lpstr>Innendämmung von Fachwerkwänden</vt:lpstr>
      <vt:lpstr>mineralische Innendämmung</vt:lpstr>
      <vt:lpstr>Typischer Schwachpunkt: Heizkörpernische</vt:lpstr>
      <vt:lpstr>Wärmebrücken:  Schwachpunkte in der Gebäudehülle</vt:lpstr>
      <vt:lpstr>Problematik bei Wärmebrücken</vt:lpstr>
      <vt:lpstr>Detail: Fensterlaibung Temperaturverlauf</vt:lpstr>
      <vt:lpstr>Dämmung an der Fensterleibung</vt:lpstr>
      <vt:lpstr>Dämmung an der Fensterleibung</vt:lpstr>
      <vt:lpstr>Einfacher Nachweis des Mindestwärmeschutz</vt:lpstr>
      <vt:lpstr>Schwachstellen: Wärmebrücken </vt:lpstr>
      <vt:lpstr>Wärmebrücken </vt:lpstr>
      <vt:lpstr>PowerPoint-Präsentation</vt:lpstr>
      <vt:lpstr>Wärmebrücken</vt:lpstr>
      <vt:lpstr>Luftdichtheit / Lüftungskonzept</vt:lpstr>
      <vt:lpstr>Schwachstellen: Luftdichtundichtheiten</vt:lpstr>
      <vt:lpstr>Gründe für eine luftdichte Gebäudehülle</vt:lpstr>
      <vt:lpstr> </vt:lpstr>
      <vt:lpstr>geregelte Außenwand-Luftdurchlässe (ALD) für den Einbau in Wand oder Fenster</vt:lpstr>
      <vt:lpstr> Luftwechsel bei zentraler Abluftanlage</vt:lpstr>
      <vt:lpstr>Der größte Feind der energetischen Sanierung</vt:lpstr>
      <vt:lpstr>Der „richtige“ Zeitpunkt für die Planung und Ausführung von Energiesparmaßnahmen</vt:lpstr>
      <vt:lpstr>Anlagentechnik</vt:lpstr>
      <vt:lpstr>PowerPoint-Präsentation</vt:lpstr>
      <vt:lpstr>Anforderungen an die Anlagentechnik</vt:lpstr>
      <vt:lpstr>Die Kunst modern zu Heizen</vt:lpstr>
      <vt:lpstr>Wärmeverlustkoeffizienten von Rohrleitungen</vt:lpstr>
      <vt:lpstr>Wärmeverlustkoeffizienten von Rohrleitungen</vt:lpstr>
      <vt:lpstr>Materialien zur Dämmung von Rohrleitungen</vt:lpstr>
      <vt:lpstr>Regelung und Umwälzpumpen</vt:lpstr>
      <vt:lpstr>(Teil-)Substitution endlicher Energieträger  (Kaminofen u. solar)</vt:lpstr>
      <vt:lpstr>(Teil-)Substitution endlicher Energieträger  gemeinsame Heizzentralen auf privater,  kommunaler oder gewerblicher Basis</vt:lpstr>
      <vt:lpstr>Beispiel aus der Praxis</vt:lpstr>
      <vt:lpstr>Eigenes Wohn- und Bürogebäude, Wittlich</vt:lpstr>
      <vt:lpstr>Eigenes Wohn- und Bürogebäude, Wittlich</vt:lpstr>
      <vt:lpstr>Zusammenfassung der Dämmmaßnahmen</vt:lpstr>
      <vt:lpstr>Zusammenfassung der techn. Maßnahmen</vt:lpstr>
      <vt:lpstr>Die energetisch motivierten Mehrkosten</vt:lpstr>
      <vt:lpstr>Gesamtkosten für energierelevante Maßnahmen</vt:lpstr>
      <vt:lpstr>Finanzierungshilfen und Förderung Stand 2004/05 !!!</vt:lpstr>
      <vt:lpstr>PowerPoint-Präsentation</vt:lpstr>
      <vt:lpstr>Effekte der einzelnen Maßnahmen</vt:lpstr>
      <vt:lpstr>End-Energiekennzahl  in [ kWh pro m² Wohnfläche und Jahr]</vt:lpstr>
      <vt:lpstr>Heizlast nach DIN 12831 ohne Aufheizlast in [ kW ] </vt:lpstr>
      <vt:lpstr>Ergebnis: vom Altbau</vt:lpstr>
      <vt:lpstr>Bedenken???</vt:lpstr>
      <vt:lpstr>Noch Fragen?  Wir bieten Antworten.</vt:lpstr>
      <vt:lpstr>Kostenlose Energieberatung in über 60 Standorten in RLP.  Weitere Infos unter 0800 60 75 600 (komplett kostenlos)   www.energieberatung-rlp.de</vt:lpstr>
      <vt:lpstr>Letzte Frage</vt:lpstr>
    </vt:vector>
  </TitlesOfParts>
  <Company>ANDREkonzepte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Modernisierung regionaltypischer Gebäude</dc:title>
  <dc:creator>Bernhard Andre</dc:creator>
  <cp:lastModifiedBy>Weinreuter</cp:lastModifiedBy>
  <cp:revision>121</cp:revision>
  <dcterms:created xsi:type="dcterms:W3CDTF">2007-09-07T19:32:54Z</dcterms:created>
  <dcterms:modified xsi:type="dcterms:W3CDTF">2013-11-08T16:25:54Z</dcterms:modified>
</cp:coreProperties>
</file>