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7" r:id="rId1"/>
    <p:sldMasterId id="2147483836" r:id="rId2"/>
  </p:sldMasterIdLst>
  <p:notesMasterIdLst>
    <p:notesMasterId r:id="rId103"/>
  </p:notesMasterIdLst>
  <p:sldIdLst>
    <p:sldId id="1362" r:id="rId3"/>
    <p:sldId id="1688" r:id="rId4"/>
    <p:sldId id="1859" r:id="rId5"/>
    <p:sldId id="1886" r:id="rId6"/>
    <p:sldId id="1805" r:id="rId7"/>
    <p:sldId id="1801" r:id="rId8"/>
    <p:sldId id="1802" r:id="rId9"/>
    <p:sldId id="1815" r:id="rId10"/>
    <p:sldId id="829" r:id="rId11"/>
    <p:sldId id="1803" r:id="rId12"/>
    <p:sldId id="1806" r:id="rId13"/>
    <p:sldId id="1745" r:id="rId14"/>
    <p:sldId id="1794" r:id="rId15"/>
    <p:sldId id="1795" r:id="rId16"/>
    <p:sldId id="1807" r:id="rId17"/>
    <p:sldId id="1800" r:id="rId18"/>
    <p:sldId id="1808" r:id="rId19"/>
    <p:sldId id="1797" r:id="rId20"/>
    <p:sldId id="1809" r:id="rId21"/>
    <p:sldId id="835" r:id="rId22"/>
    <p:sldId id="1813" r:id="rId23"/>
    <p:sldId id="1814" r:id="rId24"/>
    <p:sldId id="1810" r:id="rId25"/>
    <p:sldId id="1812" r:id="rId26"/>
    <p:sldId id="1785" r:id="rId27"/>
    <p:sldId id="834" r:id="rId28"/>
    <p:sldId id="1817" r:id="rId29"/>
    <p:sldId id="1744" r:id="rId30"/>
    <p:sldId id="833" r:id="rId31"/>
    <p:sldId id="1818" r:id="rId32"/>
    <p:sldId id="1819" r:id="rId33"/>
    <p:sldId id="1820" r:id="rId34"/>
    <p:sldId id="1821" r:id="rId35"/>
    <p:sldId id="1822" r:id="rId36"/>
    <p:sldId id="1823" r:id="rId37"/>
    <p:sldId id="1824" r:id="rId38"/>
    <p:sldId id="1825" r:id="rId39"/>
    <p:sldId id="1826" r:id="rId40"/>
    <p:sldId id="1827" r:id="rId41"/>
    <p:sldId id="1828" r:id="rId42"/>
    <p:sldId id="1829" r:id="rId43"/>
    <p:sldId id="1830" r:id="rId44"/>
    <p:sldId id="1831" r:id="rId45"/>
    <p:sldId id="1832" r:id="rId46"/>
    <p:sldId id="1833" r:id="rId47"/>
    <p:sldId id="1834" r:id="rId48"/>
    <p:sldId id="1835" r:id="rId49"/>
    <p:sldId id="1836" r:id="rId50"/>
    <p:sldId id="1837" r:id="rId51"/>
    <p:sldId id="1838" r:id="rId52"/>
    <p:sldId id="1839" r:id="rId53"/>
    <p:sldId id="1840" r:id="rId54"/>
    <p:sldId id="1841" r:id="rId55"/>
    <p:sldId id="1842" r:id="rId56"/>
    <p:sldId id="1843" r:id="rId57"/>
    <p:sldId id="1844" r:id="rId58"/>
    <p:sldId id="1845" r:id="rId59"/>
    <p:sldId id="1846" r:id="rId60"/>
    <p:sldId id="1847" r:id="rId61"/>
    <p:sldId id="1848" r:id="rId62"/>
    <p:sldId id="1849" r:id="rId63"/>
    <p:sldId id="1850" r:id="rId64"/>
    <p:sldId id="1851" r:id="rId65"/>
    <p:sldId id="1852" r:id="rId66"/>
    <p:sldId id="1853" r:id="rId67"/>
    <p:sldId id="1854" r:id="rId68"/>
    <p:sldId id="1857" r:id="rId69"/>
    <p:sldId id="832" r:id="rId70"/>
    <p:sldId id="1875" r:id="rId71"/>
    <p:sldId id="1860" r:id="rId72"/>
    <p:sldId id="1861" r:id="rId73"/>
    <p:sldId id="1862" r:id="rId74"/>
    <p:sldId id="1863" r:id="rId75"/>
    <p:sldId id="1888" r:id="rId76"/>
    <p:sldId id="1864" r:id="rId77"/>
    <p:sldId id="1865" r:id="rId78"/>
    <p:sldId id="1866" r:id="rId79"/>
    <p:sldId id="1867" r:id="rId80"/>
    <p:sldId id="1870" r:id="rId81"/>
    <p:sldId id="1871" r:id="rId82"/>
    <p:sldId id="1879" r:id="rId83"/>
    <p:sldId id="838" r:id="rId84"/>
    <p:sldId id="1856" r:id="rId85"/>
    <p:sldId id="1787" r:id="rId86"/>
    <p:sldId id="1786" r:id="rId87"/>
    <p:sldId id="1873" r:id="rId88"/>
    <p:sldId id="1889" r:id="rId89"/>
    <p:sldId id="837" r:id="rId90"/>
    <p:sldId id="1743" r:id="rId91"/>
    <p:sldId id="1713" r:id="rId92"/>
    <p:sldId id="1579" r:id="rId93"/>
    <p:sldId id="758" r:id="rId94"/>
    <p:sldId id="836" r:id="rId95"/>
    <p:sldId id="1890" r:id="rId96"/>
    <p:sldId id="1891" r:id="rId97"/>
    <p:sldId id="1885" r:id="rId98"/>
    <p:sldId id="1882" r:id="rId99"/>
    <p:sldId id="1883" r:id="rId100"/>
    <p:sldId id="1887" r:id="rId101"/>
    <p:sldId id="1578" r:id="rId102"/>
  </p:sldIdLst>
  <p:sldSz cx="10691813" cy="7559675"/>
  <p:notesSz cx="7099300" cy="10234613"/>
  <p:embeddedFontLst>
    <p:embeddedFont>
      <p:font typeface="Calibri Light" pitchFamily="34" charset="0"/>
      <p:regular r:id="rId104"/>
      <p:italic r:id="rId105"/>
    </p:embeddedFont>
    <p:embeddedFont>
      <p:font typeface="Calibri" pitchFamily="34" charset="0"/>
      <p:regular r:id="rId106"/>
      <p:bold r:id="rId107"/>
      <p:italic r:id="rId108"/>
      <p:boldItalic r:id="rId109"/>
    </p:embeddedFont>
  </p:embeddedFontLst>
  <p:defaultTextStyle>
    <a:defPPr>
      <a:defRPr lang="de-DE"/>
    </a:defPPr>
    <a:lvl1pPr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5pPr>
    <a:lvl6pPr marL="2286000" algn="l" defTabSz="914400" rtl="0" eaLnBrk="1" latinLnBrk="0" hangingPunct="1">
      <a:defRPr sz="1000" kern="1200">
        <a:solidFill>
          <a:srgbClr val="969696"/>
        </a:solidFill>
        <a:latin typeface="Arial" panose="020B0604020202020204" pitchFamily="34" charset="0"/>
        <a:ea typeface="+mn-ea"/>
        <a:cs typeface="+mn-cs"/>
      </a:defRPr>
    </a:lvl6pPr>
    <a:lvl7pPr marL="2743200" algn="l" defTabSz="914400" rtl="0" eaLnBrk="1" latinLnBrk="0" hangingPunct="1">
      <a:defRPr sz="1000" kern="1200">
        <a:solidFill>
          <a:srgbClr val="969696"/>
        </a:solidFill>
        <a:latin typeface="Arial" panose="020B0604020202020204" pitchFamily="34" charset="0"/>
        <a:ea typeface="+mn-ea"/>
        <a:cs typeface="+mn-cs"/>
      </a:defRPr>
    </a:lvl7pPr>
    <a:lvl8pPr marL="3200400" algn="l" defTabSz="914400" rtl="0" eaLnBrk="1" latinLnBrk="0" hangingPunct="1">
      <a:defRPr sz="1000" kern="1200">
        <a:solidFill>
          <a:srgbClr val="969696"/>
        </a:solidFill>
        <a:latin typeface="Arial" panose="020B0604020202020204" pitchFamily="34" charset="0"/>
        <a:ea typeface="+mn-ea"/>
        <a:cs typeface="+mn-cs"/>
      </a:defRPr>
    </a:lvl8pPr>
    <a:lvl9pPr marL="3657600" algn="l" defTabSz="914400" rtl="0" eaLnBrk="1" latinLnBrk="0" hangingPunct="1">
      <a:defRPr sz="1000" kern="1200">
        <a:solidFill>
          <a:srgbClr val="969696"/>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381">
          <p15:clr>
            <a:srgbClr val="A4A3A4"/>
          </p15:clr>
        </p15:guide>
        <p15:guide id="2" pos="3368">
          <p15:clr>
            <a:srgbClr val="A4A3A4"/>
          </p15:clr>
        </p15:guide>
      </p15:sldGuideLst>
    </p:ext>
    <p:ext uri="{2D200454-40CA-4A62-9FC3-DE9A4176ACB9}">
      <p15:notesGuideLst xmlns:p15="http://schemas.microsoft.com/office/powerpoint/2012/main" xmlns="">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3399"/>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7D31"/>
    <a:srgbClr val="262626"/>
    <a:srgbClr val="70AD47"/>
    <a:srgbClr val="FFFFFF"/>
    <a:srgbClr val="FF0000"/>
    <a:srgbClr val="CC3300"/>
    <a:srgbClr val="4472C4"/>
    <a:srgbClr val="FFC000"/>
    <a:srgbClr val="BFBFBF"/>
    <a:srgbClr val="1B2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5856" autoAdjust="0"/>
  </p:normalViewPr>
  <p:slideViewPr>
    <p:cSldViewPr>
      <p:cViewPr>
        <p:scale>
          <a:sx n="90" d="100"/>
          <a:sy n="90" d="100"/>
        </p:scale>
        <p:origin x="-1224" y="-330"/>
      </p:cViewPr>
      <p:guideLst>
        <p:guide orient="horz" pos="2381"/>
        <p:guide pos="3368"/>
      </p:guideLst>
    </p:cSldViewPr>
  </p:slideViewPr>
  <p:outlineViewPr>
    <p:cViewPr>
      <p:scale>
        <a:sx n="33" d="100"/>
        <a:sy n="33" d="100"/>
      </p:scale>
      <p:origin x="0" y="-16195"/>
    </p:cViewPr>
  </p:outlineViewPr>
  <p:notesTextViewPr>
    <p:cViewPr>
      <p:scale>
        <a:sx n="100" d="100"/>
        <a:sy n="100" d="100"/>
      </p:scale>
      <p:origin x="0" y="0"/>
    </p:cViewPr>
  </p:notesTextViewPr>
  <p:sorterViewPr>
    <p:cViewPr varScale="1">
      <p:scale>
        <a:sx n="1" d="1"/>
        <a:sy n="1" d="1"/>
      </p:scale>
      <p:origin x="0" y="-33254"/>
    </p:cViewPr>
  </p:sorterViewPr>
  <p:notesViewPr>
    <p:cSldViewPr>
      <p:cViewPr varScale="1">
        <p:scale>
          <a:sx n="65" d="100"/>
          <a:sy n="65" d="100"/>
        </p:scale>
        <p:origin x="3029" y="29"/>
      </p:cViewPr>
      <p:guideLst>
        <p:guide orient="horz" pos="3223"/>
        <p:guide pos="2236"/>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2.fntdata"/><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108"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6.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chemeClr val="tx1">
                    <a:lumMod val="85000"/>
                    <a:lumOff val="15000"/>
                  </a:schemeClr>
                </a:solidFill>
                <a:latin typeface="Arial"/>
                <a:ea typeface="Arial"/>
                <a:cs typeface="Arial"/>
              </a:defRPr>
            </a:pPr>
            <a:r>
              <a:rPr lang="de-DE" sz="1600" dirty="0">
                <a:solidFill>
                  <a:schemeClr val="tx1">
                    <a:lumMod val="85000"/>
                    <a:lumOff val="15000"/>
                  </a:schemeClr>
                </a:solidFill>
              </a:rPr>
              <a:t>Allgemeinstrom 27.10.2012 </a:t>
            </a:r>
            <a:endParaRPr lang="de-DE" sz="1600" dirty="0" smtClean="0">
              <a:solidFill>
                <a:schemeClr val="tx1">
                  <a:lumMod val="85000"/>
                  <a:lumOff val="15000"/>
                </a:schemeClr>
              </a:solidFill>
            </a:endParaRPr>
          </a:p>
          <a:p>
            <a:pPr>
              <a:defRPr sz="1600" b="1" i="0" u="none" strike="noStrike" baseline="0">
                <a:solidFill>
                  <a:schemeClr val="tx1">
                    <a:lumMod val="85000"/>
                    <a:lumOff val="15000"/>
                  </a:schemeClr>
                </a:solidFill>
                <a:latin typeface="Arial"/>
                <a:ea typeface="Arial"/>
                <a:cs typeface="Arial"/>
              </a:defRPr>
            </a:pPr>
            <a:r>
              <a:rPr lang="de-DE" sz="1600" b="0" dirty="0" smtClean="0">
                <a:solidFill>
                  <a:schemeClr val="tx1">
                    <a:lumMod val="85000"/>
                    <a:lumOff val="15000"/>
                  </a:schemeClr>
                </a:solidFill>
              </a:rPr>
              <a:t>Verbrauch = 1,17 </a:t>
            </a:r>
            <a:r>
              <a:rPr lang="de-DE" sz="1600" b="0" dirty="0" err="1" smtClean="0">
                <a:solidFill>
                  <a:schemeClr val="tx1">
                    <a:lumMod val="85000"/>
                    <a:lumOff val="15000"/>
                  </a:schemeClr>
                </a:solidFill>
              </a:rPr>
              <a:t>kWhTag</a:t>
            </a:r>
            <a:endParaRPr lang="de-DE" sz="1600" b="0" dirty="0">
              <a:solidFill>
                <a:schemeClr val="tx1">
                  <a:lumMod val="85000"/>
                  <a:lumOff val="15000"/>
                </a:schemeClr>
              </a:solidFill>
            </a:endParaRPr>
          </a:p>
        </c:rich>
      </c:tx>
      <c:layout>
        <c:manualLayout>
          <c:xMode val="edge"/>
          <c:yMode val="edge"/>
          <c:x val="0.27224345238095232"/>
          <c:y val="2.664425925925926E-2"/>
        </c:manualLayout>
      </c:layout>
      <c:overlay val="0"/>
      <c:spPr>
        <a:noFill/>
        <a:ln w="25400">
          <a:noFill/>
        </a:ln>
      </c:spPr>
    </c:title>
    <c:autoTitleDeleted val="0"/>
    <c:plotArea>
      <c:layout>
        <c:manualLayout>
          <c:layoutTarget val="inner"/>
          <c:xMode val="edge"/>
          <c:yMode val="edge"/>
          <c:x val="0.14347162698412702"/>
          <c:y val="0.14655555555555555"/>
          <c:w val="0.81282956349206337"/>
          <c:h val="0.71942703703703703"/>
        </c:manualLayout>
      </c:layout>
      <c:lineChart>
        <c:grouping val="standard"/>
        <c:varyColors val="0"/>
        <c:ser>
          <c:idx val="0"/>
          <c:order val="0"/>
          <c:spPr>
            <a:ln w="12700">
              <a:solidFill>
                <a:srgbClr val="000080"/>
              </a:solidFill>
              <a:prstDash val="solid"/>
            </a:ln>
          </c:spPr>
          <c:marker>
            <c:symbol val="none"/>
          </c:marker>
          <c:cat>
            <c:numRef>
              <c:f>'Tabelle2 (2)'!$C$2167:$C$2454</c:f>
              <c:numCache>
                <c:formatCode>h:mm:ss</c:formatCode>
                <c:ptCount val="288"/>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0.23263888888888887</c:v>
                </c:pt>
                <c:pt idx="68">
                  <c:v>0.23611111111111113</c:v>
                </c:pt>
                <c:pt idx="69">
                  <c:v>0.23958333333333334</c:v>
                </c:pt>
                <c:pt idx="70">
                  <c:v>0.24305555555555555</c:v>
                </c:pt>
                <c:pt idx="71">
                  <c:v>0.24652777777777779</c:v>
                </c:pt>
                <c:pt idx="72">
                  <c:v>0.25</c:v>
                </c:pt>
                <c:pt idx="73">
                  <c:v>0.25347222222222221</c:v>
                </c:pt>
                <c:pt idx="74">
                  <c:v>0.25694444444444448</c:v>
                </c:pt>
                <c:pt idx="75">
                  <c:v>0.26041666666666669</c:v>
                </c:pt>
                <c:pt idx="76">
                  <c:v>0.2638888888888889</c:v>
                </c:pt>
                <c:pt idx="77">
                  <c:v>0.2673611111111111</c:v>
                </c:pt>
                <c:pt idx="78">
                  <c:v>0.27083333333333331</c:v>
                </c:pt>
                <c:pt idx="79">
                  <c:v>0.27430555555555552</c:v>
                </c:pt>
                <c:pt idx="80">
                  <c:v>0.27777777777777779</c:v>
                </c:pt>
                <c:pt idx="81">
                  <c:v>0.28125</c:v>
                </c:pt>
                <c:pt idx="82">
                  <c:v>0.28472222222222221</c:v>
                </c:pt>
                <c:pt idx="83">
                  <c:v>0.28819444444444448</c:v>
                </c:pt>
                <c:pt idx="84">
                  <c:v>0.29166666666666669</c:v>
                </c:pt>
                <c:pt idx="85">
                  <c:v>0.2951388888888889</c:v>
                </c:pt>
                <c:pt idx="86">
                  <c:v>0.2986111111111111</c:v>
                </c:pt>
                <c:pt idx="87">
                  <c:v>0.30208333333333331</c:v>
                </c:pt>
                <c:pt idx="88">
                  <c:v>0.30555555555555552</c:v>
                </c:pt>
                <c:pt idx="89">
                  <c:v>0.30902777777777779</c:v>
                </c:pt>
                <c:pt idx="90">
                  <c:v>0.3125</c:v>
                </c:pt>
                <c:pt idx="91">
                  <c:v>0.31597222222222221</c:v>
                </c:pt>
                <c:pt idx="92">
                  <c:v>0.31944444444444448</c:v>
                </c:pt>
                <c:pt idx="93">
                  <c:v>0.32291666666666669</c:v>
                </c:pt>
                <c:pt idx="94">
                  <c:v>0.3263888888888889</c:v>
                </c:pt>
                <c:pt idx="95">
                  <c:v>0.3298611111111111</c:v>
                </c:pt>
                <c:pt idx="96">
                  <c:v>0.33333333333333331</c:v>
                </c:pt>
                <c:pt idx="97">
                  <c:v>0.33680555555555558</c:v>
                </c:pt>
                <c:pt idx="98">
                  <c:v>0.34027777777777773</c:v>
                </c:pt>
                <c:pt idx="99">
                  <c:v>0.34375</c:v>
                </c:pt>
                <c:pt idx="100">
                  <c:v>0.34722222222222227</c:v>
                </c:pt>
                <c:pt idx="101">
                  <c:v>0.35069444444444442</c:v>
                </c:pt>
                <c:pt idx="102">
                  <c:v>0.35416666666666669</c:v>
                </c:pt>
                <c:pt idx="103">
                  <c:v>0.3576388888888889</c:v>
                </c:pt>
                <c:pt idx="104">
                  <c:v>0.3611111111111111</c:v>
                </c:pt>
                <c:pt idx="105">
                  <c:v>0.36458333333333331</c:v>
                </c:pt>
                <c:pt idx="106">
                  <c:v>0.36805555555555558</c:v>
                </c:pt>
                <c:pt idx="107">
                  <c:v>0.37152777777777773</c:v>
                </c:pt>
                <c:pt idx="108">
                  <c:v>0.375</c:v>
                </c:pt>
                <c:pt idx="109">
                  <c:v>0.37847222222222227</c:v>
                </c:pt>
                <c:pt idx="110">
                  <c:v>0.38194444444444442</c:v>
                </c:pt>
                <c:pt idx="111">
                  <c:v>0.38541666666666669</c:v>
                </c:pt>
                <c:pt idx="112">
                  <c:v>0.3888888888888889</c:v>
                </c:pt>
                <c:pt idx="113">
                  <c:v>0.3923611111111111</c:v>
                </c:pt>
                <c:pt idx="114">
                  <c:v>0.39583333333333331</c:v>
                </c:pt>
                <c:pt idx="115">
                  <c:v>0.39930555555555558</c:v>
                </c:pt>
                <c:pt idx="116">
                  <c:v>0.40277777777777773</c:v>
                </c:pt>
                <c:pt idx="117">
                  <c:v>0.40625</c:v>
                </c:pt>
                <c:pt idx="118">
                  <c:v>0.40972222222222227</c:v>
                </c:pt>
                <c:pt idx="119">
                  <c:v>0.41319444444444442</c:v>
                </c:pt>
                <c:pt idx="120">
                  <c:v>0.41666666666666669</c:v>
                </c:pt>
                <c:pt idx="121">
                  <c:v>0.4201388888888889</c:v>
                </c:pt>
                <c:pt idx="122">
                  <c:v>0.4236111111111111</c:v>
                </c:pt>
                <c:pt idx="123">
                  <c:v>0.42708333333333331</c:v>
                </c:pt>
                <c:pt idx="124">
                  <c:v>0.43055555555555558</c:v>
                </c:pt>
                <c:pt idx="125">
                  <c:v>0.43402777777777773</c:v>
                </c:pt>
                <c:pt idx="126">
                  <c:v>0.4375</c:v>
                </c:pt>
                <c:pt idx="127">
                  <c:v>0.44097222222222227</c:v>
                </c:pt>
                <c:pt idx="128">
                  <c:v>0.44444444444444442</c:v>
                </c:pt>
                <c:pt idx="129">
                  <c:v>0.44791666666666669</c:v>
                </c:pt>
                <c:pt idx="130">
                  <c:v>0.4513888888888889</c:v>
                </c:pt>
                <c:pt idx="131">
                  <c:v>0.4548611111111111</c:v>
                </c:pt>
                <c:pt idx="132">
                  <c:v>0.45833333333333331</c:v>
                </c:pt>
                <c:pt idx="133">
                  <c:v>0.46180555555555558</c:v>
                </c:pt>
                <c:pt idx="134">
                  <c:v>0.46527777777777773</c:v>
                </c:pt>
                <c:pt idx="135">
                  <c:v>0.46875</c:v>
                </c:pt>
                <c:pt idx="136">
                  <c:v>0.47222222222222227</c:v>
                </c:pt>
                <c:pt idx="137">
                  <c:v>0.47569444444444442</c:v>
                </c:pt>
                <c:pt idx="138">
                  <c:v>0.47916666666666669</c:v>
                </c:pt>
                <c:pt idx="139">
                  <c:v>0.4826388888888889</c:v>
                </c:pt>
                <c:pt idx="140">
                  <c:v>0.4861111111111111</c:v>
                </c:pt>
                <c:pt idx="141">
                  <c:v>0.48958333333333331</c:v>
                </c:pt>
                <c:pt idx="142">
                  <c:v>0.49305555555555558</c:v>
                </c:pt>
                <c:pt idx="143">
                  <c:v>0.49652777777777773</c:v>
                </c:pt>
                <c:pt idx="144">
                  <c:v>0.5</c:v>
                </c:pt>
                <c:pt idx="145">
                  <c:v>0.50347222222222221</c:v>
                </c:pt>
                <c:pt idx="146">
                  <c:v>0.50694444444444442</c:v>
                </c:pt>
                <c:pt idx="147">
                  <c:v>0.51041666666666663</c:v>
                </c:pt>
                <c:pt idx="148">
                  <c:v>0.51388888888888895</c:v>
                </c:pt>
                <c:pt idx="149">
                  <c:v>0.51736111111111105</c:v>
                </c:pt>
                <c:pt idx="150">
                  <c:v>0.52083333333333337</c:v>
                </c:pt>
                <c:pt idx="151">
                  <c:v>0.52430555555555558</c:v>
                </c:pt>
                <c:pt idx="152">
                  <c:v>0.52777777777777779</c:v>
                </c:pt>
                <c:pt idx="153">
                  <c:v>0.53125</c:v>
                </c:pt>
                <c:pt idx="154">
                  <c:v>0.53472222222222221</c:v>
                </c:pt>
                <c:pt idx="155">
                  <c:v>0.53819444444444442</c:v>
                </c:pt>
                <c:pt idx="156">
                  <c:v>0.54166666666666663</c:v>
                </c:pt>
                <c:pt idx="157">
                  <c:v>0.54513888888888895</c:v>
                </c:pt>
                <c:pt idx="158">
                  <c:v>0.54861111111111105</c:v>
                </c:pt>
                <c:pt idx="159">
                  <c:v>0.55208333333333337</c:v>
                </c:pt>
                <c:pt idx="160">
                  <c:v>0.55555555555555558</c:v>
                </c:pt>
                <c:pt idx="161">
                  <c:v>0.55902777777777779</c:v>
                </c:pt>
                <c:pt idx="162">
                  <c:v>0.5625</c:v>
                </c:pt>
                <c:pt idx="163">
                  <c:v>0.56597222222222221</c:v>
                </c:pt>
                <c:pt idx="164">
                  <c:v>0.56944444444444442</c:v>
                </c:pt>
                <c:pt idx="165">
                  <c:v>0.57291666666666663</c:v>
                </c:pt>
                <c:pt idx="166">
                  <c:v>0.57638888888888895</c:v>
                </c:pt>
                <c:pt idx="167">
                  <c:v>0.57986111111111105</c:v>
                </c:pt>
                <c:pt idx="168">
                  <c:v>0.58333333333333337</c:v>
                </c:pt>
                <c:pt idx="169">
                  <c:v>0.58680555555555558</c:v>
                </c:pt>
                <c:pt idx="170">
                  <c:v>0.59027777777777779</c:v>
                </c:pt>
                <c:pt idx="171">
                  <c:v>0.59375</c:v>
                </c:pt>
                <c:pt idx="172">
                  <c:v>0.59722222222222221</c:v>
                </c:pt>
                <c:pt idx="173">
                  <c:v>0.60069444444444442</c:v>
                </c:pt>
                <c:pt idx="174">
                  <c:v>0.60416666666666663</c:v>
                </c:pt>
                <c:pt idx="175">
                  <c:v>0.60763888888888895</c:v>
                </c:pt>
                <c:pt idx="176">
                  <c:v>0.61111111111111105</c:v>
                </c:pt>
                <c:pt idx="177">
                  <c:v>0.61458333333333337</c:v>
                </c:pt>
                <c:pt idx="178">
                  <c:v>0.61805555555555558</c:v>
                </c:pt>
                <c:pt idx="179">
                  <c:v>0.62152777777777779</c:v>
                </c:pt>
                <c:pt idx="180">
                  <c:v>0.625</c:v>
                </c:pt>
                <c:pt idx="181">
                  <c:v>0.62847222222222221</c:v>
                </c:pt>
                <c:pt idx="182">
                  <c:v>0.63194444444444442</c:v>
                </c:pt>
                <c:pt idx="183">
                  <c:v>0.63541666666666663</c:v>
                </c:pt>
                <c:pt idx="184">
                  <c:v>0.63888888888888895</c:v>
                </c:pt>
                <c:pt idx="185">
                  <c:v>0.64236111111111105</c:v>
                </c:pt>
                <c:pt idx="186">
                  <c:v>0.64583333333333337</c:v>
                </c:pt>
                <c:pt idx="187">
                  <c:v>0.64930555555555558</c:v>
                </c:pt>
                <c:pt idx="188">
                  <c:v>0.65277777777777779</c:v>
                </c:pt>
                <c:pt idx="189">
                  <c:v>0.65625</c:v>
                </c:pt>
                <c:pt idx="190">
                  <c:v>0.65972222222222221</c:v>
                </c:pt>
                <c:pt idx="191">
                  <c:v>0.66319444444444442</c:v>
                </c:pt>
                <c:pt idx="192">
                  <c:v>0.66666666666666663</c:v>
                </c:pt>
                <c:pt idx="193">
                  <c:v>0.67013888888888884</c:v>
                </c:pt>
                <c:pt idx="194">
                  <c:v>0.67361111111111116</c:v>
                </c:pt>
                <c:pt idx="195">
                  <c:v>0.67708333333333337</c:v>
                </c:pt>
                <c:pt idx="196">
                  <c:v>0.68055555555555547</c:v>
                </c:pt>
                <c:pt idx="197">
                  <c:v>0.68402777777777779</c:v>
                </c:pt>
                <c:pt idx="198">
                  <c:v>0.6875</c:v>
                </c:pt>
                <c:pt idx="199">
                  <c:v>0.69097222222222221</c:v>
                </c:pt>
                <c:pt idx="200">
                  <c:v>0.69444444444444453</c:v>
                </c:pt>
                <c:pt idx="201">
                  <c:v>0.69791666666666663</c:v>
                </c:pt>
                <c:pt idx="202">
                  <c:v>0.70138888888888884</c:v>
                </c:pt>
                <c:pt idx="203">
                  <c:v>0.70486111111111116</c:v>
                </c:pt>
                <c:pt idx="204">
                  <c:v>0.70833333333333337</c:v>
                </c:pt>
                <c:pt idx="205">
                  <c:v>0.71180555555555547</c:v>
                </c:pt>
                <c:pt idx="206">
                  <c:v>0.71527777777777779</c:v>
                </c:pt>
                <c:pt idx="207">
                  <c:v>0.71875</c:v>
                </c:pt>
                <c:pt idx="208">
                  <c:v>0.72222222222222221</c:v>
                </c:pt>
                <c:pt idx="209">
                  <c:v>0.72569444444444453</c:v>
                </c:pt>
                <c:pt idx="210">
                  <c:v>0.72916666666666663</c:v>
                </c:pt>
                <c:pt idx="211">
                  <c:v>0.73263888888888884</c:v>
                </c:pt>
                <c:pt idx="212">
                  <c:v>0.73611111111111116</c:v>
                </c:pt>
                <c:pt idx="213">
                  <c:v>0.73958333333333337</c:v>
                </c:pt>
                <c:pt idx="214">
                  <c:v>0.74305555555555547</c:v>
                </c:pt>
                <c:pt idx="215">
                  <c:v>0.74652777777777779</c:v>
                </c:pt>
                <c:pt idx="216">
                  <c:v>0.75</c:v>
                </c:pt>
                <c:pt idx="217">
                  <c:v>0.75347222222222221</c:v>
                </c:pt>
                <c:pt idx="218">
                  <c:v>0.75694444444444453</c:v>
                </c:pt>
                <c:pt idx="219">
                  <c:v>0.76041666666666663</c:v>
                </c:pt>
                <c:pt idx="220">
                  <c:v>0.76388888888888884</c:v>
                </c:pt>
                <c:pt idx="221">
                  <c:v>0.76736111111111116</c:v>
                </c:pt>
                <c:pt idx="222">
                  <c:v>0.77083333333333337</c:v>
                </c:pt>
                <c:pt idx="223">
                  <c:v>0.77430555555555547</c:v>
                </c:pt>
                <c:pt idx="224">
                  <c:v>0.77777777777777779</c:v>
                </c:pt>
                <c:pt idx="225">
                  <c:v>0.78125</c:v>
                </c:pt>
                <c:pt idx="226">
                  <c:v>0.78472222222222221</c:v>
                </c:pt>
                <c:pt idx="227">
                  <c:v>0.78819444444444453</c:v>
                </c:pt>
                <c:pt idx="228">
                  <c:v>0.79166666666666663</c:v>
                </c:pt>
                <c:pt idx="229">
                  <c:v>0.79513888888888884</c:v>
                </c:pt>
                <c:pt idx="230">
                  <c:v>0.79861111111111116</c:v>
                </c:pt>
                <c:pt idx="231">
                  <c:v>0.80208333333333337</c:v>
                </c:pt>
                <c:pt idx="232">
                  <c:v>0.80555555555555547</c:v>
                </c:pt>
                <c:pt idx="233">
                  <c:v>0.80902777777777779</c:v>
                </c:pt>
                <c:pt idx="234">
                  <c:v>0.8125</c:v>
                </c:pt>
                <c:pt idx="235">
                  <c:v>0.81597222222222221</c:v>
                </c:pt>
                <c:pt idx="236">
                  <c:v>0.81944444444444453</c:v>
                </c:pt>
                <c:pt idx="237">
                  <c:v>0.82291666666666663</c:v>
                </c:pt>
                <c:pt idx="238">
                  <c:v>0.82638888888888884</c:v>
                </c:pt>
                <c:pt idx="239">
                  <c:v>0.82986111111111116</c:v>
                </c:pt>
                <c:pt idx="240">
                  <c:v>0.83333333333333337</c:v>
                </c:pt>
                <c:pt idx="241">
                  <c:v>0.83680555555555547</c:v>
                </c:pt>
                <c:pt idx="242">
                  <c:v>0.84027777777777779</c:v>
                </c:pt>
                <c:pt idx="243">
                  <c:v>0.84375</c:v>
                </c:pt>
                <c:pt idx="244">
                  <c:v>0.84722222222222221</c:v>
                </c:pt>
                <c:pt idx="245">
                  <c:v>0.85069444444444453</c:v>
                </c:pt>
                <c:pt idx="246">
                  <c:v>0.85416666666666663</c:v>
                </c:pt>
                <c:pt idx="247">
                  <c:v>0.85763888888888884</c:v>
                </c:pt>
                <c:pt idx="248">
                  <c:v>0.86111111111111116</c:v>
                </c:pt>
                <c:pt idx="249">
                  <c:v>0.86458333333333337</c:v>
                </c:pt>
                <c:pt idx="250">
                  <c:v>0.86805555555555547</c:v>
                </c:pt>
                <c:pt idx="251">
                  <c:v>0.87152777777777779</c:v>
                </c:pt>
                <c:pt idx="252">
                  <c:v>0.875</c:v>
                </c:pt>
                <c:pt idx="253">
                  <c:v>0.87847222222222221</c:v>
                </c:pt>
                <c:pt idx="254">
                  <c:v>0.88194444444444453</c:v>
                </c:pt>
                <c:pt idx="255">
                  <c:v>0.88541666666666663</c:v>
                </c:pt>
                <c:pt idx="256">
                  <c:v>0.88888888888888884</c:v>
                </c:pt>
                <c:pt idx="257">
                  <c:v>0.89236111111111116</c:v>
                </c:pt>
                <c:pt idx="258">
                  <c:v>0.89583333333333337</c:v>
                </c:pt>
                <c:pt idx="259">
                  <c:v>0.89930555555555547</c:v>
                </c:pt>
                <c:pt idx="260">
                  <c:v>0.90277777777777779</c:v>
                </c:pt>
                <c:pt idx="261">
                  <c:v>0.90625</c:v>
                </c:pt>
                <c:pt idx="262">
                  <c:v>0.90972222222222221</c:v>
                </c:pt>
                <c:pt idx="263">
                  <c:v>0.91319444444444453</c:v>
                </c:pt>
                <c:pt idx="264">
                  <c:v>0.91666666666666663</c:v>
                </c:pt>
                <c:pt idx="265">
                  <c:v>0.92013888888888884</c:v>
                </c:pt>
                <c:pt idx="266">
                  <c:v>0.92361111111111116</c:v>
                </c:pt>
                <c:pt idx="267">
                  <c:v>0.92708333333333337</c:v>
                </c:pt>
                <c:pt idx="268">
                  <c:v>0.93055555555555547</c:v>
                </c:pt>
                <c:pt idx="269">
                  <c:v>0.93402777777777779</c:v>
                </c:pt>
                <c:pt idx="270">
                  <c:v>0.9375</c:v>
                </c:pt>
                <c:pt idx="271">
                  <c:v>0.94097222222222221</c:v>
                </c:pt>
                <c:pt idx="272">
                  <c:v>0.94444444444444453</c:v>
                </c:pt>
                <c:pt idx="273">
                  <c:v>0.94791666666666663</c:v>
                </c:pt>
                <c:pt idx="274">
                  <c:v>0.95138888888888884</c:v>
                </c:pt>
                <c:pt idx="275">
                  <c:v>0.95486111111111116</c:v>
                </c:pt>
                <c:pt idx="276">
                  <c:v>0.95833333333333337</c:v>
                </c:pt>
                <c:pt idx="277">
                  <c:v>0.96180555555555547</c:v>
                </c:pt>
                <c:pt idx="278">
                  <c:v>0.96527777777777779</c:v>
                </c:pt>
                <c:pt idx="279">
                  <c:v>0.96875</c:v>
                </c:pt>
                <c:pt idx="280">
                  <c:v>0.97222222222222221</c:v>
                </c:pt>
                <c:pt idx="281">
                  <c:v>0.97569444444444453</c:v>
                </c:pt>
                <c:pt idx="282">
                  <c:v>0.97916666666666663</c:v>
                </c:pt>
                <c:pt idx="283">
                  <c:v>0.98263888888888884</c:v>
                </c:pt>
                <c:pt idx="284">
                  <c:v>0.98611111111111116</c:v>
                </c:pt>
                <c:pt idx="285">
                  <c:v>0.98958333333333337</c:v>
                </c:pt>
                <c:pt idx="286">
                  <c:v>0.99305555555555547</c:v>
                </c:pt>
                <c:pt idx="287">
                  <c:v>0.99652777777777779</c:v>
                </c:pt>
              </c:numCache>
            </c:numRef>
          </c:cat>
          <c:val>
            <c:numRef>
              <c:f>'Tabelle2 (2)'!$K$2167:$K$2454</c:f>
              <c:numCache>
                <c:formatCode>0.0</c:formatCode>
                <c:ptCount val="288"/>
                <c:pt idx="0">
                  <c:v>26.8</c:v>
                </c:pt>
                <c:pt idx="1">
                  <c:v>13.2</c:v>
                </c:pt>
                <c:pt idx="2">
                  <c:v>8.0000000000000018</c:v>
                </c:pt>
                <c:pt idx="3">
                  <c:v>10.800000000000002</c:v>
                </c:pt>
                <c:pt idx="4">
                  <c:v>10.800000000000002</c:v>
                </c:pt>
                <c:pt idx="5">
                  <c:v>10.800000000000002</c:v>
                </c:pt>
                <c:pt idx="6">
                  <c:v>10.800000000000002</c:v>
                </c:pt>
                <c:pt idx="7">
                  <c:v>16.000000000000004</c:v>
                </c:pt>
                <c:pt idx="8">
                  <c:v>16.000000000000004</c:v>
                </c:pt>
                <c:pt idx="9">
                  <c:v>13.2</c:v>
                </c:pt>
                <c:pt idx="10">
                  <c:v>45.2</c:v>
                </c:pt>
                <c:pt idx="11">
                  <c:v>48</c:v>
                </c:pt>
                <c:pt idx="12">
                  <c:v>45.2</c:v>
                </c:pt>
                <c:pt idx="13">
                  <c:v>42.8</c:v>
                </c:pt>
                <c:pt idx="14">
                  <c:v>42.8</c:v>
                </c:pt>
                <c:pt idx="15">
                  <c:v>45.2</c:v>
                </c:pt>
                <c:pt idx="16">
                  <c:v>42.8</c:v>
                </c:pt>
                <c:pt idx="17">
                  <c:v>42.8</c:v>
                </c:pt>
                <c:pt idx="18">
                  <c:v>42.8</c:v>
                </c:pt>
                <c:pt idx="19">
                  <c:v>45.2</c:v>
                </c:pt>
                <c:pt idx="20">
                  <c:v>45.2</c:v>
                </c:pt>
                <c:pt idx="21">
                  <c:v>42.8</c:v>
                </c:pt>
                <c:pt idx="22">
                  <c:v>42.8</c:v>
                </c:pt>
                <c:pt idx="23">
                  <c:v>42.8</c:v>
                </c:pt>
                <c:pt idx="24">
                  <c:v>50.8</c:v>
                </c:pt>
                <c:pt idx="25">
                  <c:v>42.8</c:v>
                </c:pt>
                <c:pt idx="26">
                  <c:v>45.2</c:v>
                </c:pt>
                <c:pt idx="27">
                  <c:v>45.2</c:v>
                </c:pt>
                <c:pt idx="28">
                  <c:v>48</c:v>
                </c:pt>
                <c:pt idx="29">
                  <c:v>66.800000000000011</c:v>
                </c:pt>
                <c:pt idx="30">
                  <c:v>64.000000000000014</c:v>
                </c:pt>
                <c:pt idx="31">
                  <c:v>61.20000000000001</c:v>
                </c:pt>
                <c:pt idx="32">
                  <c:v>61.20000000000001</c:v>
                </c:pt>
                <c:pt idx="33">
                  <c:v>61.20000000000001</c:v>
                </c:pt>
                <c:pt idx="34">
                  <c:v>50.8</c:v>
                </c:pt>
                <c:pt idx="35">
                  <c:v>45.2</c:v>
                </c:pt>
                <c:pt idx="36">
                  <c:v>42.8</c:v>
                </c:pt>
                <c:pt idx="37">
                  <c:v>42.8</c:v>
                </c:pt>
                <c:pt idx="38">
                  <c:v>42.8</c:v>
                </c:pt>
                <c:pt idx="39">
                  <c:v>42.8</c:v>
                </c:pt>
                <c:pt idx="40">
                  <c:v>42.8</c:v>
                </c:pt>
                <c:pt idx="41">
                  <c:v>42.8</c:v>
                </c:pt>
                <c:pt idx="42">
                  <c:v>45.2</c:v>
                </c:pt>
                <c:pt idx="43">
                  <c:v>42.8</c:v>
                </c:pt>
                <c:pt idx="44">
                  <c:v>48</c:v>
                </c:pt>
                <c:pt idx="45">
                  <c:v>71.999999999999986</c:v>
                </c:pt>
                <c:pt idx="46">
                  <c:v>42.8</c:v>
                </c:pt>
                <c:pt idx="47">
                  <c:v>42.8</c:v>
                </c:pt>
                <c:pt idx="48">
                  <c:v>42.8</c:v>
                </c:pt>
                <c:pt idx="49">
                  <c:v>48</c:v>
                </c:pt>
                <c:pt idx="50">
                  <c:v>42.8</c:v>
                </c:pt>
                <c:pt idx="51">
                  <c:v>48</c:v>
                </c:pt>
                <c:pt idx="52">
                  <c:v>42.8</c:v>
                </c:pt>
                <c:pt idx="53">
                  <c:v>42.8</c:v>
                </c:pt>
                <c:pt idx="54">
                  <c:v>45.2</c:v>
                </c:pt>
                <c:pt idx="55">
                  <c:v>45.2</c:v>
                </c:pt>
                <c:pt idx="56">
                  <c:v>45.2</c:v>
                </c:pt>
                <c:pt idx="57">
                  <c:v>45.2</c:v>
                </c:pt>
                <c:pt idx="58">
                  <c:v>45.2</c:v>
                </c:pt>
                <c:pt idx="59">
                  <c:v>45.2</c:v>
                </c:pt>
                <c:pt idx="60">
                  <c:v>45.2</c:v>
                </c:pt>
                <c:pt idx="61">
                  <c:v>50.8</c:v>
                </c:pt>
                <c:pt idx="62">
                  <c:v>42.8</c:v>
                </c:pt>
                <c:pt idx="63">
                  <c:v>45.2</c:v>
                </c:pt>
                <c:pt idx="64">
                  <c:v>50.8</c:v>
                </c:pt>
                <c:pt idx="65">
                  <c:v>61.20000000000001</c:v>
                </c:pt>
                <c:pt idx="66">
                  <c:v>64.000000000000014</c:v>
                </c:pt>
                <c:pt idx="67">
                  <c:v>71.999999999999986</c:v>
                </c:pt>
                <c:pt idx="68">
                  <c:v>96</c:v>
                </c:pt>
                <c:pt idx="69">
                  <c:v>58.800000000000004</c:v>
                </c:pt>
                <c:pt idx="70">
                  <c:v>40</c:v>
                </c:pt>
                <c:pt idx="71">
                  <c:v>48</c:v>
                </c:pt>
                <c:pt idx="72">
                  <c:v>40</c:v>
                </c:pt>
                <c:pt idx="73">
                  <c:v>42.8</c:v>
                </c:pt>
                <c:pt idx="74">
                  <c:v>42.8</c:v>
                </c:pt>
                <c:pt idx="75">
                  <c:v>42.8</c:v>
                </c:pt>
                <c:pt idx="76">
                  <c:v>42.8</c:v>
                </c:pt>
                <c:pt idx="77">
                  <c:v>45.2</c:v>
                </c:pt>
                <c:pt idx="78">
                  <c:v>42.8</c:v>
                </c:pt>
                <c:pt idx="79">
                  <c:v>45.2</c:v>
                </c:pt>
                <c:pt idx="80">
                  <c:v>45.2</c:v>
                </c:pt>
                <c:pt idx="81">
                  <c:v>45.2</c:v>
                </c:pt>
                <c:pt idx="82">
                  <c:v>42.8</c:v>
                </c:pt>
                <c:pt idx="83">
                  <c:v>42.8</c:v>
                </c:pt>
                <c:pt idx="84">
                  <c:v>45.2</c:v>
                </c:pt>
                <c:pt idx="85">
                  <c:v>45.2</c:v>
                </c:pt>
                <c:pt idx="86">
                  <c:v>42.8</c:v>
                </c:pt>
                <c:pt idx="87">
                  <c:v>45.2</c:v>
                </c:pt>
                <c:pt idx="88">
                  <c:v>40</c:v>
                </c:pt>
                <c:pt idx="89">
                  <c:v>45.2</c:v>
                </c:pt>
                <c:pt idx="90">
                  <c:v>42.8</c:v>
                </c:pt>
                <c:pt idx="91">
                  <c:v>45.2</c:v>
                </c:pt>
                <c:pt idx="92">
                  <c:v>42.8</c:v>
                </c:pt>
                <c:pt idx="93">
                  <c:v>42.8</c:v>
                </c:pt>
                <c:pt idx="94">
                  <c:v>40</c:v>
                </c:pt>
                <c:pt idx="95">
                  <c:v>45.2</c:v>
                </c:pt>
                <c:pt idx="96">
                  <c:v>42.8</c:v>
                </c:pt>
                <c:pt idx="97">
                  <c:v>45.2</c:v>
                </c:pt>
                <c:pt idx="98">
                  <c:v>45.2</c:v>
                </c:pt>
                <c:pt idx="99">
                  <c:v>42.8</c:v>
                </c:pt>
                <c:pt idx="100">
                  <c:v>61.20000000000001</c:v>
                </c:pt>
                <c:pt idx="101">
                  <c:v>66.800000000000011</c:v>
                </c:pt>
                <c:pt idx="102">
                  <c:v>58.800000000000004</c:v>
                </c:pt>
                <c:pt idx="103">
                  <c:v>61.20000000000001</c:v>
                </c:pt>
                <c:pt idx="104">
                  <c:v>58.800000000000004</c:v>
                </c:pt>
                <c:pt idx="105">
                  <c:v>53.2</c:v>
                </c:pt>
                <c:pt idx="106">
                  <c:v>40</c:v>
                </c:pt>
                <c:pt idx="107">
                  <c:v>42.8</c:v>
                </c:pt>
                <c:pt idx="108">
                  <c:v>40</c:v>
                </c:pt>
                <c:pt idx="109">
                  <c:v>42.8</c:v>
                </c:pt>
                <c:pt idx="110">
                  <c:v>42.8</c:v>
                </c:pt>
                <c:pt idx="111">
                  <c:v>45.2</c:v>
                </c:pt>
                <c:pt idx="112">
                  <c:v>42.8</c:v>
                </c:pt>
                <c:pt idx="113">
                  <c:v>45.2</c:v>
                </c:pt>
                <c:pt idx="114">
                  <c:v>45.2</c:v>
                </c:pt>
                <c:pt idx="115">
                  <c:v>45.2</c:v>
                </c:pt>
                <c:pt idx="116">
                  <c:v>40</c:v>
                </c:pt>
                <c:pt idx="117">
                  <c:v>45.2</c:v>
                </c:pt>
                <c:pt idx="118">
                  <c:v>45.2</c:v>
                </c:pt>
                <c:pt idx="119">
                  <c:v>42.8</c:v>
                </c:pt>
                <c:pt idx="120">
                  <c:v>42.8</c:v>
                </c:pt>
                <c:pt idx="121">
                  <c:v>45.2</c:v>
                </c:pt>
                <c:pt idx="122">
                  <c:v>42.8</c:v>
                </c:pt>
                <c:pt idx="123">
                  <c:v>48</c:v>
                </c:pt>
                <c:pt idx="124">
                  <c:v>42.8</c:v>
                </c:pt>
                <c:pt idx="125">
                  <c:v>42.8</c:v>
                </c:pt>
                <c:pt idx="126">
                  <c:v>42.8</c:v>
                </c:pt>
                <c:pt idx="127">
                  <c:v>50.8</c:v>
                </c:pt>
                <c:pt idx="128">
                  <c:v>48</c:v>
                </c:pt>
                <c:pt idx="129">
                  <c:v>45.2</c:v>
                </c:pt>
                <c:pt idx="130">
                  <c:v>40</c:v>
                </c:pt>
                <c:pt idx="131">
                  <c:v>56.000000000000007</c:v>
                </c:pt>
                <c:pt idx="132">
                  <c:v>69.2</c:v>
                </c:pt>
                <c:pt idx="133">
                  <c:v>61.20000000000001</c:v>
                </c:pt>
                <c:pt idx="134">
                  <c:v>58.800000000000004</c:v>
                </c:pt>
                <c:pt idx="135">
                  <c:v>61.20000000000001</c:v>
                </c:pt>
                <c:pt idx="136">
                  <c:v>56.000000000000007</c:v>
                </c:pt>
                <c:pt idx="137">
                  <c:v>50.8</c:v>
                </c:pt>
                <c:pt idx="138">
                  <c:v>40</c:v>
                </c:pt>
                <c:pt idx="139">
                  <c:v>45.2</c:v>
                </c:pt>
                <c:pt idx="140">
                  <c:v>42.8</c:v>
                </c:pt>
                <c:pt idx="141">
                  <c:v>42.8</c:v>
                </c:pt>
                <c:pt idx="142">
                  <c:v>42.8</c:v>
                </c:pt>
                <c:pt idx="143">
                  <c:v>42.8</c:v>
                </c:pt>
                <c:pt idx="144">
                  <c:v>42.8</c:v>
                </c:pt>
                <c:pt idx="145">
                  <c:v>42.8</c:v>
                </c:pt>
                <c:pt idx="146">
                  <c:v>42.8</c:v>
                </c:pt>
                <c:pt idx="147">
                  <c:v>48</c:v>
                </c:pt>
                <c:pt idx="148">
                  <c:v>40</c:v>
                </c:pt>
                <c:pt idx="149">
                  <c:v>42.8</c:v>
                </c:pt>
                <c:pt idx="150">
                  <c:v>40</c:v>
                </c:pt>
                <c:pt idx="151">
                  <c:v>48</c:v>
                </c:pt>
                <c:pt idx="152">
                  <c:v>40</c:v>
                </c:pt>
                <c:pt idx="153">
                  <c:v>45.2</c:v>
                </c:pt>
                <c:pt idx="154">
                  <c:v>42.8</c:v>
                </c:pt>
                <c:pt idx="155">
                  <c:v>48</c:v>
                </c:pt>
                <c:pt idx="156">
                  <c:v>45.2</c:v>
                </c:pt>
                <c:pt idx="157">
                  <c:v>53.2</c:v>
                </c:pt>
                <c:pt idx="158">
                  <c:v>40</c:v>
                </c:pt>
                <c:pt idx="159">
                  <c:v>45.2</c:v>
                </c:pt>
                <c:pt idx="160">
                  <c:v>45.2</c:v>
                </c:pt>
                <c:pt idx="161">
                  <c:v>45.2</c:v>
                </c:pt>
                <c:pt idx="162">
                  <c:v>42.8</c:v>
                </c:pt>
                <c:pt idx="163">
                  <c:v>64.000000000000014</c:v>
                </c:pt>
                <c:pt idx="164">
                  <c:v>69.2</c:v>
                </c:pt>
                <c:pt idx="165">
                  <c:v>69.2</c:v>
                </c:pt>
                <c:pt idx="166">
                  <c:v>58.800000000000004</c:v>
                </c:pt>
                <c:pt idx="167">
                  <c:v>61.20000000000001</c:v>
                </c:pt>
                <c:pt idx="168">
                  <c:v>61.20000000000001</c:v>
                </c:pt>
                <c:pt idx="169">
                  <c:v>58.800000000000004</c:v>
                </c:pt>
                <c:pt idx="170">
                  <c:v>42.8</c:v>
                </c:pt>
                <c:pt idx="171">
                  <c:v>0</c:v>
                </c:pt>
                <c:pt idx="172">
                  <c:v>85.2</c:v>
                </c:pt>
                <c:pt idx="173">
                  <c:v>42.8</c:v>
                </c:pt>
                <c:pt idx="174">
                  <c:v>42.8</c:v>
                </c:pt>
                <c:pt idx="175">
                  <c:v>45.2</c:v>
                </c:pt>
                <c:pt idx="176">
                  <c:v>45.2</c:v>
                </c:pt>
                <c:pt idx="177">
                  <c:v>50.8</c:v>
                </c:pt>
                <c:pt idx="178">
                  <c:v>42.8</c:v>
                </c:pt>
                <c:pt idx="179">
                  <c:v>45.2</c:v>
                </c:pt>
                <c:pt idx="180">
                  <c:v>40</c:v>
                </c:pt>
                <c:pt idx="181">
                  <c:v>50.8</c:v>
                </c:pt>
                <c:pt idx="182">
                  <c:v>48</c:v>
                </c:pt>
                <c:pt idx="183">
                  <c:v>45.2</c:v>
                </c:pt>
                <c:pt idx="184">
                  <c:v>0</c:v>
                </c:pt>
                <c:pt idx="185">
                  <c:v>90.800000000000026</c:v>
                </c:pt>
                <c:pt idx="186">
                  <c:v>71.999999999999986</c:v>
                </c:pt>
                <c:pt idx="187">
                  <c:v>71.999999999999986</c:v>
                </c:pt>
                <c:pt idx="188">
                  <c:v>69.2</c:v>
                </c:pt>
                <c:pt idx="189">
                  <c:v>64.000000000000014</c:v>
                </c:pt>
                <c:pt idx="190">
                  <c:v>61.20000000000001</c:v>
                </c:pt>
                <c:pt idx="191">
                  <c:v>61.20000000000001</c:v>
                </c:pt>
                <c:pt idx="192">
                  <c:v>61.20000000000001</c:v>
                </c:pt>
                <c:pt idx="193">
                  <c:v>61.20000000000001</c:v>
                </c:pt>
                <c:pt idx="194">
                  <c:v>58.800000000000004</c:v>
                </c:pt>
                <c:pt idx="195">
                  <c:v>0</c:v>
                </c:pt>
                <c:pt idx="196">
                  <c:v>0</c:v>
                </c:pt>
                <c:pt idx="197">
                  <c:v>0</c:v>
                </c:pt>
                <c:pt idx="198">
                  <c:v>240.00000000000006</c:v>
                </c:pt>
                <c:pt idx="199">
                  <c:v>42.8</c:v>
                </c:pt>
                <c:pt idx="200">
                  <c:v>42.8</c:v>
                </c:pt>
                <c:pt idx="201">
                  <c:v>42.8</c:v>
                </c:pt>
                <c:pt idx="202">
                  <c:v>40</c:v>
                </c:pt>
                <c:pt idx="203">
                  <c:v>45.2</c:v>
                </c:pt>
                <c:pt idx="204">
                  <c:v>42.8</c:v>
                </c:pt>
                <c:pt idx="205">
                  <c:v>48</c:v>
                </c:pt>
                <c:pt idx="206">
                  <c:v>40</c:v>
                </c:pt>
                <c:pt idx="207">
                  <c:v>48</c:v>
                </c:pt>
                <c:pt idx="208">
                  <c:v>42.8</c:v>
                </c:pt>
                <c:pt idx="209">
                  <c:v>50.8</c:v>
                </c:pt>
                <c:pt idx="210">
                  <c:v>48</c:v>
                </c:pt>
                <c:pt idx="211">
                  <c:v>42.8</c:v>
                </c:pt>
                <c:pt idx="212">
                  <c:v>45.2</c:v>
                </c:pt>
                <c:pt idx="213">
                  <c:v>48</c:v>
                </c:pt>
                <c:pt idx="214">
                  <c:v>45.2</c:v>
                </c:pt>
                <c:pt idx="215">
                  <c:v>45.2</c:v>
                </c:pt>
                <c:pt idx="216">
                  <c:v>45.2</c:v>
                </c:pt>
                <c:pt idx="217">
                  <c:v>45.2</c:v>
                </c:pt>
                <c:pt idx="218">
                  <c:v>42.8</c:v>
                </c:pt>
                <c:pt idx="219">
                  <c:v>53.2</c:v>
                </c:pt>
                <c:pt idx="220">
                  <c:v>71.999999999999986</c:v>
                </c:pt>
                <c:pt idx="221">
                  <c:v>82.8</c:v>
                </c:pt>
                <c:pt idx="222">
                  <c:v>88.000000000000014</c:v>
                </c:pt>
                <c:pt idx="223">
                  <c:v>74.800000000000011</c:v>
                </c:pt>
                <c:pt idx="224">
                  <c:v>61.20000000000001</c:v>
                </c:pt>
                <c:pt idx="225">
                  <c:v>58.800000000000004</c:v>
                </c:pt>
                <c:pt idx="226">
                  <c:v>61.20000000000001</c:v>
                </c:pt>
                <c:pt idx="227">
                  <c:v>58.800000000000004</c:v>
                </c:pt>
                <c:pt idx="228">
                  <c:v>74.800000000000011</c:v>
                </c:pt>
                <c:pt idx="229">
                  <c:v>77.200000000000017</c:v>
                </c:pt>
                <c:pt idx="230">
                  <c:v>45.2</c:v>
                </c:pt>
                <c:pt idx="231">
                  <c:v>45.2</c:v>
                </c:pt>
                <c:pt idx="232">
                  <c:v>61.20000000000001</c:v>
                </c:pt>
                <c:pt idx="233">
                  <c:v>74.800000000000011</c:v>
                </c:pt>
                <c:pt idx="234">
                  <c:v>53.2</c:v>
                </c:pt>
                <c:pt idx="235">
                  <c:v>61.20000000000001</c:v>
                </c:pt>
                <c:pt idx="236">
                  <c:v>42.8</c:v>
                </c:pt>
                <c:pt idx="237">
                  <c:v>42.8</c:v>
                </c:pt>
                <c:pt idx="238">
                  <c:v>45.2</c:v>
                </c:pt>
                <c:pt idx="239">
                  <c:v>50.8</c:v>
                </c:pt>
                <c:pt idx="240">
                  <c:v>42.8</c:v>
                </c:pt>
                <c:pt idx="241">
                  <c:v>45.2</c:v>
                </c:pt>
                <c:pt idx="242">
                  <c:v>42.8</c:v>
                </c:pt>
                <c:pt idx="243">
                  <c:v>71.999999999999986</c:v>
                </c:pt>
                <c:pt idx="244">
                  <c:v>45.2</c:v>
                </c:pt>
                <c:pt idx="245">
                  <c:v>69.2</c:v>
                </c:pt>
                <c:pt idx="246">
                  <c:v>66.800000000000011</c:v>
                </c:pt>
                <c:pt idx="247">
                  <c:v>48</c:v>
                </c:pt>
                <c:pt idx="248">
                  <c:v>45.2</c:v>
                </c:pt>
                <c:pt idx="249">
                  <c:v>42.8</c:v>
                </c:pt>
                <c:pt idx="250">
                  <c:v>66.800000000000011</c:v>
                </c:pt>
                <c:pt idx="251">
                  <c:v>56.000000000000007</c:v>
                </c:pt>
                <c:pt idx="252">
                  <c:v>71.999999999999986</c:v>
                </c:pt>
                <c:pt idx="253">
                  <c:v>74.800000000000011</c:v>
                </c:pt>
                <c:pt idx="254">
                  <c:v>77.200000000000017</c:v>
                </c:pt>
                <c:pt idx="255">
                  <c:v>61.20000000000001</c:v>
                </c:pt>
                <c:pt idx="256">
                  <c:v>61.20000000000001</c:v>
                </c:pt>
                <c:pt idx="257">
                  <c:v>64.000000000000014</c:v>
                </c:pt>
                <c:pt idx="258">
                  <c:v>66.800000000000011</c:v>
                </c:pt>
                <c:pt idx="259">
                  <c:v>45.2</c:v>
                </c:pt>
                <c:pt idx="260">
                  <c:v>42.8</c:v>
                </c:pt>
                <c:pt idx="261">
                  <c:v>42.8</c:v>
                </c:pt>
                <c:pt idx="262">
                  <c:v>42.8</c:v>
                </c:pt>
                <c:pt idx="263">
                  <c:v>50.8</c:v>
                </c:pt>
                <c:pt idx="264">
                  <c:v>45.2</c:v>
                </c:pt>
                <c:pt idx="265">
                  <c:v>48</c:v>
                </c:pt>
                <c:pt idx="266">
                  <c:v>71.999999999999986</c:v>
                </c:pt>
                <c:pt idx="267">
                  <c:v>45.2</c:v>
                </c:pt>
                <c:pt idx="268">
                  <c:v>42.8</c:v>
                </c:pt>
                <c:pt idx="269">
                  <c:v>45.2</c:v>
                </c:pt>
                <c:pt idx="270">
                  <c:v>48</c:v>
                </c:pt>
                <c:pt idx="271">
                  <c:v>45.2</c:v>
                </c:pt>
                <c:pt idx="272">
                  <c:v>42.8</c:v>
                </c:pt>
                <c:pt idx="273">
                  <c:v>45.2</c:v>
                </c:pt>
                <c:pt idx="274">
                  <c:v>45.2</c:v>
                </c:pt>
                <c:pt idx="275">
                  <c:v>48</c:v>
                </c:pt>
                <c:pt idx="276">
                  <c:v>42.8</c:v>
                </c:pt>
                <c:pt idx="277">
                  <c:v>45.2</c:v>
                </c:pt>
                <c:pt idx="278">
                  <c:v>48</c:v>
                </c:pt>
                <c:pt idx="279">
                  <c:v>48</c:v>
                </c:pt>
                <c:pt idx="280">
                  <c:v>45.2</c:v>
                </c:pt>
                <c:pt idx="281">
                  <c:v>45.2</c:v>
                </c:pt>
                <c:pt idx="282">
                  <c:v>45.2</c:v>
                </c:pt>
                <c:pt idx="283">
                  <c:v>45.2</c:v>
                </c:pt>
                <c:pt idx="284">
                  <c:v>69.2</c:v>
                </c:pt>
                <c:pt idx="285">
                  <c:v>64.000000000000014</c:v>
                </c:pt>
                <c:pt idx="286">
                  <c:v>64.000000000000014</c:v>
                </c:pt>
                <c:pt idx="287">
                  <c:v>40</c:v>
                </c:pt>
              </c:numCache>
            </c:numRef>
          </c:val>
          <c:smooth val="0"/>
        </c:ser>
        <c:dLbls>
          <c:showLegendKey val="0"/>
          <c:showVal val="0"/>
          <c:showCatName val="0"/>
          <c:showSerName val="0"/>
          <c:showPercent val="0"/>
          <c:showBubbleSize val="0"/>
        </c:dLbls>
        <c:marker val="1"/>
        <c:smooth val="0"/>
        <c:axId val="22016768"/>
        <c:axId val="22018304"/>
      </c:lineChart>
      <c:catAx>
        <c:axId val="22016768"/>
        <c:scaling>
          <c:orientation val="minMax"/>
        </c:scaling>
        <c:delete val="0"/>
        <c:axPos val="b"/>
        <c:numFmt formatCode="hh:mm" sourceLinked="0"/>
        <c:majorTickMark val="none"/>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de-DE"/>
          </a:p>
        </c:txPr>
        <c:crossAx val="22018304"/>
        <c:crosses val="autoZero"/>
        <c:auto val="1"/>
        <c:lblAlgn val="ctr"/>
        <c:lblOffset val="100"/>
        <c:tickLblSkip val="12"/>
        <c:tickMarkSkip val="2"/>
        <c:noMultiLvlLbl val="0"/>
      </c:catAx>
      <c:valAx>
        <c:axId val="22018304"/>
        <c:scaling>
          <c:orientation val="minMax"/>
          <c:max val="200"/>
        </c:scaling>
        <c:delete val="0"/>
        <c:axPos val="l"/>
        <c:majorGridlines>
          <c:spPr>
            <a:ln w="3175">
              <a:solidFill>
                <a:srgbClr val="000000"/>
              </a:solidFill>
              <a:prstDash val="solid"/>
            </a:ln>
          </c:spPr>
        </c:majorGridlines>
        <c:title>
          <c:tx>
            <c:rich>
              <a:bodyPr/>
              <a:lstStyle/>
              <a:p>
                <a:pPr>
                  <a:defRPr sz="1600" b="1" i="0" u="none" strike="noStrike" baseline="0">
                    <a:solidFill>
                      <a:schemeClr val="tx1">
                        <a:lumMod val="85000"/>
                        <a:lumOff val="15000"/>
                      </a:schemeClr>
                    </a:solidFill>
                    <a:latin typeface="Arial"/>
                    <a:ea typeface="Arial"/>
                    <a:cs typeface="Arial"/>
                  </a:defRPr>
                </a:pPr>
                <a:r>
                  <a:rPr lang="de-DE" sz="1600">
                    <a:solidFill>
                      <a:schemeClr val="tx1">
                        <a:lumMod val="85000"/>
                        <a:lumOff val="15000"/>
                      </a:schemeClr>
                    </a:solidFill>
                  </a:rPr>
                  <a:t>Leistung in W</a:t>
                </a:r>
              </a:p>
            </c:rich>
          </c:tx>
          <c:layout>
            <c:manualLayout>
              <c:xMode val="edge"/>
              <c:yMode val="edge"/>
              <c:x val="1.9474199004110574E-2"/>
              <c:y val="0.4184955380213845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e-DE"/>
          </a:p>
        </c:txPr>
        <c:crossAx val="22016768"/>
        <c:crosses val="autoZero"/>
        <c:crossBetween val="between"/>
        <c:majorUnit val="20"/>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chemeClr val="accent3"/>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chemeClr val="tx1">
                    <a:lumMod val="85000"/>
                    <a:lumOff val="15000"/>
                  </a:schemeClr>
                </a:solidFill>
                <a:latin typeface="Arial"/>
                <a:ea typeface="Arial"/>
                <a:cs typeface="Arial"/>
              </a:defRPr>
            </a:pPr>
            <a:r>
              <a:rPr lang="de-DE" sz="1600" dirty="0">
                <a:solidFill>
                  <a:schemeClr val="tx1">
                    <a:lumMod val="85000"/>
                    <a:lumOff val="15000"/>
                  </a:schemeClr>
                </a:solidFill>
              </a:rPr>
              <a:t>Allgemeinstrom </a:t>
            </a:r>
            <a:r>
              <a:rPr lang="de-DE" sz="1600" dirty="0" smtClean="0">
                <a:solidFill>
                  <a:schemeClr val="tx1">
                    <a:lumMod val="85000"/>
                    <a:lumOff val="15000"/>
                  </a:schemeClr>
                </a:solidFill>
              </a:rPr>
              <a:t>28.10.2012</a:t>
            </a:r>
          </a:p>
          <a:p>
            <a:pPr>
              <a:defRPr sz="1600" b="1" i="0" u="none" strike="noStrike" baseline="0">
                <a:solidFill>
                  <a:schemeClr val="tx1">
                    <a:lumMod val="85000"/>
                    <a:lumOff val="15000"/>
                  </a:schemeClr>
                </a:solidFill>
                <a:latin typeface="Arial"/>
                <a:ea typeface="Arial"/>
                <a:cs typeface="Arial"/>
              </a:defRPr>
            </a:pPr>
            <a:r>
              <a:rPr lang="de-DE" sz="1600" b="0" dirty="0" smtClean="0">
                <a:solidFill>
                  <a:schemeClr val="tx1">
                    <a:lumMod val="85000"/>
                    <a:lumOff val="15000"/>
                  </a:schemeClr>
                </a:solidFill>
              </a:rPr>
              <a:t>Verbrauch = 1,19 kWh/Tag</a:t>
            </a:r>
            <a:endParaRPr lang="de-DE" sz="1600" b="0" dirty="0">
              <a:solidFill>
                <a:schemeClr val="tx1">
                  <a:lumMod val="85000"/>
                  <a:lumOff val="15000"/>
                </a:schemeClr>
              </a:solidFill>
            </a:endParaRPr>
          </a:p>
        </c:rich>
      </c:tx>
      <c:layout>
        <c:manualLayout>
          <c:xMode val="edge"/>
          <c:yMode val="edge"/>
          <c:x val="0.27224345238095232"/>
          <c:y val="2.664425925925926E-2"/>
        </c:manualLayout>
      </c:layout>
      <c:overlay val="0"/>
      <c:spPr>
        <a:noFill/>
        <a:ln w="25400">
          <a:noFill/>
        </a:ln>
      </c:spPr>
    </c:title>
    <c:autoTitleDeleted val="0"/>
    <c:plotArea>
      <c:layout>
        <c:manualLayout>
          <c:layoutTarget val="inner"/>
          <c:xMode val="edge"/>
          <c:yMode val="edge"/>
          <c:x val="0.14347162698412702"/>
          <c:y val="0.14655555555555555"/>
          <c:w val="0.81282956349206337"/>
          <c:h val="0.71942703703703703"/>
        </c:manualLayout>
      </c:layout>
      <c:lineChart>
        <c:grouping val="standard"/>
        <c:varyColors val="0"/>
        <c:ser>
          <c:idx val="0"/>
          <c:order val="0"/>
          <c:spPr>
            <a:ln w="12700">
              <a:solidFill>
                <a:srgbClr val="000080"/>
              </a:solidFill>
              <a:prstDash val="solid"/>
            </a:ln>
          </c:spPr>
          <c:marker>
            <c:symbol val="none"/>
          </c:marker>
          <c:cat>
            <c:numRef>
              <c:f>Tabelle2!$C$2167:$C$2454</c:f>
              <c:numCache>
                <c:formatCode>h:mm:ss</c:formatCode>
                <c:ptCount val="288"/>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0.23263888888888887</c:v>
                </c:pt>
                <c:pt idx="68">
                  <c:v>0.23611111111111113</c:v>
                </c:pt>
                <c:pt idx="69">
                  <c:v>0.23958333333333334</c:v>
                </c:pt>
                <c:pt idx="70">
                  <c:v>0.24305555555555555</c:v>
                </c:pt>
                <c:pt idx="71">
                  <c:v>0.24652777777777779</c:v>
                </c:pt>
                <c:pt idx="72">
                  <c:v>0.25</c:v>
                </c:pt>
                <c:pt idx="73">
                  <c:v>0.25347222222222221</c:v>
                </c:pt>
                <c:pt idx="74">
                  <c:v>0.25694444444444448</c:v>
                </c:pt>
                <c:pt idx="75">
                  <c:v>0.26041666666666669</c:v>
                </c:pt>
                <c:pt idx="76">
                  <c:v>0.2638888888888889</c:v>
                </c:pt>
                <c:pt idx="77">
                  <c:v>0.2673611111111111</c:v>
                </c:pt>
                <c:pt idx="78">
                  <c:v>0.27083333333333331</c:v>
                </c:pt>
                <c:pt idx="79">
                  <c:v>0.27430555555555552</c:v>
                </c:pt>
                <c:pt idx="80">
                  <c:v>0.27777777777777779</c:v>
                </c:pt>
                <c:pt idx="81">
                  <c:v>0.28125</c:v>
                </c:pt>
                <c:pt idx="82">
                  <c:v>0.28472222222222221</c:v>
                </c:pt>
                <c:pt idx="83">
                  <c:v>0.28819444444444448</c:v>
                </c:pt>
                <c:pt idx="84">
                  <c:v>0.29166666666666669</c:v>
                </c:pt>
                <c:pt idx="85">
                  <c:v>0.2951388888888889</c:v>
                </c:pt>
                <c:pt idx="86">
                  <c:v>0.2986111111111111</c:v>
                </c:pt>
                <c:pt idx="87">
                  <c:v>0.30208333333333331</c:v>
                </c:pt>
                <c:pt idx="88">
                  <c:v>0.30555555555555552</c:v>
                </c:pt>
                <c:pt idx="89">
                  <c:v>0.30902777777777779</c:v>
                </c:pt>
                <c:pt idx="90">
                  <c:v>0.3125</c:v>
                </c:pt>
                <c:pt idx="91">
                  <c:v>0.31597222222222221</c:v>
                </c:pt>
                <c:pt idx="92">
                  <c:v>0.31944444444444448</c:v>
                </c:pt>
                <c:pt idx="93">
                  <c:v>0.32291666666666669</c:v>
                </c:pt>
                <c:pt idx="94">
                  <c:v>0.3263888888888889</c:v>
                </c:pt>
                <c:pt idx="95">
                  <c:v>0.3298611111111111</c:v>
                </c:pt>
                <c:pt idx="96">
                  <c:v>0.33333333333333331</c:v>
                </c:pt>
                <c:pt idx="97">
                  <c:v>0.33680555555555558</c:v>
                </c:pt>
                <c:pt idx="98">
                  <c:v>0.34027777777777773</c:v>
                </c:pt>
                <c:pt idx="99">
                  <c:v>0.34375</c:v>
                </c:pt>
                <c:pt idx="100">
                  <c:v>0.34722222222222227</c:v>
                </c:pt>
                <c:pt idx="101">
                  <c:v>0.35069444444444442</c:v>
                </c:pt>
                <c:pt idx="102">
                  <c:v>0.35416666666666669</c:v>
                </c:pt>
                <c:pt idx="103">
                  <c:v>0.3576388888888889</c:v>
                </c:pt>
                <c:pt idx="104">
                  <c:v>0.3611111111111111</c:v>
                </c:pt>
                <c:pt idx="105">
                  <c:v>0.36458333333333331</c:v>
                </c:pt>
                <c:pt idx="106">
                  <c:v>0.36805555555555558</c:v>
                </c:pt>
                <c:pt idx="107">
                  <c:v>0.37152777777777773</c:v>
                </c:pt>
                <c:pt idx="108">
                  <c:v>0.375</c:v>
                </c:pt>
                <c:pt idx="109">
                  <c:v>0.37847222222222227</c:v>
                </c:pt>
                <c:pt idx="110">
                  <c:v>0.38194444444444442</c:v>
                </c:pt>
                <c:pt idx="111">
                  <c:v>0.38541666666666669</c:v>
                </c:pt>
                <c:pt idx="112">
                  <c:v>0.3888888888888889</c:v>
                </c:pt>
                <c:pt idx="113">
                  <c:v>0.3923611111111111</c:v>
                </c:pt>
                <c:pt idx="114">
                  <c:v>0.39583333333333331</c:v>
                </c:pt>
                <c:pt idx="115">
                  <c:v>0.39930555555555558</c:v>
                </c:pt>
                <c:pt idx="116">
                  <c:v>0.40277777777777773</c:v>
                </c:pt>
                <c:pt idx="117">
                  <c:v>0.40625</c:v>
                </c:pt>
                <c:pt idx="118">
                  <c:v>0.40972222222222227</c:v>
                </c:pt>
                <c:pt idx="119">
                  <c:v>0.41319444444444442</c:v>
                </c:pt>
                <c:pt idx="120">
                  <c:v>0.41666666666666669</c:v>
                </c:pt>
                <c:pt idx="121">
                  <c:v>0.4201388888888889</c:v>
                </c:pt>
                <c:pt idx="122">
                  <c:v>0.4236111111111111</c:v>
                </c:pt>
                <c:pt idx="123">
                  <c:v>0.42708333333333331</c:v>
                </c:pt>
                <c:pt idx="124">
                  <c:v>0.43055555555555558</c:v>
                </c:pt>
                <c:pt idx="125">
                  <c:v>0.43402777777777773</c:v>
                </c:pt>
                <c:pt idx="126">
                  <c:v>0.4375</c:v>
                </c:pt>
                <c:pt idx="127">
                  <c:v>0.44097222222222227</c:v>
                </c:pt>
                <c:pt idx="128">
                  <c:v>0.44444444444444442</c:v>
                </c:pt>
                <c:pt idx="129">
                  <c:v>0.44791666666666669</c:v>
                </c:pt>
                <c:pt idx="130">
                  <c:v>0.4513888888888889</c:v>
                </c:pt>
                <c:pt idx="131">
                  <c:v>0.4548611111111111</c:v>
                </c:pt>
                <c:pt idx="132">
                  <c:v>0.45833333333333331</c:v>
                </c:pt>
                <c:pt idx="133">
                  <c:v>0.46180555555555558</c:v>
                </c:pt>
                <c:pt idx="134">
                  <c:v>0.46527777777777773</c:v>
                </c:pt>
                <c:pt idx="135">
                  <c:v>0.46875</c:v>
                </c:pt>
                <c:pt idx="136">
                  <c:v>0.47222222222222227</c:v>
                </c:pt>
                <c:pt idx="137">
                  <c:v>0.47569444444444442</c:v>
                </c:pt>
                <c:pt idx="138">
                  <c:v>0.47916666666666669</c:v>
                </c:pt>
                <c:pt idx="139">
                  <c:v>0.4826388888888889</c:v>
                </c:pt>
                <c:pt idx="140">
                  <c:v>0.4861111111111111</c:v>
                </c:pt>
                <c:pt idx="141">
                  <c:v>0.48958333333333331</c:v>
                </c:pt>
                <c:pt idx="142">
                  <c:v>0.49305555555555558</c:v>
                </c:pt>
                <c:pt idx="143">
                  <c:v>0.49652777777777773</c:v>
                </c:pt>
                <c:pt idx="144">
                  <c:v>0.5</c:v>
                </c:pt>
                <c:pt idx="145">
                  <c:v>0.50347222222222221</c:v>
                </c:pt>
                <c:pt idx="146">
                  <c:v>0.50694444444444442</c:v>
                </c:pt>
                <c:pt idx="147">
                  <c:v>0.51041666666666663</c:v>
                </c:pt>
                <c:pt idx="148">
                  <c:v>0.51388888888888895</c:v>
                </c:pt>
                <c:pt idx="149">
                  <c:v>0.51736111111111105</c:v>
                </c:pt>
                <c:pt idx="150">
                  <c:v>0.52083333333333337</c:v>
                </c:pt>
                <c:pt idx="151">
                  <c:v>0.52430555555555558</c:v>
                </c:pt>
                <c:pt idx="152">
                  <c:v>0.52777777777777779</c:v>
                </c:pt>
                <c:pt idx="153">
                  <c:v>0.53125</c:v>
                </c:pt>
                <c:pt idx="154">
                  <c:v>0.53472222222222221</c:v>
                </c:pt>
                <c:pt idx="155">
                  <c:v>0.53819444444444442</c:v>
                </c:pt>
                <c:pt idx="156">
                  <c:v>0.54166666666666663</c:v>
                </c:pt>
                <c:pt idx="157">
                  <c:v>0.54513888888888895</c:v>
                </c:pt>
                <c:pt idx="158">
                  <c:v>0.54861111111111105</c:v>
                </c:pt>
                <c:pt idx="159">
                  <c:v>0.55208333333333337</c:v>
                </c:pt>
                <c:pt idx="160">
                  <c:v>0.55555555555555558</c:v>
                </c:pt>
                <c:pt idx="161">
                  <c:v>0.55902777777777779</c:v>
                </c:pt>
                <c:pt idx="162">
                  <c:v>0.5625</c:v>
                </c:pt>
                <c:pt idx="163">
                  <c:v>0.56597222222222221</c:v>
                </c:pt>
                <c:pt idx="164">
                  <c:v>0.56944444444444442</c:v>
                </c:pt>
                <c:pt idx="165">
                  <c:v>0.57291666666666663</c:v>
                </c:pt>
                <c:pt idx="166">
                  <c:v>0.57638888888888895</c:v>
                </c:pt>
                <c:pt idx="167">
                  <c:v>0.57986111111111105</c:v>
                </c:pt>
                <c:pt idx="168">
                  <c:v>0.58333333333333337</c:v>
                </c:pt>
                <c:pt idx="169">
                  <c:v>0.58680555555555558</c:v>
                </c:pt>
                <c:pt idx="170">
                  <c:v>0.59027777777777779</c:v>
                </c:pt>
                <c:pt idx="171">
                  <c:v>0.59375</c:v>
                </c:pt>
                <c:pt idx="172">
                  <c:v>0.59722222222222221</c:v>
                </c:pt>
                <c:pt idx="173">
                  <c:v>0.60069444444444442</c:v>
                </c:pt>
                <c:pt idx="174">
                  <c:v>0.60416666666666663</c:v>
                </c:pt>
                <c:pt idx="175">
                  <c:v>0.60763888888888895</c:v>
                </c:pt>
                <c:pt idx="176">
                  <c:v>0.61111111111111105</c:v>
                </c:pt>
                <c:pt idx="177">
                  <c:v>0.61458333333333337</c:v>
                </c:pt>
                <c:pt idx="178">
                  <c:v>0.61805555555555558</c:v>
                </c:pt>
                <c:pt idx="179">
                  <c:v>0.62152777777777779</c:v>
                </c:pt>
                <c:pt idx="180">
                  <c:v>0.625</c:v>
                </c:pt>
                <c:pt idx="181">
                  <c:v>0.62847222222222221</c:v>
                </c:pt>
                <c:pt idx="182">
                  <c:v>0.63194444444444442</c:v>
                </c:pt>
                <c:pt idx="183">
                  <c:v>0.63541666666666663</c:v>
                </c:pt>
                <c:pt idx="184">
                  <c:v>0.63888888888888895</c:v>
                </c:pt>
                <c:pt idx="185">
                  <c:v>0.64236111111111105</c:v>
                </c:pt>
                <c:pt idx="186">
                  <c:v>0.64583333333333337</c:v>
                </c:pt>
                <c:pt idx="187">
                  <c:v>0.64930555555555558</c:v>
                </c:pt>
                <c:pt idx="188">
                  <c:v>0.65277777777777779</c:v>
                </c:pt>
                <c:pt idx="189">
                  <c:v>0.65625</c:v>
                </c:pt>
                <c:pt idx="190">
                  <c:v>0.65972222222222221</c:v>
                </c:pt>
                <c:pt idx="191">
                  <c:v>0.66319444444444442</c:v>
                </c:pt>
                <c:pt idx="192">
                  <c:v>0.66666666666666663</c:v>
                </c:pt>
                <c:pt idx="193">
                  <c:v>0.67013888888888884</c:v>
                </c:pt>
                <c:pt idx="194">
                  <c:v>0.67361111111111116</c:v>
                </c:pt>
                <c:pt idx="195">
                  <c:v>0.67708333333333337</c:v>
                </c:pt>
                <c:pt idx="196">
                  <c:v>0.68055555555555547</c:v>
                </c:pt>
                <c:pt idx="197">
                  <c:v>0.68402777777777779</c:v>
                </c:pt>
                <c:pt idx="198">
                  <c:v>0.6875</c:v>
                </c:pt>
                <c:pt idx="199">
                  <c:v>0.69097222222222221</c:v>
                </c:pt>
                <c:pt idx="200">
                  <c:v>0.69444444444444453</c:v>
                </c:pt>
                <c:pt idx="201">
                  <c:v>0.69791666666666663</c:v>
                </c:pt>
                <c:pt idx="202">
                  <c:v>0.70138888888888884</c:v>
                </c:pt>
                <c:pt idx="203">
                  <c:v>0.70486111111111116</c:v>
                </c:pt>
                <c:pt idx="204">
                  <c:v>0.70833333333333337</c:v>
                </c:pt>
                <c:pt idx="205">
                  <c:v>0.71180555555555547</c:v>
                </c:pt>
                <c:pt idx="206">
                  <c:v>0.71527777777777779</c:v>
                </c:pt>
                <c:pt idx="207">
                  <c:v>0.71875</c:v>
                </c:pt>
                <c:pt idx="208">
                  <c:v>0.72222222222222221</c:v>
                </c:pt>
                <c:pt idx="209">
                  <c:v>0.72569444444444453</c:v>
                </c:pt>
                <c:pt idx="210">
                  <c:v>0.72916666666666663</c:v>
                </c:pt>
                <c:pt idx="211">
                  <c:v>0.73263888888888884</c:v>
                </c:pt>
                <c:pt idx="212">
                  <c:v>0.73611111111111116</c:v>
                </c:pt>
                <c:pt idx="213">
                  <c:v>0.73958333333333337</c:v>
                </c:pt>
                <c:pt idx="214">
                  <c:v>0.74305555555555547</c:v>
                </c:pt>
                <c:pt idx="215">
                  <c:v>0.74652777777777779</c:v>
                </c:pt>
                <c:pt idx="216">
                  <c:v>0.75</c:v>
                </c:pt>
                <c:pt idx="217">
                  <c:v>0.75347222222222221</c:v>
                </c:pt>
                <c:pt idx="218">
                  <c:v>0.75694444444444453</c:v>
                </c:pt>
                <c:pt idx="219">
                  <c:v>0.76041666666666663</c:v>
                </c:pt>
                <c:pt idx="220">
                  <c:v>0.76388888888888884</c:v>
                </c:pt>
                <c:pt idx="221">
                  <c:v>0.76736111111111116</c:v>
                </c:pt>
                <c:pt idx="222">
                  <c:v>0.77083333333333337</c:v>
                </c:pt>
                <c:pt idx="223">
                  <c:v>0.77430555555555547</c:v>
                </c:pt>
                <c:pt idx="224">
                  <c:v>0.77777777777777779</c:v>
                </c:pt>
                <c:pt idx="225">
                  <c:v>0.78125</c:v>
                </c:pt>
                <c:pt idx="226">
                  <c:v>0.78472222222222221</c:v>
                </c:pt>
                <c:pt idx="227">
                  <c:v>0.78819444444444453</c:v>
                </c:pt>
                <c:pt idx="228">
                  <c:v>0.79166666666666663</c:v>
                </c:pt>
                <c:pt idx="229">
                  <c:v>0.79513888888888884</c:v>
                </c:pt>
                <c:pt idx="230">
                  <c:v>0.79861111111111116</c:v>
                </c:pt>
                <c:pt idx="231">
                  <c:v>0.80208333333333337</c:v>
                </c:pt>
                <c:pt idx="232">
                  <c:v>0.80555555555555547</c:v>
                </c:pt>
                <c:pt idx="233">
                  <c:v>0.80902777777777779</c:v>
                </c:pt>
                <c:pt idx="234">
                  <c:v>0.8125</c:v>
                </c:pt>
                <c:pt idx="235">
                  <c:v>0.81597222222222221</c:v>
                </c:pt>
                <c:pt idx="236">
                  <c:v>0.81944444444444453</c:v>
                </c:pt>
                <c:pt idx="237">
                  <c:v>0.82291666666666663</c:v>
                </c:pt>
                <c:pt idx="238">
                  <c:v>0.82638888888888884</c:v>
                </c:pt>
                <c:pt idx="239">
                  <c:v>0.82986111111111116</c:v>
                </c:pt>
                <c:pt idx="240">
                  <c:v>0.83333333333333337</c:v>
                </c:pt>
                <c:pt idx="241">
                  <c:v>0.83680555555555547</c:v>
                </c:pt>
                <c:pt idx="242">
                  <c:v>0.84027777777777779</c:v>
                </c:pt>
                <c:pt idx="243">
                  <c:v>0.84375</c:v>
                </c:pt>
                <c:pt idx="244">
                  <c:v>0.84722222222222221</c:v>
                </c:pt>
                <c:pt idx="245">
                  <c:v>0.85069444444444453</c:v>
                </c:pt>
                <c:pt idx="246">
                  <c:v>0.85416666666666663</c:v>
                </c:pt>
                <c:pt idx="247">
                  <c:v>0.85763888888888884</c:v>
                </c:pt>
                <c:pt idx="248">
                  <c:v>0.86111111111111116</c:v>
                </c:pt>
                <c:pt idx="249">
                  <c:v>0.86458333333333337</c:v>
                </c:pt>
                <c:pt idx="250">
                  <c:v>0.86805555555555547</c:v>
                </c:pt>
                <c:pt idx="251">
                  <c:v>0.87152777777777779</c:v>
                </c:pt>
                <c:pt idx="252">
                  <c:v>0.875</c:v>
                </c:pt>
                <c:pt idx="253">
                  <c:v>0.87847222222222221</c:v>
                </c:pt>
                <c:pt idx="254">
                  <c:v>0.88194444444444453</c:v>
                </c:pt>
                <c:pt idx="255">
                  <c:v>0.88541666666666663</c:v>
                </c:pt>
                <c:pt idx="256">
                  <c:v>0.88888888888888884</c:v>
                </c:pt>
                <c:pt idx="257">
                  <c:v>0.89236111111111116</c:v>
                </c:pt>
                <c:pt idx="258">
                  <c:v>0.89583333333333337</c:v>
                </c:pt>
                <c:pt idx="259">
                  <c:v>0.89930555555555547</c:v>
                </c:pt>
                <c:pt idx="260">
                  <c:v>0.90277777777777779</c:v>
                </c:pt>
                <c:pt idx="261">
                  <c:v>0.90625</c:v>
                </c:pt>
                <c:pt idx="262">
                  <c:v>0.90972222222222221</c:v>
                </c:pt>
                <c:pt idx="263">
                  <c:v>0.91319444444444453</c:v>
                </c:pt>
                <c:pt idx="264">
                  <c:v>0.91666666666666663</c:v>
                </c:pt>
                <c:pt idx="265">
                  <c:v>0.92013888888888884</c:v>
                </c:pt>
                <c:pt idx="266">
                  <c:v>0.92361111111111116</c:v>
                </c:pt>
                <c:pt idx="267">
                  <c:v>0.92708333333333337</c:v>
                </c:pt>
                <c:pt idx="268">
                  <c:v>0.93055555555555547</c:v>
                </c:pt>
                <c:pt idx="269">
                  <c:v>0.93402777777777779</c:v>
                </c:pt>
                <c:pt idx="270">
                  <c:v>0.9375</c:v>
                </c:pt>
                <c:pt idx="271">
                  <c:v>0.94097222222222221</c:v>
                </c:pt>
                <c:pt idx="272">
                  <c:v>0.94444444444444453</c:v>
                </c:pt>
                <c:pt idx="273">
                  <c:v>0.94791666666666663</c:v>
                </c:pt>
                <c:pt idx="274">
                  <c:v>0.95138888888888884</c:v>
                </c:pt>
                <c:pt idx="275">
                  <c:v>0.95486111111111116</c:v>
                </c:pt>
                <c:pt idx="276">
                  <c:v>0.95833333333333337</c:v>
                </c:pt>
                <c:pt idx="277">
                  <c:v>0.96180555555555547</c:v>
                </c:pt>
                <c:pt idx="278">
                  <c:v>0.96527777777777779</c:v>
                </c:pt>
                <c:pt idx="279">
                  <c:v>0.96875</c:v>
                </c:pt>
                <c:pt idx="280">
                  <c:v>0.97222222222222221</c:v>
                </c:pt>
                <c:pt idx="281">
                  <c:v>0.97569444444444453</c:v>
                </c:pt>
                <c:pt idx="282">
                  <c:v>0.97916666666666663</c:v>
                </c:pt>
                <c:pt idx="283">
                  <c:v>0.98263888888888884</c:v>
                </c:pt>
                <c:pt idx="284">
                  <c:v>0.98611111111111116</c:v>
                </c:pt>
                <c:pt idx="285">
                  <c:v>0.98958333333333337</c:v>
                </c:pt>
                <c:pt idx="286">
                  <c:v>0.99305555555555547</c:v>
                </c:pt>
                <c:pt idx="287">
                  <c:v>0.99652777777777779</c:v>
                </c:pt>
              </c:numCache>
            </c:numRef>
          </c:cat>
          <c:val>
            <c:numRef>
              <c:f>Tabelle2!$K$2167:$K$2454</c:f>
              <c:numCache>
                <c:formatCode>0.0</c:formatCode>
                <c:ptCount val="288"/>
                <c:pt idx="0">
                  <c:v>24</c:v>
                </c:pt>
                <c:pt idx="1">
                  <c:v>10.800000000000002</c:v>
                </c:pt>
                <c:pt idx="2">
                  <c:v>8.0000000000000018</c:v>
                </c:pt>
                <c:pt idx="3">
                  <c:v>10.800000000000002</c:v>
                </c:pt>
                <c:pt idx="4">
                  <c:v>10.800000000000002</c:v>
                </c:pt>
                <c:pt idx="5">
                  <c:v>10.800000000000002</c:v>
                </c:pt>
                <c:pt idx="6">
                  <c:v>10.800000000000002</c:v>
                </c:pt>
                <c:pt idx="7">
                  <c:v>24</c:v>
                </c:pt>
                <c:pt idx="8">
                  <c:v>53.2</c:v>
                </c:pt>
                <c:pt idx="9">
                  <c:v>48</c:v>
                </c:pt>
                <c:pt idx="10">
                  <c:v>48</c:v>
                </c:pt>
                <c:pt idx="11">
                  <c:v>50.8</c:v>
                </c:pt>
                <c:pt idx="12">
                  <c:v>45.2</c:v>
                </c:pt>
                <c:pt idx="13">
                  <c:v>45.2</c:v>
                </c:pt>
                <c:pt idx="14">
                  <c:v>42.8</c:v>
                </c:pt>
                <c:pt idx="15">
                  <c:v>45.2</c:v>
                </c:pt>
                <c:pt idx="16">
                  <c:v>48</c:v>
                </c:pt>
                <c:pt idx="17">
                  <c:v>48</c:v>
                </c:pt>
                <c:pt idx="18">
                  <c:v>45.2</c:v>
                </c:pt>
                <c:pt idx="19">
                  <c:v>45.2</c:v>
                </c:pt>
                <c:pt idx="20">
                  <c:v>45.2</c:v>
                </c:pt>
                <c:pt idx="21">
                  <c:v>50.8</c:v>
                </c:pt>
                <c:pt idx="22">
                  <c:v>45.2</c:v>
                </c:pt>
                <c:pt idx="23">
                  <c:v>42.8</c:v>
                </c:pt>
                <c:pt idx="24">
                  <c:v>45.2</c:v>
                </c:pt>
                <c:pt idx="25">
                  <c:v>42.8</c:v>
                </c:pt>
                <c:pt idx="26">
                  <c:v>45.2</c:v>
                </c:pt>
                <c:pt idx="27">
                  <c:v>42.8</c:v>
                </c:pt>
                <c:pt idx="28">
                  <c:v>42.8</c:v>
                </c:pt>
                <c:pt idx="29">
                  <c:v>42.8</c:v>
                </c:pt>
                <c:pt idx="30">
                  <c:v>42.8</c:v>
                </c:pt>
                <c:pt idx="31">
                  <c:v>45.2</c:v>
                </c:pt>
                <c:pt idx="32">
                  <c:v>61.20000000000001</c:v>
                </c:pt>
                <c:pt idx="33">
                  <c:v>61.20000000000001</c:v>
                </c:pt>
                <c:pt idx="34">
                  <c:v>45.2</c:v>
                </c:pt>
                <c:pt idx="35">
                  <c:v>42.8</c:v>
                </c:pt>
                <c:pt idx="36">
                  <c:v>42.8</c:v>
                </c:pt>
                <c:pt idx="37">
                  <c:v>42.8</c:v>
                </c:pt>
                <c:pt idx="38">
                  <c:v>48</c:v>
                </c:pt>
                <c:pt idx="39">
                  <c:v>42.8</c:v>
                </c:pt>
                <c:pt idx="40">
                  <c:v>50.8</c:v>
                </c:pt>
                <c:pt idx="41">
                  <c:v>45.2</c:v>
                </c:pt>
                <c:pt idx="42">
                  <c:v>42.8</c:v>
                </c:pt>
                <c:pt idx="43">
                  <c:v>45.2</c:v>
                </c:pt>
                <c:pt idx="44">
                  <c:v>45.2</c:v>
                </c:pt>
                <c:pt idx="45">
                  <c:v>45.2</c:v>
                </c:pt>
                <c:pt idx="46">
                  <c:v>45.2</c:v>
                </c:pt>
                <c:pt idx="47">
                  <c:v>42.8</c:v>
                </c:pt>
                <c:pt idx="48">
                  <c:v>42.8</c:v>
                </c:pt>
                <c:pt idx="49">
                  <c:v>50.8</c:v>
                </c:pt>
                <c:pt idx="50">
                  <c:v>45.2</c:v>
                </c:pt>
                <c:pt idx="51">
                  <c:v>45.2</c:v>
                </c:pt>
                <c:pt idx="52">
                  <c:v>64.000000000000014</c:v>
                </c:pt>
                <c:pt idx="53">
                  <c:v>66.800000000000011</c:v>
                </c:pt>
                <c:pt idx="54">
                  <c:v>66.800000000000011</c:v>
                </c:pt>
                <c:pt idx="55">
                  <c:v>58.800000000000004</c:v>
                </c:pt>
                <c:pt idx="56">
                  <c:v>61.20000000000001</c:v>
                </c:pt>
                <c:pt idx="57">
                  <c:v>56.000000000000007</c:v>
                </c:pt>
                <c:pt idx="58">
                  <c:v>45.2</c:v>
                </c:pt>
                <c:pt idx="59">
                  <c:v>40</c:v>
                </c:pt>
                <c:pt idx="60">
                  <c:v>48</c:v>
                </c:pt>
                <c:pt idx="61">
                  <c:v>45.2</c:v>
                </c:pt>
                <c:pt idx="62">
                  <c:v>45.2</c:v>
                </c:pt>
                <c:pt idx="63">
                  <c:v>42.8</c:v>
                </c:pt>
                <c:pt idx="64">
                  <c:v>45.2</c:v>
                </c:pt>
                <c:pt idx="65">
                  <c:v>45.2</c:v>
                </c:pt>
                <c:pt idx="66">
                  <c:v>48</c:v>
                </c:pt>
                <c:pt idx="67">
                  <c:v>45.2</c:v>
                </c:pt>
                <c:pt idx="68">
                  <c:v>45.2</c:v>
                </c:pt>
                <c:pt idx="69">
                  <c:v>42.8</c:v>
                </c:pt>
                <c:pt idx="70">
                  <c:v>50.8</c:v>
                </c:pt>
                <c:pt idx="71">
                  <c:v>42.8</c:v>
                </c:pt>
                <c:pt idx="72">
                  <c:v>45.2</c:v>
                </c:pt>
                <c:pt idx="73">
                  <c:v>42.8</c:v>
                </c:pt>
                <c:pt idx="74">
                  <c:v>48</c:v>
                </c:pt>
                <c:pt idx="75">
                  <c:v>45.2</c:v>
                </c:pt>
                <c:pt idx="76">
                  <c:v>45.2</c:v>
                </c:pt>
                <c:pt idx="77">
                  <c:v>42.8</c:v>
                </c:pt>
                <c:pt idx="78">
                  <c:v>48</c:v>
                </c:pt>
                <c:pt idx="79">
                  <c:v>45.2</c:v>
                </c:pt>
                <c:pt idx="80">
                  <c:v>50.8</c:v>
                </c:pt>
                <c:pt idx="81">
                  <c:v>42.8</c:v>
                </c:pt>
                <c:pt idx="82">
                  <c:v>42.8</c:v>
                </c:pt>
                <c:pt idx="83">
                  <c:v>45.2</c:v>
                </c:pt>
                <c:pt idx="84">
                  <c:v>48</c:v>
                </c:pt>
                <c:pt idx="85">
                  <c:v>45.2</c:v>
                </c:pt>
                <c:pt idx="86">
                  <c:v>42.8</c:v>
                </c:pt>
                <c:pt idx="87">
                  <c:v>56.000000000000007</c:v>
                </c:pt>
                <c:pt idx="88">
                  <c:v>69.2</c:v>
                </c:pt>
                <c:pt idx="89">
                  <c:v>66.800000000000011</c:v>
                </c:pt>
                <c:pt idx="90">
                  <c:v>64.000000000000014</c:v>
                </c:pt>
                <c:pt idx="91">
                  <c:v>64.000000000000014</c:v>
                </c:pt>
                <c:pt idx="92">
                  <c:v>61.20000000000001</c:v>
                </c:pt>
                <c:pt idx="93">
                  <c:v>45.2</c:v>
                </c:pt>
                <c:pt idx="94">
                  <c:v>45.2</c:v>
                </c:pt>
                <c:pt idx="95">
                  <c:v>40</c:v>
                </c:pt>
                <c:pt idx="96">
                  <c:v>48</c:v>
                </c:pt>
                <c:pt idx="97">
                  <c:v>42.8</c:v>
                </c:pt>
                <c:pt idx="98">
                  <c:v>45.2</c:v>
                </c:pt>
                <c:pt idx="99">
                  <c:v>45.2</c:v>
                </c:pt>
                <c:pt idx="100">
                  <c:v>48</c:v>
                </c:pt>
                <c:pt idx="101">
                  <c:v>40</c:v>
                </c:pt>
                <c:pt idx="102">
                  <c:v>48</c:v>
                </c:pt>
                <c:pt idx="103">
                  <c:v>42.8</c:v>
                </c:pt>
                <c:pt idx="104">
                  <c:v>48</c:v>
                </c:pt>
                <c:pt idx="105">
                  <c:v>45.2</c:v>
                </c:pt>
                <c:pt idx="106">
                  <c:v>50.8</c:v>
                </c:pt>
                <c:pt idx="107">
                  <c:v>45.2</c:v>
                </c:pt>
                <c:pt idx="108">
                  <c:v>48</c:v>
                </c:pt>
                <c:pt idx="109">
                  <c:v>42.8</c:v>
                </c:pt>
                <c:pt idx="110">
                  <c:v>48</c:v>
                </c:pt>
                <c:pt idx="111">
                  <c:v>45.2</c:v>
                </c:pt>
                <c:pt idx="112">
                  <c:v>48</c:v>
                </c:pt>
                <c:pt idx="113">
                  <c:v>45.2</c:v>
                </c:pt>
                <c:pt idx="114">
                  <c:v>48</c:v>
                </c:pt>
                <c:pt idx="115">
                  <c:v>42.8</c:v>
                </c:pt>
                <c:pt idx="116">
                  <c:v>45.2</c:v>
                </c:pt>
                <c:pt idx="117">
                  <c:v>40</c:v>
                </c:pt>
                <c:pt idx="118">
                  <c:v>48</c:v>
                </c:pt>
                <c:pt idx="119">
                  <c:v>48</c:v>
                </c:pt>
                <c:pt idx="120">
                  <c:v>69.2</c:v>
                </c:pt>
                <c:pt idx="121">
                  <c:v>61.20000000000001</c:v>
                </c:pt>
                <c:pt idx="122">
                  <c:v>64.000000000000014</c:v>
                </c:pt>
                <c:pt idx="123">
                  <c:v>58.800000000000004</c:v>
                </c:pt>
                <c:pt idx="124">
                  <c:v>69.2</c:v>
                </c:pt>
                <c:pt idx="125">
                  <c:v>56.000000000000007</c:v>
                </c:pt>
                <c:pt idx="126">
                  <c:v>42.8</c:v>
                </c:pt>
                <c:pt idx="127">
                  <c:v>42.8</c:v>
                </c:pt>
                <c:pt idx="128">
                  <c:v>42.8</c:v>
                </c:pt>
                <c:pt idx="129">
                  <c:v>40</c:v>
                </c:pt>
                <c:pt idx="130">
                  <c:v>48</c:v>
                </c:pt>
                <c:pt idx="131">
                  <c:v>45.2</c:v>
                </c:pt>
                <c:pt idx="132">
                  <c:v>48</c:v>
                </c:pt>
                <c:pt idx="133">
                  <c:v>40</c:v>
                </c:pt>
                <c:pt idx="134">
                  <c:v>45.2</c:v>
                </c:pt>
                <c:pt idx="135">
                  <c:v>40</c:v>
                </c:pt>
                <c:pt idx="136">
                  <c:v>48</c:v>
                </c:pt>
                <c:pt idx="137">
                  <c:v>45.2</c:v>
                </c:pt>
                <c:pt idx="138">
                  <c:v>48</c:v>
                </c:pt>
                <c:pt idx="139">
                  <c:v>40</c:v>
                </c:pt>
                <c:pt idx="140">
                  <c:v>45.2</c:v>
                </c:pt>
                <c:pt idx="141">
                  <c:v>45.2</c:v>
                </c:pt>
                <c:pt idx="142">
                  <c:v>45.2</c:v>
                </c:pt>
                <c:pt idx="143">
                  <c:v>48</c:v>
                </c:pt>
                <c:pt idx="144">
                  <c:v>69.2</c:v>
                </c:pt>
                <c:pt idx="145">
                  <c:v>69.2</c:v>
                </c:pt>
                <c:pt idx="146">
                  <c:v>64.000000000000014</c:v>
                </c:pt>
                <c:pt idx="147">
                  <c:v>61.20000000000001</c:v>
                </c:pt>
                <c:pt idx="148">
                  <c:v>61.20000000000001</c:v>
                </c:pt>
                <c:pt idx="149">
                  <c:v>61.20000000000001</c:v>
                </c:pt>
                <c:pt idx="150">
                  <c:v>64.000000000000014</c:v>
                </c:pt>
                <c:pt idx="151">
                  <c:v>58.800000000000004</c:v>
                </c:pt>
                <c:pt idx="152">
                  <c:v>58.800000000000004</c:v>
                </c:pt>
                <c:pt idx="153">
                  <c:v>45.2</c:v>
                </c:pt>
                <c:pt idx="154">
                  <c:v>42.8</c:v>
                </c:pt>
                <c:pt idx="155">
                  <c:v>40</c:v>
                </c:pt>
                <c:pt idx="156">
                  <c:v>48</c:v>
                </c:pt>
                <c:pt idx="157">
                  <c:v>40</c:v>
                </c:pt>
                <c:pt idx="158">
                  <c:v>42.8</c:v>
                </c:pt>
                <c:pt idx="159">
                  <c:v>40</c:v>
                </c:pt>
                <c:pt idx="160">
                  <c:v>45.2</c:v>
                </c:pt>
                <c:pt idx="161">
                  <c:v>42.8</c:v>
                </c:pt>
                <c:pt idx="162">
                  <c:v>42.8</c:v>
                </c:pt>
                <c:pt idx="163">
                  <c:v>42.8</c:v>
                </c:pt>
                <c:pt idx="164">
                  <c:v>45.2</c:v>
                </c:pt>
                <c:pt idx="165">
                  <c:v>42.8</c:v>
                </c:pt>
                <c:pt idx="166">
                  <c:v>48</c:v>
                </c:pt>
                <c:pt idx="167">
                  <c:v>40</c:v>
                </c:pt>
                <c:pt idx="168">
                  <c:v>48</c:v>
                </c:pt>
                <c:pt idx="169">
                  <c:v>48</c:v>
                </c:pt>
                <c:pt idx="170">
                  <c:v>71.999999999999986</c:v>
                </c:pt>
                <c:pt idx="171">
                  <c:v>64.000000000000014</c:v>
                </c:pt>
                <c:pt idx="172">
                  <c:v>61.20000000000001</c:v>
                </c:pt>
                <c:pt idx="173">
                  <c:v>58.800000000000004</c:v>
                </c:pt>
                <c:pt idx="174">
                  <c:v>58.800000000000004</c:v>
                </c:pt>
                <c:pt idx="175">
                  <c:v>58.800000000000004</c:v>
                </c:pt>
                <c:pt idx="176">
                  <c:v>61.20000000000001</c:v>
                </c:pt>
                <c:pt idx="177">
                  <c:v>61.20000000000001</c:v>
                </c:pt>
                <c:pt idx="178">
                  <c:v>58.800000000000004</c:v>
                </c:pt>
                <c:pt idx="179">
                  <c:v>42.8</c:v>
                </c:pt>
                <c:pt idx="180">
                  <c:v>45.2</c:v>
                </c:pt>
                <c:pt idx="181">
                  <c:v>40</c:v>
                </c:pt>
                <c:pt idx="182">
                  <c:v>42.8</c:v>
                </c:pt>
                <c:pt idx="183">
                  <c:v>40</c:v>
                </c:pt>
                <c:pt idx="184">
                  <c:v>45.2</c:v>
                </c:pt>
                <c:pt idx="185">
                  <c:v>40</c:v>
                </c:pt>
                <c:pt idx="186">
                  <c:v>48</c:v>
                </c:pt>
                <c:pt idx="187">
                  <c:v>42.8</c:v>
                </c:pt>
                <c:pt idx="188">
                  <c:v>45.2</c:v>
                </c:pt>
                <c:pt idx="189">
                  <c:v>40</c:v>
                </c:pt>
                <c:pt idx="190">
                  <c:v>45.2</c:v>
                </c:pt>
                <c:pt idx="191">
                  <c:v>45.2</c:v>
                </c:pt>
                <c:pt idx="192">
                  <c:v>45.2</c:v>
                </c:pt>
                <c:pt idx="193">
                  <c:v>42.8</c:v>
                </c:pt>
                <c:pt idx="194">
                  <c:v>45.2</c:v>
                </c:pt>
                <c:pt idx="195">
                  <c:v>42.8</c:v>
                </c:pt>
                <c:pt idx="196">
                  <c:v>48</c:v>
                </c:pt>
                <c:pt idx="197">
                  <c:v>40</c:v>
                </c:pt>
                <c:pt idx="198">
                  <c:v>42.8</c:v>
                </c:pt>
                <c:pt idx="199">
                  <c:v>45.2</c:v>
                </c:pt>
                <c:pt idx="200">
                  <c:v>64.000000000000014</c:v>
                </c:pt>
                <c:pt idx="201">
                  <c:v>69.2</c:v>
                </c:pt>
                <c:pt idx="202">
                  <c:v>64.000000000000014</c:v>
                </c:pt>
                <c:pt idx="203">
                  <c:v>61.20000000000001</c:v>
                </c:pt>
                <c:pt idx="204">
                  <c:v>64.000000000000014</c:v>
                </c:pt>
                <c:pt idx="205">
                  <c:v>58.800000000000004</c:v>
                </c:pt>
                <c:pt idx="206">
                  <c:v>61.20000000000001</c:v>
                </c:pt>
                <c:pt idx="207">
                  <c:v>58.800000000000004</c:v>
                </c:pt>
                <c:pt idx="208">
                  <c:v>61.20000000000001</c:v>
                </c:pt>
                <c:pt idx="209">
                  <c:v>61.20000000000001</c:v>
                </c:pt>
                <c:pt idx="210">
                  <c:v>80</c:v>
                </c:pt>
                <c:pt idx="211">
                  <c:v>58.800000000000004</c:v>
                </c:pt>
                <c:pt idx="212">
                  <c:v>56.000000000000007</c:v>
                </c:pt>
                <c:pt idx="213">
                  <c:v>53.2</c:v>
                </c:pt>
                <c:pt idx="214">
                  <c:v>80</c:v>
                </c:pt>
                <c:pt idx="215">
                  <c:v>45.2</c:v>
                </c:pt>
                <c:pt idx="216">
                  <c:v>42.8</c:v>
                </c:pt>
                <c:pt idx="217">
                  <c:v>50.8</c:v>
                </c:pt>
                <c:pt idx="218">
                  <c:v>56.000000000000007</c:v>
                </c:pt>
                <c:pt idx="219">
                  <c:v>42.8</c:v>
                </c:pt>
                <c:pt idx="220">
                  <c:v>77.200000000000017</c:v>
                </c:pt>
                <c:pt idx="221">
                  <c:v>66.800000000000011</c:v>
                </c:pt>
                <c:pt idx="222">
                  <c:v>48</c:v>
                </c:pt>
                <c:pt idx="223">
                  <c:v>48</c:v>
                </c:pt>
                <c:pt idx="224">
                  <c:v>69.2</c:v>
                </c:pt>
                <c:pt idx="225">
                  <c:v>40</c:v>
                </c:pt>
                <c:pt idx="226">
                  <c:v>42.8</c:v>
                </c:pt>
                <c:pt idx="227">
                  <c:v>42.8</c:v>
                </c:pt>
                <c:pt idx="228">
                  <c:v>48</c:v>
                </c:pt>
                <c:pt idx="229">
                  <c:v>42.8</c:v>
                </c:pt>
                <c:pt idx="230">
                  <c:v>50.8</c:v>
                </c:pt>
                <c:pt idx="231">
                  <c:v>90.800000000000026</c:v>
                </c:pt>
                <c:pt idx="232">
                  <c:v>85.2</c:v>
                </c:pt>
                <c:pt idx="233">
                  <c:v>71.999999999999986</c:v>
                </c:pt>
                <c:pt idx="234">
                  <c:v>66.800000000000011</c:v>
                </c:pt>
                <c:pt idx="235">
                  <c:v>96</c:v>
                </c:pt>
                <c:pt idx="236">
                  <c:v>61.20000000000001</c:v>
                </c:pt>
                <c:pt idx="237">
                  <c:v>61.20000000000001</c:v>
                </c:pt>
                <c:pt idx="238">
                  <c:v>0</c:v>
                </c:pt>
                <c:pt idx="239">
                  <c:v>146.79999999999998</c:v>
                </c:pt>
                <c:pt idx="240">
                  <c:v>50.8</c:v>
                </c:pt>
                <c:pt idx="241">
                  <c:v>40</c:v>
                </c:pt>
                <c:pt idx="242">
                  <c:v>53.2</c:v>
                </c:pt>
                <c:pt idx="243">
                  <c:v>53.2</c:v>
                </c:pt>
                <c:pt idx="244">
                  <c:v>74.800000000000011</c:v>
                </c:pt>
                <c:pt idx="245">
                  <c:v>61.20000000000001</c:v>
                </c:pt>
                <c:pt idx="246">
                  <c:v>69.2</c:v>
                </c:pt>
                <c:pt idx="247">
                  <c:v>48</c:v>
                </c:pt>
                <c:pt idx="248">
                  <c:v>45.2</c:v>
                </c:pt>
                <c:pt idx="249">
                  <c:v>45.2</c:v>
                </c:pt>
                <c:pt idx="250">
                  <c:v>48</c:v>
                </c:pt>
                <c:pt idx="251">
                  <c:v>42.8</c:v>
                </c:pt>
                <c:pt idx="252">
                  <c:v>45.2</c:v>
                </c:pt>
                <c:pt idx="253">
                  <c:v>48</c:v>
                </c:pt>
                <c:pt idx="254">
                  <c:v>69.2</c:v>
                </c:pt>
                <c:pt idx="255">
                  <c:v>45.2</c:v>
                </c:pt>
                <c:pt idx="256">
                  <c:v>45.2</c:v>
                </c:pt>
                <c:pt idx="257">
                  <c:v>42.8</c:v>
                </c:pt>
                <c:pt idx="258">
                  <c:v>45.2</c:v>
                </c:pt>
                <c:pt idx="259">
                  <c:v>48</c:v>
                </c:pt>
                <c:pt idx="260">
                  <c:v>61.20000000000001</c:v>
                </c:pt>
                <c:pt idx="261">
                  <c:v>69.2</c:v>
                </c:pt>
                <c:pt idx="262">
                  <c:v>64.000000000000014</c:v>
                </c:pt>
                <c:pt idx="263">
                  <c:v>77.200000000000017</c:v>
                </c:pt>
                <c:pt idx="264">
                  <c:v>71.999999999999986</c:v>
                </c:pt>
                <c:pt idx="265">
                  <c:v>58.800000000000004</c:v>
                </c:pt>
                <c:pt idx="266">
                  <c:v>82.8</c:v>
                </c:pt>
                <c:pt idx="267">
                  <c:v>58.800000000000004</c:v>
                </c:pt>
                <c:pt idx="268">
                  <c:v>61.20000000000001</c:v>
                </c:pt>
                <c:pt idx="269">
                  <c:v>53.2</c:v>
                </c:pt>
                <c:pt idx="270">
                  <c:v>42.8</c:v>
                </c:pt>
                <c:pt idx="271">
                  <c:v>42.8</c:v>
                </c:pt>
                <c:pt idx="272">
                  <c:v>42.8</c:v>
                </c:pt>
                <c:pt idx="273">
                  <c:v>42.8</c:v>
                </c:pt>
                <c:pt idx="274">
                  <c:v>45.2</c:v>
                </c:pt>
                <c:pt idx="275">
                  <c:v>42.8</c:v>
                </c:pt>
                <c:pt idx="276">
                  <c:v>42.8</c:v>
                </c:pt>
                <c:pt idx="277">
                  <c:v>42.8</c:v>
                </c:pt>
                <c:pt idx="278">
                  <c:v>45.2</c:v>
                </c:pt>
                <c:pt idx="279">
                  <c:v>42.8</c:v>
                </c:pt>
                <c:pt idx="280">
                  <c:v>42.8</c:v>
                </c:pt>
                <c:pt idx="281">
                  <c:v>42.8</c:v>
                </c:pt>
                <c:pt idx="282">
                  <c:v>48</c:v>
                </c:pt>
                <c:pt idx="283">
                  <c:v>42.8</c:v>
                </c:pt>
                <c:pt idx="284">
                  <c:v>42.8</c:v>
                </c:pt>
                <c:pt idx="285">
                  <c:v>42.8</c:v>
                </c:pt>
                <c:pt idx="286">
                  <c:v>48</c:v>
                </c:pt>
                <c:pt idx="287">
                  <c:v>18.8</c:v>
                </c:pt>
              </c:numCache>
            </c:numRef>
          </c:val>
          <c:smooth val="0"/>
        </c:ser>
        <c:dLbls>
          <c:showLegendKey val="0"/>
          <c:showVal val="0"/>
          <c:showCatName val="0"/>
          <c:showSerName val="0"/>
          <c:showPercent val="0"/>
          <c:showBubbleSize val="0"/>
        </c:dLbls>
        <c:marker val="1"/>
        <c:smooth val="0"/>
        <c:axId val="23456000"/>
        <c:axId val="23076864"/>
      </c:lineChart>
      <c:catAx>
        <c:axId val="23456000"/>
        <c:scaling>
          <c:orientation val="minMax"/>
        </c:scaling>
        <c:delete val="0"/>
        <c:axPos val="b"/>
        <c:numFmt formatCode="hh:mm" sourceLinked="0"/>
        <c:majorTickMark val="none"/>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de-DE"/>
          </a:p>
        </c:txPr>
        <c:crossAx val="23076864"/>
        <c:crosses val="autoZero"/>
        <c:auto val="1"/>
        <c:lblAlgn val="ctr"/>
        <c:lblOffset val="100"/>
        <c:tickLblSkip val="12"/>
        <c:tickMarkSkip val="1"/>
        <c:noMultiLvlLbl val="0"/>
      </c:catAx>
      <c:valAx>
        <c:axId val="23076864"/>
        <c:scaling>
          <c:orientation val="minMax"/>
          <c:max val="200"/>
        </c:scaling>
        <c:delete val="0"/>
        <c:axPos val="l"/>
        <c:majorGridlines>
          <c:spPr>
            <a:ln w="3175">
              <a:solidFill>
                <a:srgbClr val="000000"/>
              </a:solidFill>
              <a:prstDash val="solid"/>
            </a:ln>
          </c:spPr>
        </c:majorGridlines>
        <c:title>
          <c:tx>
            <c:rich>
              <a:bodyPr/>
              <a:lstStyle/>
              <a:p>
                <a:pPr>
                  <a:defRPr sz="1600" b="1" i="0" u="none" strike="noStrike" baseline="0">
                    <a:solidFill>
                      <a:schemeClr val="tx1">
                        <a:lumMod val="85000"/>
                        <a:lumOff val="15000"/>
                      </a:schemeClr>
                    </a:solidFill>
                    <a:latin typeface="Arial"/>
                    <a:ea typeface="Arial"/>
                    <a:cs typeface="Arial"/>
                  </a:defRPr>
                </a:pPr>
                <a:r>
                  <a:rPr lang="de-DE" sz="1600">
                    <a:solidFill>
                      <a:schemeClr val="tx1">
                        <a:lumMod val="85000"/>
                        <a:lumOff val="15000"/>
                      </a:schemeClr>
                    </a:solidFill>
                  </a:rPr>
                  <a:t>Leistung in W</a:t>
                </a:r>
              </a:p>
            </c:rich>
          </c:tx>
          <c:layout>
            <c:manualLayout>
              <c:xMode val="edge"/>
              <c:yMode val="edge"/>
              <c:x val="1.9474199004110574E-2"/>
              <c:y val="0.4184955380213845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de-DE"/>
          </a:p>
        </c:txPr>
        <c:crossAx val="23456000"/>
        <c:crosses val="autoZero"/>
        <c:crossBetween val="between"/>
        <c:majorUnit val="20"/>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chemeClr val="accent3"/>
      </a:solidFill>
      <a:prstDash val="solid"/>
    </a:ln>
  </c:spPr>
  <c:txPr>
    <a:bodyPr/>
    <a:lstStyle/>
    <a:p>
      <a:pPr>
        <a:defRPr sz="1000" b="0" i="0" u="none" strike="noStrike" baseline="0">
          <a:solidFill>
            <a:srgbClr val="000000"/>
          </a:solidFill>
          <a:latin typeface="Arial"/>
          <a:ea typeface="Arial"/>
          <a:cs typeface="Arial"/>
        </a:defRPr>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defTabSz="990600" eaLnBrk="1" hangingPunct="1">
              <a:defRPr sz="1300">
                <a:solidFill>
                  <a:schemeClr val="tx1"/>
                </a:solidFill>
              </a:defRPr>
            </a:lvl1pPr>
          </a:lstStyle>
          <a:p>
            <a:pPr>
              <a:defRPr/>
            </a:pPr>
            <a:endParaRPr lang="de-DE" altLang="de-DE"/>
          </a:p>
        </p:txBody>
      </p:sp>
      <p:sp>
        <p:nvSpPr>
          <p:cNvPr id="5123"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solidFill>
                  <a:schemeClr val="tx1"/>
                </a:solidFill>
              </a:defRPr>
            </a:lvl1pPr>
          </a:lstStyle>
          <a:p>
            <a:pPr>
              <a:defRPr/>
            </a:pPr>
            <a:endParaRPr lang="de-DE" altLang="de-DE"/>
          </a:p>
        </p:txBody>
      </p:sp>
      <p:sp>
        <p:nvSpPr>
          <p:cNvPr id="5124" name="Rectangle 4"/>
          <p:cNvSpPr>
            <a:spLocks noGrp="1" noRot="1" noChangeAspect="1" noChangeArrowheads="1" noTextEdit="1"/>
          </p:cNvSpPr>
          <p:nvPr>
            <p:ph type="sldImg" idx="2"/>
          </p:nvPr>
        </p:nvSpPr>
        <p:spPr bwMode="auto">
          <a:xfrm>
            <a:off x="836613" y="768350"/>
            <a:ext cx="542607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de-DE" altLang="de-DE" noProof="0" smtClean="0"/>
              <a:t>Textmasterformate durch Klicken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5126"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defTabSz="990600" eaLnBrk="1" hangingPunct="1">
              <a:defRPr sz="1300">
                <a:solidFill>
                  <a:schemeClr val="tx1"/>
                </a:solidFill>
              </a:defRPr>
            </a:lvl1pPr>
          </a:lstStyle>
          <a:p>
            <a:pPr>
              <a:defRPr/>
            </a:pPr>
            <a:endParaRPr lang="de-DE" altLang="de-DE"/>
          </a:p>
        </p:txBody>
      </p:sp>
      <p:sp>
        <p:nvSpPr>
          <p:cNvPr id="5127"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solidFill>
                  <a:schemeClr val="tx1"/>
                </a:solidFill>
              </a:defRPr>
            </a:lvl1pPr>
          </a:lstStyle>
          <a:p>
            <a:pPr>
              <a:defRPr/>
            </a:pPr>
            <a:fld id="{3AA2D50D-6DE2-49D0-8955-5D67D18A867B}" type="slidenum">
              <a:rPr lang="de-DE" altLang="de-DE"/>
              <a:pPr>
                <a:defRPr/>
              </a:pPr>
              <a:t>‹Nr.›</a:t>
            </a:fld>
            <a:endParaRPr lang="de-DE" altLang="de-DE"/>
          </a:p>
        </p:txBody>
      </p:sp>
    </p:spTree>
    <p:extLst>
      <p:ext uri="{BB962C8B-B14F-4D97-AF65-F5344CB8AC3E}">
        <p14:creationId xmlns:p14="http://schemas.microsoft.com/office/powerpoint/2010/main" val="4108066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56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28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00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72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5543" algn="l" defTabSz="914217" rtl="0" eaLnBrk="1" latinLnBrk="0" hangingPunct="1">
      <a:defRPr sz="1200" kern="1200">
        <a:solidFill>
          <a:schemeClr val="tx1"/>
        </a:solidFill>
        <a:latin typeface="+mn-lt"/>
        <a:ea typeface="+mn-ea"/>
        <a:cs typeface="+mn-cs"/>
      </a:defRPr>
    </a:lvl6pPr>
    <a:lvl7pPr marL="2742651" algn="l" defTabSz="914217" rtl="0" eaLnBrk="1" latinLnBrk="0" hangingPunct="1">
      <a:defRPr sz="1200" kern="1200">
        <a:solidFill>
          <a:schemeClr val="tx1"/>
        </a:solidFill>
        <a:latin typeface="+mn-lt"/>
        <a:ea typeface="+mn-ea"/>
        <a:cs typeface="+mn-cs"/>
      </a:defRPr>
    </a:lvl7pPr>
    <a:lvl8pPr marL="3199760" algn="l" defTabSz="914217" rtl="0" eaLnBrk="1" latinLnBrk="0" hangingPunct="1">
      <a:defRPr sz="1200" kern="1200">
        <a:solidFill>
          <a:schemeClr val="tx1"/>
        </a:solidFill>
        <a:latin typeface="+mn-lt"/>
        <a:ea typeface="+mn-ea"/>
        <a:cs typeface="+mn-cs"/>
      </a:defRPr>
    </a:lvl8pPr>
    <a:lvl9pPr marL="3656868" algn="l" defTabSz="9142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8895058A-109A-4283-8CA3-89095D95ECC3}" type="slidenum">
              <a:rPr lang="de-DE" altLang="de-DE" sz="1300" smtClean="0">
                <a:solidFill>
                  <a:schemeClr val="tx1"/>
                </a:solidFill>
              </a:rPr>
              <a:pPr/>
              <a:t>1</a:t>
            </a:fld>
            <a:endParaRPr lang="de-DE" altLang="de-DE" sz="1300" dirty="0" smtClean="0">
              <a:solidFill>
                <a:schemeClr val="tx1"/>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25388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22D634CB-4378-43CA-9F20-8D7D725DD557}" type="slidenum">
              <a:rPr lang="de-DE" altLang="de-DE" sz="1300" smtClean="0"/>
              <a:pPr/>
              <a:t>30</a:t>
            </a:fld>
            <a:endParaRPr lang="de-DE" altLang="de-DE" sz="1300" smtClean="0"/>
          </a:p>
        </p:txBody>
      </p:sp>
      <p:sp>
        <p:nvSpPr>
          <p:cNvPr id="409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FC08520-EA1A-4637-91E1-2532FFA7EDD2}" type="slidenum">
              <a:rPr lang="de-DE" altLang="de-DE" sz="1100"/>
              <a:pPr algn="r" eaLnBrk="1" hangingPunct="1">
                <a:spcBef>
                  <a:spcPct val="0"/>
                </a:spcBef>
              </a:pPr>
              <a:t>30</a:t>
            </a:fld>
            <a:endParaRPr lang="de-DE" altLang="de-DE" sz="1100"/>
          </a:p>
        </p:txBody>
      </p:sp>
      <p:sp>
        <p:nvSpPr>
          <p:cNvPr id="4100" name="Rectangle 2"/>
          <p:cNvSpPr>
            <a:spLocks noGrp="1" noRot="1" noChangeAspect="1" noChangeArrowheads="1" noTextEdit="1"/>
          </p:cNvSpPr>
          <p:nvPr>
            <p:ph type="sldImg"/>
          </p:nvPr>
        </p:nvSpPr>
        <p:spPr>
          <a:xfrm>
            <a:off x="838200" y="768350"/>
            <a:ext cx="5424488" cy="3836988"/>
          </a:xfrm>
          <a:ln/>
        </p:spPr>
      </p:sp>
      <p:sp>
        <p:nvSpPr>
          <p:cNvPr id="410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91625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A5E81FCF-4FA4-4963-8D17-3E11711AD9EE}" type="slidenum">
              <a:rPr lang="de-DE" altLang="de-DE" sz="1300" smtClean="0"/>
              <a:pPr/>
              <a:t>31</a:t>
            </a:fld>
            <a:endParaRPr lang="de-DE" altLang="de-DE" sz="1300" smtClean="0"/>
          </a:p>
        </p:txBody>
      </p:sp>
      <p:sp>
        <p:nvSpPr>
          <p:cNvPr id="614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DB15B12-3908-4F1B-82C2-6371F8EF15BA}" type="slidenum">
              <a:rPr lang="de-DE" altLang="de-DE" sz="1100"/>
              <a:pPr algn="r" eaLnBrk="1" hangingPunct="1">
                <a:spcBef>
                  <a:spcPct val="0"/>
                </a:spcBef>
              </a:pPr>
              <a:t>31</a:t>
            </a:fld>
            <a:endParaRPr lang="de-DE" altLang="de-DE" sz="1100"/>
          </a:p>
        </p:txBody>
      </p:sp>
      <p:sp>
        <p:nvSpPr>
          <p:cNvPr id="6148" name="Rectangle 2"/>
          <p:cNvSpPr>
            <a:spLocks noGrp="1" noRot="1" noChangeAspect="1" noChangeArrowheads="1" noTextEdit="1"/>
          </p:cNvSpPr>
          <p:nvPr>
            <p:ph type="sldImg"/>
          </p:nvPr>
        </p:nvSpPr>
        <p:spPr>
          <a:xfrm>
            <a:off x="838200" y="768350"/>
            <a:ext cx="5424488" cy="3836988"/>
          </a:xfrm>
          <a:ln/>
        </p:spPr>
      </p:sp>
      <p:sp>
        <p:nvSpPr>
          <p:cNvPr id="614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28076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F1A74A75-D588-445F-985B-993452A9C91A}" type="slidenum">
              <a:rPr lang="de-DE" altLang="de-DE" sz="1300" smtClean="0"/>
              <a:pPr/>
              <a:t>32</a:t>
            </a:fld>
            <a:endParaRPr lang="de-DE" altLang="de-DE" sz="1300" smtClean="0"/>
          </a:p>
        </p:txBody>
      </p:sp>
      <p:sp>
        <p:nvSpPr>
          <p:cNvPr id="8195"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96FFDAF-6BF3-44F4-AC17-66D312954E63}" type="slidenum">
              <a:rPr lang="de-DE" altLang="de-DE" sz="1100"/>
              <a:pPr algn="r" eaLnBrk="1" hangingPunct="1">
                <a:spcBef>
                  <a:spcPct val="0"/>
                </a:spcBef>
              </a:pPr>
              <a:t>32</a:t>
            </a:fld>
            <a:endParaRPr lang="de-DE" altLang="de-DE" sz="1100"/>
          </a:p>
        </p:txBody>
      </p:sp>
      <p:sp>
        <p:nvSpPr>
          <p:cNvPr id="8196" name="Rectangle 2"/>
          <p:cNvSpPr>
            <a:spLocks noGrp="1" noRot="1" noChangeAspect="1" noChangeArrowheads="1" noTextEdit="1"/>
          </p:cNvSpPr>
          <p:nvPr>
            <p:ph type="sldImg"/>
          </p:nvPr>
        </p:nvSpPr>
        <p:spPr>
          <a:xfrm>
            <a:off x="838200" y="768350"/>
            <a:ext cx="5424488" cy="3836988"/>
          </a:xfrm>
          <a:ln/>
        </p:spPr>
      </p:sp>
      <p:sp>
        <p:nvSpPr>
          <p:cNvPr id="8197"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793113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82226ECB-9BD9-4636-9892-F4493B59BA08}" type="slidenum">
              <a:rPr lang="de-DE" altLang="de-DE" sz="1300" smtClean="0"/>
              <a:pPr/>
              <a:t>33</a:t>
            </a:fld>
            <a:endParaRPr lang="de-DE" altLang="de-DE" sz="1300" smtClean="0"/>
          </a:p>
        </p:txBody>
      </p:sp>
      <p:sp>
        <p:nvSpPr>
          <p:cNvPr id="10243"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336AF85-0BE8-4664-BC80-4F42F6A0EAD0}" type="slidenum">
              <a:rPr lang="de-DE" altLang="de-DE" sz="1100"/>
              <a:pPr algn="r" eaLnBrk="1" hangingPunct="1">
                <a:spcBef>
                  <a:spcPct val="0"/>
                </a:spcBef>
              </a:pPr>
              <a:t>33</a:t>
            </a:fld>
            <a:endParaRPr lang="de-DE" altLang="de-DE" sz="1100"/>
          </a:p>
        </p:txBody>
      </p:sp>
      <p:sp>
        <p:nvSpPr>
          <p:cNvPr id="10244" name="Rectangle 2"/>
          <p:cNvSpPr>
            <a:spLocks noGrp="1" noRot="1" noChangeAspect="1" noChangeArrowheads="1" noTextEdit="1"/>
          </p:cNvSpPr>
          <p:nvPr>
            <p:ph type="sldImg"/>
          </p:nvPr>
        </p:nvSpPr>
        <p:spPr>
          <a:xfrm>
            <a:off x="838200" y="768350"/>
            <a:ext cx="5424488" cy="3836988"/>
          </a:xfrm>
          <a:ln/>
        </p:spPr>
      </p:sp>
      <p:sp>
        <p:nvSpPr>
          <p:cNvPr id="10245"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249799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5680CFE6-44B1-4EBC-B538-6C7AB8976367}" type="slidenum">
              <a:rPr lang="de-DE" altLang="de-DE" sz="1300" smtClean="0"/>
              <a:pPr/>
              <a:t>34</a:t>
            </a:fld>
            <a:endParaRPr lang="de-DE" altLang="de-DE" sz="1300" smtClean="0"/>
          </a:p>
        </p:txBody>
      </p:sp>
      <p:sp>
        <p:nvSpPr>
          <p:cNvPr id="12291"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7CFD20B-9D68-4BB6-94F8-4C4012DAD382}" type="slidenum">
              <a:rPr lang="de-DE" altLang="de-DE" sz="1100"/>
              <a:pPr algn="r" eaLnBrk="1" hangingPunct="1">
                <a:spcBef>
                  <a:spcPct val="0"/>
                </a:spcBef>
              </a:pPr>
              <a:t>34</a:t>
            </a:fld>
            <a:endParaRPr lang="de-DE" altLang="de-DE" sz="1100"/>
          </a:p>
        </p:txBody>
      </p:sp>
      <p:sp>
        <p:nvSpPr>
          <p:cNvPr id="12292" name="Rectangle 2"/>
          <p:cNvSpPr>
            <a:spLocks noGrp="1" noRot="1" noChangeAspect="1" noChangeArrowheads="1" noTextEdit="1"/>
          </p:cNvSpPr>
          <p:nvPr>
            <p:ph type="sldImg"/>
          </p:nvPr>
        </p:nvSpPr>
        <p:spPr>
          <a:xfrm>
            <a:off x="838200" y="768350"/>
            <a:ext cx="5424488" cy="3836988"/>
          </a:xfrm>
          <a:ln/>
        </p:spPr>
      </p:sp>
      <p:sp>
        <p:nvSpPr>
          <p:cNvPr id="12293"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5603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52407B2B-09E2-4421-A0E1-858CD311FD39}" type="slidenum">
              <a:rPr lang="de-DE" altLang="de-DE" sz="1300" smtClean="0"/>
              <a:pPr/>
              <a:t>35</a:t>
            </a:fld>
            <a:endParaRPr lang="de-DE" altLang="de-DE" sz="1300" smtClean="0"/>
          </a:p>
        </p:txBody>
      </p:sp>
      <p:sp>
        <p:nvSpPr>
          <p:cNvPr id="1433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31C5819-6088-4F07-B9F0-CE031171A51E}" type="slidenum">
              <a:rPr lang="de-DE" altLang="de-DE" sz="1100"/>
              <a:pPr algn="r" eaLnBrk="1" hangingPunct="1">
                <a:spcBef>
                  <a:spcPct val="0"/>
                </a:spcBef>
              </a:pPr>
              <a:t>35</a:t>
            </a:fld>
            <a:endParaRPr lang="de-DE" altLang="de-DE" sz="1100"/>
          </a:p>
        </p:txBody>
      </p:sp>
      <p:sp>
        <p:nvSpPr>
          <p:cNvPr id="14340" name="Rectangle 2"/>
          <p:cNvSpPr>
            <a:spLocks noGrp="1" noRot="1" noChangeAspect="1" noChangeArrowheads="1" noTextEdit="1"/>
          </p:cNvSpPr>
          <p:nvPr>
            <p:ph type="sldImg"/>
          </p:nvPr>
        </p:nvSpPr>
        <p:spPr>
          <a:xfrm>
            <a:off x="838200" y="768350"/>
            <a:ext cx="5424488" cy="3836988"/>
          </a:xfrm>
          <a:ln/>
        </p:spPr>
      </p:sp>
      <p:sp>
        <p:nvSpPr>
          <p:cNvPr id="1434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205193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76553A14-DF66-4D02-B1D4-AEA013879B8F}" type="slidenum">
              <a:rPr lang="de-DE" altLang="de-DE" sz="1300" smtClean="0"/>
              <a:pPr/>
              <a:t>36</a:t>
            </a:fld>
            <a:endParaRPr lang="de-DE" altLang="de-DE" sz="1300" smtClean="0"/>
          </a:p>
        </p:txBody>
      </p:sp>
      <p:sp>
        <p:nvSpPr>
          <p:cNvPr id="1638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B662AB-D54E-4FF5-8767-7FAB343CDC69}" type="slidenum">
              <a:rPr lang="de-DE" altLang="de-DE" sz="1100"/>
              <a:pPr algn="r" eaLnBrk="1" hangingPunct="1">
                <a:spcBef>
                  <a:spcPct val="0"/>
                </a:spcBef>
              </a:pPr>
              <a:t>36</a:t>
            </a:fld>
            <a:endParaRPr lang="de-DE" altLang="de-DE" sz="1100"/>
          </a:p>
        </p:txBody>
      </p:sp>
      <p:sp>
        <p:nvSpPr>
          <p:cNvPr id="16388" name="Rectangle 2"/>
          <p:cNvSpPr>
            <a:spLocks noGrp="1" noRot="1" noChangeAspect="1" noChangeArrowheads="1" noTextEdit="1"/>
          </p:cNvSpPr>
          <p:nvPr>
            <p:ph type="sldImg"/>
          </p:nvPr>
        </p:nvSpPr>
        <p:spPr>
          <a:xfrm>
            <a:off x="838200" y="768350"/>
            <a:ext cx="5424488" cy="3836988"/>
          </a:xfrm>
          <a:ln/>
        </p:spPr>
      </p:sp>
      <p:sp>
        <p:nvSpPr>
          <p:cNvPr id="1638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668706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11ECA68D-AA98-44D8-9E68-B9264EF5688A}" type="slidenum">
              <a:rPr lang="de-DE" altLang="de-DE" sz="1300" smtClean="0"/>
              <a:pPr/>
              <a:t>37</a:t>
            </a:fld>
            <a:endParaRPr lang="de-DE" altLang="de-DE" sz="1300" smtClean="0"/>
          </a:p>
        </p:txBody>
      </p:sp>
      <p:sp>
        <p:nvSpPr>
          <p:cNvPr id="18435"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BB0605F-7941-401D-A787-1567C1B10710}" type="slidenum">
              <a:rPr lang="de-DE" altLang="de-DE" sz="1100"/>
              <a:pPr algn="r" eaLnBrk="1" hangingPunct="1">
                <a:spcBef>
                  <a:spcPct val="0"/>
                </a:spcBef>
              </a:pPr>
              <a:t>37</a:t>
            </a:fld>
            <a:endParaRPr lang="de-DE" altLang="de-DE" sz="1100"/>
          </a:p>
        </p:txBody>
      </p:sp>
      <p:sp>
        <p:nvSpPr>
          <p:cNvPr id="18436" name="Rectangle 2"/>
          <p:cNvSpPr>
            <a:spLocks noGrp="1" noRot="1" noChangeAspect="1" noChangeArrowheads="1" noTextEdit="1"/>
          </p:cNvSpPr>
          <p:nvPr>
            <p:ph type="sldImg"/>
          </p:nvPr>
        </p:nvSpPr>
        <p:spPr>
          <a:xfrm>
            <a:off x="838200" y="768350"/>
            <a:ext cx="5424488" cy="3836988"/>
          </a:xfrm>
          <a:ln/>
        </p:spPr>
      </p:sp>
      <p:sp>
        <p:nvSpPr>
          <p:cNvPr id="18437"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51975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B396C5CB-3C5A-4B72-81BE-53EE0F765368}" type="slidenum">
              <a:rPr lang="de-DE" altLang="de-DE" sz="1300" smtClean="0"/>
              <a:pPr/>
              <a:t>38</a:t>
            </a:fld>
            <a:endParaRPr lang="de-DE" altLang="de-DE" sz="1300" smtClean="0"/>
          </a:p>
        </p:txBody>
      </p:sp>
      <p:sp>
        <p:nvSpPr>
          <p:cNvPr id="20483"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C9DDB67-551B-4A8D-902E-D9C3E034E87A}" type="slidenum">
              <a:rPr lang="de-DE" altLang="de-DE" sz="1100"/>
              <a:pPr algn="r" eaLnBrk="1" hangingPunct="1">
                <a:spcBef>
                  <a:spcPct val="0"/>
                </a:spcBef>
              </a:pPr>
              <a:t>38</a:t>
            </a:fld>
            <a:endParaRPr lang="de-DE" altLang="de-DE" sz="1100"/>
          </a:p>
        </p:txBody>
      </p:sp>
      <p:sp>
        <p:nvSpPr>
          <p:cNvPr id="20484" name="Rectangle 2"/>
          <p:cNvSpPr>
            <a:spLocks noGrp="1" noRot="1" noChangeAspect="1" noChangeArrowheads="1" noTextEdit="1"/>
          </p:cNvSpPr>
          <p:nvPr>
            <p:ph type="sldImg"/>
          </p:nvPr>
        </p:nvSpPr>
        <p:spPr>
          <a:xfrm>
            <a:off x="838200" y="768350"/>
            <a:ext cx="5424488" cy="3836988"/>
          </a:xfrm>
          <a:ln/>
        </p:spPr>
      </p:sp>
      <p:sp>
        <p:nvSpPr>
          <p:cNvPr id="20485"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434191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1A52D7FA-CCF8-4D78-BA80-88FE07FEB22C}" type="slidenum">
              <a:rPr lang="de-DE" altLang="de-DE" sz="1300" smtClean="0"/>
              <a:pPr/>
              <a:t>39</a:t>
            </a:fld>
            <a:endParaRPr lang="de-DE" altLang="de-DE" sz="1300" smtClean="0"/>
          </a:p>
        </p:txBody>
      </p:sp>
      <p:sp>
        <p:nvSpPr>
          <p:cNvPr id="22531"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86B6C28-D577-4AFA-A057-B75A7B18E1CA}" type="slidenum">
              <a:rPr lang="de-DE" altLang="de-DE" sz="1100"/>
              <a:pPr algn="r" eaLnBrk="1" hangingPunct="1">
                <a:spcBef>
                  <a:spcPct val="0"/>
                </a:spcBef>
              </a:pPr>
              <a:t>39</a:t>
            </a:fld>
            <a:endParaRPr lang="de-DE" altLang="de-DE" sz="1100"/>
          </a:p>
        </p:txBody>
      </p:sp>
      <p:sp>
        <p:nvSpPr>
          <p:cNvPr id="22532" name="Rectangle 2"/>
          <p:cNvSpPr>
            <a:spLocks noGrp="1" noRot="1" noChangeAspect="1" noChangeArrowheads="1" noTextEdit="1"/>
          </p:cNvSpPr>
          <p:nvPr>
            <p:ph type="sldImg"/>
          </p:nvPr>
        </p:nvSpPr>
        <p:spPr>
          <a:xfrm>
            <a:off x="838200" y="768350"/>
            <a:ext cx="5424488" cy="3836988"/>
          </a:xfrm>
          <a:ln/>
        </p:spPr>
      </p:sp>
      <p:sp>
        <p:nvSpPr>
          <p:cNvPr id="22533"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89443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E5F56-21F5-4BBD-8B53-74FAD75535F5}" type="slidenum">
              <a:rPr lang="de-DE" altLang="de-DE"/>
              <a:pPr/>
              <a:t>3</a:t>
            </a:fld>
            <a:endParaRPr lang="de-DE" altLang="de-DE"/>
          </a:p>
        </p:txBody>
      </p:sp>
      <p:sp>
        <p:nvSpPr>
          <p:cNvPr id="958466" name="Rectangle 2"/>
          <p:cNvSpPr>
            <a:spLocks noGrp="1" noRot="1" noChangeAspect="1" noChangeArrowheads="1" noTextEdit="1"/>
          </p:cNvSpPr>
          <p:nvPr>
            <p:ph type="sldImg"/>
          </p:nvPr>
        </p:nvSpPr>
        <p:spPr>
          <a:ln/>
        </p:spPr>
      </p:sp>
      <p:sp>
        <p:nvSpPr>
          <p:cNvPr id="95846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411339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386BC41C-CA3B-4662-80E4-F15068AEE6B3}" type="slidenum">
              <a:rPr lang="de-DE" altLang="de-DE" sz="1300" smtClean="0"/>
              <a:pPr/>
              <a:t>40</a:t>
            </a:fld>
            <a:endParaRPr lang="de-DE" altLang="de-DE" sz="1300" smtClean="0"/>
          </a:p>
        </p:txBody>
      </p:sp>
      <p:sp>
        <p:nvSpPr>
          <p:cNvPr id="2457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02A8FF1-5418-4C7F-8FE9-24830FD9D476}" type="slidenum">
              <a:rPr lang="de-DE" altLang="de-DE" sz="1100"/>
              <a:pPr algn="r" eaLnBrk="1" hangingPunct="1">
                <a:spcBef>
                  <a:spcPct val="0"/>
                </a:spcBef>
              </a:pPr>
              <a:t>40</a:t>
            </a:fld>
            <a:endParaRPr lang="de-DE" altLang="de-DE" sz="1100"/>
          </a:p>
        </p:txBody>
      </p:sp>
      <p:sp>
        <p:nvSpPr>
          <p:cNvPr id="24580" name="Rectangle 2"/>
          <p:cNvSpPr>
            <a:spLocks noGrp="1" noRot="1" noChangeAspect="1" noChangeArrowheads="1" noTextEdit="1"/>
          </p:cNvSpPr>
          <p:nvPr>
            <p:ph type="sldImg"/>
          </p:nvPr>
        </p:nvSpPr>
        <p:spPr>
          <a:xfrm>
            <a:off x="838200" y="768350"/>
            <a:ext cx="5424488" cy="3836988"/>
          </a:xfrm>
          <a:ln/>
        </p:spPr>
      </p:sp>
      <p:sp>
        <p:nvSpPr>
          <p:cNvPr id="2458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239366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1F0CB5E8-1310-4F27-855D-6FE7E0525A3E}" type="slidenum">
              <a:rPr lang="de-DE" altLang="de-DE" sz="1300" smtClean="0"/>
              <a:pPr/>
              <a:t>41</a:t>
            </a:fld>
            <a:endParaRPr lang="de-DE" altLang="de-DE" sz="1300" smtClean="0"/>
          </a:p>
        </p:txBody>
      </p:sp>
      <p:sp>
        <p:nvSpPr>
          <p:cNvPr id="2662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2C1DD07-9D26-4E4D-A42A-FE37513C678E}" type="slidenum">
              <a:rPr lang="de-DE" altLang="de-DE" sz="1100"/>
              <a:pPr algn="r" eaLnBrk="1" hangingPunct="1">
                <a:spcBef>
                  <a:spcPct val="0"/>
                </a:spcBef>
              </a:pPr>
              <a:t>41</a:t>
            </a:fld>
            <a:endParaRPr lang="de-DE" altLang="de-DE" sz="1100"/>
          </a:p>
        </p:txBody>
      </p:sp>
      <p:sp>
        <p:nvSpPr>
          <p:cNvPr id="26628" name="Rectangle 2"/>
          <p:cNvSpPr>
            <a:spLocks noGrp="1" noRot="1" noChangeAspect="1" noChangeArrowheads="1" noTextEdit="1"/>
          </p:cNvSpPr>
          <p:nvPr>
            <p:ph type="sldImg"/>
          </p:nvPr>
        </p:nvSpPr>
        <p:spPr>
          <a:xfrm>
            <a:off x="838200" y="768350"/>
            <a:ext cx="5424488" cy="3836988"/>
          </a:xfrm>
          <a:ln/>
        </p:spPr>
      </p:sp>
      <p:sp>
        <p:nvSpPr>
          <p:cNvPr id="2662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050426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0CBCAB50-ED07-468C-A542-59CC219F3B87}" type="slidenum">
              <a:rPr lang="de-DE" altLang="de-DE" sz="1300" smtClean="0"/>
              <a:pPr/>
              <a:t>42</a:t>
            </a:fld>
            <a:endParaRPr lang="de-DE" altLang="de-DE" sz="1300" smtClean="0"/>
          </a:p>
        </p:txBody>
      </p:sp>
      <p:sp>
        <p:nvSpPr>
          <p:cNvPr id="28675"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08EA529-DE58-4699-B920-C9114FB73F7A}" type="slidenum">
              <a:rPr lang="de-DE" altLang="de-DE" sz="1100"/>
              <a:pPr algn="r" eaLnBrk="1" hangingPunct="1">
                <a:spcBef>
                  <a:spcPct val="0"/>
                </a:spcBef>
              </a:pPr>
              <a:t>42</a:t>
            </a:fld>
            <a:endParaRPr lang="de-DE" altLang="de-DE" sz="1100"/>
          </a:p>
        </p:txBody>
      </p:sp>
      <p:sp>
        <p:nvSpPr>
          <p:cNvPr id="28676" name="Rectangle 2"/>
          <p:cNvSpPr>
            <a:spLocks noGrp="1" noRot="1" noChangeAspect="1" noChangeArrowheads="1" noTextEdit="1"/>
          </p:cNvSpPr>
          <p:nvPr>
            <p:ph type="sldImg"/>
          </p:nvPr>
        </p:nvSpPr>
        <p:spPr>
          <a:xfrm>
            <a:off x="838200" y="768350"/>
            <a:ext cx="5424488" cy="3836988"/>
          </a:xfrm>
          <a:ln/>
        </p:spPr>
      </p:sp>
      <p:sp>
        <p:nvSpPr>
          <p:cNvPr id="28677"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237889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A403DB47-E586-4787-B686-69DD021122F8}" type="slidenum">
              <a:rPr lang="de-DE" altLang="de-DE" sz="1300" smtClean="0"/>
              <a:pPr/>
              <a:t>43</a:t>
            </a:fld>
            <a:endParaRPr lang="de-DE" altLang="de-DE" sz="1300" smtClean="0"/>
          </a:p>
        </p:txBody>
      </p:sp>
      <p:sp>
        <p:nvSpPr>
          <p:cNvPr id="30723"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2AE93A1-27E5-4FD7-958A-9B5CE0CF1CAF}" type="slidenum">
              <a:rPr lang="de-DE" altLang="de-DE" sz="1100"/>
              <a:pPr algn="r" eaLnBrk="1" hangingPunct="1">
                <a:spcBef>
                  <a:spcPct val="0"/>
                </a:spcBef>
              </a:pPr>
              <a:t>43</a:t>
            </a:fld>
            <a:endParaRPr lang="de-DE" altLang="de-DE" sz="1100"/>
          </a:p>
        </p:txBody>
      </p:sp>
      <p:sp>
        <p:nvSpPr>
          <p:cNvPr id="30724" name="Rectangle 2"/>
          <p:cNvSpPr>
            <a:spLocks noGrp="1" noRot="1" noChangeAspect="1" noChangeArrowheads="1" noTextEdit="1"/>
          </p:cNvSpPr>
          <p:nvPr>
            <p:ph type="sldImg"/>
          </p:nvPr>
        </p:nvSpPr>
        <p:spPr>
          <a:xfrm>
            <a:off x="838200" y="768350"/>
            <a:ext cx="5424488" cy="3836988"/>
          </a:xfrm>
          <a:ln/>
        </p:spPr>
      </p:sp>
      <p:sp>
        <p:nvSpPr>
          <p:cNvPr id="30725"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15879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1D6C96C3-C0EA-432D-BAA7-D6C3B969B305}" type="slidenum">
              <a:rPr lang="de-DE" altLang="de-DE" sz="1300" smtClean="0"/>
              <a:pPr/>
              <a:t>44</a:t>
            </a:fld>
            <a:endParaRPr lang="de-DE" altLang="de-DE" sz="1300" smtClean="0"/>
          </a:p>
        </p:txBody>
      </p:sp>
      <p:sp>
        <p:nvSpPr>
          <p:cNvPr id="32771"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966CBA7-30DC-414D-8F1A-488168E15F5C}" type="slidenum">
              <a:rPr lang="de-DE" altLang="de-DE" sz="1100"/>
              <a:pPr algn="r" eaLnBrk="1" hangingPunct="1">
                <a:spcBef>
                  <a:spcPct val="0"/>
                </a:spcBef>
              </a:pPr>
              <a:t>44</a:t>
            </a:fld>
            <a:endParaRPr lang="de-DE" altLang="de-DE" sz="1100"/>
          </a:p>
        </p:txBody>
      </p:sp>
      <p:sp>
        <p:nvSpPr>
          <p:cNvPr id="32772" name="Rectangle 2"/>
          <p:cNvSpPr>
            <a:spLocks noGrp="1" noRot="1" noChangeAspect="1" noChangeArrowheads="1" noTextEdit="1"/>
          </p:cNvSpPr>
          <p:nvPr>
            <p:ph type="sldImg"/>
          </p:nvPr>
        </p:nvSpPr>
        <p:spPr>
          <a:xfrm>
            <a:off x="838200" y="768350"/>
            <a:ext cx="5424488" cy="3836988"/>
          </a:xfrm>
          <a:ln/>
        </p:spPr>
      </p:sp>
      <p:sp>
        <p:nvSpPr>
          <p:cNvPr id="32773"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707980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2AD3B255-8465-4FCA-9CCE-F0ED271E0E61}" type="slidenum">
              <a:rPr lang="de-DE" altLang="de-DE" sz="1300" smtClean="0"/>
              <a:pPr/>
              <a:t>45</a:t>
            </a:fld>
            <a:endParaRPr lang="de-DE" altLang="de-DE" sz="1300" smtClean="0"/>
          </a:p>
        </p:txBody>
      </p:sp>
      <p:sp>
        <p:nvSpPr>
          <p:cNvPr id="3481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A4914C9-E3B3-4895-9172-67B0BA0BFADC}" type="slidenum">
              <a:rPr lang="de-DE" altLang="de-DE" sz="1100"/>
              <a:pPr algn="r" eaLnBrk="1" hangingPunct="1">
                <a:spcBef>
                  <a:spcPct val="0"/>
                </a:spcBef>
              </a:pPr>
              <a:t>45</a:t>
            </a:fld>
            <a:endParaRPr lang="de-DE" altLang="de-DE" sz="1100"/>
          </a:p>
        </p:txBody>
      </p:sp>
      <p:sp>
        <p:nvSpPr>
          <p:cNvPr id="34820" name="Rectangle 2"/>
          <p:cNvSpPr>
            <a:spLocks noGrp="1" noRot="1" noChangeAspect="1" noChangeArrowheads="1" noTextEdit="1"/>
          </p:cNvSpPr>
          <p:nvPr>
            <p:ph type="sldImg"/>
          </p:nvPr>
        </p:nvSpPr>
        <p:spPr>
          <a:xfrm>
            <a:off x="838200" y="768350"/>
            <a:ext cx="5424488" cy="3836988"/>
          </a:xfrm>
          <a:ln/>
        </p:spPr>
      </p:sp>
      <p:sp>
        <p:nvSpPr>
          <p:cNvPr id="3482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22931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73316074-F9EF-4A41-B3DB-04D2CE8CEE08}" type="slidenum">
              <a:rPr lang="de-DE" altLang="de-DE" sz="1300" smtClean="0"/>
              <a:pPr/>
              <a:t>46</a:t>
            </a:fld>
            <a:endParaRPr lang="de-DE" altLang="de-DE" sz="1300" smtClean="0"/>
          </a:p>
        </p:txBody>
      </p:sp>
      <p:sp>
        <p:nvSpPr>
          <p:cNvPr id="3686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95015F0-F0D7-437B-A06A-200D5884F2C0}" type="slidenum">
              <a:rPr lang="de-DE" altLang="de-DE" sz="1100"/>
              <a:pPr algn="r" eaLnBrk="1" hangingPunct="1">
                <a:spcBef>
                  <a:spcPct val="0"/>
                </a:spcBef>
              </a:pPr>
              <a:t>46</a:t>
            </a:fld>
            <a:endParaRPr lang="de-DE" altLang="de-DE" sz="1100"/>
          </a:p>
        </p:txBody>
      </p:sp>
      <p:sp>
        <p:nvSpPr>
          <p:cNvPr id="36868" name="Rectangle 2"/>
          <p:cNvSpPr>
            <a:spLocks noGrp="1" noRot="1" noChangeAspect="1" noChangeArrowheads="1" noTextEdit="1"/>
          </p:cNvSpPr>
          <p:nvPr>
            <p:ph type="sldImg"/>
          </p:nvPr>
        </p:nvSpPr>
        <p:spPr>
          <a:xfrm>
            <a:off x="838200" y="768350"/>
            <a:ext cx="5424488" cy="3836988"/>
          </a:xfrm>
          <a:ln/>
        </p:spPr>
      </p:sp>
      <p:sp>
        <p:nvSpPr>
          <p:cNvPr id="3686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254134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1B9E39C1-F5BD-4944-86BE-0D7853DE4490}" type="slidenum">
              <a:rPr lang="de-DE" altLang="de-DE" sz="1300" smtClean="0"/>
              <a:pPr/>
              <a:t>47</a:t>
            </a:fld>
            <a:endParaRPr lang="de-DE" altLang="de-DE" sz="1300" smtClean="0"/>
          </a:p>
        </p:txBody>
      </p:sp>
      <p:sp>
        <p:nvSpPr>
          <p:cNvPr id="38915"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EAB134A-AA16-4FED-9D00-C42996C9B620}" type="slidenum">
              <a:rPr lang="de-DE" altLang="de-DE" sz="1100"/>
              <a:pPr algn="r" eaLnBrk="1" hangingPunct="1">
                <a:spcBef>
                  <a:spcPct val="0"/>
                </a:spcBef>
              </a:pPr>
              <a:t>47</a:t>
            </a:fld>
            <a:endParaRPr lang="de-DE" altLang="de-DE" sz="1100"/>
          </a:p>
        </p:txBody>
      </p:sp>
      <p:sp>
        <p:nvSpPr>
          <p:cNvPr id="38916" name="Rectangle 2"/>
          <p:cNvSpPr>
            <a:spLocks noGrp="1" noRot="1" noChangeAspect="1" noChangeArrowheads="1" noTextEdit="1"/>
          </p:cNvSpPr>
          <p:nvPr>
            <p:ph type="sldImg"/>
          </p:nvPr>
        </p:nvSpPr>
        <p:spPr>
          <a:xfrm>
            <a:off x="838200" y="768350"/>
            <a:ext cx="5424488" cy="3836988"/>
          </a:xfrm>
          <a:ln/>
        </p:spPr>
      </p:sp>
      <p:sp>
        <p:nvSpPr>
          <p:cNvPr id="38917"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184943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16C435E7-2B51-473A-8FE4-C6FF94598B1B}" type="slidenum">
              <a:rPr lang="de-DE" altLang="de-DE" sz="1300" smtClean="0"/>
              <a:pPr/>
              <a:t>48</a:t>
            </a:fld>
            <a:endParaRPr lang="de-DE" altLang="de-DE" sz="1300" smtClean="0"/>
          </a:p>
        </p:txBody>
      </p:sp>
      <p:sp>
        <p:nvSpPr>
          <p:cNvPr id="40963"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319C75D-871C-4954-9AD3-6432FDD9BEF0}" type="slidenum">
              <a:rPr lang="de-DE" altLang="de-DE" sz="1100"/>
              <a:pPr algn="r" eaLnBrk="1" hangingPunct="1">
                <a:spcBef>
                  <a:spcPct val="0"/>
                </a:spcBef>
              </a:pPr>
              <a:t>48</a:t>
            </a:fld>
            <a:endParaRPr lang="de-DE" altLang="de-DE" sz="1100"/>
          </a:p>
        </p:txBody>
      </p:sp>
      <p:sp>
        <p:nvSpPr>
          <p:cNvPr id="40964" name="Rectangle 2"/>
          <p:cNvSpPr>
            <a:spLocks noGrp="1" noRot="1" noChangeAspect="1" noChangeArrowheads="1" noTextEdit="1"/>
          </p:cNvSpPr>
          <p:nvPr>
            <p:ph type="sldImg"/>
          </p:nvPr>
        </p:nvSpPr>
        <p:spPr>
          <a:xfrm>
            <a:off x="838200" y="768350"/>
            <a:ext cx="5424488" cy="3836988"/>
          </a:xfrm>
          <a:ln/>
        </p:spPr>
      </p:sp>
      <p:sp>
        <p:nvSpPr>
          <p:cNvPr id="40965"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456109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0DBD98F0-8C0D-4360-B05B-690445047D63}" type="slidenum">
              <a:rPr lang="de-DE" altLang="de-DE" sz="1300" smtClean="0"/>
              <a:pPr/>
              <a:t>49</a:t>
            </a:fld>
            <a:endParaRPr lang="de-DE" altLang="de-DE" sz="1300" smtClean="0"/>
          </a:p>
        </p:txBody>
      </p:sp>
      <p:sp>
        <p:nvSpPr>
          <p:cNvPr id="43011"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877F32C-679B-457B-8BFF-C675689EFA7D}" type="slidenum">
              <a:rPr lang="de-DE" altLang="de-DE" sz="1100"/>
              <a:pPr algn="r" eaLnBrk="1" hangingPunct="1">
                <a:spcBef>
                  <a:spcPct val="0"/>
                </a:spcBef>
              </a:pPr>
              <a:t>49</a:t>
            </a:fld>
            <a:endParaRPr lang="de-DE" altLang="de-DE" sz="1100"/>
          </a:p>
        </p:txBody>
      </p:sp>
      <p:sp>
        <p:nvSpPr>
          <p:cNvPr id="43012" name="Rectangle 2"/>
          <p:cNvSpPr>
            <a:spLocks noGrp="1" noRot="1" noChangeAspect="1" noChangeArrowheads="1" noTextEdit="1"/>
          </p:cNvSpPr>
          <p:nvPr>
            <p:ph type="sldImg"/>
          </p:nvPr>
        </p:nvSpPr>
        <p:spPr>
          <a:xfrm>
            <a:off x="838200" y="768350"/>
            <a:ext cx="5424488" cy="3836988"/>
          </a:xfrm>
          <a:ln/>
        </p:spPr>
      </p:sp>
      <p:sp>
        <p:nvSpPr>
          <p:cNvPr id="43013"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370484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smtClean="0">
                <a:solidFill>
                  <a:srgbClr val="000000"/>
                </a:solidFill>
              </a:rPr>
              <a:pPr/>
              <a:t>4</a:t>
            </a:fld>
            <a:endParaRPr lang="de-DE" altLang="de-DE" sz="1300" dirty="0"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 name="Notizenplatzhalter 1"/>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577436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CCC8C508-733C-4582-9D07-B472DEF3C8AB}" type="slidenum">
              <a:rPr lang="de-DE" altLang="de-DE" sz="1300" smtClean="0"/>
              <a:pPr/>
              <a:t>50</a:t>
            </a:fld>
            <a:endParaRPr lang="de-DE" altLang="de-DE" sz="1300" smtClean="0"/>
          </a:p>
        </p:txBody>
      </p:sp>
      <p:sp>
        <p:nvSpPr>
          <p:cNvPr id="4505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B62A83D-7B7F-47F7-B7A6-F840DAC4AEE1}" type="slidenum">
              <a:rPr lang="de-DE" altLang="de-DE" sz="1100"/>
              <a:pPr algn="r" eaLnBrk="1" hangingPunct="1">
                <a:spcBef>
                  <a:spcPct val="0"/>
                </a:spcBef>
              </a:pPr>
              <a:t>50</a:t>
            </a:fld>
            <a:endParaRPr lang="de-DE" altLang="de-DE" sz="1100"/>
          </a:p>
        </p:txBody>
      </p:sp>
      <p:sp>
        <p:nvSpPr>
          <p:cNvPr id="45060" name="Rectangle 2"/>
          <p:cNvSpPr>
            <a:spLocks noGrp="1" noRot="1" noChangeAspect="1" noChangeArrowheads="1" noTextEdit="1"/>
          </p:cNvSpPr>
          <p:nvPr>
            <p:ph type="sldImg"/>
          </p:nvPr>
        </p:nvSpPr>
        <p:spPr>
          <a:xfrm>
            <a:off x="838200" y="768350"/>
            <a:ext cx="5424488" cy="3836988"/>
          </a:xfrm>
          <a:ln/>
        </p:spPr>
      </p:sp>
      <p:sp>
        <p:nvSpPr>
          <p:cNvPr id="4506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1161594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ABD26A3B-E270-4177-8595-AF1B1975B9BF}" type="slidenum">
              <a:rPr lang="de-DE" altLang="de-DE" sz="1300" smtClean="0"/>
              <a:pPr/>
              <a:t>51</a:t>
            </a:fld>
            <a:endParaRPr lang="de-DE" altLang="de-DE" sz="1300" smtClean="0"/>
          </a:p>
        </p:txBody>
      </p:sp>
      <p:sp>
        <p:nvSpPr>
          <p:cNvPr id="4710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72DA3D5-0D11-4344-B0E5-9B042B2E3154}" type="slidenum">
              <a:rPr lang="de-DE" altLang="de-DE" sz="1100"/>
              <a:pPr algn="r" eaLnBrk="1" hangingPunct="1">
                <a:spcBef>
                  <a:spcPct val="0"/>
                </a:spcBef>
              </a:pPr>
              <a:t>51</a:t>
            </a:fld>
            <a:endParaRPr lang="de-DE" altLang="de-DE" sz="1100"/>
          </a:p>
        </p:txBody>
      </p:sp>
      <p:sp>
        <p:nvSpPr>
          <p:cNvPr id="47108" name="Rectangle 2"/>
          <p:cNvSpPr>
            <a:spLocks noGrp="1" noRot="1" noChangeAspect="1" noChangeArrowheads="1" noTextEdit="1"/>
          </p:cNvSpPr>
          <p:nvPr>
            <p:ph type="sldImg"/>
          </p:nvPr>
        </p:nvSpPr>
        <p:spPr>
          <a:xfrm>
            <a:off x="838200" y="768350"/>
            <a:ext cx="5424488" cy="3836988"/>
          </a:xfrm>
          <a:ln/>
        </p:spPr>
      </p:sp>
      <p:sp>
        <p:nvSpPr>
          <p:cNvPr id="4710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4237252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C4742E80-867F-4A96-8189-DA341FFC2E48}" type="slidenum">
              <a:rPr lang="de-DE" altLang="de-DE" sz="1300" smtClean="0"/>
              <a:pPr/>
              <a:t>52</a:t>
            </a:fld>
            <a:endParaRPr lang="de-DE" altLang="de-DE" sz="1300" smtClean="0"/>
          </a:p>
        </p:txBody>
      </p:sp>
      <p:sp>
        <p:nvSpPr>
          <p:cNvPr id="49155"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267CAC0-7BFA-408B-B47B-BD42F5F80CA3}" type="slidenum">
              <a:rPr lang="de-DE" altLang="de-DE" sz="1100"/>
              <a:pPr algn="r" eaLnBrk="1" hangingPunct="1">
                <a:spcBef>
                  <a:spcPct val="0"/>
                </a:spcBef>
              </a:pPr>
              <a:t>52</a:t>
            </a:fld>
            <a:endParaRPr lang="de-DE" altLang="de-DE" sz="1100"/>
          </a:p>
        </p:txBody>
      </p:sp>
      <p:sp>
        <p:nvSpPr>
          <p:cNvPr id="49156" name="Rectangle 2"/>
          <p:cNvSpPr>
            <a:spLocks noGrp="1" noRot="1" noChangeAspect="1" noChangeArrowheads="1" noTextEdit="1"/>
          </p:cNvSpPr>
          <p:nvPr>
            <p:ph type="sldImg"/>
          </p:nvPr>
        </p:nvSpPr>
        <p:spPr>
          <a:xfrm>
            <a:off x="838200" y="768350"/>
            <a:ext cx="5424488" cy="3836988"/>
          </a:xfrm>
          <a:ln/>
        </p:spPr>
      </p:sp>
      <p:sp>
        <p:nvSpPr>
          <p:cNvPr id="49157"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2587257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7BB9AF20-9465-4AB2-A025-0481299A56C5}" type="slidenum">
              <a:rPr lang="de-DE" altLang="de-DE" sz="1300" smtClean="0"/>
              <a:pPr/>
              <a:t>53</a:t>
            </a:fld>
            <a:endParaRPr lang="de-DE" altLang="de-DE" sz="1300" smtClean="0"/>
          </a:p>
        </p:txBody>
      </p:sp>
      <p:sp>
        <p:nvSpPr>
          <p:cNvPr id="51203"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7933739-4B1C-4FA8-8CD7-3EAD81D9086D}" type="slidenum">
              <a:rPr lang="de-DE" altLang="de-DE" sz="1100"/>
              <a:pPr algn="r" eaLnBrk="1" hangingPunct="1">
                <a:spcBef>
                  <a:spcPct val="0"/>
                </a:spcBef>
              </a:pPr>
              <a:t>53</a:t>
            </a:fld>
            <a:endParaRPr lang="de-DE" altLang="de-DE" sz="1100"/>
          </a:p>
        </p:txBody>
      </p:sp>
      <p:sp>
        <p:nvSpPr>
          <p:cNvPr id="51204" name="Rectangle 2"/>
          <p:cNvSpPr>
            <a:spLocks noGrp="1" noRot="1" noChangeAspect="1" noChangeArrowheads="1" noTextEdit="1"/>
          </p:cNvSpPr>
          <p:nvPr>
            <p:ph type="sldImg"/>
          </p:nvPr>
        </p:nvSpPr>
        <p:spPr>
          <a:xfrm>
            <a:off x="838200" y="768350"/>
            <a:ext cx="5424488" cy="3836988"/>
          </a:xfrm>
          <a:ln/>
        </p:spPr>
      </p:sp>
      <p:sp>
        <p:nvSpPr>
          <p:cNvPr id="51205"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112650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6A22193B-39D6-481C-8D05-BCF572A7C3CF}" type="slidenum">
              <a:rPr lang="de-DE" altLang="de-DE" sz="1300" smtClean="0"/>
              <a:pPr/>
              <a:t>54</a:t>
            </a:fld>
            <a:endParaRPr lang="de-DE" altLang="de-DE" sz="1300" smtClean="0"/>
          </a:p>
        </p:txBody>
      </p:sp>
      <p:sp>
        <p:nvSpPr>
          <p:cNvPr id="53251"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26A4ADA-A155-4531-B6CE-A6416F6CC125}" type="slidenum">
              <a:rPr lang="de-DE" altLang="de-DE" sz="1100"/>
              <a:pPr algn="r" eaLnBrk="1" hangingPunct="1">
                <a:spcBef>
                  <a:spcPct val="0"/>
                </a:spcBef>
              </a:pPr>
              <a:t>54</a:t>
            </a:fld>
            <a:endParaRPr lang="de-DE" altLang="de-DE" sz="1100"/>
          </a:p>
        </p:txBody>
      </p:sp>
      <p:sp>
        <p:nvSpPr>
          <p:cNvPr id="53252" name="Rectangle 2"/>
          <p:cNvSpPr>
            <a:spLocks noGrp="1" noRot="1" noChangeAspect="1" noChangeArrowheads="1" noTextEdit="1"/>
          </p:cNvSpPr>
          <p:nvPr>
            <p:ph type="sldImg"/>
          </p:nvPr>
        </p:nvSpPr>
        <p:spPr>
          <a:xfrm>
            <a:off x="838200" y="768350"/>
            <a:ext cx="5424488" cy="3836988"/>
          </a:xfrm>
          <a:ln/>
        </p:spPr>
      </p:sp>
      <p:sp>
        <p:nvSpPr>
          <p:cNvPr id="53253"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314321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A51F1F9A-A44E-44B8-8FD8-55AD76DB8009}" type="slidenum">
              <a:rPr lang="de-DE" altLang="de-DE" sz="1300" smtClean="0"/>
              <a:pPr/>
              <a:t>55</a:t>
            </a:fld>
            <a:endParaRPr lang="de-DE" altLang="de-DE" sz="1300" smtClean="0"/>
          </a:p>
        </p:txBody>
      </p:sp>
      <p:sp>
        <p:nvSpPr>
          <p:cNvPr id="5529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040D532-650F-4F60-B792-D80F9E156E38}" type="slidenum">
              <a:rPr lang="de-DE" altLang="de-DE" sz="1100"/>
              <a:pPr algn="r" eaLnBrk="1" hangingPunct="1">
                <a:spcBef>
                  <a:spcPct val="0"/>
                </a:spcBef>
              </a:pPr>
              <a:t>55</a:t>
            </a:fld>
            <a:endParaRPr lang="de-DE" altLang="de-DE" sz="1100"/>
          </a:p>
        </p:txBody>
      </p:sp>
      <p:sp>
        <p:nvSpPr>
          <p:cNvPr id="55300" name="Rectangle 2"/>
          <p:cNvSpPr>
            <a:spLocks noGrp="1" noRot="1" noChangeAspect="1" noChangeArrowheads="1" noTextEdit="1"/>
          </p:cNvSpPr>
          <p:nvPr>
            <p:ph type="sldImg"/>
          </p:nvPr>
        </p:nvSpPr>
        <p:spPr>
          <a:xfrm>
            <a:off x="838200" y="768350"/>
            <a:ext cx="5424488" cy="3836988"/>
          </a:xfrm>
          <a:ln/>
        </p:spPr>
      </p:sp>
      <p:sp>
        <p:nvSpPr>
          <p:cNvPr id="5530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804278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720976D0-149F-4030-81CE-CA82A580E457}" type="slidenum">
              <a:rPr lang="de-DE" altLang="de-DE" sz="1300" smtClean="0"/>
              <a:pPr/>
              <a:t>56</a:t>
            </a:fld>
            <a:endParaRPr lang="de-DE" altLang="de-DE" sz="1300" smtClean="0"/>
          </a:p>
        </p:txBody>
      </p:sp>
      <p:sp>
        <p:nvSpPr>
          <p:cNvPr id="5734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D69A1C7-1012-4877-B1A9-2F7BCE847C8F}" type="slidenum">
              <a:rPr lang="de-DE" altLang="de-DE" sz="1100"/>
              <a:pPr algn="r" eaLnBrk="1" hangingPunct="1">
                <a:spcBef>
                  <a:spcPct val="0"/>
                </a:spcBef>
              </a:pPr>
              <a:t>56</a:t>
            </a:fld>
            <a:endParaRPr lang="de-DE" altLang="de-DE" sz="1100"/>
          </a:p>
        </p:txBody>
      </p:sp>
      <p:sp>
        <p:nvSpPr>
          <p:cNvPr id="57348" name="Rectangle 2"/>
          <p:cNvSpPr>
            <a:spLocks noGrp="1" noRot="1" noChangeAspect="1" noChangeArrowheads="1" noTextEdit="1"/>
          </p:cNvSpPr>
          <p:nvPr>
            <p:ph type="sldImg"/>
          </p:nvPr>
        </p:nvSpPr>
        <p:spPr>
          <a:xfrm>
            <a:off x="838200" y="768350"/>
            <a:ext cx="5424488" cy="3836988"/>
          </a:xfrm>
          <a:ln/>
        </p:spPr>
      </p:sp>
      <p:sp>
        <p:nvSpPr>
          <p:cNvPr id="5734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173811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BC5B9C3D-7900-40AB-A896-0F8767701A22}" type="slidenum">
              <a:rPr lang="de-DE" altLang="de-DE" sz="1300" smtClean="0"/>
              <a:pPr/>
              <a:t>57</a:t>
            </a:fld>
            <a:endParaRPr lang="de-DE" altLang="de-DE" sz="1300" smtClean="0"/>
          </a:p>
        </p:txBody>
      </p:sp>
      <p:sp>
        <p:nvSpPr>
          <p:cNvPr id="59395"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0BED3E7-EC20-4E7F-8BF0-8EBEC83B61EE}" type="slidenum">
              <a:rPr lang="de-DE" altLang="de-DE" sz="1100"/>
              <a:pPr algn="r" eaLnBrk="1" hangingPunct="1">
                <a:spcBef>
                  <a:spcPct val="0"/>
                </a:spcBef>
              </a:pPr>
              <a:t>57</a:t>
            </a:fld>
            <a:endParaRPr lang="de-DE" altLang="de-DE" sz="1100"/>
          </a:p>
        </p:txBody>
      </p:sp>
      <p:sp>
        <p:nvSpPr>
          <p:cNvPr id="59396" name="Rectangle 2"/>
          <p:cNvSpPr>
            <a:spLocks noGrp="1" noRot="1" noChangeAspect="1" noChangeArrowheads="1" noTextEdit="1"/>
          </p:cNvSpPr>
          <p:nvPr>
            <p:ph type="sldImg"/>
          </p:nvPr>
        </p:nvSpPr>
        <p:spPr>
          <a:xfrm>
            <a:off x="838200" y="768350"/>
            <a:ext cx="5424488" cy="3836988"/>
          </a:xfrm>
          <a:ln/>
        </p:spPr>
      </p:sp>
      <p:sp>
        <p:nvSpPr>
          <p:cNvPr id="59397"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285659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178E0B5D-A714-4554-9CE5-AB629D7681BC}" type="slidenum">
              <a:rPr lang="de-DE" altLang="de-DE" sz="1300" smtClean="0"/>
              <a:pPr/>
              <a:t>58</a:t>
            </a:fld>
            <a:endParaRPr lang="de-DE" altLang="de-DE" sz="1300" smtClean="0"/>
          </a:p>
        </p:txBody>
      </p:sp>
      <p:sp>
        <p:nvSpPr>
          <p:cNvPr id="61443"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621B6E2-43A2-4043-A45D-B6D2E909D05F}" type="slidenum">
              <a:rPr lang="de-DE" altLang="de-DE" sz="1100"/>
              <a:pPr algn="r" eaLnBrk="1" hangingPunct="1">
                <a:spcBef>
                  <a:spcPct val="0"/>
                </a:spcBef>
              </a:pPr>
              <a:t>58</a:t>
            </a:fld>
            <a:endParaRPr lang="de-DE" altLang="de-DE" sz="1100"/>
          </a:p>
        </p:txBody>
      </p:sp>
      <p:sp>
        <p:nvSpPr>
          <p:cNvPr id="61444" name="Rectangle 2"/>
          <p:cNvSpPr>
            <a:spLocks noGrp="1" noRot="1" noChangeAspect="1" noChangeArrowheads="1" noTextEdit="1"/>
          </p:cNvSpPr>
          <p:nvPr>
            <p:ph type="sldImg"/>
          </p:nvPr>
        </p:nvSpPr>
        <p:spPr>
          <a:xfrm>
            <a:off x="838200" y="768350"/>
            <a:ext cx="5424488" cy="3836988"/>
          </a:xfrm>
          <a:ln/>
        </p:spPr>
      </p:sp>
      <p:sp>
        <p:nvSpPr>
          <p:cNvPr id="61445"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814296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B48F166A-DEE4-4D28-854C-81343CC8F050}" type="slidenum">
              <a:rPr lang="de-DE" altLang="de-DE" sz="1300" smtClean="0"/>
              <a:pPr/>
              <a:t>59</a:t>
            </a:fld>
            <a:endParaRPr lang="de-DE" altLang="de-DE" sz="1300" smtClean="0"/>
          </a:p>
        </p:txBody>
      </p:sp>
      <p:sp>
        <p:nvSpPr>
          <p:cNvPr id="63491"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9C9BBE0-4674-423A-8FBB-916F6E87DD26}" type="slidenum">
              <a:rPr lang="de-DE" altLang="de-DE" sz="1100"/>
              <a:pPr algn="r" eaLnBrk="1" hangingPunct="1">
                <a:spcBef>
                  <a:spcPct val="0"/>
                </a:spcBef>
              </a:pPr>
              <a:t>59</a:t>
            </a:fld>
            <a:endParaRPr lang="de-DE" altLang="de-DE" sz="1100"/>
          </a:p>
        </p:txBody>
      </p:sp>
      <p:sp>
        <p:nvSpPr>
          <p:cNvPr id="63492" name="Rectangle 2"/>
          <p:cNvSpPr>
            <a:spLocks noGrp="1" noRot="1" noChangeAspect="1" noChangeArrowheads="1" noTextEdit="1"/>
          </p:cNvSpPr>
          <p:nvPr>
            <p:ph type="sldImg"/>
          </p:nvPr>
        </p:nvSpPr>
        <p:spPr>
          <a:xfrm>
            <a:off x="838200" y="768350"/>
            <a:ext cx="5424488" cy="3836988"/>
          </a:xfrm>
          <a:ln/>
        </p:spPr>
      </p:sp>
      <p:sp>
        <p:nvSpPr>
          <p:cNvPr id="63493"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95613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5599145D-38D1-48D4-B40E-3972F94C7F17}" type="slidenum">
              <a:rPr lang="de-DE" altLang="de-DE" sz="1300" smtClean="0">
                <a:solidFill>
                  <a:schemeClr val="tx1"/>
                </a:solidFill>
              </a:rPr>
              <a:pPr/>
              <a:t>9</a:t>
            </a:fld>
            <a:endParaRPr lang="de-DE" altLang="de-DE" sz="1300" dirty="0" smtClean="0">
              <a:solidFill>
                <a:schemeClr val="tx1"/>
              </a:solidFill>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de-DE" altLang="de-DE" sz="1400" dirty="0" smtClean="0"/>
          </a:p>
        </p:txBody>
      </p:sp>
    </p:spTree>
    <p:extLst>
      <p:ext uri="{BB962C8B-B14F-4D97-AF65-F5344CB8AC3E}">
        <p14:creationId xmlns:p14="http://schemas.microsoft.com/office/powerpoint/2010/main" val="2132710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C949D118-327A-45F2-993E-2F58F39A2EEF}" type="slidenum">
              <a:rPr lang="de-DE" altLang="de-DE" sz="1300" smtClean="0"/>
              <a:pPr/>
              <a:t>60</a:t>
            </a:fld>
            <a:endParaRPr lang="de-DE" altLang="de-DE" sz="1300" smtClean="0"/>
          </a:p>
        </p:txBody>
      </p:sp>
      <p:sp>
        <p:nvSpPr>
          <p:cNvPr id="6553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1F1AED4-7F19-4B35-8CAB-5856214D7B07}" type="slidenum">
              <a:rPr lang="de-DE" altLang="de-DE" sz="1100"/>
              <a:pPr algn="r" eaLnBrk="1" hangingPunct="1">
                <a:spcBef>
                  <a:spcPct val="0"/>
                </a:spcBef>
              </a:pPr>
              <a:t>60</a:t>
            </a:fld>
            <a:endParaRPr lang="de-DE" altLang="de-DE" sz="1100"/>
          </a:p>
        </p:txBody>
      </p:sp>
      <p:sp>
        <p:nvSpPr>
          <p:cNvPr id="65540" name="Rectangle 2"/>
          <p:cNvSpPr>
            <a:spLocks noGrp="1" noRot="1" noChangeAspect="1" noChangeArrowheads="1" noTextEdit="1"/>
          </p:cNvSpPr>
          <p:nvPr>
            <p:ph type="sldImg"/>
          </p:nvPr>
        </p:nvSpPr>
        <p:spPr>
          <a:xfrm>
            <a:off x="838200" y="768350"/>
            <a:ext cx="5424488" cy="3836988"/>
          </a:xfrm>
          <a:ln/>
        </p:spPr>
      </p:sp>
      <p:sp>
        <p:nvSpPr>
          <p:cNvPr id="6554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100855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914CD327-A60A-4505-837E-635FAE026770}" type="slidenum">
              <a:rPr lang="de-DE" altLang="de-DE" sz="1300" smtClean="0"/>
              <a:pPr/>
              <a:t>61</a:t>
            </a:fld>
            <a:endParaRPr lang="de-DE" altLang="de-DE" sz="1300" smtClean="0"/>
          </a:p>
        </p:txBody>
      </p:sp>
      <p:sp>
        <p:nvSpPr>
          <p:cNvPr id="6758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17A6A75-1FCA-423E-B190-AE7C921E5C03}" type="slidenum">
              <a:rPr lang="de-DE" altLang="de-DE" sz="1100"/>
              <a:pPr algn="r" eaLnBrk="1" hangingPunct="1">
                <a:spcBef>
                  <a:spcPct val="0"/>
                </a:spcBef>
              </a:pPr>
              <a:t>61</a:t>
            </a:fld>
            <a:endParaRPr lang="de-DE" altLang="de-DE" sz="1100"/>
          </a:p>
        </p:txBody>
      </p:sp>
      <p:sp>
        <p:nvSpPr>
          <p:cNvPr id="67588" name="Rectangle 2"/>
          <p:cNvSpPr>
            <a:spLocks noGrp="1" noRot="1" noChangeAspect="1" noChangeArrowheads="1" noTextEdit="1"/>
          </p:cNvSpPr>
          <p:nvPr>
            <p:ph type="sldImg"/>
          </p:nvPr>
        </p:nvSpPr>
        <p:spPr>
          <a:xfrm>
            <a:off x="838200" y="768350"/>
            <a:ext cx="5424488" cy="3836988"/>
          </a:xfrm>
          <a:ln/>
        </p:spPr>
      </p:sp>
      <p:sp>
        <p:nvSpPr>
          <p:cNvPr id="6758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2340337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F96B1705-6047-4507-93CE-3CD62CC6C0EA}" type="slidenum">
              <a:rPr lang="de-DE" altLang="de-DE" sz="1300" smtClean="0"/>
              <a:pPr/>
              <a:t>62</a:t>
            </a:fld>
            <a:endParaRPr lang="de-DE" altLang="de-DE" sz="1300" smtClean="0"/>
          </a:p>
        </p:txBody>
      </p:sp>
      <p:sp>
        <p:nvSpPr>
          <p:cNvPr id="69635"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A23407-717F-4AE9-965B-016E7C66A29F}" type="slidenum">
              <a:rPr lang="de-DE" altLang="de-DE" sz="1100"/>
              <a:pPr algn="r" eaLnBrk="1" hangingPunct="1">
                <a:spcBef>
                  <a:spcPct val="0"/>
                </a:spcBef>
              </a:pPr>
              <a:t>62</a:t>
            </a:fld>
            <a:endParaRPr lang="de-DE" altLang="de-DE" sz="1100"/>
          </a:p>
        </p:txBody>
      </p:sp>
      <p:sp>
        <p:nvSpPr>
          <p:cNvPr id="69636" name="Rectangle 2"/>
          <p:cNvSpPr>
            <a:spLocks noGrp="1" noRot="1" noChangeAspect="1" noChangeArrowheads="1" noTextEdit="1"/>
          </p:cNvSpPr>
          <p:nvPr>
            <p:ph type="sldImg"/>
          </p:nvPr>
        </p:nvSpPr>
        <p:spPr>
          <a:xfrm>
            <a:off x="838200" y="768350"/>
            <a:ext cx="5424488" cy="3836988"/>
          </a:xfrm>
          <a:ln/>
        </p:spPr>
      </p:sp>
      <p:sp>
        <p:nvSpPr>
          <p:cNvPr id="69637"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2780463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0A0A6718-BC8E-4165-B1FA-B274B2A5AB30}" type="slidenum">
              <a:rPr lang="de-DE" altLang="de-DE" sz="1300" smtClean="0"/>
              <a:pPr/>
              <a:t>63</a:t>
            </a:fld>
            <a:endParaRPr lang="de-DE" altLang="de-DE" sz="1300" smtClean="0"/>
          </a:p>
        </p:txBody>
      </p:sp>
      <p:sp>
        <p:nvSpPr>
          <p:cNvPr id="71683"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D3DD1A0-B51D-4E9E-B4B0-393C95747E98}" type="slidenum">
              <a:rPr lang="de-DE" altLang="de-DE" sz="1100"/>
              <a:pPr algn="r" eaLnBrk="1" hangingPunct="1">
                <a:spcBef>
                  <a:spcPct val="0"/>
                </a:spcBef>
              </a:pPr>
              <a:t>63</a:t>
            </a:fld>
            <a:endParaRPr lang="de-DE" altLang="de-DE" sz="1100"/>
          </a:p>
        </p:txBody>
      </p:sp>
      <p:sp>
        <p:nvSpPr>
          <p:cNvPr id="71684" name="Rectangle 2"/>
          <p:cNvSpPr>
            <a:spLocks noGrp="1" noRot="1" noChangeAspect="1" noChangeArrowheads="1" noTextEdit="1"/>
          </p:cNvSpPr>
          <p:nvPr>
            <p:ph type="sldImg"/>
          </p:nvPr>
        </p:nvSpPr>
        <p:spPr>
          <a:xfrm>
            <a:off x="838200" y="768350"/>
            <a:ext cx="5424488" cy="3836988"/>
          </a:xfrm>
          <a:ln/>
        </p:spPr>
      </p:sp>
      <p:sp>
        <p:nvSpPr>
          <p:cNvPr id="71685"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27743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C980BC23-389F-4B9D-B220-DE4AD153A964}" type="slidenum">
              <a:rPr lang="de-DE" altLang="de-DE" sz="1300" smtClean="0"/>
              <a:pPr/>
              <a:t>64</a:t>
            </a:fld>
            <a:endParaRPr lang="de-DE" altLang="de-DE" sz="1300" smtClean="0"/>
          </a:p>
        </p:txBody>
      </p:sp>
      <p:sp>
        <p:nvSpPr>
          <p:cNvPr id="73731"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6D31611-E63D-4BF5-BA31-1EBABE5164E0}" type="slidenum">
              <a:rPr lang="de-DE" altLang="de-DE" sz="1100"/>
              <a:pPr algn="r" eaLnBrk="1" hangingPunct="1">
                <a:spcBef>
                  <a:spcPct val="0"/>
                </a:spcBef>
              </a:pPr>
              <a:t>64</a:t>
            </a:fld>
            <a:endParaRPr lang="de-DE" altLang="de-DE" sz="1100"/>
          </a:p>
        </p:txBody>
      </p:sp>
      <p:sp>
        <p:nvSpPr>
          <p:cNvPr id="73732" name="Rectangle 2"/>
          <p:cNvSpPr>
            <a:spLocks noGrp="1" noRot="1" noChangeAspect="1" noChangeArrowheads="1" noTextEdit="1"/>
          </p:cNvSpPr>
          <p:nvPr>
            <p:ph type="sldImg"/>
          </p:nvPr>
        </p:nvSpPr>
        <p:spPr>
          <a:xfrm>
            <a:off x="838200" y="768350"/>
            <a:ext cx="5424488" cy="3836988"/>
          </a:xfrm>
          <a:ln/>
        </p:spPr>
      </p:sp>
      <p:sp>
        <p:nvSpPr>
          <p:cNvPr id="73733"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649971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96636556-F455-4AD3-8079-36023DB5D741}" type="slidenum">
              <a:rPr lang="de-DE" altLang="de-DE" sz="1300" smtClean="0"/>
              <a:pPr/>
              <a:t>65</a:t>
            </a:fld>
            <a:endParaRPr lang="de-DE" altLang="de-DE" sz="1300" smtClean="0"/>
          </a:p>
        </p:txBody>
      </p:sp>
      <p:sp>
        <p:nvSpPr>
          <p:cNvPr id="75779"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060CBDC-65E8-4E2E-897B-D0DA1C614FCF}" type="slidenum">
              <a:rPr lang="de-DE" altLang="de-DE" sz="1100"/>
              <a:pPr algn="r" eaLnBrk="1" hangingPunct="1">
                <a:spcBef>
                  <a:spcPct val="0"/>
                </a:spcBef>
              </a:pPr>
              <a:t>65</a:t>
            </a:fld>
            <a:endParaRPr lang="de-DE" altLang="de-DE" sz="1100"/>
          </a:p>
        </p:txBody>
      </p:sp>
      <p:sp>
        <p:nvSpPr>
          <p:cNvPr id="75780" name="Rectangle 2"/>
          <p:cNvSpPr>
            <a:spLocks noGrp="1" noRot="1" noChangeAspect="1" noChangeArrowheads="1" noTextEdit="1"/>
          </p:cNvSpPr>
          <p:nvPr>
            <p:ph type="sldImg"/>
          </p:nvPr>
        </p:nvSpPr>
        <p:spPr>
          <a:xfrm>
            <a:off x="838200" y="768350"/>
            <a:ext cx="5424488" cy="3836988"/>
          </a:xfrm>
          <a:ln/>
        </p:spPr>
      </p:sp>
      <p:sp>
        <p:nvSpPr>
          <p:cNvPr id="75781"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901356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90600">
              <a:defRPr sz="1400">
                <a:solidFill>
                  <a:schemeClr val="tx1"/>
                </a:solidFill>
                <a:latin typeface="Arial" panose="020B0604020202020204" pitchFamily="34" charset="0"/>
              </a:defRPr>
            </a:lvl1pPr>
            <a:lvl2pPr marL="742950" indent="-285750" defTabSz="990600">
              <a:defRPr sz="1400">
                <a:solidFill>
                  <a:schemeClr val="tx1"/>
                </a:solidFill>
                <a:latin typeface="Arial" panose="020B0604020202020204" pitchFamily="34" charset="0"/>
              </a:defRPr>
            </a:lvl2pPr>
            <a:lvl3pPr marL="1143000" indent="-228600" defTabSz="990600">
              <a:defRPr sz="1400">
                <a:solidFill>
                  <a:schemeClr val="tx1"/>
                </a:solidFill>
                <a:latin typeface="Arial" panose="020B0604020202020204" pitchFamily="34" charset="0"/>
              </a:defRPr>
            </a:lvl3pPr>
            <a:lvl4pPr marL="1600200" indent="-228600" defTabSz="990600">
              <a:defRPr sz="1400">
                <a:solidFill>
                  <a:schemeClr val="tx1"/>
                </a:solidFill>
                <a:latin typeface="Arial" panose="020B0604020202020204" pitchFamily="34" charset="0"/>
              </a:defRPr>
            </a:lvl4pPr>
            <a:lvl5pPr marL="2057400" indent="-228600" defTabSz="990600">
              <a:defRPr sz="1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1400">
                <a:solidFill>
                  <a:schemeClr val="tx1"/>
                </a:solidFill>
                <a:latin typeface="Arial" panose="020B0604020202020204" pitchFamily="34" charset="0"/>
              </a:defRPr>
            </a:lvl9pPr>
          </a:lstStyle>
          <a:p>
            <a:fld id="{389074F7-85D0-4ED1-85C7-7ECC34FC5074}" type="slidenum">
              <a:rPr lang="de-DE" altLang="de-DE" sz="1300" smtClean="0"/>
              <a:pPr/>
              <a:t>66</a:t>
            </a:fld>
            <a:endParaRPr lang="de-DE" altLang="de-DE" sz="1300" smtClean="0"/>
          </a:p>
        </p:txBody>
      </p:sp>
      <p:sp>
        <p:nvSpPr>
          <p:cNvPr id="77827"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6" tIns="45693" rIns="91386" bIns="45693" anchor="b"/>
          <a:lstStyle>
            <a:lvl1pPr>
              <a:spcBef>
                <a:spcPct val="30000"/>
              </a:spcBef>
              <a:defRPr sz="1200">
                <a:solidFill>
                  <a:schemeClr val="tx1"/>
                </a:solidFill>
                <a:latin typeface="Arial" panose="020B0604020202020204" pitchFamily="34" charset="0"/>
              </a:defRPr>
            </a:lvl1pPr>
            <a:lvl2pPr marL="774700" indent="-296863">
              <a:spcBef>
                <a:spcPct val="30000"/>
              </a:spcBef>
              <a:defRPr sz="1200">
                <a:solidFill>
                  <a:schemeClr val="tx1"/>
                </a:solidFill>
                <a:latin typeface="Arial" panose="020B0604020202020204" pitchFamily="34" charset="0"/>
              </a:defRPr>
            </a:lvl2pPr>
            <a:lvl3pPr marL="1193800" indent="-239713">
              <a:spcBef>
                <a:spcPct val="30000"/>
              </a:spcBef>
              <a:defRPr sz="1200">
                <a:solidFill>
                  <a:schemeClr val="tx1"/>
                </a:solidFill>
                <a:latin typeface="Arial" panose="020B0604020202020204" pitchFamily="34" charset="0"/>
              </a:defRPr>
            </a:lvl3pPr>
            <a:lvl4pPr marL="1670050" indent="-238125">
              <a:spcBef>
                <a:spcPct val="30000"/>
              </a:spcBef>
              <a:defRPr sz="1200">
                <a:solidFill>
                  <a:schemeClr val="tx1"/>
                </a:solidFill>
                <a:latin typeface="Arial" panose="020B0604020202020204" pitchFamily="34" charset="0"/>
              </a:defRPr>
            </a:lvl4pPr>
            <a:lvl5pPr marL="2147888" indent="-239713">
              <a:spcBef>
                <a:spcPct val="30000"/>
              </a:spcBef>
              <a:defRPr sz="1200">
                <a:solidFill>
                  <a:schemeClr val="tx1"/>
                </a:solidFill>
                <a:latin typeface="Arial" panose="020B0604020202020204" pitchFamily="34" charset="0"/>
              </a:defRPr>
            </a:lvl5pPr>
            <a:lvl6pPr marL="2605088" indent="-239713" eaLnBrk="0" fontAlgn="base" hangingPunct="0">
              <a:spcBef>
                <a:spcPct val="30000"/>
              </a:spcBef>
              <a:spcAft>
                <a:spcPct val="0"/>
              </a:spcAft>
              <a:defRPr sz="1200">
                <a:solidFill>
                  <a:schemeClr val="tx1"/>
                </a:solidFill>
                <a:latin typeface="Arial" panose="020B0604020202020204" pitchFamily="34" charset="0"/>
              </a:defRPr>
            </a:lvl6pPr>
            <a:lvl7pPr marL="3062288" indent="-239713" eaLnBrk="0" fontAlgn="base" hangingPunct="0">
              <a:spcBef>
                <a:spcPct val="30000"/>
              </a:spcBef>
              <a:spcAft>
                <a:spcPct val="0"/>
              </a:spcAft>
              <a:defRPr sz="1200">
                <a:solidFill>
                  <a:schemeClr val="tx1"/>
                </a:solidFill>
                <a:latin typeface="Arial" panose="020B0604020202020204" pitchFamily="34" charset="0"/>
              </a:defRPr>
            </a:lvl7pPr>
            <a:lvl8pPr marL="3519488" indent="-239713" eaLnBrk="0" fontAlgn="base" hangingPunct="0">
              <a:spcBef>
                <a:spcPct val="30000"/>
              </a:spcBef>
              <a:spcAft>
                <a:spcPct val="0"/>
              </a:spcAft>
              <a:defRPr sz="1200">
                <a:solidFill>
                  <a:schemeClr val="tx1"/>
                </a:solidFill>
                <a:latin typeface="Arial" panose="020B0604020202020204" pitchFamily="34" charset="0"/>
              </a:defRPr>
            </a:lvl8pPr>
            <a:lvl9pPr marL="3976688" indent="-2397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999AEAC-6C1B-4FA2-B4EB-BDC1F9871A1B}" type="slidenum">
              <a:rPr lang="de-DE" altLang="de-DE" sz="1100"/>
              <a:pPr algn="r" eaLnBrk="1" hangingPunct="1">
                <a:spcBef>
                  <a:spcPct val="0"/>
                </a:spcBef>
              </a:pPr>
              <a:t>66</a:t>
            </a:fld>
            <a:endParaRPr lang="de-DE" altLang="de-DE" sz="1100"/>
          </a:p>
        </p:txBody>
      </p:sp>
      <p:sp>
        <p:nvSpPr>
          <p:cNvPr id="77828" name="Rectangle 2"/>
          <p:cNvSpPr>
            <a:spLocks noGrp="1" noRot="1" noChangeAspect="1" noChangeArrowheads="1" noTextEdit="1"/>
          </p:cNvSpPr>
          <p:nvPr>
            <p:ph type="sldImg"/>
          </p:nvPr>
        </p:nvSpPr>
        <p:spPr>
          <a:xfrm>
            <a:off x="838200" y="768350"/>
            <a:ext cx="5424488" cy="3836988"/>
          </a:xfrm>
          <a:ln/>
        </p:spPr>
      </p:sp>
      <p:sp>
        <p:nvSpPr>
          <p:cNvPr id="77829" name="Rectangle 3"/>
          <p:cNvSpPr>
            <a:spLocks noGrp="1" noChangeArrowheads="1"/>
          </p:cNvSpPr>
          <p:nvPr>
            <p:ph type="body" idx="1"/>
          </p:nvPr>
        </p:nvSpPr>
        <p:spPr>
          <a:noFill/>
        </p:spPr>
        <p:txBody>
          <a:bodyPr lIns="91386" tIns="45693" rIns="91386" bIns="45693"/>
          <a:lstStyle/>
          <a:p>
            <a:pPr eaLnBrk="1" hangingPunct="1"/>
            <a:endParaRPr lang="de-DE" altLang="de-DE" smtClean="0"/>
          </a:p>
        </p:txBody>
      </p:sp>
    </p:spTree>
    <p:extLst>
      <p:ext uri="{BB962C8B-B14F-4D97-AF65-F5344CB8AC3E}">
        <p14:creationId xmlns:p14="http://schemas.microsoft.com/office/powerpoint/2010/main" val="3824535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DE372983-985F-4B35-8779-38FCBF38A312}" type="slidenum">
              <a:rPr lang="de-DE" altLang="de-DE" sz="1300" smtClean="0">
                <a:solidFill>
                  <a:schemeClr val="tx1"/>
                </a:solidFill>
              </a:rPr>
              <a:pPr/>
              <a:t>68</a:t>
            </a:fld>
            <a:endParaRPr lang="de-DE" altLang="de-DE" sz="1300" dirty="0" smtClean="0">
              <a:solidFill>
                <a:schemeClr val="tx1"/>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486778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1D8A3E-B791-44DE-AFD9-3F9A559E9629}" type="slidenum">
              <a:rPr lang="de-DE" altLang="de-DE"/>
              <a:pPr/>
              <a:t>69</a:t>
            </a:fld>
            <a:endParaRPr lang="de-DE" altLang="de-DE"/>
          </a:p>
        </p:txBody>
      </p:sp>
      <p:sp>
        <p:nvSpPr>
          <p:cNvPr id="1651714" name="Rectangle 2"/>
          <p:cNvSpPr>
            <a:spLocks noGrp="1" noRot="1" noChangeAspect="1" noChangeArrowheads="1" noTextEdit="1"/>
          </p:cNvSpPr>
          <p:nvPr>
            <p:ph type="sldImg"/>
          </p:nvPr>
        </p:nvSpPr>
        <p:spPr>
          <a:ln/>
        </p:spPr>
      </p:sp>
      <p:sp>
        <p:nvSpPr>
          <p:cNvPr id="165171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673667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F4AC71-F86A-4334-B928-57AD08A6E014}" type="slidenum">
              <a:rPr lang="de-DE" altLang="de-DE"/>
              <a:pPr/>
              <a:t>70</a:t>
            </a:fld>
            <a:endParaRPr lang="de-DE" altLang="de-DE"/>
          </a:p>
        </p:txBody>
      </p:sp>
      <p:sp>
        <p:nvSpPr>
          <p:cNvPr id="1666050" name="Rectangle 2"/>
          <p:cNvSpPr>
            <a:spLocks noGrp="1" noRot="1" noChangeAspect="1" noChangeArrowheads="1" noTextEdit="1"/>
          </p:cNvSpPr>
          <p:nvPr>
            <p:ph type="sldImg"/>
          </p:nvPr>
        </p:nvSpPr>
        <p:spPr>
          <a:ln/>
        </p:spPr>
      </p:sp>
      <p:sp>
        <p:nvSpPr>
          <p:cNvPr id="166605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1886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0B72F132-B223-4760-80F7-894140DEEE95}" type="slidenum">
              <a:rPr lang="de-DE" altLang="de-DE" sz="1300" smtClean="0">
                <a:solidFill>
                  <a:schemeClr val="tx1"/>
                </a:solidFill>
              </a:rPr>
              <a:pPr/>
              <a:t>20</a:t>
            </a:fld>
            <a:endParaRPr lang="de-DE" altLang="de-DE" sz="1300" dirty="0" smtClean="0">
              <a:solidFill>
                <a:schemeClr val="tx1"/>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64010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8679BF-BC2A-4179-AAC2-FE69854CD8E3}" type="slidenum">
              <a:rPr lang="de-DE" altLang="de-DE"/>
              <a:pPr/>
              <a:t>71</a:t>
            </a:fld>
            <a:endParaRPr lang="de-DE" altLang="de-DE"/>
          </a:p>
        </p:txBody>
      </p:sp>
      <p:sp>
        <p:nvSpPr>
          <p:cNvPr id="1668098" name="Rectangle 2"/>
          <p:cNvSpPr>
            <a:spLocks noGrp="1" noRot="1" noChangeAspect="1" noChangeArrowheads="1" noTextEdit="1"/>
          </p:cNvSpPr>
          <p:nvPr>
            <p:ph type="sldImg"/>
          </p:nvPr>
        </p:nvSpPr>
        <p:spPr>
          <a:ln/>
        </p:spPr>
      </p:sp>
      <p:sp>
        <p:nvSpPr>
          <p:cNvPr id="166809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857951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245A5-0806-436F-965F-A791BED64B57}" type="slidenum">
              <a:rPr lang="de-DE" altLang="de-DE"/>
              <a:pPr/>
              <a:t>72</a:t>
            </a:fld>
            <a:endParaRPr lang="de-DE" altLang="de-DE"/>
          </a:p>
        </p:txBody>
      </p:sp>
      <p:sp>
        <p:nvSpPr>
          <p:cNvPr id="1625090" name="Rectangle 2"/>
          <p:cNvSpPr>
            <a:spLocks noGrp="1" noRot="1" noChangeAspect="1" noChangeArrowheads="1" noTextEdit="1"/>
          </p:cNvSpPr>
          <p:nvPr>
            <p:ph type="sldImg"/>
          </p:nvPr>
        </p:nvSpPr>
        <p:spPr>
          <a:ln/>
        </p:spPr>
      </p:sp>
      <p:sp>
        <p:nvSpPr>
          <p:cNvPr id="162509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739187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A6459-DEBB-4F75-BB30-F77AAB457BE7}" type="slidenum">
              <a:rPr lang="de-DE" altLang="de-DE"/>
              <a:pPr/>
              <a:t>73</a:t>
            </a:fld>
            <a:endParaRPr lang="de-DE" altLang="de-DE"/>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466392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D536A-E9D4-46CE-9AD6-139F2E49B3AA}" type="slidenum">
              <a:rPr lang="de-DE" altLang="de-DE"/>
              <a:pPr/>
              <a:t>74</a:t>
            </a:fld>
            <a:endParaRPr lang="de-DE" altLang="de-DE"/>
          </a:p>
        </p:txBody>
      </p:sp>
      <p:sp>
        <p:nvSpPr>
          <p:cNvPr id="1503234" name="Rectangle 2"/>
          <p:cNvSpPr>
            <a:spLocks noGrp="1" noRot="1" noChangeAspect="1" noChangeArrowheads="1" noTextEdit="1"/>
          </p:cNvSpPr>
          <p:nvPr>
            <p:ph type="sldImg"/>
          </p:nvPr>
        </p:nvSpPr>
        <p:spPr>
          <a:ln/>
        </p:spPr>
      </p:sp>
      <p:sp>
        <p:nvSpPr>
          <p:cNvPr id="150323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414576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05DEA-7F33-4BD0-A5EA-9625923839F8}" type="slidenum">
              <a:rPr lang="de-DE" altLang="de-DE"/>
              <a:pPr/>
              <a:t>75</a:t>
            </a:fld>
            <a:endParaRPr lang="de-DE" altLang="de-DE"/>
          </a:p>
        </p:txBody>
      </p:sp>
      <p:sp>
        <p:nvSpPr>
          <p:cNvPr id="1555458" name="Rectangle 2"/>
          <p:cNvSpPr>
            <a:spLocks noGrp="1" noRot="1" noChangeAspect="1" noChangeArrowheads="1" noTextEdit="1"/>
          </p:cNvSpPr>
          <p:nvPr>
            <p:ph type="sldImg"/>
          </p:nvPr>
        </p:nvSpPr>
        <p:spPr>
          <a:ln/>
        </p:spPr>
      </p:sp>
      <p:sp>
        <p:nvSpPr>
          <p:cNvPr id="155545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834560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0C81F-9981-4CEC-9C98-935AF1F212D2}" type="slidenum">
              <a:rPr lang="de-DE" altLang="de-DE"/>
              <a:pPr/>
              <a:t>76</a:t>
            </a:fld>
            <a:endParaRPr lang="de-DE" altLang="de-DE"/>
          </a:p>
        </p:txBody>
      </p:sp>
      <p:sp>
        <p:nvSpPr>
          <p:cNvPr id="1575938" name="Rectangle 2"/>
          <p:cNvSpPr>
            <a:spLocks noGrp="1" noRot="1" noChangeAspect="1" noChangeArrowheads="1" noTextEdit="1"/>
          </p:cNvSpPr>
          <p:nvPr>
            <p:ph type="sldImg"/>
          </p:nvPr>
        </p:nvSpPr>
        <p:spPr>
          <a:ln/>
        </p:spPr>
      </p:sp>
      <p:sp>
        <p:nvSpPr>
          <p:cNvPr id="157593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29163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83CB7F-BC8D-4215-981B-000E65356D95}" type="slidenum">
              <a:rPr lang="de-DE" altLang="de-DE"/>
              <a:pPr/>
              <a:t>77</a:t>
            </a:fld>
            <a:endParaRPr lang="de-DE" altLang="de-DE"/>
          </a:p>
        </p:txBody>
      </p:sp>
      <p:sp>
        <p:nvSpPr>
          <p:cNvPr id="1583106"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542198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433F6-6D5E-410C-895C-92A02CDB42B1}" type="slidenum">
              <a:rPr lang="de-DE" altLang="de-DE"/>
              <a:pPr/>
              <a:t>78</a:t>
            </a:fld>
            <a:endParaRPr lang="de-DE" altLang="de-DE"/>
          </a:p>
        </p:txBody>
      </p:sp>
      <p:sp>
        <p:nvSpPr>
          <p:cNvPr id="1581058" name="Rectangle 2"/>
          <p:cNvSpPr>
            <a:spLocks noGrp="1" noRot="1" noChangeAspect="1" noChangeArrowheads="1" noTextEdit="1"/>
          </p:cNvSpPr>
          <p:nvPr>
            <p:ph type="sldImg"/>
          </p:nvPr>
        </p:nvSpPr>
        <p:spPr>
          <a:ln/>
        </p:spPr>
      </p:sp>
      <p:sp>
        <p:nvSpPr>
          <p:cNvPr id="158105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977590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0D88F-71E9-436B-9D36-15D4F24DF999}" type="slidenum">
              <a:rPr lang="de-DE" altLang="de-DE"/>
              <a:pPr/>
              <a:t>79</a:t>
            </a:fld>
            <a:endParaRPr lang="de-DE" altLang="de-DE"/>
          </a:p>
        </p:txBody>
      </p:sp>
      <p:sp>
        <p:nvSpPr>
          <p:cNvPr id="1598466" name="Rectangle 2"/>
          <p:cNvSpPr>
            <a:spLocks noGrp="1" noRot="1" noChangeAspect="1" noChangeArrowheads="1" noTextEdit="1"/>
          </p:cNvSpPr>
          <p:nvPr>
            <p:ph type="sldImg"/>
          </p:nvPr>
        </p:nvSpPr>
        <p:spPr>
          <a:ln/>
        </p:spPr>
      </p:sp>
      <p:sp>
        <p:nvSpPr>
          <p:cNvPr id="159846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04383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2FB219-2318-46F2-B797-E846D90E1D64}" type="slidenum">
              <a:rPr lang="de-DE" altLang="de-DE"/>
              <a:pPr/>
              <a:t>80</a:t>
            </a:fld>
            <a:endParaRPr lang="de-DE" altLang="de-DE"/>
          </a:p>
        </p:txBody>
      </p:sp>
      <p:sp>
        <p:nvSpPr>
          <p:cNvPr id="1553410" name="Rectangle 2"/>
          <p:cNvSpPr>
            <a:spLocks noGrp="1" noRot="1" noChangeAspect="1" noChangeArrowheads="1" noTextEdit="1"/>
          </p:cNvSpPr>
          <p:nvPr>
            <p:ph type="sldImg"/>
          </p:nvPr>
        </p:nvSpPr>
        <p:spPr>
          <a:ln/>
        </p:spPr>
      </p:sp>
      <p:sp>
        <p:nvSpPr>
          <p:cNvPr id="155341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68936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531">
              <a:defRPr sz="1000">
                <a:solidFill>
                  <a:srgbClr val="969696"/>
                </a:solidFill>
                <a:latin typeface="Arial" panose="020B0604020202020204" pitchFamily="34" charset="0"/>
              </a:defRPr>
            </a:lvl1pPr>
            <a:lvl2pPr marL="742898" indent="-285730" defTabSz="990531">
              <a:defRPr sz="1000">
                <a:solidFill>
                  <a:srgbClr val="969696"/>
                </a:solidFill>
                <a:latin typeface="Arial" panose="020B0604020202020204" pitchFamily="34" charset="0"/>
              </a:defRPr>
            </a:lvl2pPr>
            <a:lvl3pPr marL="1142920" indent="-228584" defTabSz="990531">
              <a:defRPr sz="1000">
                <a:solidFill>
                  <a:srgbClr val="969696"/>
                </a:solidFill>
                <a:latin typeface="Arial" panose="020B0604020202020204" pitchFamily="34" charset="0"/>
              </a:defRPr>
            </a:lvl3pPr>
            <a:lvl4pPr marL="1600089" indent="-228584" defTabSz="990531">
              <a:defRPr sz="1000">
                <a:solidFill>
                  <a:srgbClr val="969696"/>
                </a:solidFill>
                <a:latin typeface="Arial" panose="020B0604020202020204" pitchFamily="34" charset="0"/>
              </a:defRPr>
            </a:lvl4pPr>
            <a:lvl5pPr marL="2057256" indent="-228584" defTabSz="990531">
              <a:defRPr sz="1000">
                <a:solidFill>
                  <a:srgbClr val="969696"/>
                </a:solidFill>
                <a:latin typeface="Arial" panose="020B0604020202020204" pitchFamily="34" charset="0"/>
              </a:defRPr>
            </a:lvl5pPr>
            <a:lvl6pPr marL="2514424" indent="-228584" defTabSz="990531" eaLnBrk="0" fontAlgn="base" hangingPunct="0">
              <a:spcBef>
                <a:spcPct val="0"/>
              </a:spcBef>
              <a:spcAft>
                <a:spcPct val="0"/>
              </a:spcAft>
              <a:defRPr sz="1000">
                <a:solidFill>
                  <a:srgbClr val="969696"/>
                </a:solidFill>
                <a:latin typeface="Arial" panose="020B0604020202020204" pitchFamily="34" charset="0"/>
              </a:defRPr>
            </a:lvl6pPr>
            <a:lvl7pPr marL="2971592" indent="-228584" defTabSz="990531" eaLnBrk="0" fontAlgn="base" hangingPunct="0">
              <a:spcBef>
                <a:spcPct val="0"/>
              </a:spcBef>
              <a:spcAft>
                <a:spcPct val="0"/>
              </a:spcAft>
              <a:defRPr sz="1000">
                <a:solidFill>
                  <a:srgbClr val="969696"/>
                </a:solidFill>
                <a:latin typeface="Arial" panose="020B0604020202020204" pitchFamily="34" charset="0"/>
              </a:defRPr>
            </a:lvl7pPr>
            <a:lvl8pPr marL="3428760" indent="-228584" defTabSz="990531" eaLnBrk="0" fontAlgn="base" hangingPunct="0">
              <a:spcBef>
                <a:spcPct val="0"/>
              </a:spcBef>
              <a:spcAft>
                <a:spcPct val="0"/>
              </a:spcAft>
              <a:defRPr sz="1000">
                <a:solidFill>
                  <a:srgbClr val="969696"/>
                </a:solidFill>
                <a:latin typeface="Arial" panose="020B0604020202020204" pitchFamily="34" charset="0"/>
              </a:defRPr>
            </a:lvl8pPr>
            <a:lvl9pPr marL="3885928" indent="-228584" defTabSz="990531"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a:solidFill>
                  <a:srgbClr val="000000"/>
                </a:solidFill>
              </a:rPr>
              <a:pPr/>
              <a:t>25</a:t>
            </a:fld>
            <a:endParaRPr lang="de-DE" altLang="de-DE" sz="1300" dirty="0">
              <a:solidFill>
                <a:srgbClr val="000000"/>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1801764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AA2D50D-6DE2-49D0-8955-5D67D18A867B}" type="slidenum">
              <a:rPr lang="de-DE" altLang="de-DE" smtClean="0"/>
              <a:pPr>
                <a:defRPr/>
              </a:pPr>
              <a:t>81</a:t>
            </a:fld>
            <a:endParaRPr lang="de-DE" altLang="de-DE"/>
          </a:p>
        </p:txBody>
      </p:sp>
    </p:spTree>
    <p:extLst>
      <p:ext uri="{BB962C8B-B14F-4D97-AF65-F5344CB8AC3E}">
        <p14:creationId xmlns:p14="http://schemas.microsoft.com/office/powerpoint/2010/main" val="1161317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F3804B69-12E5-40F5-A205-D62E936A1408}" type="slidenum">
              <a:rPr lang="de-DE" altLang="de-DE" sz="1300" smtClean="0">
                <a:solidFill>
                  <a:schemeClr val="tx1"/>
                </a:solidFill>
              </a:rPr>
              <a:pPr/>
              <a:t>82</a:t>
            </a:fld>
            <a:endParaRPr lang="de-DE" altLang="de-DE" sz="1300" dirty="0" smtClean="0">
              <a:solidFill>
                <a:schemeClr val="tx1"/>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2534337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smtClean="0">
                <a:solidFill>
                  <a:srgbClr val="000000"/>
                </a:solidFill>
              </a:rPr>
              <a:pPr/>
              <a:t>86</a:t>
            </a:fld>
            <a:endParaRPr lang="de-DE" altLang="de-DE" sz="1300" dirty="0"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 name="Notizenplatzhalter 1"/>
          <p:cNvSpPr>
            <a:spLocks noGrp="1"/>
          </p:cNvSpPr>
          <p:nvPr>
            <p:ph type="body" sz="quarter" idx="10"/>
          </p:nvPr>
        </p:nvSpPr>
        <p:spPr/>
        <p:txBody>
          <a:bodyPr/>
          <a:lstStyle/>
          <a:p>
            <a:endParaRPr lang="de-DE" dirty="0"/>
          </a:p>
        </p:txBody>
      </p:sp>
    </p:spTree>
    <p:extLst>
      <p:ext uri="{BB962C8B-B14F-4D97-AF65-F5344CB8AC3E}">
        <p14:creationId xmlns:p14="http://schemas.microsoft.com/office/powerpoint/2010/main" val="2170800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lgn="ctr" defTabSz="876300">
              <a:defRPr sz="2000">
                <a:solidFill>
                  <a:schemeClr val="tx1"/>
                </a:solidFill>
                <a:latin typeface="Arial" panose="020B0604020202020204" pitchFamily="34" charset="0"/>
              </a:defRPr>
            </a:lvl1pPr>
            <a:lvl2pPr marL="742950" indent="-285750" algn="ctr" defTabSz="876300">
              <a:defRPr sz="2000">
                <a:solidFill>
                  <a:schemeClr val="tx1"/>
                </a:solidFill>
                <a:latin typeface="Arial" panose="020B0604020202020204" pitchFamily="34" charset="0"/>
              </a:defRPr>
            </a:lvl2pPr>
            <a:lvl3pPr marL="1143000" indent="-228600" algn="ctr" defTabSz="876300">
              <a:defRPr sz="2000">
                <a:solidFill>
                  <a:schemeClr val="tx1"/>
                </a:solidFill>
                <a:latin typeface="Arial" panose="020B0604020202020204" pitchFamily="34" charset="0"/>
              </a:defRPr>
            </a:lvl3pPr>
            <a:lvl4pPr marL="1600200" indent="-228600" algn="ctr" defTabSz="876300">
              <a:defRPr sz="2000">
                <a:solidFill>
                  <a:schemeClr val="tx1"/>
                </a:solidFill>
                <a:latin typeface="Arial" panose="020B0604020202020204" pitchFamily="34" charset="0"/>
              </a:defRPr>
            </a:lvl4pPr>
            <a:lvl5pPr marL="2057400" indent="-228600" algn="ctr" defTabSz="876300">
              <a:defRPr sz="2000">
                <a:solidFill>
                  <a:schemeClr val="tx1"/>
                </a:solidFill>
                <a:latin typeface="Arial" panose="020B0604020202020204" pitchFamily="34" charset="0"/>
              </a:defRPr>
            </a:lvl5pPr>
            <a:lvl6pPr marL="2514600" indent="-228600" algn="ctr" defTabSz="876300"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defTabSz="876300"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defTabSz="876300"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defTabSz="876300" eaLnBrk="0" fontAlgn="base" hangingPunct="0">
              <a:spcBef>
                <a:spcPct val="0"/>
              </a:spcBef>
              <a:spcAft>
                <a:spcPct val="0"/>
              </a:spcAft>
              <a:defRPr sz="2000">
                <a:solidFill>
                  <a:schemeClr val="tx1"/>
                </a:solidFill>
                <a:latin typeface="Arial" panose="020B0604020202020204" pitchFamily="34" charset="0"/>
              </a:defRPr>
            </a:lvl9pPr>
          </a:lstStyle>
          <a:p>
            <a:pPr algn="r"/>
            <a:fld id="{16AB61B5-4243-440A-85E6-2E096A2CB8E6}" type="slidenum">
              <a:rPr lang="de-DE" altLang="de-DE" sz="1100"/>
              <a:pPr algn="r"/>
              <a:t>87</a:t>
            </a:fld>
            <a:endParaRPr lang="de-DE" altLang="de-DE" sz="11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929611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568431A8-35C9-47AA-A8C5-46D79CD269D0}" type="slidenum">
              <a:rPr lang="de-DE" altLang="de-DE" sz="1300" smtClean="0">
                <a:solidFill>
                  <a:schemeClr val="tx1"/>
                </a:solidFill>
              </a:rPr>
              <a:pPr/>
              <a:t>88</a:t>
            </a:fld>
            <a:endParaRPr lang="de-DE" altLang="de-DE" sz="1300" dirty="0" smtClean="0">
              <a:solidFill>
                <a:schemeClr val="tx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2160083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812B939D-D8F0-45E3-8A07-11999D8AFB66}" type="slidenum">
              <a:rPr lang="de-DE" altLang="de-DE" sz="1300" smtClean="0">
                <a:solidFill>
                  <a:srgbClr val="000000"/>
                </a:solidFill>
              </a:rPr>
              <a:pPr/>
              <a:t>91</a:t>
            </a:fld>
            <a:endParaRPr lang="de-DE" altLang="de-DE" sz="1300" dirty="0" smtClean="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10278580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AA2D50D-6DE2-49D0-8955-5D67D18A867B}" type="slidenum">
              <a:rPr lang="de-DE" altLang="de-DE" smtClean="0"/>
              <a:pPr>
                <a:defRPr/>
              </a:pPr>
              <a:t>92</a:t>
            </a:fld>
            <a:endParaRPr lang="de-DE" altLang="de-DE" dirty="0"/>
          </a:p>
        </p:txBody>
      </p:sp>
    </p:spTree>
    <p:extLst>
      <p:ext uri="{BB962C8B-B14F-4D97-AF65-F5344CB8AC3E}">
        <p14:creationId xmlns:p14="http://schemas.microsoft.com/office/powerpoint/2010/main" val="919566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B0C1CAD0-5FC6-4265-BC16-996A17F3C0F3}" type="slidenum">
              <a:rPr lang="de-DE" altLang="de-DE" sz="1300" smtClean="0">
                <a:solidFill>
                  <a:schemeClr val="tx1"/>
                </a:solidFill>
              </a:rPr>
              <a:pPr/>
              <a:t>93</a:t>
            </a:fld>
            <a:endParaRPr lang="de-DE" altLang="de-DE" sz="1300" dirty="0" smtClean="0">
              <a:solidFill>
                <a:schemeClr val="tx1"/>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5474950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87D52-3CA4-495B-9BF7-40F97B1C8702}" type="slidenum">
              <a:rPr lang="de-DE" altLang="de-DE"/>
              <a:pPr/>
              <a:t>96</a:t>
            </a:fld>
            <a:endParaRPr lang="de-DE" altLang="de-DE"/>
          </a:p>
        </p:txBody>
      </p:sp>
      <p:sp>
        <p:nvSpPr>
          <p:cNvPr id="1685506" name="Rectangle 2"/>
          <p:cNvSpPr>
            <a:spLocks noGrp="1" noRot="1" noChangeAspect="1" noChangeArrowheads="1" noTextEdit="1"/>
          </p:cNvSpPr>
          <p:nvPr>
            <p:ph type="sldImg"/>
          </p:nvPr>
        </p:nvSpPr>
        <p:spPr>
          <a:ln/>
        </p:spPr>
      </p:sp>
      <p:sp>
        <p:nvSpPr>
          <p:cNvPr id="168550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262941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5A1B44-D594-4C79-8B97-923AEBF9570B}" type="slidenum">
              <a:rPr lang="de-DE" altLang="de-DE"/>
              <a:pPr/>
              <a:t>98</a:t>
            </a:fld>
            <a:endParaRPr lang="de-DE" altLang="de-DE"/>
          </a:p>
        </p:txBody>
      </p:sp>
      <p:sp>
        <p:nvSpPr>
          <p:cNvPr id="1654786" name="Rectangle 2"/>
          <p:cNvSpPr>
            <a:spLocks noGrp="1" noRot="1" noChangeAspect="1" noChangeArrowheads="1" noTextEdit="1"/>
          </p:cNvSpPr>
          <p:nvPr>
            <p:ph type="sldImg"/>
          </p:nvPr>
        </p:nvSpPr>
        <p:spPr>
          <a:ln/>
        </p:spPr>
      </p:sp>
      <p:sp>
        <p:nvSpPr>
          <p:cNvPr id="165478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0913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1A73CD52-3A57-4708-8BD0-F8AEC4CDB972}" type="slidenum">
              <a:rPr lang="de-DE" altLang="de-DE" sz="1300" smtClean="0">
                <a:solidFill>
                  <a:schemeClr val="tx1"/>
                </a:solidFill>
              </a:rPr>
              <a:pPr/>
              <a:t>26</a:t>
            </a:fld>
            <a:endParaRPr lang="de-DE" altLang="de-DE" sz="1300" dirty="0" smtClean="0">
              <a:solidFill>
                <a:schemeClr val="tx1"/>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5093351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AA2D50D-6DE2-49D0-8955-5D67D18A867B}" type="slidenum">
              <a:rPr lang="de-DE" altLang="de-DE" smtClean="0"/>
              <a:pPr>
                <a:defRPr/>
              </a:pPr>
              <a:t>100</a:t>
            </a:fld>
            <a:endParaRPr lang="de-DE" altLang="de-DE" dirty="0"/>
          </a:p>
        </p:txBody>
      </p:sp>
    </p:spTree>
    <p:extLst>
      <p:ext uri="{BB962C8B-B14F-4D97-AF65-F5344CB8AC3E}">
        <p14:creationId xmlns:p14="http://schemas.microsoft.com/office/powerpoint/2010/main" val="517719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ACA64-1C43-4175-B02F-72391DCA8F57}" type="slidenum">
              <a:rPr lang="de-DE" altLang="de-DE">
                <a:solidFill>
                  <a:srgbClr val="000000"/>
                </a:solidFill>
              </a:rPr>
              <a:pPr/>
              <a:t>27</a:t>
            </a:fld>
            <a:endParaRPr lang="de-DE" altLang="de-DE">
              <a:solidFill>
                <a:srgbClr val="000000"/>
              </a:solidFill>
            </a:endParaRPr>
          </a:p>
        </p:txBody>
      </p:sp>
      <p:sp>
        <p:nvSpPr>
          <p:cNvPr id="1673218" name="Rectangle 2"/>
          <p:cNvSpPr>
            <a:spLocks noGrp="1" noRot="1" noChangeAspect="1" noChangeArrowheads="1" noTextEdit="1"/>
          </p:cNvSpPr>
          <p:nvPr>
            <p:ph type="sldImg"/>
          </p:nvPr>
        </p:nvSpPr>
        <p:spPr>
          <a:ln/>
        </p:spPr>
      </p:sp>
      <p:sp>
        <p:nvSpPr>
          <p:cNvPr id="167321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6736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DD546AF5-FEF4-4BE7-B44E-4EF178603605}" type="slidenum">
              <a:rPr lang="de-DE" altLang="de-DE" sz="1300" smtClean="0">
                <a:solidFill>
                  <a:schemeClr val="tx1"/>
                </a:solidFill>
              </a:rPr>
              <a:pPr/>
              <a:t>29</a:t>
            </a:fld>
            <a:endParaRPr lang="de-DE" altLang="de-DE" sz="1300" dirty="0" smtClean="0">
              <a:solidFill>
                <a:schemeClr val="tx1"/>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226737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88.xml"/><Relationship Id="rId3" Type="http://schemas.openxmlformats.org/officeDocument/2006/relationships/slide" Target="../slides/slide20.xml"/><Relationship Id="rId7" Type="http://schemas.openxmlformats.org/officeDocument/2006/relationships/slide" Target="../slides/slide82.xml"/><Relationship Id="rId2" Type="http://schemas.openxmlformats.org/officeDocument/2006/relationships/slide" Target="../slides/slide9.xml"/><Relationship Id="rId1" Type="http://schemas.openxmlformats.org/officeDocument/2006/relationships/slideMaster" Target="../slideMasters/slideMaster2.xml"/><Relationship Id="rId6" Type="http://schemas.openxmlformats.org/officeDocument/2006/relationships/slide" Target="../slides/slide68.xml"/><Relationship Id="rId11" Type="http://schemas.openxmlformats.org/officeDocument/2006/relationships/image" Target="../media/image4.jpeg"/><Relationship Id="rId5" Type="http://schemas.openxmlformats.org/officeDocument/2006/relationships/slide" Target="../slides/slide29.xml"/><Relationship Id="rId10" Type="http://schemas.openxmlformats.org/officeDocument/2006/relationships/slide" Target="../slides/slide2.xml"/><Relationship Id="rId4" Type="http://schemas.openxmlformats.org/officeDocument/2006/relationships/slide" Target="../slides/slide26.xml"/><Relationship Id="rId9" Type="http://schemas.openxmlformats.org/officeDocument/2006/relationships/slide" Target="../slides/slide9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el">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4" name="Grafik 3"/>
          <p:cNvPicPr preferRelativeResize="0">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8729906" y="395837"/>
            <a:ext cx="1512000" cy="1440000"/>
          </a:xfrm>
          <a:prstGeom prst="rect">
            <a:avLst/>
          </a:prstGeom>
        </p:spPr>
      </p:pic>
      <p:sp>
        <p:nvSpPr>
          <p:cNvPr id="5" name="Text Box 3"/>
          <p:cNvSpPr txBox="1">
            <a:spLocks noChangeArrowheads="1"/>
          </p:cNvSpPr>
          <p:nvPr userDrawn="1"/>
        </p:nvSpPr>
        <p:spPr bwMode="auto">
          <a:xfrm>
            <a:off x="0" y="4859837"/>
            <a:ext cx="10691812" cy="2699838"/>
          </a:xfrm>
          <a:prstGeom prst="rect">
            <a:avLst/>
          </a:prstGeom>
          <a:solidFill>
            <a:srgbClr val="FABB00">
              <a:alpha val="74902"/>
            </a:srgbClr>
          </a:solidFill>
          <a:ln>
            <a:noFill/>
          </a:ln>
          <a:effectLst/>
          <a:extLst/>
        </p:spPr>
        <p:txBody>
          <a:bodyPr wrap="square" lIns="540000" tIns="396000" rIns="72000" bIns="72000">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sz="2400" dirty="0" smtClean="0">
              <a:solidFill>
                <a:schemeClr val="bg1"/>
              </a:solidFill>
            </a:endParaRPr>
          </a:p>
        </p:txBody>
      </p:sp>
      <p:pic>
        <p:nvPicPr>
          <p:cNvPr id="6" name="Grafik 5"/>
          <p:cNvPicPr preferRelativeResize="0">
            <a:picLocks/>
          </p:cNvPicPr>
          <p:nvPr userDrawn="1"/>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370242" y="4463913"/>
            <a:ext cx="2321571" cy="828000"/>
          </a:xfrm>
          <a:prstGeom prst="rect">
            <a:avLst/>
          </a:prstGeom>
        </p:spPr>
      </p:pic>
    </p:spTree>
    <p:extLst>
      <p:ext uri="{BB962C8B-B14F-4D97-AF65-F5344CB8AC3E}">
        <p14:creationId xmlns:p14="http://schemas.microsoft.com/office/powerpoint/2010/main" val="275627544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eer">
    <p:bg>
      <p:bgPr>
        <a:solidFill>
          <a:schemeClr val="tx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052440"/>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14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Inhalte - hier im Master eintragen">
    <p:spTree>
      <p:nvGrpSpPr>
        <p:cNvPr id="1" name=""/>
        <p:cNvGrpSpPr/>
        <p:nvPr/>
      </p:nvGrpSpPr>
      <p:grpSpPr>
        <a:xfrm>
          <a:off x="0" y="0"/>
          <a:ext cx="0" cy="0"/>
          <a:chOff x="0" y="0"/>
          <a:chExt cx="0" cy="0"/>
        </a:xfrm>
      </p:grpSpPr>
      <p:grpSp>
        <p:nvGrpSpPr>
          <p:cNvPr id="3" name="Gruppieren 2"/>
          <p:cNvGrpSpPr/>
          <p:nvPr userDrawn="1"/>
        </p:nvGrpSpPr>
        <p:grpSpPr>
          <a:xfrm>
            <a:off x="0" y="971550"/>
            <a:ext cx="525463" cy="5545138"/>
            <a:chOff x="0" y="971550"/>
            <a:chExt cx="525463" cy="5545138"/>
          </a:xfrm>
        </p:grpSpPr>
        <p:sp>
          <p:nvSpPr>
            <p:cNvPr id="4" name="Rectangle 73">
              <a:hlinkClick r:id="rId2" action="ppaction://hlinksldjump"/>
            </p:cNvPr>
            <p:cNvSpPr>
              <a:spLocks noChangeArrowheads="1"/>
            </p:cNvSpPr>
            <p:nvPr userDrawn="1"/>
          </p:nvSpPr>
          <p:spPr bwMode="auto">
            <a:xfrm>
              <a:off x="0" y="16208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5" name="Rectangle 74">
              <a:hlinkClick r:id="rId3" action="ppaction://hlinksldjump"/>
            </p:cNvPr>
            <p:cNvSpPr>
              <a:spLocks noChangeArrowheads="1"/>
            </p:cNvSpPr>
            <p:nvPr userDrawn="1"/>
          </p:nvSpPr>
          <p:spPr bwMode="auto">
            <a:xfrm>
              <a:off x="0" y="22685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6" name="Rectangle 75">
              <a:hlinkClick r:id="rId4" action="ppaction://hlinksldjump"/>
            </p:cNvPr>
            <p:cNvSpPr>
              <a:spLocks noChangeArrowheads="1"/>
            </p:cNvSpPr>
            <p:nvPr userDrawn="1"/>
          </p:nvSpPr>
          <p:spPr bwMode="auto">
            <a:xfrm>
              <a:off x="0" y="29162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7" name="Rectangle 76">
              <a:hlinkClick r:id="rId5" action="ppaction://hlinksldjump"/>
            </p:cNvPr>
            <p:cNvSpPr>
              <a:spLocks noChangeArrowheads="1"/>
            </p:cNvSpPr>
            <p:nvPr userDrawn="1"/>
          </p:nvSpPr>
          <p:spPr bwMode="auto">
            <a:xfrm>
              <a:off x="0" y="3563938"/>
              <a:ext cx="522288" cy="358775"/>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8" name="Rectangle 77">
              <a:hlinkClick r:id="rId6" action="ppaction://hlinksldjump"/>
            </p:cNvPr>
            <p:cNvSpPr>
              <a:spLocks noChangeArrowheads="1"/>
            </p:cNvSpPr>
            <p:nvPr userDrawn="1"/>
          </p:nvSpPr>
          <p:spPr bwMode="auto">
            <a:xfrm>
              <a:off x="0" y="4208463"/>
              <a:ext cx="522288" cy="358775"/>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9" name="Rectangle 78">
              <a:hlinkClick r:id="rId7" action="ppaction://hlinksldjump"/>
            </p:cNvPr>
            <p:cNvSpPr>
              <a:spLocks noChangeArrowheads="1"/>
            </p:cNvSpPr>
            <p:nvPr userDrawn="1"/>
          </p:nvSpPr>
          <p:spPr bwMode="auto">
            <a:xfrm>
              <a:off x="0" y="48593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10" name="Rectangle 79">
              <a:hlinkClick r:id="rId8" action="ppaction://hlinksldjump"/>
            </p:cNvPr>
            <p:cNvSpPr>
              <a:spLocks noChangeArrowheads="1"/>
            </p:cNvSpPr>
            <p:nvPr userDrawn="1"/>
          </p:nvSpPr>
          <p:spPr bwMode="auto">
            <a:xfrm>
              <a:off x="0" y="55070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11" name="Rectangle 80">
              <a:hlinkClick r:id="rId9" action="ppaction://hlinksldjump"/>
            </p:cNvPr>
            <p:cNvSpPr>
              <a:spLocks noChangeArrowheads="1"/>
            </p:cNvSpPr>
            <p:nvPr userDrawn="1"/>
          </p:nvSpPr>
          <p:spPr bwMode="auto">
            <a:xfrm>
              <a:off x="3175" y="6156325"/>
              <a:ext cx="522288" cy="360363"/>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12" name="Rectangle 73">
              <a:hlinkClick r:id="rId10" action="ppaction://hlinksldjump"/>
            </p:cNvPr>
            <p:cNvSpPr>
              <a:spLocks noChangeArrowheads="1"/>
            </p:cNvSpPr>
            <p:nvPr userDrawn="1"/>
          </p:nvSpPr>
          <p:spPr bwMode="auto">
            <a:xfrm>
              <a:off x="0" y="971550"/>
              <a:ext cx="522288" cy="360363"/>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grpSp>
      <p:sp>
        <p:nvSpPr>
          <p:cNvPr id="15" name="Rectangle 48"/>
          <p:cNvSpPr>
            <a:spLocks noChangeArrowheads="1"/>
          </p:cNvSpPr>
          <p:nvPr userDrawn="1"/>
        </p:nvSpPr>
        <p:spPr bwMode="auto">
          <a:xfrm>
            <a:off x="1313906" y="827837"/>
            <a:ext cx="9377907" cy="58794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marL="498475" indent="-498475" algn="l" defTabSz="995363">
              <a:defRPr>
                <a:solidFill>
                  <a:schemeClr val="tx1"/>
                </a:solidFill>
                <a:latin typeface="Arial" panose="020B0604020202020204" pitchFamily="34" charset="0"/>
              </a:defRPr>
            </a:lvl1pPr>
            <a:lvl2pPr marL="995363" indent="-496888" algn="l" defTabSz="995363">
              <a:defRPr>
                <a:solidFill>
                  <a:schemeClr val="tx1"/>
                </a:solidFill>
                <a:latin typeface="Arial" panose="020B0604020202020204" pitchFamily="34" charset="0"/>
              </a:defRPr>
            </a:lvl2pPr>
            <a:lvl3pPr marL="1497013" indent="-501650" algn="l" defTabSz="995363">
              <a:defRPr>
                <a:solidFill>
                  <a:schemeClr val="tx1"/>
                </a:solidFill>
                <a:latin typeface="Arial" panose="020B0604020202020204" pitchFamily="34" charset="0"/>
              </a:defRPr>
            </a:lvl3pPr>
            <a:lvl4pPr marL="1995488" indent="-498475" algn="l" defTabSz="995363">
              <a:defRPr>
                <a:solidFill>
                  <a:schemeClr val="tx1"/>
                </a:solidFill>
                <a:latin typeface="Arial" panose="020B0604020202020204" pitchFamily="34" charset="0"/>
              </a:defRPr>
            </a:lvl4pPr>
            <a:lvl5pPr marL="2493963" indent="-498475" algn="l" defTabSz="995363">
              <a:defRPr>
                <a:solidFill>
                  <a:schemeClr val="tx1"/>
                </a:solidFill>
                <a:latin typeface="Arial" panose="020B0604020202020204" pitchFamily="34" charset="0"/>
              </a:defRPr>
            </a:lvl5pPr>
            <a:lvl6pPr marL="2951163" indent="-498475" defTabSz="995363" fontAlgn="base">
              <a:spcBef>
                <a:spcPct val="0"/>
              </a:spcBef>
              <a:spcAft>
                <a:spcPct val="0"/>
              </a:spcAft>
              <a:defRPr>
                <a:solidFill>
                  <a:schemeClr val="tx1"/>
                </a:solidFill>
                <a:latin typeface="Arial" panose="020B0604020202020204" pitchFamily="34" charset="0"/>
              </a:defRPr>
            </a:lvl6pPr>
            <a:lvl7pPr marL="3408363" indent="-498475" defTabSz="995363" fontAlgn="base">
              <a:spcBef>
                <a:spcPct val="0"/>
              </a:spcBef>
              <a:spcAft>
                <a:spcPct val="0"/>
              </a:spcAft>
              <a:defRPr>
                <a:solidFill>
                  <a:schemeClr val="tx1"/>
                </a:solidFill>
                <a:latin typeface="Arial" panose="020B0604020202020204" pitchFamily="34" charset="0"/>
              </a:defRPr>
            </a:lvl7pPr>
            <a:lvl8pPr marL="3865563" indent="-498475" defTabSz="995363" fontAlgn="base">
              <a:spcBef>
                <a:spcPct val="0"/>
              </a:spcBef>
              <a:spcAft>
                <a:spcPct val="0"/>
              </a:spcAft>
              <a:defRPr>
                <a:solidFill>
                  <a:schemeClr val="tx1"/>
                </a:solidFill>
                <a:latin typeface="Arial" panose="020B0604020202020204" pitchFamily="34" charset="0"/>
              </a:defRPr>
            </a:lvl8pPr>
            <a:lvl9pPr marL="4322763" indent="-498475" defTabSz="995363" fontAlgn="base">
              <a:spcBef>
                <a:spcPct val="0"/>
              </a:spcBef>
              <a:spcAft>
                <a:spcPct val="0"/>
              </a:spcAft>
              <a:defRPr>
                <a:solidFill>
                  <a:schemeClr val="tx1"/>
                </a:solidFill>
                <a:latin typeface="Arial" panose="020B0604020202020204" pitchFamily="34" charset="0"/>
              </a:defRPr>
            </a:lvl9pPr>
          </a:lstStyle>
          <a:p>
            <a:pPr marL="0" indent="0" eaLnBrk="1" hangingPunct="1">
              <a:lnSpc>
                <a:spcPct val="150000"/>
              </a:lnSpc>
              <a:spcBef>
                <a:spcPts val="0"/>
              </a:spcBef>
              <a:spcAft>
                <a:spcPts val="800"/>
              </a:spcAft>
              <a:buClr>
                <a:prstClr val="black"/>
              </a:buClr>
              <a:defRPr/>
            </a:pPr>
            <a:r>
              <a:rPr lang="de-DE" altLang="de-DE" sz="2400" b="1" dirty="0" smtClean="0">
                <a:solidFill>
                  <a:schemeClr val="tx1">
                    <a:lumMod val="85000"/>
                    <a:lumOff val="15000"/>
                  </a:schemeClr>
                </a:solidFill>
                <a:cs typeface="Arial" panose="020B0604020202020204" pitchFamily="34" charset="0"/>
              </a:rPr>
              <a:t>Heizungspumpe</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Stromverbrauch ermitteln</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Lohnt sich der Pumpentauch?</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Energie-Effizienz-Index (EEI)</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Hydraulischer Abgleich</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Heizkurve einstellen</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Optimierung</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Fazit / Ende</a:t>
            </a:r>
          </a:p>
          <a:p>
            <a:pPr marL="0" indent="0" eaLnBrk="1" hangingPunct="1">
              <a:lnSpc>
                <a:spcPct val="150000"/>
              </a:lnSpc>
              <a:spcBef>
                <a:spcPts val="0"/>
              </a:spcBef>
              <a:spcAft>
                <a:spcPts val="800"/>
              </a:spcAft>
              <a:buClr>
                <a:prstClr val="black"/>
              </a:buClr>
              <a:defRPr/>
            </a:pPr>
            <a:r>
              <a:rPr lang="de-DE" altLang="de-DE" sz="2400" dirty="0" smtClean="0">
                <a:solidFill>
                  <a:schemeClr val="tx1">
                    <a:lumMod val="85000"/>
                    <a:lumOff val="15000"/>
                  </a:schemeClr>
                </a:solidFill>
                <a:cs typeface="Arial" panose="020B0604020202020204" pitchFamily="34" charset="0"/>
              </a:rPr>
              <a:t>Anhang</a:t>
            </a:r>
          </a:p>
        </p:txBody>
      </p:sp>
      <p:pic>
        <p:nvPicPr>
          <p:cNvPr id="14" name="Grafik 13"/>
          <p:cNvPicPr preferRelativeResize="0">
            <a:picLocks/>
          </p:cNvPicPr>
          <p:nvPr userDrawn="1"/>
        </p:nvPicPr>
        <p:blipFill>
          <a:blip r:embed="rId11" cstate="print">
            <a:extLst>
              <a:ext uri="{28A0092B-C50C-407E-A947-70E740481C1C}">
                <a14:useLocalDpi xmlns:a14="http://schemas.microsoft.com/office/drawing/2010/main" val="0"/>
              </a:ext>
            </a:extLst>
          </a:blip>
          <a:stretch>
            <a:fillRect/>
          </a:stretch>
        </p:blipFill>
        <p:spPr>
          <a:xfrm>
            <a:off x="9306346" y="359457"/>
            <a:ext cx="1008000" cy="936000"/>
          </a:xfrm>
          <a:prstGeom prst="rect">
            <a:avLst/>
          </a:prstGeom>
        </p:spPr>
      </p:pic>
    </p:spTree>
    <p:extLst>
      <p:ext uri="{BB962C8B-B14F-4D97-AF65-F5344CB8AC3E}">
        <p14:creationId xmlns:p14="http://schemas.microsoft.com/office/powerpoint/2010/main" val="274047812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weiß">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53667"/>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grau">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376535"/>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chwarz">
    <p:bg>
      <p:bgPr>
        <a:solidFill>
          <a:srgbClr val="11111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21113"/>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Himm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412043"/>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336477" y="1237991"/>
            <a:ext cx="8018860" cy="2631522"/>
          </a:xfrm>
          <a:prstGeom prst="rect">
            <a:avLst/>
          </a:prstGeom>
        </p:spPr>
        <p:txBody>
          <a:bodyPr anchor="b"/>
          <a:lstStyle>
            <a:lvl1pPr algn="ctr">
              <a:defRPr sz="5999"/>
            </a:lvl1pPr>
          </a:lstStyle>
          <a:p>
            <a:r>
              <a:rPr lang="de-DE" smtClean="0"/>
              <a:t>Titelmasterformat durch Klicken bearbeiten</a:t>
            </a:r>
            <a:endParaRPr lang="de-DE"/>
          </a:p>
        </p:txBody>
      </p:sp>
      <p:sp>
        <p:nvSpPr>
          <p:cNvPr id="3" name="Untertitel 2"/>
          <p:cNvSpPr>
            <a:spLocks noGrp="1"/>
          </p:cNvSpPr>
          <p:nvPr>
            <p:ph type="subTitle" idx="1"/>
          </p:nvPr>
        </p:nvSpPr>
        <p:spPr>
          <a:xfrm>
            <a:off x="1336477" y="3971091"/>
            <a:ext cx="8018860" cy="182524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36662908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slide" Target="../slides/slide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 Target="../slides/slide2.xml"/><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324">
            <a:hlinkClick r:id="" action="ppaction://hlinkshowjump?jump=endshow" highlightClick="1"/>
            <a:hlinkHover r:id="" action="ppaction://noaction" highlightClick="1"/>
          </p:cNvPr>
          <p:cNvSpPr>
            <a:spLocks noChangeArrowheads="1"/>
          </p:cNvSpPr>
          <p:nvPr userDrawn="1"/>
        </p:nvSpPr>
        <p:spPr bwMode="auto">
          <a:xfrm>
            <a:off x="9666386" y="0"/>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
        <p:nvSpPr>
          <p:cNvPr id="6" name="Rectangle 324">
            <a:hlinkClick r:id="rId5" action="ppaction://hlinksldjump" highlightClick="1"/>
            <a:hlinkHover r:id="" action="ppaction://noaction" highlightClick="1"/>
          </p:cNvPr>
          <p:cNvSpPr>
            <a:spLocks noChangeArrowheads="1"/>
          </p:cNvSpPr>
          <p:nvPr userDrawn="1"/>
        </p:nvSpPr>
        <p:spPr bwMode="auto">
          <a:xfrm>
            <a:off x="3014" y="-1862"/>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Tree>
    <p:extLst>
      <p:ext uri="{BB962C8B-B14F-4D97-AF65-F5344CB8AC3E}">
        <p14:creationId xmlns:p14="http://schemas.microsoft.com/office/powerpoint/2010/main" val="3059082021"/>
      </p:ext>
    </p:extLst>
  </p:cSld>
  <p:clrMap bg1="lt1" tx1="dk1" bg2="lt2" tx2="dk2" accent1="accent1" accent2="accent2" accent3="accent3" accent4="accent4" accent5="accent5" accent6="accent6" hlink="hlink" folHlink="folHlink"/>
  <p:sldLayoutIdLst>
    <p:sldLayoutId id="2147483848" r:id="rId1"/>
    <p:sldLayoutId id="2147483850" r:id="rId2"/>
    <p:sldLayoutId id="2147483849" r:id="rId3"/>
  </p:sldLayoutIdLst>
  <p:transition/>
  <p:timing>
    <p:tnLst>
      <p:par>
        <p:cTn id="1" dur="indefinite" restart="never" nodeType="tmRoot"/>
      </p:par>
    </p:tnLst>
  </p:timing>
  <p:txStyles>
    <p:titleStyle>
      <a:lvl1pPr algn="ctr" defTabSz="993775" rtl="0" eaLnBrk="0" fontAlgn="base" hangingPunct="0">
        <a:spcBef>
          <a:spcPct val="0"/>
        </a:spcBef>
        <a:spcAft>
          <a:spcPct val="0"/>
        </a:spcAft>
        <a:defRPr sz="4700" kern="1200">
          <a:solidFill>
            <a:schemeClr val="tx2"/>
          </a:solidFill>
          <a:latin typeface="+mj-lt"/>
          <a:ea typeface="+mj-ea"/>
          <a:cs typeface="+mj-cs"/>
        </a:defRPr>
      </a:lvl1pPr>
      <a:lvl2pPr algn="ctr" defTabSz="993775" rtl="0" eaLnBrk="0" fontAlgn="base" hangingPunct="0">
        <a:spcBef>
          <a:spcPct val="0"/>
        </a:spcBef>
        <a:spcAft>
          <a:spcPct val="0"/>
        </a:spcAft>
        <a:defRPr sz="4700">
          <a:solidFill>
            <a:schemeClr val="tx2"/>
          </a:solidFill>
          <a:latin typeface="Arial" panose="020B0604020202020204" pitchFamily="34" charset="0"/>
        </a:defRPr>
      </a:lvl2pPr>
      <a:lvl3pPr algn="ctr" defTabSz="993775" rtl="0" eaLnBrk="0" fontAlgn="base" hangingPunct="0">
        <a:spcBef>
          <a:spcPct val="0"/>
        </a:spcBef>
        <a:spcAft>
          <a:spcPct val="0"/>
        </a:spcAft>
        <a:defRPr sz="4700">
          <a:solidFill>
            <a:schemeClr val="tx2"/>
          </a:solidFill>
          <a:latin typeface="Arial" panose="020B0604020202020204" pitchFamily="34" charset="0"/>
        </a:defRPr>
      </a:lvl3pPr>
      <a:lvl4pPr algn="ctr" defTabSz="993775" rtl="0" eaLnBrk="0" fontAlgn="base" hangingPunct="0">
        <a:spcBef>
          <a:spcPct val="0"/>
        </a:spcBef>
        <a:spcAft>
          <a:spcPct val="0"/>
        </a:spcAft>
        <a:defRPr sz="4700">
          <a:solidFill>
            <a:schemeClr val="tx2"/>
          </a:solidFill>
          <a:latin typeface="Arial" panose="020B0604020202020204" pitchFamily="34" charset="0"/>
        </a:defRPr>
      </a:lvl4pPr>
      <a:lvl5pPr algn="ctr" defTabSz="993775" rtl="0" eaLnBrk="0" fontAlgn="base" hangingPunct="0">
        <a:spcBef>
          <a:spcPct val="0"/>
        </a:spcBef>
        <a:spcAft>
          <a:spcPct val="0"/>
        </a:spcAft>
        <a:defRPr sz="4700">
          <a:solidFill>
            <a:schemeClr val="tx2"/>
          </a:solidFill>
          <a:latin typeface="Arial" panose="020B0604020202020204" pitchFamily="34" charset="0"/>
        </a:defRPr>
      </a:lvl5pPr>
      <a:lvl6pPr marL="457109" algn="ctr" defTabSz="995164" rtl="0" fontAlgn="base">
        <a:spcBef>
          <a:spcPct val="0"/>
        </a:spcBef>
        <a:spcAft>
          <a:spcPct val="0"/>
        </a:spcAft>
        <a:defRPr sz="4799">
          <a:solidFill>
            <a:schemeClr val="tx2"/>
          </a:solidFill>
          <a:latin typeface="Arial" panose="020B0604020202020204" pitchFamily="34" charset="0"/>
        </a:defRPr>
      </a:lvl6pPr>
      <a:lvl7pPr marL="914217" algn="ctr" defTabSz="995164" rtl="0" fontAlgn="base">
        <a:spcBef>
          <a:spcPct val="0"/>
        </a:spcBef>
        <a:spcAft>
          <a:spcPct val="0"/>
        </a:spcAft>
        <a:defRPr sz="4799">
          <a:solidFill>
            <a:schemeClr val="tx2"/>
          </a:solidFill>
          <a:latin typeface="Arial" panose="020B0604020202020204" pitchFamily="34" charset="0"/>
        </a:defRPr>
      </a:lvl7pPr>
      <a:lvl8pPr marL="1371326" algn="ctr" defTabSz="995164" rtl="0" fontAlgn="base">
        <a:spcBef>
          <a:spcPct val="0"/>
        </a:spcBef>
        <a:spcAft>
          <a:spcPct val="0"/>
        </a:spcAft>
        <a:defRPr sz="4799">
          <a:solidFill>
            <a:schemeClr val="tx2"/>
          </a:solidFill>
          <a:latin typeface="Arial" panose="020B0604020202020204" pitchFamily="34" charset="0"/>
        </a:defRPr>
      </a:lvl8pPr>
      <a:lvl9pPr marL="1828434" algn="ctr" defTabSz="995164" rtl="0" fontAlgn="base">
        <a:spcBef>
          <a:spcPct val="0"/>
        </a:spcBef>
        <a:spcAft>
          <a:spcPct val="0"/>
        </a:spcAft>
        <a:defRPr sz="4799">
          <a:solidFill>
            <a:schemeClr val="tx2"/>
          </a:solidFill>
          <a:latin typeface="Arial" panose="020B0604020202020204" pitchFamily="34" charset="0"/>
        </a:defRPr>
      </a:lvl9pPr>
    </p:titleStyle>
    <p:bodyStyle>
      <a:lvl1pPr marL="373063" indent="-373063" algn="l" defTabSz="993775" rtl="0" eaLnBrk="0" fontAlgn="base" hangingPunct="0">
        <a:spcBef>
          <a:spcPct val="20000"/>
        </a:spcBef>
        <a:spcAft>
          <a:spcPct val="0"/>
        </a:spcAft>
        <a:buChar char="•"/>
        <a:defRPr sz="3400" kern="1200">
          <a:solidFill>
            <a:schemeClr val="tx1"/>
          </a:solidFill>
          <a:latin typeface="+mn-lt"/>
          <a:ea typeface="+mn-ea"/>
          <a:cs typeface="+mn-cs"/>
        </a:defRPr>
      </a:lvl1pPr>
      <a:lvl2pPr marL="809625" indent="-311150" algn="l" defTabSz="993775" rtl="0" eaLnBrk="0" fontAlgn="base" hangingPunct="0">
        <a:spcBef>
          <a:spcPct val="20000"/>
        </a:spcBef>
        <a:spcAft>
          <a:spcPct val="0"/>
        </a:spcAft>
        <a:buChar char="–"/>
        <a:defRPr sz="3000" kern="1200">
          <a:solidFill>
            <a:schemeClr val="tx1"/>
          </a:solidFill>
          <a:latin typeface="+mn-lt"/>
          <a:ea typeface="+mn-ea"/>
          <a:cs typeface="+mn-cs"/>
        </a:defRPr>
      </a:lvl2pPr>
      <a:lvl3pPr marL="1246188" indent="-250825" algn="l" defTabSz="993775" rtl="0" eaLnBrk="0" fontAlgn="base" hangingPunct="0">
        <a:spcBef>
          <a:spcPct val="20000"/>
        </a:spcBef>
        <a:spcAft>
          <a:spcPct val="0"/>
        </a:spcAft>
        <a:buChar char="•"/>
        <a:defRPr sz="2500" kern="1200">
          <a:solidFill>
            <a:schemeClr val="tx1"/>
          </a:solidFill>
          <a:latin typeface="+mn-lt"/>
          <a:ea typeface="+mn-ea"/>
          <a:cs typeface="+mn-cs"/>
        </a:defRPr>
      </a:lvl3pPr>
      <a:lvl4pPr marL="1744663" indent="-247650" algn="l" defTabSz="993775" rtl="0" eaLnBrk="0" fontAlgn="base" hangingPunct="0">
        <a:spcBef>
          <a:spcPct val="20000"/>
        </a:spcBef>
        <a:spcAft>
          <a:spcPct val="0"/>
        </a:spcAft>
        <a:buChar char="–"/>
        <a:defRPr sz="2200" kern="1200">
          <a:solidFill>
            <a:schemeClr val="tx1"/>
          </a:solidFill>
          <a:latin typeface="+mn-lt"/>
          <a:ea typeface="+mn-ea"/>
          <a:cs typeface="+mn-cs"/>
        </a:defRPr>
      </a:lvl4pPr>
      <a:lvl5pPr marL="2241550" indent="-246063" algn="l" defTabSz="993775" rtl="0" eaLnBrk="0" fontAlgn="base" hangingPunct="0">
        <a:spcBef>
          <a:spcPct val="20000"/>
        </a:spcBef>
        <a:spcAft>
          <a:spcPct val="0"/>
        </a:spcAft>
        <a:buChar char="»"/>
        <a:defRPr sz="2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324">
            <a:hlinkClick r:id="" action="ppaction://hlinkshowjump?jump=endshow" highlightClick="1"/>
            <a:hlinkHover r:id="" action="ppaction://noaction" highlightClick="1"/>
          </p:cNvPr>
          <p:cNvSpPr>
            <a:spLocks noChangeArrowheads="1"/>
          </p:cNvSpPr>
          <p:nvPr userDrawn="1"/>
        </p:nvSpPr>
        <p:spPr bwMode="auto">
          <a:xfrm>
            <a:off x="9666386" y="0"/>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
        <p:nvSpPr>
          <p:cNvPr id="7" name="Rectangle 324">
            <a:hlinkClick r:id="rId8" action="ppaction://hlinksldjump" highlightClick="1"/>
            <a:hlinkHover r:id="" action="ppaction://noaction" highlightClick="1"/>
          </p:cNvPr>
          <p:cNvSpPr>
            <a:spLocks noChangeArrowheads="1"/>
          </p:cNvSpPr>
          <p:nvPr userDrawn="1"/>
        </p:nvSpPr>
        <p:spPr bwMode="auto">
          <a:xfrm>
            <a:off x="3014" y="-1862"/>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
        <p:nvSpPr>
          <p:cNvPr id="6" name="Text Box 3"/>
          <p:cNvSpPr txBox="1">
            <a:spLocks noChangeArrowheads="1"/>
          </p:cNvSpPr>
          <p:nvPr userDrawn="1"/>
        </p:nvSpPr>
        <p:spPr bwMode="auto">
          <a:xfrm>
            <a:off x="0" y="7235675"/>
            <a:ext cx="10691813" cy="324000"/>
          </a:xfrm>
          <a:prstGeom prst="rect">
            <a:avLst/>
          </a:prstGeom>
          <a:solidFill>
            <a:srgbClr val="FABB00"/>
          </a:solidFill>
          <a:ln>
            <a:noFill/>
          </a:ln>
          <a:effectLst/>
          <a:extLst/>
        </p:spPr>
        <p:txBody>
          <a:bodyPr wrap="square" lIns="324000" tIns="36000" rIns="72000" bIns="36000" anchor="ctr">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marL="0" marR="0" indent="0" algn="just" defTabSz="995363" rtl="0" eaLnBrk="1" fontAlgn="base" latinLnBrk="0" hangingPunct="1">
              <a:lnSpc>
                <a:spcPct val="100000"/>
              </a:lnSpc>
              <a:spcBef>
                <a:spcPts val="0"/>
              </a:spcBef>
              <a:spcAft>
                <a:spcPct val="0"/>
              </a:spcAft>
              <a:buClrTx/>
              <a:buSzTx/>
              <a:buFontTx/>
              <a:buNone/>
              <a:tabLst/>
              <a:defRPr/>
            </a:pPr>
            <a:r>
              <a:rPr lang="de-DE" altLang="de-DE" sz="1000" dirty="0" smtClean="0">
                <a:solidFill>
                  <a:schemeClr val="tx1">
                    <a:lumMod val="65000"/>
                    <a:lumOff val="35000"/>
                  </a:schemeClr>
                </a:solidFill>
              </a:rPr>
              <a:t>© Verbraucherzentrale</a:t>
            </a:r>
            <a:r>
              <a:rPr lang="de-DE" altLang="de-DE" sz="1000" baseline="0" dirty="0" smtClean="0">
                <a:solidFill>
                  <a:schemeClr val="tx1">
                    <a:lumMod val="65000"/>
                    <a:lumOff val="35000"/>
                  </a:schemeClr>
                </a:solidFill>
              </a:rPr>
              <a:t> Rheinland-Pfalz / H. Obermeyer		Haßloch 23.06.2015 - Heizungspumpe / Hydraulischer Abgleich</a:t>
            </a:r>
            <a:endParaRPr lang="de-DE" altLang="de-DE" sz="1000" dirty="0" smtClean="0">
              <a:solidFill>
                <a:schemeClr val="tx1">
                  <a:lumMod val="65000"/>
                  <a:lumOff val="35000"/>
                </a:schemeClr>
              </a:solidFill>
            </a:endParaRPr>
          </a:p>
        </p:txBody>
      </p:sp>
      <p:sp>
        <p:nvSpPr>
          <p:cNvPr id="9" name="Rectangle 331"/>
          <p:cNvSpPr>
            <a:spLocks noChangeArrowheads="1"/>
          </p:cNvSpPr>
          <p:nvPr userDrawn="1"/>
        </p:nvSpPr>
        <p:spPr bwMode="auto">
          <a:xfrm>
            <a:off x="9666386" y="7236221"/>
            <a:ext cx="1025426" cy="323454"/>
          </a:xfrm>
          <a:prstGeom prst="rect">
            <a:avLst/>
          </a:prstGeom>
          <a:solidFill>
            <a:srgbClr val="FABB00"/>
          </a:solidFill>
          <a:ln>
            <a:noFill/>
          </a:ln>
          <a:effectLst/>
          <a:extLst/>
        </p:spPr>
        <p:txBody>
          <a:bodyPr wrap="none" lIns="0" tIns="0" rIns="0" bIns="0" anchor="ctr" anchorCtr="1">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fld id="{6F0C1847-B7D6-4B56-A00A-8C8B6382C3C9}" type="slidenum">
              <a:rPr lang="de-DE" altLang="de-DE" sz="1600" smtClean="0">
                <a:solidFill>
                  <a:schemeClr val="tx1">
                    <a:lumMod val="65000"/>
                    <a:lumOff val="35000"/>
                  </a:schemeClr>
                </a:solidFill>
              </a:rPr>
              <a:pPr algn="ctr" eaLnBrk="1" hangingPunct="1">
                <a:defRPr/>
              </a:pPr>
              <a:t>‹Nr.›</a:t>
            </a:fld>
            <a:endParaRPr lang="de-DE" altLang="de-DE" sz="1600" dirty="0" smtClean="0">
              <a:solidFill>
                <a:schemeClr val="tx1">
                  <a:lumMod val="65000"/>
                  <a:lumOff val="35000"/>
                </a:schemeClr>
              </a:solidFill>
            </a:endParaRPr>
          </a:p>
        </p:txBody>
      </p:sp>
    </p:spTree>
    <p:extLst>
      <p:ext uri="{BB962C8B-B14F-4D97-AF65-F5344CB8AC3E}">
        <p14:creationId xmlns:p14="http://schemas.microsoft.com/office/powerpoint/2010/main" val="860687792"/>
      </p:ext>
    </p:extLst>
  </p:cSld>
  <p:clrMap bg1="lt1" tx1="dk1" bg2="lt2" tx2="dk2" accent1="accent1" accent2="accent2" accent3="accent3" accent4="accent4" accent5="accent5" accent6="accent6" hlink="hlink" folHlink="folHlink"/>
  <p:sldLayoutIdLst>
    <p:sldLayoutId id="2147483796" r:id="rId1"/>
    <p:sldLayoutId id="2147483840" r:id="rId2"/>
    <p:sldLayoutId id="2147483842" r:id="rId3"/>
    <p:sldLayoutId id="2147483844" r:id="rId4"/>
    <p:sldLayoutId id="2147483846" r:id="rId5"/>
    <p:sldLayoutId id="2147483852" r:id="rId6"/>
  </p:sldLayoutIdLst>
  <p:transition/>
  <p:timing>
    <p:tnLst>
      <p:par>
        <p:cTn id="1" dur="indefinite" restart="never" nodeType="tmRoot"/>
      </p:par>
    </p:tnLst>
  </p:timing>
  <p:txStyles>
    <p:titleStyle>
      <a:lvl1pPr algn="ctr" defTabSz="993775" rtl="0" eaLnBrk="0" fontAlgn="base" hangingPunct="0">
        <a:spcBef>
          <a:spcPct val="0"/>
        </a:spcBef>
        <a:spcAft>
          <a:spcPct val="0"/>
        </a:spcAft>
        <a:defRPr sz="4700" kern="1200">
          <a:solidFill>
            <a:schemeClr val="tx2"/>
          </a:solidFill>
          <a:latin typeface="+mj-lt"/>
          <a:ea typeface="+mj-ea"/>
          <a:cs typeface="+mj-cs"/>
        </a:defRPr>
      </a:lvl1pPr>
      <a:lvl2pPr algn="ctr" defTabSz="993775" rtl="0" eaLnBrk="0" fontAlgn="base" hangingPunct="0">
        <a:spcBef>
          <a:spcPct val="0"/>
        </a:spcBef>
        <a:spcAft>
          <a:spcPct val="0"/>
        </a:spcAft>
        <a:defRPr sz="4700">
          <a:solidFill>
            <a:schemeClr val="tx2"/>
          </a:solidFill>
          <a:latin typeface="Arial" panose="020B0604020202020204" pitchFamily="34" charset="0"/>
        </a:defRPr>
      </a:lvl2pPr>
      <a:lvl3pPr algn="ctr" defTabSz="993775" rtl="0" eaLnBrk="0" fontAlgn="base" hangingPunct="0">
        <a:spcBef>
          <a:spcPct val="0"/>
        </a:spcBef>
        <a:spcAft>
          <a:spcPct val="0"/>
        </a:spcAft>
        <a:defRPr sz="4700">
          <a:solidFill>
            <a:schemeClr val="tx2"/>
          </a:solidFill>
          <a:latin typeface="Arial" panose="020B0604020202020204" pitchFamily="34" charset="0"/>
        </a:defRPr>
      </a:lvl3pPr>
      <a:lvl4pPr algn="ctr" defTabSz="993775" rtl="0" eaLnBrk="0" fontAlgn="base" hangingPunct="0">
        <a:spcBef>
          <a:spcPct val="0"/>
        </a:spcBef>
        <a:spcAft>
          <a:spcPct val="0"/>
        </a:spcAft>
        <a:defRPr sz="4700">
          <a:solidFill>
            <a:schemeClr val="tx2"/>
          </a:solidFill>
          <a:latin typeface="Arial" panose="020B0604020202020204" pitchFamily="34" charset="0"/>
        </a:defRPr>
      </a:lvl4pPr>
      <a:lvl5pPr algn="ctr" defTabSz="993775" rtl="0" eaLnBrk="0" fontAlgn="base" hangingPunct="0">
        <a:spcBef>
          <a:spcPct val="0"/>
        </a:spcBef>
        <a:spcAft>
          <a:spcPct val="0"/>
        </a:spcAft>
        <a:defRPr sz="4700">
          <a:solidFill>
            <a:schemeClr val="tx2"/>
          </a:solidFill>
          <a:latin typeface="Arial" panose="020B0604020202020204" pitchFamily="34" charset="0"/>
        </a:defRPr>
      </a:lvl5pPr>
      <a:lvl6pPr marL="457109" algn="ctr" defTabSz="995164" rtl="0" fontAlgn="base">
        <a:spcBef>
          <a:spcPct val="0"/>
        </a:spcBef>
        <a:spcAft>
          <a:spcPct val="0"/>
        </a:spcAft>
        <a:defRPr sz="4799">
          <a:solidFill>
            <a:schemeClr val="tx2"/>
          </a:solidFill>
          <a:latin typeface="Arial" panose="020B0604020202020204" pitchFamily="34" charset="0"/>
        </a:defRPr>
      </a:lvl6pPr>
      <a:lvl7pPr marL="914217" algn="ctr" defTabSz="995164" rtl="0" fontAlgn="base">
        <a:spcBef>
          <a:spcPct val="0"/>
        </a:spcBef>
        <a:spcAft>
          <a:spcPct val="0"/>
        </a:spcAft>
        <a:defRPr sz="4799">
          <a:solidFill>
            <a:schemeClr val="tx2"/>
          </a:solidFill>
          <a:latin typeface="Arial" panose="020B0604020202020204" pitchFamily="34" charset="0"/>
        </a:defRPr>
      </a:lvl7pPr>
      <a:lvl8pPr marL="1371326" algn="ctr" defTabSz="995164" rtl="0" fontAlgn="base">
        <a:spcBef>
          <a:spcPct val="0"/>
        </a:spcBef>
        <a:spcAft>
          <a:spcPct val="0"/>
        </a:spcAft>
        <a:defRPr sz="4799">
          <a:solidFill>
            <a:schemeClr val="tx2"/>
          </a:solidFill>
          <a:latin typeface="Arial" panose="020B0604020202020204" pitchFamily="34" charset="0"/>
        </a:defRPr>
      </a:lvl8pPr>
      <a:lvl9pPr marL="1828434" algn="ctr" defTabSz="995164" rtl="0" fontAlgn="base">
        <a:spcBef>
          <a:spcPct val="0"/>
        </a:spcBef>
        <a:spcAft>
          <a:spcPct val="0"/>
        </a:spcAft>
        <a:defRPr sz="4799">
          <a:solidFill>
            <a:schemeClr val="tx2"/>
          </a:solidFill>
          <a:latin typeface="Arial" panose="020B0604020202020204" pitchFamily="34" charset="0"/>
        </a:defRPr>
      </a:lvl9pPr>
    </p:titleStyle>
    <p:bodyStyle>
      <a:lvl1pPr marL="373063" indent="-373063" algn="l" defTabSz="993775" rtl="0" eaLnBrk="0" fontAlgn="base" hangingPunct="0">
        <a:spcBef>
          <a:spcPct val="20000"/>
        </a:spcBef>
        <a:spcAft>
          <a:spcPct val="0"/>
        </a:spcAft>
        <a:buChar char="•"/>
        <a:defRPr sz="3400" kern="1200">
          <a:solidFill>
            <a:schemeClr val="tx1"/>
          </a:solidFill>
          <a:latin typeface="+mn-lt"/>
          <a:ea typeface="+mn-ea"/>
          <a:cs typeface="+mn-cs"/>
        </a:defRPr>
      </a:lvl1pPr>
      <a:lvl2pPr marL="809625" indent="-311150" algn="l" defTabSz="993775" rtl="0" eaLnBrk="0" fontAlgn="base" hangingPunct="0">
        <a:spcBef>
          <a:spcPct val="20000"/>
        </a:spcBef>
        <a:spcAft>
          <a:spcPct val="0"/>
        </a:spcAft>
        <a:buChar char="–"/>
        <a:defRPr sz="3000" kern="1200">
          <a:solidFill>
            <a:schemeClr val="tx1"/>
          </a:solidFill>
          <a:latin typeface="+mn-lt"/>
          <a:ea typeface="+mn-ea"/>
          <a:cs typeface="+mn-cs"/>
        </a:defRPr>
      </a:lvl2pPr>
      <a:lvl3pPr marL="1246188" indent="-250825" algn="l" defTabSz="993775" rtl="0" eaLnBrk="0" fontAlgn="base" hangingPunct="0">
        <a:spcBef>
          <a:spcPct val="20000"/>
        </a:spcBef>
        <a:spcAft>
          <a:spcPct val="0"/>
        </a:spcAft>
        <a:buChar char="•"/>
        <a:defRPr sz="2500" kern="1200">
          <a:solidFill>
            <a:schemeClr val="tx1"/>
          </a:solidFill>
          <a:latin typeface="+mn-lt"/>
          <a:ea typeface="+mn-ea"/>
          <a:cs typeface="+mn-cs"/>
        </a:defRPr>
      </a:lvl3pPr>
      <a:lvl4pPr marL="1744663" indent="-247650" algn="l" defTabSz="993775" rtl="0" eaLnBrk="0" fontAlgn="base" hangingPunct="0">
        <a:spcBef>
          <a:spcPct val="20000"/>
        </a:spcBef>
        <a:spcAft>
          <a:spcPct val="0"/>
        </a:spcAft>
        <a:buChar char="–"/>
        <a:defRPr sz="2200" kern="1200">
          <a:solidFill>
            <a:schemeClr val="tx1"/>
          </a:solidFill>
          <a:latin typeface="+mn-lt"/>
          <a:ea typeface="+mn-ea"/>
          <a:cs typeface="+mn-cs"/>
        </a:defRPr>
      </a:lvl4pPr>
      <a:lvl5pPr marL="2241550" indent="-246063" algn="l" defTabSz="993775" rtl="0" eaLnBrk="0" fontAlgn="base" hangingPunct="0">
        <a:spcBef>
          <a:spcPct val="20000"/>
        </a:spcBef>
        <a:spcAft>
          <a:spcPct val="0"/>
        </a:spcAft>
        <a:buChar char="»"/>
        <a:defRPr sz="2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www.vz-nrw.de/link1125445A.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microsoft.com/office/2007/relationships/hdphoto" Target="../media/hdphoto5.wdp"/></Relationships>
</file>

<file path=ppt/slides/_rels/slide87.xml.rels><?xml version="1.0" encoding="UTF-8" standalone="yes"?>
<Relationships xmlns="http://schemas.openxmlformats.org/package/2006/relationships"><Relationship Id="rId8" Type="http://schemas.openxmlformats.org/officeDocument/2006/relationships/hyperlink" Target="http://www.dbu.de/" TargetMode="External"/><Relationship Id="rId3" Type="http://schemas.openxmlformats.org/officeDocument/2006/relationships/image" Target="../media/image46.png"/><Relationship Id="rId7" Type="http://schemas.openxmlformats.org/officeDocument/2006/relationships/hyperlink" Target="http://www.delta-q.de/"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hyperlink" Target="http://www.optimus-online.de/" TargetMode="External"/><Relationship Id="rId5" Type="http://schemas.openxmlformats.org/officeDocument/2006/relationships/image" Target="../media/image48.png"/><Relationship Id="rId4" Type="http://schemas.openxmlformats.org/officeDocument/2006/relationships/image" Target="../media/image47.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hyperlink" Target="https://www.verbraucherzentrale-rlp.de/" TargetMode="External"/><Relationship Id="rId5" Type="http://schemas.openxmlformats.org/officeDocument/2006/relationships/image" Target="../media/image50.jpeg"/><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hyperlink" Target="http://www.vz-rlp.de/Energieberatung"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www.grundfos.de/"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9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Text Box 3"/>
          <p:cNvSpPr txBox="1">
            <a:spLocks noChangeArrowheads="1"/>
          </p:cNvSpPr>
          <p:nvPr/>
        </p:nvSpPr>
        <p:spPr bwMode="auto">
          <a:xfrm>
            <a:off x="0" y="4859837"/>
            <a:ext cx="10691812" cy="2699838"/>
          </a:xfrm>
          <a:prstGeom prst="rect">
            <a:avLst/>
          </a:prstGeom>
          <a:noFill/>
          <a:ln>
            <a:noFill/>
          </a:ln>
          <a:effectLst/>
          <a:extLst/>
        </p:spPr>
        <p:txBody>
          <a:bodyPr wrap="square" lIns="540000" tIns="396000" rIns="72000" bIns="72000">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eaLnBrk="1" hangingPunct="1">
              <a:defRPr/>
            </a:pPr>
            <a:r>
              <a:rPr lang="de-DE" altLang="de-DE" sz="4000" b="1" dirty="0" smtClean="0">
                <a:solidFill>
                  <a:schemeClr val="bg1"/>
                </a:solidFill>
              </a:rPr>
              <a:t>HEIZUNGSPUMPE</a:t>
            </a:r>
          </a:p>
          <a:p>
            <a:pPr eaLnBrk="1" hangingPunct="1">
              <a:spcBef>
                <a:spcPts val="1800"/>
              </a:spcBef>
              <a:defRPr/>
            </a:pPr>
            <a:r>
              <a:rPr lang="de-DE" altLang="de-DE" sz="2400" dirty="0" smtClean="0">
                <a:solidFill>
                  <a:schemeClr val="bg1"/>
                </a:solidFill>
              </a:rPr>
              <a:t>Hydraulischer Abgleich</a:t>
            </a:r>
          </a:p>
        </p:txBody>
      </p:sp>
      <p:sp>
        <p:nvSpPr>
          <p:cNvPr id="4" name="Rectangle 5"/>
          <p:cNvSpPr>
            <a:spLocks noChangeArrowheads="1"/>
          </p:cNvSpPr>
          <p:nvPr/>
        </p:nvSpPr>
        <p:spPr bwMode="auto">
          <a:xfrm>
            <a:off x="0" y="0"/>
            <a:ext cx="7794177" cy="1799617"/>
          </a:xfrm>
          <a:prstGeom prst="rect">
            <a:avLst/>
          </a:prstGeom>
          <a:noFill/>
          <a:ln>
            <a:noFill/>
          </a:ln>
          <a:extLst/>
        </p:spPr>
        <p:txBody>
          <a:bodyPr lIns="540000" tIns="504000" rIns="359924" bIns="36000"/>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spcBef>
                <a:spcPts val="600"/>
              </a:spcBef>
            </a:pPr>
            <a:r>
              <a:rPr lang="de-DE" altLang="de-DE" sz="1800" dirty="0" smtClean="0">
                <a:solidFill>
                  <a:prstClr val="white"/>
                </a:solidFill>
              </a:rPr>
              <a:t>Themenabend „Sparsame Heizungspumpe“</a:t>
            </a:r>
          </a:p>
          <a:p>
            <a:pPr eaLnBrk="1" hangingPunct="1">
              <a:spcBef>
                <a:spcPts val="600"/>
              </a:spcBef>
            </a:pPr>
            <a:r>
              <a:rPr lang="de-DE" altLang="de-DE" sz="1800" dirty="0" smtClean="0">
                <a:solidFill>
                  <a:prstClr val="white"/>
                </a:solidFill>
              </a:rPr>
              <a:t>Haßloch 23.06.2015</a:t>
            </a:r>
          </a:p>
          <a:p>
            <a:pPr eaLnBrk="1" hangingPunct="1">
              <a:spcBef>
                <a:spcPts val="600"/>
              </a:spcBef>
            </a:pPr>
            <a:r>
              <a:rPr lang="de-DE" altLang="de-DE" sz="1800" dirty="0" smtClean="0">
                <a:solidFill>
                  <a:prstClr val="white"/>
                </a:solidFill>
              </a:rPr>
              <a:t>Friedrich Knoll</a:t>
            </a:r>
            <a:endParaRPr lang="de-DE" altLang="de-DE" sz="1800" dirty="0">
              <a:solidFill>
                <a:prstClr val="white"/>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2469" t="7941" r="21554" b="40500"/>
          <a:stretch/>
        </p:blipFill>
        <p:spPr>
          <a:xfrm>
            <a:off x="521370" y="1763613"/>
            <a:ext cx="864000" cy="1012799"/>
          </a:xfrm>
          <a:prstGeom prst="rect">
            <a:avLst/>
          </a:prstGeom>
        </p:spPr>
      </p:pic>
    </p:spTree>
    <p:extLst>
      <p:ext uri="{BB962C8B-B14F-4D97-AF65-F5344CB8AC3E}">
        <p14:creationId xmlns:p14="http://schemas.microsoft.com/office/powerpoint/2010/main" val="384337394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26251" y="1619597"/>
            <a:ext cx="9666387" cy="5016758"/>
          </a:xfrm>
          <a:prstGeom prst="rect">
            <a:avLst/>
          </a:prstGeom>
          <a:noFill/>
        </p:spPr>
        <p:txBody>
          <a:bodyPr wrap="square" rtlCol="0">
            <a:spAutoFit/>
          </a:bodyPr>
          <a:lstStyle/>
          <a:p>
            <a:r>
              <a:rPr lang="de-DE" sz="2000" dirty="0" smtClean="0">
                <a:solidFill>
                  <a:schemeClr val="tx1">
                    <a:lumMod val="85000"/>
                    <a:lumOff val="15000"/>
                  </a:schemeClr>
                </a:solidFill>
              </a:rPr>
              <a:t>Dazu braucht man:</a:t>
            </a:r>
          </a:p>
          <a:p>
            <a:pPr marL="457200" indent="-457200">
              <a:buFont typeface="+mj-lt"/>
              <a:buAutoNum type="arabicPeriod"/>
            </a:pPr>
            <a:endParaRPr lang="de-DE" sz="2000" dirty="0" smtClean="0">
              <a:solidFill>
                <a:schemeClr val="tx1">
                  <a:lumMod val="85000"/>
                  <a:lumOff val="15000"/>
                </a:schemeClr>
              </a:solidFill>
            </a:endParaRPr>
          </a:p>
          <a:p>
            <a:pPr marL="457200" indent="-457200">
              <a:buFont typeface="+mj-lt"/>
              <a:buAutoNum type="arabicPeriod"/>
            </a:pPr>
            <a:r>
              <a:rPr lang="de-DE" sz="2000" b="1" dirty="0" smtClean="0">
                <a:solidFill>
                  <a:schemeClr val="tx1">
                    <a:lumMod val="85000"/>
                    <a:lumOff val="15000"/>
                  </a:schemeClr>
                </a:solidFill>
              </a:rPr>
              <a:t>Betriebsstunden</a:t>
            </a:r>
            <a:r>
              <a:rPr lang="de-DE" sz="2000" dirty="0" smtClean="0">
                <a:solidFill>
                  <a:schemeClr val="tx1">
                    <a:lumMod val="85000"/>
                    <a:lumOff val="15000"/>
                  </a:schemeClr>
                </a:solidFill>
              </a:rPr>
              <a:t> in einem Jahr	(z. B. 5.000 Stunden im Jahr)</a:t>
            </a:r>
          </a:p>
          <a:p>
            <a:pPr marL="457200" indent="-457200">
              <a:buFont typeface="+mj-lt"/>
              <a:buAutoNum type="arabicPeriod"/>
            </a:pPr>
            <a:endParaRPr lang="de-DE" sz="2000" dirty="0">
              <a:solidFill>
                <a:schemeClr val="tx1">
                  <a:lumMod val="85000"/>
                  <a:lumOff val="15000"/>
                </a:schemeClr>
              </a:solidFill>
            </a:endParaRPr>
          </a:p>
          <a:p>
            <a:pPr marL="457200" indent="-457200">
              <a:buFont typeface="+mj-lt"/>
              <a:buAutoNum type="arabicPeriod"/>
            </a:pPr>
            <a:r>
              <a:rPr lang="de-DE" sz="2000" b="1" dirty="0" smtClean="0">
                <a:solidFill>
                  <a:schemeClr val="tx1">
                    <a:lumMod val="85000"/>
                    <a:lumOff val="15000"/>
                  </a:schemeClr>
                </a:solidFill>
              </a:rPr>
              <a:t>Leistungsaufnahme</a:t>
            </a:r>
            <a:r>
              <a:rPr lang="de-DE" sz="2000" dirty="0" smtClean="0">
                <a:solidFill>
                  <a:schemeClr val="tx1">
                    <a:lumMod val="85000"/>
                    <a:lumOff val="15000"/>
                  </a:schemeClr>
                </a:solidFill>
              </a:rPr>
              <a:t> der Pumpe	(auf dem Typenschild)</a:t>
            </a:r>
          </a:p>
          <a:p>
            <a:pPr marL="457200" indent="-457200">
              <a:buFont typeface="+mj-lt"/>
              <a:buAutoNum type="arabicPeriod"/>
            </a:pPr>
            <a:endParaRPr lang="de-DE" sz="2000" dirty="0">
              <a:solidFill>
                <a:schemeClr val="tx1">
                  <a:lumMod val="85000"/>
                  <a:lumOff val="15000"/>
                </a:schemeClr>
              </a:solidFill>
            </a:endParaRPr>
          </a:p>
          <a:p>
            <a:pPr marL="457200" indent="-457200">
              <a:buFont typeface="+mj-lt"/>
              <a:buAutoNum type="arabicPeriod"/>
            </a:pPr>
            <a:endParaRPr lang="de-DE" sz="2000" dirty="0" smtClean="0">
              <a:solidFill>
                <a:schemeClr val="tx1">
                  <a:lumMod val="85000"/>
                  <a:lumOff val="15000"/>
                </a:schemeClr>
              </a:solidFill>
            </a:endParaRPr>
          </a:p>
          <a:p>
            <a:r>
              <a:rPr lang="de-DE" sz="2000" dirty="0" smtClean="0">
                <a:solidFill>
                  <a:schemeClr val="tx1">
                    <a:lumMod val="85000"/>
                    <a:lumOff val="15000"/>
                  </a:schemeClr>
                </a:solidFill>
              </a:rPr>
              <a:t>Läuft eine Heizungspumpe in einem Einfamilienhaus an 250 Heiztagen </a:t>
            </a:r>
          </a:p>
          <a:p>
            <a:r>
              <a:rPr lang="de-DE" sz="2000" dirty="0" smtClean="0">
                <a:solidFill>
                  <a:schemeClr val="tx1">
                    <a:lumMod val="85000"/>
                    <a:lumOff val="15000"/>
                  </a:schemeClr>
                </a:solidFill>
              </a:rPr>
              <a:t>täglich 20 Stunden, dann läuft sie in einem Jahr 5.000 Stunden.</a:t>
            </a:r>
          </a:p>
          <a:p>
            <a:endParaRPr lang="de-DE" sz="2000" dirty="0">
              <a:solidFill>
                <a:schemeClr val="tx1">
                  <a:lumMod val="85000"/>
                  <a:lumOff val="15000"/>
                </a:schemeClr>
              </a:solidFill>
            </a:endParaRPr>
          </a:p>
          <a:p>
            <a:r>
              <a:rPr lang="de-DE" sz="2000" dirty="0">
                <a:solidFill>
                  <a:schemeClr val="tx1">
                    <a:lumMod val="85000"/>
                    <a:lumOff val="15000"/>
                  </a:schemeClr>
                </a:solidFill>
              </a:rPr>
              <a:t>Läuft eine Heizungspumpe </a:t>
            </a:r>
            <a:r>
              <a:rPr lang="de-DE" sz="2000" dirty="0" smtClean="0">
                <a:solidFill>
                  <a:schemeClr val="tx1">
                    <a:lumMod val="85000"/>
                    <a:lumOff val="15000"/>
                  </a:schemeClr>
                </a:solidFill>
              </a:rPr>
              <a:t>in einem Passivhaus an 100 </a:t>
            </a:r>
            <a:r>
              <a:rPr lang="de-DE" sz="2000" dirty="0">
                <a:solidFill>
                  <a:schemeClr val="tx1">
                    <a:lumMod val="85000"/>
                    <a:lumOff val="15000"/>
                  </a:schemeClr>
                </a:solidFill>
              </a:rPr>
              <a:t>Heiztagen </a:t>
            </a:r>
            <a:endParaRPr lang="de-DE" sz="2000" dirty="0" smtClean="0">
              <a:solidFill>
                <a:schemeClr val="tx1">
                  <a:lumMod val="85000"/>
                  <a:lumOff val="15000"/>
                </a:schemeClr>
              </a:solidFill>
            </a:endParaRPr>
          </a:p>
          <a:p>
            <a:r>
              <a:rPr lang="de-DE" sz="2000" dirty="0" smtClean="0">
                <a:solidFill>
                  <a:schemeClr val="tx1">
                    <a:lumMod val="85000"/>
                    <a:lumOff val="15000"/>
                  </a:schemeClr>
                </a:solidFill>
              </a:rPr>
              <a:t>täglich </a:t>
            </a:r>
            <a:r>
              <a:rPr lang="de-DE" sz="2000" dirty="0">
                <a:solidFill>
                  <a:schemeClr val="tx1">
                    <a:lumMod val="85000"/>
                    <a:lumOff val="15000"/>
                  </a:schemeClr>
                </a:solidFill>
              </a:rPr>
              <a:t>20 Stunden, dann läuft sie in einem Jahr </a:t>
            </a:r>
            <a:r>
              <a:rPr lang="de-DE" sz="2000" dirty="0" smtClean="0">
                <a:solidFill>
                  <a:schemeClr val="tx1">
                    <a:lumMod val="85000"/>
                    <a:lumOff val="15000"/>
                  </a:schemeClr>
                </a:solidFill>
              </a:rPr>
              <a:t>2.000 </a:t>
            </a:r>
            <a:r>
              <a:rPr lang="de-DE" sz="2000" dirty="0">
                <a:solidFill>
                  <a:schemeClr val="tx1">
                    <a:lumMod val="85000"/>
                    <a:lumOff val="15000"/>
                  </a:schemeClr>
                </a:solidFill>
              </a:rPr>
              <a:t>Stunden</a:t>
            </a:r>
            <a:r>
              <a:rPr lang="de-DE" sz="2000" dirty="0" smtClean="0">
                <a:solidFill>
                  <a:schemeClr val="tx1">
                    <a:lumMod val="85000"/>
                    <a:lumOff val="15000"/>
                  </a:schemeClr>
                </a:solidFill>
              </a:rPr>
              <a:t>.</a:t>
            </a:r>
          </a:p>
          <a:p>
            <a:endParaRPr lang="de-DE" sz="2000" dirty="0">
              <a:solidFill>
                <a:schemeClr val="tx1">
                  <a:lumMod val="85000"/>
                  <a:lumOff val="15000"/>
                </a:schemeClr>
              </a:solidFill>
            </a:endParaRPr>
          </a:p>
          <a:p>
            <a:r>
              <a:rPr lang="de-DE" sz="2000" dirty="0" smtClean="0">
                <a:solidFill>
                  <a:schemeClr val="tx1">
                    <a:lumMod val="85000"/>
                    <a:lumOff val="15000"/>
                  </a:schemeClr>
                </a:solidFill>
              </a:rPr>
              <a:t>Merke: Ein Jahr hat 8.760 Stunden!	</a:t>
            </a:r>
            <a:r>
              <a:rPr lang="de-DE" sz="1600" i="1" dirty="0" smtClean="0">
                <a:solidFill>
                  <a:schemeClr val="accent6"/>
                </a:solidFill>
              </a:rPr>
              <a:t>(„…solche Dauerläufer soll es geben“)</a:t>
            </a:r>
            <a:endParaRPr lang="de-DE" sz="1600" i="1" dirty="0">
              <a:solidFill>
                <a:schemeClr val="accent6"/>
              </a:solidFill>
            </a:endParaRPr>
          </a:p>
          <a:p>
            <a:endParaRPr lang="de-DE" sz="2000" dirty="0">
              <a:solidFill>
                <a:schemeClr val="tx1">
                  <a:lumMod val="85000"/>
                  <a:lumOff val="15000"/>
                </a:schemeClr>
              </a:solidFill>
            </a:endParaRPr>
          </a:p>
          <a:p>
            <a:endParaRPr lang="de-DE" sz="2000" dirty="0">
              <a:solidFill>
                <a:schemeClr val="tx1">
                  <a:lumMod val="85000"/>
                  <a:lumOff val="15000"/>
                </a:schemeClr>
              </a:solidFill>
            </a:endParaRPr>
          </a:p>
        </p:txBody>
      </p:sp>
      <p:sp>
        <p:nvSpPr>
          <p:cNvPr id="6"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7" name="Text Box 3"/>
          <p:cNvSpPr txBox="1">
            <a:spLocks noChangeArrowheads="1"/>
          </p:cNvSpPr>
          <p:nvPr/>
        </p:nvSpPr>
        <p:spPr bwMode="auto">
          <a:xfrm>
            <a:off x="304800" y="395461"/>
            <a:ext cx="10387013" cy="461665"/>
          </a:xfrm>
          <a:prstGeom prst="rect">
            <a:avLst/>
          </a:prstGeom>
          <a:noFill/>
          <a:extLst/>
        </p:spPr>
        <p:txBody>
          <a:bodyPr wrap="square" rtlCol="0">
            <a:spAutoFit/>
          </a:bodyPr>
          <a:lstStyle>
            <a:defPPr>
              <a:defRPr lang="de-DE"/>
            </a:defPPr>
            <a:lvl1pPr>
              <a:defRPr sz="3200"/>
            </a:lvl1pPr>
          </a:lstStyle>
          <a:p>
            <a:r>
              <a:rPr lang="nb-NO" altLang="de-DE" sz="2400" b="1" dirty="0" smtClean="0">
                <a:solidFill>
                  <a:schemeClr val="tx1">
                    <a:lumMod val="85000"/>
                    <a:lumOff val="15000"/>
                  </a:schemeClr>
                </a:solidFill>
              </a:rPr>
              <a:t>Stromverbrauch der Heizungspumpe...</a:t>
            </a:r>
            <a:r>
              <a:rPr lang="nb-NO" altLang="de-DE" sz="2400" dirty="0" smtClean="0">
                <a:solidFill>
                  <a:schemeClr val="tx1">
                    <a:lumMod val="85000"/>
                    <a:lumOff val="15000"/>
                  </a:schemeClr>
                </a:solidFill>
              </a:rPr>
              <a:t>	</a:t>
            </a:r>
            <a:r>
              <a:rPr lang="nb-NO" altLang="de-DE" sz="2000" dirty="0" smtClean="0">
                <a:solidFill>
                  <a:schemeClr val="tx1">
                    <a:lumMod val="85000"/>
                    <a:lumOff val="15000"/>
                  </a:schemeClr>
                </a:solidFill>
              </a:rPr>
              <a:t>Energie = Leistung </a:t>
            </a:r>
            <a:r>
              <a:rPr lang="nb-NO" altLang="de-DE" sz="2000" dirty="0" smtClean="0">
                <a:solidFill>
                  <a:schemeClr val="tx1">
                    <a:lumMod val="85000"/>
                    <a:lumOff val="15000"/>
                  </a:schemeClr>
                </a:solidFill>
                <a:cs typeface="Arial" panose="020B0604020202020204" pitchFamily="34" charset="0"/>
              </a:rPr>
              <a:t>·</a:t>
            </a:r>
            <a:r>
              <a:rPr lang="nb-NO" altLang="de-DE" sz="2000" dirty="0" smtClean="0">
                <a:solidFill>
                  <a:schemeClr val="tx1">
                    <a:lumMod val="85000"/>
                    <a:lumOff val="15000"/>
                  </a:schemeClr>
                </a:solidFill>
              </a:rPr>
              <a:t> Zeit</a:t>
            </a:r>
            <a:endParaRPr lang="nb-NO" altLang="de-DE" sz="2000" dirty="0">
              <a:solidFill>
                <a:schemeClr val="tx1">
                  <a:lumMod val="85000"/>
                  <a:lumOff val="15000"/>
                </a:schemeClr>
              </a:solidFill>
            </a:endParaRPr>
          </a:p>
        </p:txBody>
      </p:sp>
    </p:spTree>
    <p:extLst>
      <p:ext uri="{BB962C8B-B14F-4D97-AF65-F5344CB8AC3E}">
        <p14:creationId xmlns:p14="http://schemas.microsoft.com/office/powerpoint/2010/main" val="3426070029"/>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hlinkClick r:id="" action="ppaction://hlinkshowjump?jump=endshow" highlightClick="1"/>
          </p:cNvPr>
          <p:cNvSpPr>
            <a:spLocks noChangeArrowheads="1"/>
          </p:cNvSpPr>
          <p:nvPr/>
        </p:nvSpPr>
        <p:spPr bwMode="auto">
          <a:xfrm>
            <a:off x="0" y="3059836"/>
            <a:ext cx="10691813" cy="1440001"/>
          </a:xfrm>
          <a:prstGeom prst="rect">
            <a:avLst/>
          </a:prstGeom>
          <a:noFill/>
          <a:ln w="9525" algn="ctr">
            <a:noFill/>
            <a:miter lim="800000"/>
            <a:headEnd/>
            <a:tailEnd/>
          </a:ln>
          <a:effectLst/>
          <a:extLst/>
        </p:spPr>
        <p:txBody>
          <a:bodyPr wrap="none" lIns="72000" tIns="36000" rIns="72000" bIns="36000" anchor="ct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r>
              <a:rPr lang="de-DE" altLang="de-DE" sz="2400" dirty="0">
                <a:solidFill>
                  <a:schemeClr val="bg1">
                    <a:lumMod val="65000"/>
                  </a:schemeClr>
                </a:solidFill>
              </a:rPr>
              <a:t>E n d </a:t>
            </a:r>
            <a:r>
              <a:rPr lang="de-DE" altLang="de-DE" sz="2400" dirty="0" smtClean="0">
                <a:solidFill>
                  <a:schemeClr val="bg1">
                    <a:lumMod val="65000"/>
                  </a:schemeClr>
                </a:solidFill>
              </a:rPr>
              <a:t>e - A n h a n g</a:t>
            </a:r>
            <a:endParaRPr lang="de-DE" altLang="de-DE" sz="2400" dirty="0">
              <a:solidFill>
                <a:schemeClr val="bg1">
                  <a:lumMod val="65000"/>
                </a:schemeClr>
              </a:solidFill>
            </a:endParaRPr>
          </a:p>
          <a:p>
            <a:pPr algn="ctr" eaLnBrk="1" hangingPunct="1"/>
            <a:endParaRPr lang="de-DE" altLang="de-DE" sz="2400" dirty="0">
              <a:solidFill>
                <a:schemeClr val="bg1">
                  <a:lumMod val="65000"/>
                </a:schemeClr>
              </a:solidFill>
            </a:endParaRPr>
          </a:p>
        </p:txBody>
      </p:sp>
    </p:spTree>
    <p:extLst>
      <p:ext uri="{BB962C8B-B14F-4D97-AF65-F5344CB8AC3E}">
        <p14:creationId xmlns:p14="http://schemas.microsoft.com/office/powerpoint/2010/main" val="338880730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1727609"/>
            <a:ext cx="10692638" cy="2800767"/>
          </a:xfrm>
          <a:prstGeom prst="rect">
            <a:avLst/>
          </a:prstGeom>
          <a:noFill/>
        </p:spPr>
        <p:txBody>
          <a:bodyPr wrap="square" rtlCol="0">
            <a:spAutoFit/>
          </a:bodyPr>
          <a:lstStyle/>
          <a:p>
            <a:pPr algn="ctr"/>
            <a:r>
              <a:rPr lang="de-DE" sz="4400" dirty="0" smtClean="0">
                <a:solidFill>
                  <a:schemeClr val="bg1">
                    <a:lumMod val="95000"/>
                  </a:schemeClr>
                </a:solidFill>
              </a:rPr>
              <a:t>Beispiel</a:t>
            </a:r>
          </a:p>
          <a:p>
            <a:pPr algn="ctr"/>
            <a:endParaRPr lang="de-DE" sz="4400" dirty="0">
              <a:solidFill>
                <a:schemeClr val="bg1">
                  <a:lumMod val="95000"/>
                </a:schemeClr>
              </a:solidFill>
            </a:endParaRPr>
          </a:p>
          <a:p>
            <a:pPr algn="ctr"/>
            <a:r>
              <a:rPr lang="de-DE" sz="4400" dirty="0" smtClean="0">
                <a:solidFill>
                  <a:schemeClr val="bg1">
                    <a:lumMod val="95000"/>
                  </a:schemeClr>
                </a:solidFill>
              </a:rPr>
              <a:t>einstufige</a:t>
            </a:r>
          </a:p>
          <a:p>
            <a:pPr algn="ctr"/>
            <a:r>
              <a:rPr lang="de-DE" sz="4400" dirty="0" smtClean="0">
                <a:solidFill>
                  <a:schemeClr val="bg1">
                    <a:lumMod val="95000"/>
                  </a:schemeClr>
                </a:solidFill>
              </a:rPr>
              <a:t> Heizungspumpe</a:t>
            </a:r>
            <a:endParaRPr lang="de-DE" sz="4400" dirty="0">
              <a:solidFill>
                <a:schemeClr val="bg1">
                  <a:lumMod val="95000"/>
                </a:schemeClr>
              </a:solidFill>
            </a:endParaRPr>
          </a:p>
        </p:txBody>
      </p:sp>
    </p:spTree>
    <p:extLst>
      <p:ext uri="{BB962C8B-B14F-4D97-AF65-F5344CB8AC3E}">
        <p14:creationId xmlns:p14="http://schemas.microsoft.com/office/powerpoint/2010/main" val="85456729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a:srcRect l="15081" t="2803" r="25052" b="2939"/>
          <a:stretch/>
        </p:blipFill>
        <p:spPr>
          <a:xfrm>
            <a:off x="0" y="4454"/>
            <a:ext cx="6787299" cy="7236000"/>
          </a:xfrm>
          <a:prstGeom prst="rect">
            <a:avLst/>
          </a:prstGeom>
        </p:spPr>
      </p:pic>
      <p:sp>
        <p:nvSpPr>
          <p:cNvPr id="3" name="Textfeld 2"/>
          <p:cNvSpPr txBox="1"/>
          <p:nvPr/>
        </p:nvSpPr>
        <p:spPr>
          <a:xfrm>
            <a:off x="7216959" y="2591705"/>
            <a:ext cx="3474854" cy="1200329"/>
          </a:xfrm>
          <a:prstGeom prst="rect">
            <a:avLst/>
          </a:prstGeom>
          <a:noFill/>
        </p:spPr>
        <p:txBody>
          <a:bodyPr wrap="square" rtlCol="0">
            <a:spAutoFit/>
          </a:bodyPr>
          <a:lstStyle/>
          <a:p>
            <a:pPr>
              <a:lnSpc>
                <a:spcPct val="150000"/>
              </a:lnSpc>
            </a:pPr>
            <a:r>
              <a:rPr lang="de-DE" sz="2400" dirty="0" smtClean="0">
                <a:solidFill>
                  <a:schemeClr val="bg1"/>
                </a:solidFill>
                <a:effectLst>
                  <a:outerShdw blurRad="38100" dist="38100" dir="2700000" algn="tl">
                    <a:srgbClr val="000000">
                      <a:alpha val="43137"/>
                    </a:srgbClr>
                  </a:outerShdw>
                </a:effectLst>
              </a:rPr>
              <a:t>115 W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4.000 h/a</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460 kWh/a</a:t>
            </a:r>
            <a:endParaRPr lang="de-DE" sz="2400" b="1" dirty="0">
              <a:solidFill>
                <a:schemeClr val="accent4"/>
              </a:solidFill>
              <a:effectLst>
                <a:outerShdw blurRad="38100" dist="38100" dir="2700000" algn="tl">
                  <a:srgbClr val="000000">
                    <a:alpha val="43137"/>
                  </a:srgbClr>
                </a:outerShdw>
              </a:effectLst>
            </a:endParaRPr>
          </a:p>
        </p:txBody>
      </p:sp>
      <p:sp>
        <p:nvSpPr>
          <p:cNvPr id="4" name="Textfeld 3"/>
          <p:cNvSpPr txBox="1"/>
          <p:nvPr/>
        </p:nvSpPr>
        <p:spPr>
          <a:xfrm>
            <a:off x="7214593" y="4031865"/>
            <a:ext cx="3473668" cy="1200329"/>
          </a:xfrm>
          <a:prstGeom prst="rect">
            <a:avLst/>
          </a:prstGeom>
          <a:noFill/>
        </p:spPr>
        <p:txBody>
          <a:bodyPr wrap="square" rtlCol="0">
            <a:spAutoFit/>
          </a:bodyPr>
          <a:lstStyle/>
          <a:p>
            <a:pPr>
              <a:lnSpc>
                <a:spcPct val="150000"/>
              </a:lnSpc>
            </a:pPr>
            <a:r>
              <a:rPr lang="de-DE" sz="2400" dirty="0" smtClean="0">
                <a:solidFill>
                  <a:schemeClr val="bg1"/>
                </a:solidFill>
                <a:effectLst>
                  <a:outerShdw blurRad="38100" dist="38100" dir="2700000" algn="tl">
                    <a:srgbClr val="000000">
                      <a:alpha val="43137"/>
                    </a:srgbClr>
                  </a:outerShdw>
                </a:effectLst>
              </a:rPr>
              <a:t>460 kWh/a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26 ct/kWh </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120 €/a</a:t>
            </a:r>
            <a:endParaRPr lang="de-DE" sz="2400" b="1" dirty="0">
              <a:solidFill>
                <a:schemeClr val="accent4"/>
              </a:solidFill>
              <a:effectLst>
                <a:outerShdw blurRad="38100" dist="38100" dir="2700000" algn="tl">
                  <a:srgbClr val="000000">
                    <a:alpha val="43137"/>
                  </a:srgbClr>
                </a:outerShdw>
              </a:effectLst>
            </a:endParaRPr>
          </a:p>
        </p:txBody>
      </p:sp>
      <p:sp>
        <p:nvSpPr>
          <p:cNvPr id="9" name="Pfeil nach unten 8"/>
          <p:cNvSpPr/>
          <p:nvPr/>
        </p:nvSpPr>
        <p:spPr bwMode="auto">
          <a:xfrm rot="2043325">
            <a:off x="5013208" y="1517918"/>
            <a:ext cx="504056" cy="1152128"/>
          </a:xfrm>
          <a:prstGeom prst="downArrow">
            <a:avLst/>
          </a:prstGeom>
          <a:solidFill>
            <a:schemeClr val="accent4"/>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11" name="Textfeld 10"/>
          <p:cNvSpPr txBox="1"/>
          <p:nvPr/>
        </p:nvSpPr>
        <p:spPr>
          <a:xfrm>
            <a:off x="7216959" y="467469"/>
            <a:ext cx="3474854" cy="1077218"/>
          </a:xfrm>
          <a:prstGeom prst="rect">
            <a:avLst/>
          </a:prstGeom>
          <a:noFill/>
        </p:spPr>
        <p:txBody>
          <a:bodyPr wrap="square" rtlCol="0">
            <a:spAutoFit/>
          </a:bodyPr>
          <a:lstStyle/>
          <a:p>
            <a:r>
              <a:rPr lang="de-DE" sz="3200" dirty="0" smtClean="0">
                <a:solidFill>
                  <a:schemeClr val="bg1"/>
                </a:solidFill>
                <a:effectLst>
                  <a:outerShdw blurRad="38100" dist="38100" dir="2700000" algn="tl">
                    <a:srgbClr val="000000">
                      <a:alpha val="43137"/>
                    </a:srgbClr>
                  </a:outerShdw>
                </a:effectLst>
              </a:rPr>
              <a:t>Stromverbrauch</a:t>
            </a:r>
          </a:p>
          <a:p>
            <a:r>
              <a:rPr lang="de-DE" sz="3200" dirty="0" smtClean="0">
                <a:solidFill>
                  <a:schemeClr val="bg1"/>
                </a:solidFill>
                <a:effectLst>
                  <a:outerShdw blurRad="38100" dist="38100" dir="2700000" algn="tl">
                    <a:srgbClr val="000000">
                      <a:alpha val="43137"/>
                    </a:srgbClr>
                  </a:outerShdw>
                </a:effectLst>
              </a:rPr>
              <a:t>in einem Jahr</a:t>
            </a:r>
            <a:endParaRPr lang="de-DE"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5518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l="15081" t="2803" r="25052" b="2939"/>
          <a:stretch/>
        </p:blipFill>
        <p:spPr>
          <a:xfrm>
            <a:off x="0" y="4454"/>
            <a:ext cx="6787299" cy="7236000"/>
          </a:xfrm>
          <a:prstGeom prst="rect">
            <a:avLst/>
          </a:prstGeom>
        </p:spPr>
      </p:pic>
      <p:sp>
        <p:nvSpPr>
          <p:cNvPr id="3" name="Textfeld 2"/>
          <p:cNvSpPr txBox="1"/>
          <p:nvPr/>
        </p:nvSpPr>
        <p:spPr>
          <a:xfrm>
            <a:off x="7216959" y="2591705"/>
            <a:ext cx="3474854" cy="1200329"/>
          </a:xfrm>
          <a:prstGeom prst="rect">
            <a:avLst/>
          </a:prstGeom>
          <a:noFill/>
        </p:spPr>
        <p:txBody>
          <a:bodyPr wrap="square" rtlCol="0">
            <a:spAutoFit/>
          </a:bodyPr>
          <a:lstStyle/>
          <a:p>
            <a:pPr>
              <a:lnSpc>
                <a:spcPct val="150000"/>
              </a:lnSpc>
            </a:pPr>
            <a:r>
              <a:rPr lang="de-DE" sz="2400" dirty="0" smtClean="0">
                <a:solidFill>
                  <a:schemeClr val="bg1"/>
                </a:solidFill>
                <a:effectLst>
                  <a:outerShdw blurRad="38100" dist="38100" dir="2700000" algn="tl">
                    <a:srgbClr val="000000">
                      <a:alpha val="43137"/>
                    </a:srgbClr>
                  </a:outerShdw>
                </a:effectLst>
              </a:rPr>
              <a:t>115 W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5.000 h/a</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575 kWh/a</a:t>
            </a:r>
            <a:endParaRPr lang="de-DE" sz="2400" b="1" dirty="0">
              <a:solidFill>
                <a:schemeClr val="accent4"/>
              </a:solidFill>
              <a:effectLst>
                <a:outerShdw blurRad="38100" dist="38100" dir="2700000" algn="tl">
                  <a:srgbClr val="000000">
                    <a:alpha val="43137"/>
                  </a:srgbClr>
                </a:outerShdw>
              </a:effectLst>
            </a:endParaRPr>
          </a:p>
        </p:txBody>
      </p:sp>
      <p:sp>
        <p:nvSpPr>
          <p:cNvPr id="4" name="Textfeld 3"/>
          <p:cNvSpPr txBox="1"/>
          <p:nvPr/>
        </p:nvSpPr>
        <p:spPr>
          <a:xfrm>
            <a:off x="7214593" y="4031865"/>
            <a:ext cx="3473668" cy="1200329"/>
          </a:xfrm>
          <a:prstGeom prst="rect">
            <a:avLst/>
          </a:prstGeom>
          <a:noFill/>
        </p:spPr>
        <p:txBody>
          <a:bodyPr wrap="square" rtlCol="0">
            <a:spAutoFit/>
          </a:bodyPr>
          <a:lstStyle/>
          <a:p>
            <a:pPr>
              <a:lnSpc>
                <a:spcPct val="150000"/>
              </a:lnSpc>
            </a:pPr>
            <a:r>
              <a:rPr lang="de-DE" sz="2400" dirty="0" smtClean="0">
                <a:solidFill>
                  <a:schemeClr val="bg1"/>
                </a:solidFill>
                <a:effectLst>
                  <a:outerShdw blurRad="38100" dist="38100" dir="2700000" algn="tl">
                    <a:srgbClr val="000000">
                      <a:alpha val="43137"/>
                    </a:srgbClr>
                  </a:outerShdw>
                </a:effectLst>
              </a:rPr>
              <a:t>575 kWh/a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26 ct/kWh </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150 €/a</a:t>
            </a:r>
            <a:endParaRPr lang="de-DE" sz="2400" b="1" dirty="0">
              <a:solidFill>
                <a:schemeClr val="accent4"/>
              </a:solidFill>
              <a:effectLst>
                <a:outerShdw blurRad="38100" dist="38100" dir="2700000" algn="tl">
                  <a:srgbClr val="000000">
                    <a:alpha val="43137"/>
                  </a:srgbClr>
                </a:outerShdw>
              </a:effectLst>
            </a:endParaRPr>
          </a:p>
        </p:txBody>
      </p:sp>
      <p:sp>
        <p:nvSpPr>
          <p:cNvPr id="5" name="Textfeld 4"/>
          <p:cNvSpPr txBox="1"/>
          <p:nvPr/>
        </p:nvSpPr>
        <p:spPr>
          <a:xfrm>
            <a:off x="7216959" y="467469"/>
            <a:ext cx="3474854" cy="1077218"/>
          </a:xfrm>
          <a:prstGeom prst="rect">
            <a:avLst/>
          </a:prstGeom>
          <a:noFill/>
        </p:spPr>
        <p:txBody>
          <a:bodyPr wrap="square" rtlCol="0">
            <a:spAutoFit/>
          </a:bodyPr>
          <a:lstStyle/>
          <a:p>
            <a:r>
              <a:rPr lang="de-DE" sz="3200" dirty="0" smtClean="0">
                <a:solidFill>
                  <a:schemeClr val="bg1"/>
                </a:solidFill>
                <a:effectLst>
                  <a:outerShdw blurRad="38100" dist="38100" dir="2700000" algn="tl">
                    <a:srgbClr val="000000">
                      <a:alpha val="43137"/>
                    </a:srgbClr>
                  </a:outerShdw>
                </a:effectLst>
              </a:rPr>
              <a:t>Stromverbrauch</a:t>
            </a:r>
          </a:p>
          <a:p>
            <a:r>
              <a:rPr lang="de-DE" sz="3200" dirty="0" smtClean="0">
                <a:solidFill>
                  <a:schemeClr val="bg1"/>
                </a:solidFill>
                <a:effectLst>
                  <a:outerShdw blurRad="38100" dist="38100" dir="2700000" algn="tl">
                    <a:srgbClr val="000000">
                      <a:alpha val="43137"/>
                    </a:srgbClr>
                  </a:outerShdw>
                </a:effectLst>
              </a:rPr>
              <a:t>in einem Jahr</a:t>
            </a:r>
            <a:endParaRPr lang="de-DE" sz="3200" dirty="0">
              <a:solidFill>
                <a:schemeClr val="bg1"/>
              </a:solidFill>
              <a:effectLst>
                <a:outerShdw blurRad="38100" dist="38100" dir="2700000" algn="tl">
                  <a:srgbClr val="000000">
                    <a:alpha val="43137"/>
                  </a:srgbClr>
                </a:outerShdw>
              </a:effectLst>
            </a:endParaRPr>
          </a:p>
        </p:txBody>
      </p:sp>
      <p:sp>
        <p:nvSpPr>
          <p:cNvPr id="9" name="Pfeil nach unten 8"/>
          <p:cNvSpPr/>
          <p:nvPr/>
        </p:nvSpPr>
        <p:spPr bwMode="auto">
          <a:xfrm rot="2043325">
            <a:off x="5013208" y="1517918"/>
            <a:ext cx="504056" cy="1152128"/>
          </a:xfrm>
          <a:prstGeom prst="downArrow">
            <a:avLst/>
          </a:prstGeom>
          <a:solidFill>
            <a:schemeClr val="accent4"/>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Tree>
    <p:extLst>
      <p:ext uri="{BB962C8B-B14F-4D97-AF65-F5344CB8AC3E}">
        <p14:creationId xmlns:p14="http://schemas.microsoft.com/office/powerpoint/2010/main" val="348840859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l="15081" t="2803" r="25052" b="2939"/>
          <a:stretch/>
        </p:blipFill>
        <p:spPr>
          <a:xfrm>
            <a:off x="0" y="4454"/>
            <a:ext cx="6787299" cy="7236000"/>
          </a:xfrm>
          <a:prstGeom prst="rect">
            <a:avLst/>
          </a:prstGeom>
        </p:spPr>
      </p:pic>
      <p:sp>
        <p:nvSpPr>
          <p:cNvPr id="3" name="Textfeld 2"/>
          <p:cNvSpPr txBox="1"/>
          <p:nvPr/>
        </p:nvSpPr>
        <p:spPr>
          <a:xfrm>
            <a:off x="7216959" y="2591705"/>
            <a:ext cx="3474854" cy="1200329"/>
          </a:xfrm>
          <a:prstGeom prst="rect">
            <a:avLst/>
          </a:prstGeom>
          <a:noFill/>
        </p:spPr>
        <p:txBody>
          <a:bodyPr wrap="square" rtlCol="0">
            <a:spAutoFit/>
          </a:bodyPr>
          <a:lstStyle/>
          <a:p>
            <a:pPr>
              <a:lnSpc>
                <a:spcPct val="150000"/>
              </a:lnSpc>
            </a:pPr>
            <a:r>
              <a:rPr lang="de-DE" sz="2400" dirty="0" smtClean="0">
                <a:solidFill>
                  <a:schemeClr val="bg1"/>
                </a:solidFill>
                <a:effectLst>
                  <a:outerShdw blurRad="38100" dist="38100" dir="2700000" algn="tl">
                    <a:srgbClr val="000000">
                      <a:alpha val="43137"/>
                    </a:srgbClr>
                  </a:outerShdw>
                </a:effectLst>
              </a:rPr>
              <a:t>115 W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6.000 h/a</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690 kWh/a</a:t>
            </a:r>
            <a:endParaRPr lang="de-DE" sz="2400" b="1" dirty="0">
              <a:solidFill>
                <a:schemeClr val="accent4"/>
              </a:solidFill>
              <a:effectLst>
                <a:outerShdw blurRad="38100" dist="38100" dir="2700000" algn="tl">
                  <a:srgbClr val="000000">
                    <a:alpha val="43137"/>
                  </a:srgbClr>
                </a:outerShdw>
              </a:effectLst>
            </a:endParaRPr>
          </a:p>
        </p:txBody>
      </p:sp>
      <p:sp>
        <p:nvSpPr>
          <p:cNvPr id="4" name="Textfeld 3"/>
          <p:cNvSpPr txBox="1"/>
          <p:nvPr/>
        </p:nvSpPr>
        <p:spPr>
          <a:xfrm>
            <a:off x="7214593" y="4031865"/>
            <a:ext cx="3473668" cy="1200329"/>
          </a:xfrm>
          <a:prstGeom prst="rect">
            <a:avLst/>
          </a:prstGeom>
          <a:noFill/>
        </p:spPr>
        <p:txBody>
          <a:bodyPr wrap="square" rtlCol="0">
            <a:spAutoFit/>
          </a:bodyPr>
          <a:lstStyle/>
          <a:p>
            <a:pPr>
              <a:lnSpc>
                <a:spcPct val="150000"/>
              </a:lnSpc>
            </a:pPr>
            <a:r>
              <a:rPr lang="de-DE" sz="2400" dirty="0" smtClean="0">
                <a:solidFill>
                  <a:schemeClr val="bg1"/>
                </a:solidFill>
                <a:effectLst>
                  <a:outerShdw blurRad="38100" dist="38100" dir="2700000" algn="tl">
                    <a:srgbClr val="000000">
                      <a:alpha val="43137"/>
                    </a:srgbClr>
                  </a:outerShdw>
                </a:effectLst>
              </a:rPr>
              <a:t>690 kWh/a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26 ct/kWh </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180 €/a</a:t>
            </a:r>
            <a:endParaRPr lang="de-DE" sz="2400" b="1" dirty="0">
              <a:solidFill>
                <a:schemeClr val="accent4"/>
              </a:solidFill>
              <a:effectLst>
                <a:outerShdw blurRad="38100" dist="38100" dir="2700000" algn="tl">
                  <a:srgbClr val="000000">
                    <a:alpha val="43137"/>
                  </a:srgbClr>
                </a:outerShdw>
              </a:effectLst>
            </a:endParaRPr>
          </a:p>
        </p:txBody>
      </p:sp>
      <p:sp>
        <p:nvSpPr>
          <p:cNvPr id="9" name="Pfeil nach unten 8"/>
          <p:cNvSpPr/>
          <p:nvPr/>
        </p:nvSpPr>
        <p:spPr bwMode="auto">
          <a:xfrm rot="2043325">
            <a:off x="5013208" y="1517918"/>
            <a:ext cx="504056" cy="1152128"/>
          </a:xfrm>
          <a:prstGeom prst="downArrow">
            <a:avLst/>
          </a:prstGeom>
          <a:solidFill>
            <a:schemeClr val="accent4"/>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8" name="Textfeld 7"/>
          <p:cNvSpPr txBox="1"/>
          <p:nvPr/>
        </p:nvSpPr>
        <p:spPr>
          <a:xfrm>
            <a:off x="7216959" y="467469"/>
            <a:ext cx="3474854" cy="1077218"/>
          </a:xfrm>
          <a:prstGeom prst="rect">
            <a:avLst/>
          </a:prstGeom>
          <a:noFill/>
        </p:spPr>
        <p:txBody>
          <a:bodyPr wrap="square" rtlCol="0">
            <a:spAutoFit/>
          </a:bodyPr>
          <a:lstStyle/>
          <a:p>
            <a:r>
              <a:rPr lang="de-DE" sz="3200" dirty="0" smtClean="0">
                <a:solidFill>
                  <a:schemeClr val="bg1"/>
                </a:solidFill>
                <a:effectLst>
                  <a:outerShdw blurRad="38100" dist="38100" dir="2700000" algn="tl">
                    <a:srgbClr val="000000">
                      <a:alpha val="43137"/>
                    </a:srgbClr>
                  </a:outerShdw>
                </a:effectLst>
              </a:rPr>
              <a:t>Stromverbrauch</a:t>
            </a:r>
          </a:p>
          <a:p>
            <a:r>
              <a:rPr lang="de-DE" sz="3200" dirty="0" smtClean="0">
                <a:solidFill>
                  <a:schemeClr val="bg1"/>
                </a:solidFill>
                <a:effectLst>
                  <a:outerShdw blurRad="38100" dist="38100" dir="2700000" algn="tl">
                    <a:srgbClr val="000000">
                      <a:alpha val="43137"/>
                    </a:srgbClr>
                  </a:outerShdw>
                </a:effectLst>
              </a:rPr>
              <a:t>in einem Jahr</a:t>
            </a:r>
            <a:endParaRPr lang="de-DE"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579897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1727609"/>
            <a:ext cx="10692638" cy="2800767"/>
          </a:xfrm>
          <a:prstGeom prst="rect">
            <a:avLst/>
          </a:prstGeom>
          <a:noFill/>
        </p:spPr>
        <p:txBody>
          <a:bodyPr wrap="square" rtlCol="0">
            <a:spAutoFit/>
          </a:bodyPr>
          <a:lstStyle/>
          <a:p>
            <a:pPr algn="ctr"/>
            <a:r>
              <a:rPr lang="de-DE" sz="4400" dirty="0" smtClean="0">
                <a:solidFill>
                  <a:schemeClr val="bg1">
                    <a:lumMod val="95000"/>
                  </a:schemeClr>
                </a:solidFill>
              </a:rPr>
              <a:t>Beispiel</a:t>
            </a:r>
          </a:p>
          <a:p>
            <a:pPr algn="ctr"/>
            <a:endParaRPr lang="de-DE" sz="4400" dirty="0">
              <a:solidFill>
                <a:schemeClr val="bg1">
                  <a:lumMod val="95000"/>
                </a:schemeClr>
              </a:solidFill>
            </a:endParaRPr>
          </a:p>
          <a:p>
            <a:pPr algn="ctr"/>
            <a:r>
              <a:rPr lang="de-DE" sz="4400" dirty="0" smtClean="0">
                <a:solidFill>
                  <a:schemeClr val="bg1">
                    <a:lumMod val="95000"/>
                  </a:schemeClr>
                </a:solidFill>
              </a:rPr>
              <a:t>Heizungspumpe</a:t>
            </a:r>
          </a:p>
          <a:p>
            <a:pPr algn="ctr"/>
            <a:r>
              <a:rPr lang="de-DE" sz="4400" dirty="0" smtClean="0">
                <a:solidFill>
                  <a:schemeClr val="bg1">
                    <a:lumMod val="95000"/>
                  </a:schemeClr>
                </a:solidFill>
              </a:rPr>
              <a:t> mit drei Leistungsstufen</a:t>
            </a:r>
            <a:endParaRPr lang="de-DE" sz="4400" dirty="0">
              <a:solidFill>
                <a:schemeClr val="bg1">
                  <a:lumMod val="95000"/>
                </a:schemeClr>
              </a:solidFill>
            </a:endParaRPr>
          </a:p>
        </p:txBody>
      </p:sp>
    </p:spTree>
    <p:extLst>
      <p:ext uri="{BB962C8B-B14F-4D97-AF65-F5344CB8AC3E}">
        <p14:creationId xmlns:p14="http://schemas.microsoft.com/office/powerpoint/2010/main" val="219279758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0" y="539477"/>
            <a:ext cx="6785436" cy="5444200"/>
          </a:xfrm>
          <a:prstGeom prst="rect">
            <a:avLst/>
          </a:prstGeom>
        </p:spPr>
      </p:pic>
      <p:sp>
        <p:nvSpPr>
          <p:cNvPr id="9" name="Pfeil nach unten 8"/>
          <p:cNvSpPr/>
          <p:nvPr/>
        </p:nvSpPr>
        <p:spPr bwMode="auto">
          <a:xfrm rot="18837765">
            <a:off x="4819383" y="3382543"/>
            <a:ext cx="504056" cy="1152128"/>
          </a:xfrm>
          <a:prstGeom prst="downArrow">
            <a:avLst/>
          </a:prstGeom>
          <a:solidFill>
            <a:schemeClr val="accent4"/>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10" name="Textfeld 9"/>
          <p:cNvSpPr txBox="1"/>
          <p:nvPr/>
        </p:nvSpPr>
        <p:spPr>
          <a:xfrm>
            <a:off x="5345906" y="5364013"/>
            <a:ext cx="1440160" cy="1569660"/>
          </a:xfrm>
          <a:prstGeom prst="rect">
            <a:avLst/>
          </a:prstGeom>
          <a:solidFill>
            <a:schemeClr val="tx1">
              <a:lumMod val="85000"/>
              <a:lumOff val="15000"/>
            </a:schemeClr>
          </a:solidFill>
          <a:effectLst/>
        </p:spPr>
        <p:txBody>
          <a:bodyPr wrap="square" rtlCol="0">
            <a:spAutoFit/>
          </a:bodyPr>
          <a:lstStyle/>
          <a:p>
            <a:pPr algn="ctr"/>
            <a:r>
              <a:rPr lang="de-DE" sz="2400" dirty="0" smtClean="0">
                <a:solidFill>
                  <a:schemeClr val="accent1"/>
                </a:solidFill>
                <a:effectLst>
                  <a:outerShdw blurRad="38100" dist="38100" dir="2700000" algn="tl">
                    <a:srgbClr val="000000">
                      <a:alpha val="43137"/>
                    </a:srgbClr>
                  </a:outerShdw>
                </a:effectLst>
              </a:rPr>
              <a:t>P1 (W)</a:t>
            </a:r>
          </a:p>
          <a:p>
            <a:pPr algn="ctr"/>
            <a:r>
              <a:rPr lang="de-DE" sz="2400" dirty="0" smtClean="0">
                <a:solidFill>
                  <a:schemeClr val="accent1"/>
                </a:solidFill>
                <a:effectLst>
                  <a:outerShdw blurRad="38100" dist="38100" dir="2700000" algn="tl">
                    <a:srgbClr val="000000">
                      <a:alpha val="43137"/>
                    </a:srgbClr>
                  </a:outerShdw>
                </a:effectLst>
              </a:rPr>
              <a:t>110</a:t>
            </a:r>
          </a:p>
          <a:p>
            <a:pPr algn="ctr"/>
            <a:r>
              <a:rPr lang="de-DE" sz="2400" dirty="0" smtClean="0">
                <a:solidFill>
                  <a:schemeClr val="accent1"/>
                </a:solidFill>
                <a:effectLst>
                  <a:outerShdw blurRad="38100" dist="38100" dir="2700000" algn="tl">
                    <a:srgbClr val="000000">
                      <a:alpha val="43137"/>
                    </a:srgbClr>
                  </a:outerShdw>
                </a:effectLst>
              </a:rPr>
              <a:t>83</a:t>
            </a:r>
          </a:p>
          <a:p>
            <a:pPr algn="ctr"/>
            <a:r>
              <a:rPr lang="de-DE" sz="2400" dirty="0" smtClean="0">
                <a:solidFill>
                  <a:schemeClr val="accent1"/>
                </a:solidFill>
                <a:effectLst>
                  <a:outerShdw blurRad="38100" dist="38100" dir="2700000" algn="tl">
                    <a:srgbClr val="000000">
                      <a:alpha val="43137"/>
                    </a:srgbClr>
                  </a:outerShdw>
                </a:effectLst>
              </a:rPr>
              <a:t>60</a:t>
            </a:r>
          </a:p>
        </p:txBody>
      </p:sp>
      <p:sp>
        <p:nvSpPr>
          <p:cNvPr id="11" name="Textfeld 10"/>
          <p:cNvSpPr txBox="1"/>
          <p:nvPr/>
        </p:nvSpPr>
        <p:spPr>
          <a:xfrm>
            <a:off x="341350" y="6084093"/>
            <a:ext cx="3600400" cy="830997"/>
          </a:xfrm>
          <a:prstGeom prst="rect">
            <a:avLst/>
          </a:prstGeom>
          <a:solidFill>
            <a:schemeClr val="tx1">
              <a:lumMod val="85000"/>
              <a:lumOff val="15000"/>
            </a:schemeClr>
          </a:solidFill>
          <a:effectLst/>
        </p:spPr>
        <p:txBody>
          <a:bodyPr wrap="square" rtlCol="0">
            <a:spAutoFit/>
          </a:bodyPr>
          <a:lstStyle/>
          <a:p>
            <a:r>
              <a:rPr lang="de-DE" sz="2400" dirty="0" smtClean="0">
                <a:solidFill>
                  <a:schemeClr val="accent1"/>
                </a:solidFill>
                <a:effectLst>
                  <a:outerShdw blurRad="38100" dist="38100" dir="2700000" algn="tl">
                    <a:srgbClr val="000000">
                      <a:alpha val="43137"/>
                    </a:srgbClr>
                  </a:outerShdw>
                </a:effectLst>
              </a:rPr>
              <a:t>Stufe III  =  110 W</a:t>
            </a:r>
          </a:p>
          <a:p>
            <a:r>
              <a:rPr lang="de-DE" sz="2400" dirty="0" smtClean="0">
                <a:solidFill>
                  <a:schemeClr val="accent6"/>
                </a:solidFill>
                <a:effectLst>
                  <a:outerShdw blurRad="38100" dist="38100" dir="2700000" algn="tl">
                    <a:srgbClr val="000000">
                      <a:alpha val="43137"/>
                    </a:srgbClr>
                  </a:outerShdw>
                </a:effectLst>
              </a:rPr>
              <a:t>Stufe  I   =    60 W</a:t>
            </a:r>
          </a:p>
        </p:txBody>
      </p:sp>
      <p:sp>
        <p:nvSpPr>
          <p:cNvPr id="12" name="Pfeil nach unten 11"/>
          <p:cNvSpPr/>
          <p:nvPr/>
        </p:nvSpPr>
        <p:spPr bwMode="auto">
          <a:xfrm rot="1431347">
            <a:off x="1695704" y="3101800"/>
            <a:ext cx="360000" cy="720000"/>
          </a:xfrm>
          <a:prstGeom prst="downArrow">
            <a:avLst/>
          </a:prstGeom>
          <a:solidFill>
            <a:schemeClr val="accent1"/>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dirty="0"/>
          </a:p>
        </p:txBody>
      </p:sp>
      <p:sp>
        <p:nvSpPr>
          <p:cNvPr id="14" name="Pfeil nach unten 13"/>
          <p:cNvSpPr/>
          <p:nvPr/>
        </p:nvSpPr>
        <p:spPr bwMode="auto">
          <a:xfrm rot="6540000">
            <a:off x="2360539" y="4571331"/>
            <a:ext cx="360000" cy="720000"/>
          </a:xfrm>
          <a:prstGeom prst="downArrow">
            <a:avLst/>
          </a:prstGeom>
          <a:solidFill>
            <a:schemeClr val="accent6"/>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dirty="0"/>
          </a:p>
        </p:txBody>
      </p:sp>
      <p:sp>
        <p:nvSpPr>
          <p:cNvPr id="15" name="Textfeld 14"/>
          <p:cNvSpPr txBox="1"/>
          <p:nvPr/>
        </p:nvSpPr>
        <p:spPr>
          <a:xfrm>
            <a:off x="7506146" y="1907629"/>
            <a:ext cx="3185667" cy="2062103"/>
          </a:xfrm>
          <a:prstGeom prst="rect">
            <a:avLst/>
          </a:prstGeom>
          <a:noFill/>
        </p:spPr>
        <p:txBody>
          <a:bodyPr wrap="square" rtlCol="0">
            <a:spAutoFit/>
          </a:bodyPr>
          <a:lstStyle/>
          <a:p>
            <a:r>
              <a:rPr lang="de-DE" sz="2400" u="sng" dirty="0" smtClean="0">
                <a:solidFill>
                  <a:schemeClr val="accent1"/>
                </a:solidFill>
                <a:effectLst>
                  <a:outerShdw blurRad="38100" dist="38100" dir="2700000" algn="tl">
                    <a:srgbClr val="000000">
                      <a:alpha val="43137"/>
                    </a:srgbClr>
                  </a:outerShdw>
                </a:effectLst>
              </a:rPr>
              <a:t>Stufe III	</a:t>
            </a:r>
          </a:p>
          <a:p>
            <a:r>
              <a:rPr lang="de-DE" sz="2000" dirty="0" smtClean="0">
                <a:solidFill>
                  <a:schemeClr val="bg1"/>
                </a:solidFill>
                <a:effectLst>
                  <a:outerShdw blurRad="38100" dist="38100" dir="2700000" algn="tl">
                    <a:srgbClr val="000000">
                      <a:alpha val="43137"/>
                    </a:srgbClr>
                  </a:outerShdw>
                </a:effectLst>
              </a:rPr>
              <a:t>110 W </a:t>
            </a:r>
            <a:r>
              <a:rPr lang="de-DE" sz="20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000" dirty="0" smtClean="0">
                <a:solidFill>
                  <a:schemeClr val="bg1"/>
                </a:solidFill>
                <a:effectLst>
                  <a:outerShdw blurRad="38100" dist="38100" dir="2700000" algn="tl">
                    <a:srgbClr val="000000">
                      <a:alpha val="43137"/>
                    </a:srgbClr>
                  </a:outerShdw>
                </a:effectLst>
              </a:rPr>
              <a:t> 5.000 h/a </a:t>
            </a:r>
          </a:p>
          <a:p>
            <a:r>
              <a:rPr lang="de-DE" sz="2000" dirty="0" smtClean="0">
                <a:solidFill>
                  <a:schemeClr val="bg1"/>
                </a:solidFill>
                <a:effectLst>
                  <a:outerShdw blurRad="38100" dist="38100" dir="2700000" algn="tl">
                    <a:srgbClr val="000000">
                      <a:alpha val="43137"/>
                    </a:srgbClr>
                  </a:outerShdw>
                </a:effectLst>
              </a:rPr>
              <a:t>= </a:t>
            </a:r>
            <a:r>
              <a:rPr lang="de-DE" sz="2000" dirty="0" smtClean="0">
                <a:solidFill>
                  <a:schemeClr val="bg1"/>
                </a:solidFill>
                <a:effectLst>
                  <a:outerShdw blurRad="38100" dist="38100" dir="2700000" algn="tl">
                    <a:srgbClr val="000000">
                      <a:alpha val="43137"/>
                    </a:srgbClr>
                  </a:outerShdw>
                </a:effectLst>
                <a:cs typeface="Arial" panose="020B0604020202020204" pitchFamily="34" charset="0"/>
              </a:rPr>
              <a:t>550 kWh/a</a:t>
            </a:r>
          </a:p>
          <a:p>
            <a:endParaRPr lang="de-DE" sz="2000" dirty="0" smtClean="0">
              <a:solidFill>
                <a:schemeClr val="bg1"/>
              </a:solidFill>
              <a:effectLst>
                <a:outerShdw blurRad="38100" dist="38100" dir="2700000" algn="tl">
                  <a:srgbClr val="000000">
                    <a:alpha val="43137"/>
                  </a:srgbClr>
                </a:outerShdw>
              </a:effectLst>
            </a:endParaRPr>
          </a:p>
          <a:p>
            <a:r>
              <a:rPr lang="de-DE" sz="2000" dirty="0" smtClean="0">
                <a:solidFill>
                  <a:schemeClr val="bg1"/>
                </a:solidFill>
                <a:effectLst>
                  <a:outerShdw blurRad="38100" dist="38100" dir="2700000" algn="tl">
                    <a:srgbClr val="000000">
                      <a:alpha val="43137"/>
                    </a:srgbClr>
                  </a:outerShdw>
                </a:effectLst>
              </a:rPr>
              <a:t>550 kWh/a </a:t>
            </a:r>
            <a:r>
              <a:rPr lang="de-DE" sz="2000" dirty="0">
                <a:solidFill>
                  <a:schemeClr val="bg1"/>
                </a:solidFill>
                <a:effectLst>
                  <a:outerShdw blurRad="38100" dist="38100" dir="2700000" algn="tl">
                    <a:srgbClr val="000000">
                      <a:alpha val="43137"/>
                    </a:srgbClr>
                  </a:outerShdw>
                </a:effectLst>
              </a:rPr>
              <a:t>· </a:t>
            </a:r>
            <a:r>
              <a:rPr lang="de-DE" sz="2000" dirty="0" smtClean="0">
                <a:solidFill>
                  <a:schemeClr val="bg1"/>
                </a:solidFill>
                <a:effectLst>
                  <a:outerShdw blurRad="38100" dist="38100" dir="2700000" algn="tl">
                    <a:srgbClr val="000000">
                      <a:alpha val="43137"/>
                    </a:srgbClr>
                  </a:outerShdw>
                </a:effectLst>
              </a:rPr>
              <a:t>26 ct/kWh </a:t>
            </a:r>
          </a:p>
          <a:p>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rPr>
              <a:t>143 €/a</a:t>
            </a:r>
            <a:endParaRPr lang="de-DE" sz="2400" b="1" dirty="0">
              <a:solidFill>
                <a:schemeClr val="accent4"/>
              </a:solidFill>
              <a:effectLst>
                <a:outerShdw blurRad="38100" dist="38100" dir="2700000" algn="tl">
                  <a:srgbClr val="000000">
                    <a:alpha val="43137"/>
                  </a:srgbClr>
                </a:outerShdw>
              </a:effectLst>
            </a:endParaRPr>
          </a:p>
        </p:txBody>
      </p:sp>
      <p:sp>
        <p:nvSpPr>
          <p:cNvPr id="18" name="Textfeld 17"/>
          <p:cNvSpPr txBox="1"/>
          <p:nvPr/>
        </p:nvSpPr>
        <p:spPr>
          <a:xfrm>
            <a:off x="0" y="0"/>
            <a:ext cx="6786066" cy="646331"/>
          </a:xfrm>
          <a:prstGeom prst="rect">
            <a:avLst/>
          </a:prstGeom>
          <a:solidFill>
            <a:srgbClr val="4472C4">
              <a:alpha val="50196"/>
            </a:srgbClr>
          </a:solidFill>
          <a:effectLst/>
        </p:spPr>
        <p:txBody>
          <a:bodyPr wrap="square" rtlCol="0">
            <a:spAutoFit/>
          </a:bodyPr>
          <a:lstStyle/>
          <a:p>
            <a:pPr algn="ctr"/>
            <a:r>
              <a:rPr lang="de-DE" sz="3600" dirty="0" smtClean="0">
                <a:solidFill>
                  <a:schemeClr val="bg1"/>
                </a:solidFill>
                <a:effectLst>
                  <a:outerShdw blurRad="38100" dist="38100" dir="2700000" algn="tl">
                    <a:srgbClr val="000000">
                      <a:alpha val="43137"/>
                    </a:srgbClr>
                  </a:outerShdw>
                </a:effectLst>
              </a:rPr>
              <a:t>Kleinste Stufe einstellen?</a:t>
            </a:r>
          </a:p>
        </p:txBody>
      </p:sp>
      <p:sp>
        <p:nvSpPr>
          <p:cNvPr id="19" name="Textfeld 18"/>
          <p:cNvSpPr txBox="1"/>
          <p:nvPr/>
        </p:nvSpPr>
        <p:spPr>
          <a:xfrm>
            <a:off x="7216959" y="467469"/>
            <a:ext cx="3474854" cy="1077218"/>
          </a:xfrm>
          <a:prstGeom prst="rect">
            <a:avLst/>
          </a:prstGeom>
          <a:noFill/>
        </p:spPr>
        <p:txBody>
          <a:bodyPr wrap="square" rtlCol="0">
            <a:spAutoFit/>
          </a:bodyPr>
          <a:lstStyle/>
          <a:p>
            <a:r>
              <a:rPr lang="de-DE" sz="3200" dirty="0" smtClean="0">
                <a:solidFill>
                  <a:schemeClr val="bg1"/>
                </a:solidFill>
                <a:effectLst>
                  <a:outerShdw blurRad="38100" dist="38100" dir="2700000" algn="tl">
                    <a:srgbClr val="000000">
                      <a:alpha val="43137"/>
                    </a:srgbClr>
                  </a:outerShdw>
                </a:effectLst>
              </a:rPr>
              <a:t>Stromverbrauch</a:t>
            </a:r>
          </a:p>
          <a:p>
            <a:r>
              <a:rPr lang="de-DE" sz="3200" dirty="0" smtClean="0">
                <a:solidFill>
                  <a:schemeClr val="bg1"/>
                </a:solidFill>
                <a:effectLst>
                  <a:outerShdw blurRad="38100" dist="38100" dir="2700000" algn="tl">
                    <a:srgbClr val="000000">
                      <a:alpha val="43137"/>
                    </a:srgbClr>
                  </a:outerShdw>
                </a:effectLst>
              </a:rPr>
              <a:t>in einem Jahr</a:t>
            </a:r>
            <a:endParaRPr lang="de-DE" sz="3200" dirty="0">
              <a:solidFill>
                <a:schemeClr val="bg1"/>
              </a:solidFill>
              <a:effectLst>
                <a:outerShdw blurRad="38100" dist="38100" dir="2700000" algn="tl">
                  <a:srgbClr val="000000">
                    <a:alpha val="43137"/>
                  </a:srgbClr>
                </a:outerShdw>
              </a:effectLst>
            </a:endParaRPr>
          </a:p>
        </p:txBody>
      </p:sp>
      <p:sp>
        <p:nvSpPr>
          <p:cNvPr id="16" name="Textfeld 15"/>
          <p:cNvSpPr txBox="1"/>
          <p:nvPr/>
        </p:nvSpPr>
        <p:spPr>
          <a:xfrm>
            <a:off x="7506145" y="4499917"/>
            <a:ext cx="3185667" cy="2062103"/>
          </a:xfrm>
          <a:prstGeom prst="rect">
            <a:avLst/>
          </a:prstGeom>
          <a:noFill/>
        </p:spPr>
        <p:txBody>
          <a:bodyPr wrap="square" rtlCol="0">
            <a:spAutoFit/>
          </a:bodyPr>
          <a:lstStyle/>
          <a:p>
            <a:r>
              <a:rPr lang="de-DE" sz="2400" u="sng" dirty="0" smtClean="0">
                <a:solidFill>
                  <a:schemeClr val="accent6"/>
                </a:solidFill>
                <a:effectLst>
                  <a:outerShdw blurRad="38100" dist="38100" dir="2700000" algn="tl">
                    <a:srgbClr val="000000">
                      <a:alpha val="43137"/>
                    </a:srgbClr>
                  </a:outerShdw>
                </a:effectLst>
              </a:rPr>
              <a:t>Stufe I		</a:t>
            </a:r>
          </a:p>
          <a:p>
            <a:r>
              <a:rPr lang="de-DE" sz="2000" dirty="0" smtClean="0">
                <a:solidFill>
                  <a:schemeClr val="bg1"/>
                </a:solidFill>
                <a:effectLst>
                  <a:outerShdw blurRad="38100" dist="38100" dir="2700000" algn="tl">
                    <a:srgbClr val="000000">
                      <a:alpha val="43137"/>
                    </a:srgbClr>
                  </a:outerShdw>
                </a:effectLst>
              </a:rPr>
              <a:t>60 W </a:t>
            </a:r>
            <a:r>
              <a:rPr lang="de-DE" sz="20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000" dirty="0" smtClean="0">
                <a:solidFill>
                  <a:schemeClr val="bg1"/>
                </a:solidFill>
                <a:effectLst>
                  <a:outerShdw blurRad="38100" dist="38100" dir="2700000" algn="tl">
                    <a:srgbClr val="000000">
                      <a:alpha val="43137"/>
                    </a:srgbClr>
                  </a:outerShdw>
                </a:effectLst>
              </a:rPr>
              <a:t> 5.000 h/a</a:t>
            </a:r>
          </a:p>
          <a:p>
            <a:r>
              <a:rPr lang="de-DE" sz="2000" dirty="0" smtClean="0">
                <a:solidFill>
                  <a:schemeClr val="bg1"/>
                </a:solidFill>
                <a:effectLst>
                  <a:outerShdw blurRad="38100" dist="38100" dir="2700000" algn="tl">
                    <a:srgbClr val="000000">
                      <a:alpha val="43137"/>
                    </a:srgbClr>
                  </a:outerShdw>
                </a:effectLst>
              </a:rPr>
              <a:t>= 30</a:t>
            </a:r>
            <a:r>
              <a:rPr lang="de-DE" sz="2000" dirty="0" smtClean="0">
                <a:solidFill>
                  <a:schemeClr val="bg1"/>
                </a:solidFill>
                <a:effectLst>
                  <a:outerShdw blurRad="38100" dist="38100" dir="2700000" algn="tl">
                    <a:srgbClr val="000000">
                      <a:alpha val="43137"/>
                    </a:srgbClr>
                  </a:outerShdw>
                </a:effectLst>
                <a:cs typeface="Arial" panose="020B0604020202020204" pitchFamily="34" charset="0"/>
              </a:rPr>
              <a:t>0 kWh/a</a:t>
            </a:r>
          </a:p>
          <a:p>
            <a:endParaRPr lang="de-DE" sz="2000" dirty="0" smtClean="0">
              <a:solidFill>
                <a:schemeClr val="bg1"/>
              </a:solidFill>
              <a:effectLst>
                <a:outerShdw blurRad="38100" dist="38100" dir="2700000" algn="tl">
                  <a:srgbClr val="000000">
                    <a:alpha val="43137"/>
                  </a:srgbClr>
                </a:outerShdw>
              </a:effectLst>
            </a:endParaRPr>
          </a:p>
          <a:p>
            <a:r>
              <a:rPr lang="de-DE" sz="2000" dirty="0" smtClean="0">
                <a:solidFill>
                  <a:schemeClr val="bg1"/>
                </a:solidFill>
                <a:effectLst>
                  <a:outerShdw blurRad="38100" dist="38100" dir="2700000" algn="tl">
                    <a:srgbClr val="000000">
                      <a:alpha val="43137"/>
                    </a:srgbClr>
                  </a:outerShdw>
                </a:effectLst>
              </a:rPr>
              <a:t>300 kWh/a </a:t>
            </a:r>
            <a:r>
              <a:rPr lang="de-DE" sz="2000" dirty="0">
                <a:solidFill>
                  <a:schemeClr val="bg1"/>
                </a:solidFill>
                <a:effectLst>
                  <a:outerShdw blurRad="38100" dist="38100" dir="2700000" algn="tl">
                    <a:srgbClr val="000000">
                      <a:alpha val="43137"/>
                    </a:srgbClr>
                  </a:outerShdw>
                </a:effectLst>
              </a:rPr>
              <a:t>· </a:t>
            </a:r>
            <a:r>
              <a:rPr lang="de-DE" sz="2000" dirty="0" smtClean="0">
                <a:solidFill>
                  <a:schemeClr val="bg1"/>
                </a:solidFill>
                <a:effectLst>
                  <a:outerShdw blurRad="38100" dist="38100" dir="2700000" algn="tl">
                    <a:srgbClr val="000000">
                      <a:alpha val="43137"/>
                    </a:srgbClr>
                  </a:outerShdw>
                </a:effectLst>
              </a:rPr>
              <a:t>26 ct/kWh </a:t>
            </a:r>
          </a:p>
          <a:p>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rPr>
              <a:t>78 €/a</a:t>
            </a:r>
            <a:endParaRPr lang="de-DE" sz="2400"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4419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2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25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2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p:bldP spid="18"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1727609"/>
            <a:ext cx="10692638" cy="2123658"/>
          </a:xfrm>
          <a:prstGeom prst="rect">
            <a:avLst/>
          </a:prstGeom>
          <a:noFill/>
        </p:spPr>
        <p:txBody>
          <a:bodyPr wrap="square" rtlCol="0">
            <a:spAutoFit/>
          </a:bodyPr>
          <a:lstStyle/>
          <a:p>
            <a:pPr algn="ctr"/>
            <a:r>
              <a:rPr lang="de-DE" sz="4400" dirty="0" smtClean="0">
                <a:solidFill>
                  <a:schemeClr val="bg1">
                    <a:lumMod val="95000"/>
                  </a:schemeClr>
                </a:solidFill>
              </a:rPr>
              <a:t>Beispiel</a:t>
            </a:r>
          </a:p>
          <a:p>
            <a:pPr algn="ctr"/>
            <a:endParaRPr lang="de-DE" sz="4400" dirty="0">
              <a:solidFill>
                <a:schemeClr val="bg1">
                  <a:lumMod val="95000"/>
                </a:schemeClr>
              </a:solidFill>
            </a:endParaRPr>
          </a:p>
          <a:p>
            <a:pPr algn="ctr"/>
            <a:r>
              <a:rPr lang="de-DE" sz="4400" dirty="0" smtClean="0">
                <a:solidFill>
                  <a:schemeClr val="bg1">
                    <a:lumMod val="95000"/>
                  </a:schemeClr>
                </a:solidFill>
              </a:rPr>
              <a:t>Hocheffizienzpumpe - Klasse A</a:t>
            </a:r>
            <a:endParaRPr lang="de-DE" sz="4400" dirty="0">
              <a:solidFill>
                <a:schemeClr val="bg1">
                  <a:lumMod val="95000"/>
                </a:schemeClr>
              </a:solidFill>
            </a:endParaRPr>
          </a:p>
        </p:txBody>
      </p:sp>
    </p:spTree>
    <p:extLst>
      <p:ext uri="{BB962C8B-B14F-4D97-AF65-F5344CB8AC3E}">
        <p14:creationId xmlns:p14="http://schemas.microsoft.com/office/powerpoint/2010/main" val="212027303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7202" y="0"/>
            <a:ext cx="6785436" cy="7236579"/>
          </a:xfrm>
          <a:prstGeom prst="rect">
            <a:avLst/>
          </a:prstGeom>
        </p:spPr>
      </p:pic>
      <p:sp>
        <p:nvSpPr>
          <p:cNvPr id="3" name="Textfeld 2"/>
          <p:cNvSpPr txBox="1"/>
          <p:nvPr/>
        </p:nvSpPr>
        <p:spPr>
          <a:xfrm>
            <a:off x="7216959" y="2591705"/>
            <a:ext cx="3474854" cy="1200329"/>
          </a:xfrm>
          <a:prstGeom prst="rect">
            <a:avLst/>
          </a:prstGeom>
          <a:noFill/>
        </p:spPr>
        <p:txBody>
          <a:bodyPr wrap="square" rtlCol="0">
            <a:spAutoFit/>
          </a:bodyPr>
          <a:lstStyle/>
          <a:p>
            <a:pPr>
              <a:lnSpc>
                <a:spcPct val="150000"/>
              </a:lnSpc>
            </a:pPr>
            <a:r>
              <a:rPr lang="de-DE" sz="2400" dirty="0" smtClean="0">
                <a:solidFill>
                  <a:schemeClr val="bg1"/>
                </a:solidFill>
                <a:effectLst>
                  <a:outerShdw blurRad="38100" dist="38100" dir="2700000" algn="tl">
                    <a:srgbClr val="000000">
                      <a:alpha val="43137"/>
                    </a:srgbClr>
                  </a:outerShdw>
                </a:effectLst>
              </a:rPr>
              <a:t>12 W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5.000 h/a</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60 kWh/a</a:t>
            </a:r>
            <a:endParaRPr lang="de-DE" sz="2400" b="1" dirty="0">
              <a:solidFill>
                <a:schemeClr val="accent4"/>
              </a:solidFill>
              <a:effectLst>
                <a:outerShdw blurRad="38100" dist="38100" dir="2700000" algn="tl">
                  <a:srgbClr val="000000">
                    <a:alpha val="43137"/>
                  </a:srgbClr>
                </a:outerShdw>
              </a:effectLst>
            </a:endParaRPr>
          </a:p>
        </p:txBody>
      </p:sp>
      <p:sp>
        <p:nvSpPr>
          <p:cNvPr id="4" name="Textfeld 3"/>
          <p:cNvSpPr txBox="1"/>
          <p:nvPr/>
        </p:nvSpPr>
        <p:spPr>
          <a:xfrm>
            <a:off x="7214593" y="4031865"/>
            <a:ext cx="3473668" cy="1200329"/>
          </a:xfrm>
          <a:prstGeom prst="rect">
            <a:avLst/>
          </a:prstGeom>
          <a:noFill/>
        </p:spPr>
        <p:txBody>
          <a:bodyPr wrap="square" rtlCol="0">
            <a:spAutoFit/>
          </a:bodyPr>
          <a:lstStyle/>
          <a:p>
            <a:pPr>
              <a:lnSpc>
                <a:spcPct val="150000"/>
              </a:lnSpc>
            </a:pPr>
            <a:r>
              <a:rPr lang="de-DE" sz="2400" dirty="0">
                <a:solidFill>
                  <a:schemeClr val="bg1"/>
                </a:solidFill>
                <a:effectLst>
                  <a:outerShdw blurRad="38100" dist="38100" dir="2700000" algn="tl">
                    <a:srgbClr val="000000">
                      <a:alpha val="43137"/>
                    </a:srgbClr>
                  </a:outerShdw>
                </a:effectLst>
              </a:rPr>
              <a:t>6</a:t>
            </a:r>
            <a:r>
              <a:rPr lang="de-DE" sz="2400" dirty="0" smtClean="0">
                <a:solidFill>
                  <a:schemeClr val="bg1"/>
                </a:solidFill>
                <a:effectLst>
                  <a:outerShdw blurRad="38100" dist="38100" dir="2700000" algn="tl">
                    <a:srgbClr val="000000">
                      <a:alpha val="43137"/>
                    </a:srgbClr>
                  </a:outerShdw>
                </a:effectLst>
              </a:rPr>
              <a:t>0 kWh/a </a:t>
            </a:r>
            <a:r>
              <a:rPr lang="de-DE" sz="2400" dirty="0" smtClean="0">
                <a:solidFill>
                  <a:schemeClr val="bg1"/>
                </a:solidFill>
                <a:effectLst>
                  <a:outerShdw blurRad="38100" dist="38100" dir="2700000" algn="tl">
                    <a:srgbClr val="000000">
                      <a:alpha val="43137"/>
                    </a:srgbClr>
                  </a:outerShdw>
                </a:effectLst>
                <a:cs typeface="Arial" panose="020B0604020202020204" pitchFamily="34" charset="0"/>
              </a:rPr>
              <a:t>·</a:t>
            </a:r>
            <a:r>
              <a:rPr lang="de-DE" sz="2400" dirty="0" smtClean="0">
                <a:solidFill>
                  <a:schemeClr val="bg1"/>
                </a:solidFill>
                <a:effectLst>
                  <a:outerShdw blurRad="38100" dist="38100" dir="2700000" algn="tl">
                    <a:srgbClr val="000000">
                      <a:alpha val="43137"/>
                    </a:srgbClr>
                  </a:outerShdw>
                </a:effectLst>
              </a:rPr>
              <a:t> 26 ct/kWh </a:t>
            </a:r>
          </a:p>
          <a:p>
            <a:pPr>
              <a:lnSpc>
                <a:spcPct val="150000"/>
              </a:lnSpc>
            </a:pPr>
            <a:r>
              <a:rPr lang="de-DE" sz="2400" dirty="0" smtClean="0">
                <a:solidFill>
                  <a:schemeClr val="bg1"/>
                </a:solidFill>
                <a:effectLst>
                  <a:outerShdw blurRad="38100" dist="38100" dir="2700000" algn="tl">
                    <a:srgbClr val="000000">
                      <a:alpha val="43137"/>
                    </a:srgbClr>
                  </a:outerShdw>
                </a:effectLst>
              </a:rPr>
              <a:t>= </a:t>
            </a:r>
            <a:r>
              <a:rPr lang="de-DE" sz="2400" b="1" dirty="0" smtClean="0">
                <a:solidFill>
                  <a:schemeClr val="accent4"/>
                </a:solidFill>
                <a:effectLst>
                  <a:outerShdw blurRad="38100" dist="38100" dir="2700000" algn="tl">
                    <a:srgbClr val="000000">
                      <a:alpha val="43137"/>
                    </a:srgbClr>
                  </a:outerShdw>
                </a:effectLst>
                <a:cs typeface="Arial" panose="020B0604020202020204" pitchFamily="34" charset="0"/>
              </a:rPr>
              <a:t>15 €/a</a:t>
            </a:r>
            <a:endParaRPr lang="de-DE" sz="2400" b="1" dirty="0">
              <a:solidFill>
                <a:schemeClr val="accent4"/>
              </a:solidFill>
              <a:effectLst>
                <a:outerShdw blurRad="38100" dist="38100" dir="2700000" algn="tl">
                  <a:srgbClr val="000000">
                    <a:alpha val="43137"/>
                  </a:srgbClr>
                </a:outerShdw>
              </a:effectLst>
            </a:endParaRPr>
          </a:p>
        </p:txBody>
      </p:sp>
      <p:sp>
        <p:nvSpPr>
          <p:cNvPr id="9" name="Pfeil nach unten 8"/>
          <p:cNvSpPr/>
          <p:nvPr/>
        </p:nvSpPr>
        <p:spPr bwMode="auto">
          <a:xfrm rot="1506148">
            <a:off x="3370247" y="2824236"/>
            <a:ext cx="504056" cy="1152128"/>
          </a:xfrm>
          <a:prstGeom prst="downArrow">
            <a:avLst/>
          </a:prstGeom>
          <a:solidFill>
            <a:schemeClr val="accent4"/>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10" name="Textfeld 9"/>
          <p:cNvSpPr txBox="1"/>
          <p:nvPr/>
        </p:nvSpPr>
        <p:spPr>
          <a:xfrm>
            <a:off x="-2969" y="6120097"/>
            <a:ext cx="3905746" cy="584775"/>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spAutoFit/>
          </a:bodyPr>
          <a:lstStyle/>
          <a:p>
            <a:pPr algn="ctr"/>
            <a:r>
              <a:rPr lang="de-DE" sz="3200" dirty="0" smtClean="0">
                <a:solidFill>
                  <a:schemeClr val="accent4"/>
                </a:solidFill>
                <a:effectLst>
                  <a:outerShdw blurRad="38100" dist="38100" dir="2700000" algn="tl">
                    <a:srgbClr val="000000">
                      <a:alpha val="43137"/>
                    </a:srgbClr>
                  </a:outerShdw>
                </a:effectLst>
              </a:rPr>
              <a:t>Mittelwert ca. 12 W</a:t>
            </a:r>
            <a:endParaRPr lang="de-DE" sz="3200" dirty="0">
              <a:solidFill>
                <a:schemeClr val="accent4"/>
              </a:solidFill>
              <a:effectLst>
                <a:outerShdw blurRad="38100" dist="38100" dir="2700000" algn="tl">
                  <a:srgbClr val="000000">
                    <a:alpha val="43137"/>
                  </a:srgbClr>
                </a:outerShdw>
              </a:effectLst>
            </a:endParaRPr>
          </a:p>
        </p:txBody>
      </p:sp>
      <p:sp>
        <p:nvSpPr>
          <p:cNvPr id="11" name="Textfeld 10"/>
          <p:cNvSpPr txBox="1"/>
          <p:nvPr/>
        </p:nvSpPr>
        <p:spPr>
          <a:xfrm>
            <a:off x="7216959" y="467469"/>
            <a:ext cx="3474854" cy="1077218"/>
          </a:xfrm>
          <a:prstGeom prst="rect">
            <a:avLst/>
          </a:prstGeom>
          <a:noFill/>
        </p:spPr>
        <p:txBody>
          <a:bodyPr wrap="square" rtlCol="0">
            <a:spAutoFit/>
          </a:bodyPr>
          <a:lstStyle/>
          <a:p>
            <a:r>
              <a:rPr lang="de-DE" sz="3200" dirty="0" smtClean="0">
                <a:solidFill>
                  <a:schemeClr val="bg1"/>
                </a:solidFill>
                <a:effectLst>
                  <a:outerShdw blurRad="38100" dist="38100" dir="2700000" algn="tl">
                    <a:srgbClr val="000000">
                      <a:alpha val="43137"/>
                    </a:srgbClr>
                  </a:outerShdw>
                </a:effectLst>
              </a:rPr>
              <a:t>Stromverbrauch</a:t>
            </a:r>
          </a:p>
          <a:p>
            <a:r>
              <a:rPr lang="de-DE" sz="3200" dirty="0" smtClean="0">
                <a:solidFill>
                  <a:schemeClr val="bg1"/>
                </a:solidFill>
                <a:effectLst>
                  <a:outerShdw blurRad="38100" dist="38100" dir="2700000" algn="tl">
                    <a:srgbClr val="000000">
                      <a:alpha val="43137"/>
                    </a:srgbClr>
                  </a:outerShdw>
                </a:effectLst>
              </a:rPr>
              <a:t>in einem Jahr</a:t>
            </a:r>
            <a:endParaRPr lang="de-DE"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5644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4521" y="395461"/>
            <a:ext cx="10387292" cy="461665"/>
          </a:xfrm>
          <a:prstGeom prst="rect">
            <a:avLst/>
          </a:prstGeom>
          <a:noFill/>
        </p:spPr>
        <p:txBody>
          <a:bodyPr wrap="square" rtlCol="0">
            <a:spAutoFit/>
          </a:bodyPr>
          <a:lstStyle/>
          <a:p>
            <a:r>
              <a:rPr lang="de-DE" sz="2400" b="1" dirty="0" smtClean="0">
                <a:solidFill>
                  <a:schemeClr val="tx1">
                    <a:lumMod val="85000"/>
                    <a:lumOff val="15000"/>
                  </a:schemeClr>
                </a:solidFill>
              </a:rPr>
              <a:t>Ergebnis: Jährliche Stromkosten der Heizungspumpen</a:t>
            </a:r>
            <a:r>
              <a:rPr lang="de-DE" sz="2000" dirty="0" smtClean="0">
                <a:solidFill>
                  <a:schemeClr val="tx1">
                    <a:lumMod val="85000"/>
                    <a:lumOff val="15000"/>
                  </a:schemeClr>
                </a:solidFill>
              </a:rPr>
              <a:t>  (Beispiele)</a:t>
            </a:r>
          </a:p>
        </p:txBody>
      </p:sp>
      <p:sp>
        <p:nvSpPr>
          <p:cNvPr id="3"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5" name="Textfeld 4"/>
          <p:cNvSpPr txBox="1"/>
          <p:nvPr/>
        </p:nvSpPr>
        <p:spPr>
          <a:xfrm>
            <a:off x="881410" y="1187549"/>
            <a:ext cx="9810403" cy="5447645"/>
          </a:xfrm>
          <a:prstGeom prst="rect">
            <a:avLst/>
          </a:prstGeom>
          <a:noFill/>
        </p:spPr>
        <p:txBody>
          <a:bodyPr wrap="square" rtlCol="0">
            <a:spAutoFit/>
          </a:bodyPr>
          <a:lstStyle/>
          <a:p>
            <a:pPr>
              <a:lnSpc>
                <a:spcPct val="150000"/>
              </a:lnSpc>
            </a:pPr>
            <a:r>
              <a:rPr lang="de-DE" sz="2400" b="1" dirty="0" smtClean="0">
                <a:solidFill>
                  <a:schemeClr val="accent2">
                    <a:lumMod val="75000"/>
                  </a:schemeClr>
                </a:solidFill>
                <a:effectLst>
                  <a:outerShdw blurRad="38100" dist="38100" dir="2700000" algn="tl">
                    <a:srgbClr val="000000">
                      <a:alpha val="43137"/>
                    </a:srgbClr>
                  </a:outerShdw>
                </a:effectLst>
              </a:rPr>
              <a:t>150 €/a</a:t>
            </a:r>
            <a:r>
              <a:rPr lang="de-DE" sz="2000" b="1" dirty="0" smtClean="0">
                <a:solidFill>
                  <a:schemeClr val="tx1">
                    <a:lumMod val="85000"/>
                    <a:lumOff val="15000"/>
                  </a:schemeClr>
                </a:solidFill>
              </a:rPr>
              <a:t>	</a:t>
            </a:r>
            <a:r>
              <a:rPr lang="de-DE" sz="2000" dirty="0" smtClean="0">
                <a:solidFill>
                  <a:schemeClr val="tx1">
                    <a:lumMod val="85000"/>
                    <a:lumOff val="15000"/>
                  </a:schemeClr>
                </a:solidFill>
              </a:rPr>
              <a:t>	Betriebszeit	 	5.000 Stunden im Jahr </a:t>
            </a:r>
            <a:br>
              <a:rPr lang="de-DE" sz="2000" dirty="0" smtClean="0">
                <a:solidFill>
                  <a:schemeClr val="tx1">
                    <a:lumMod val="85000"/>
                    <a:lumOff val="15000"/>
                  </a:schemeClr>
                </a:solidFill>
              </a:rPr>
            </a:br>
            <a:r>
              <a:rPr lang="de-DE" sz="2000" dirty="0" smtClean="0">
                <a:solidFill>
                  <a:schemeClr val="tx1">
                    <a:lumMod val="85000"/>
                    <a:lumOff val="15000"/>
                  </a:schemeClr>
                </a:solidFill>
              </a:rPr>
              <a:t>einstufig		Leistungsaufnahme 	115 W</a:t>
            </a:r>
            <a:br>
              <a:rPr lang="de-DE" sz="2000" dirty="0" smtClean="0">
                <a:solidFill>
                  <a:schemeClr val="tx1">
                    <a:lumMod val="85000"/>
                    <a:lumOff val="15000"/>
                  </a:schemeClr>
                </a:solidFill>
              </a:rPr>
            </a:br>
            <a:r>
              <a:rPr lang="de-DE" sz="2000" dirty="0" smtClean="0">
                <a:solidFill>
                  <a:schemeClr val="tx1">
                    <a:lumMod val="85000"/>
                    <a:lumOff val="15000"/>
                  </a:schemeClr>
                </a:solidFill>
              </a:rPr>
              <a:t>			575 kWh/a		Strompreis 26 ct/kWh</a:t>
            </a:r>
          </a:p>
          <a:p>
            <a:pPr>
              <a:lnSpc>
                <a:spcPct val="150000"/>
              </a:lnSpc>
            </a:pPr>
            <a:endParaRPr lang="de-DE" sz="2000" dirty="0">
              <a:solidFill>
                <a:schemeClr val="tx1">
                  <a:lumMod val="85000"/>
                  <a:lumOff val="15000"/>
                </a:schemeClr>
              </a:solidFill>
            </a:endParaRPr>
          </a:p>
          <a:p>
            <a:pPr>
              <a:lnSpc>
                <a:spcPct val="150000"/>
              </a:lnSpc>
            </a:pPr>
            <a:r>
              <a:rPr lang="de-DE" sz="2400" b="1" dirty="0" smtClean="0">
                <a:solidFill>
                  <a:schemeClr val="accent2">
                    <a:lumMod val="75000"/>
                  </a:schemeClr>
                </a:solidFill>
                <a:effectLst>
                  <a:outerShdw blurRad="38100" dist="38100" dir="2700000" algn="tl">
                    <a:srgbClr val="000000">
                      <a:alpha val="43137"/>
                    </a:srgbClr>
                  </a:outerShdw>
                </a:effectLst>
              </a:rPr>
              <a:t>78 €</a:t>
            </a:r>
            <a:r>
              <a:rPr lang="de-DE" sz="2400" b="1" dirty="0">
                <a:solidFill>
                  <a:schemeClr val="accent2">
                    <a:lumMod val="75000"/>
                  </a:schemeClr>
                </a:solidFill>
                <a:effectLst>
                  <a:outerShdw blurRad="38100" dist="38100" dir="2700000" algn="tl">
                    <a:srgbClr val="000000">
                      <a:alpha val="43137"/>
                    </a:srgbClr>
                  </a:outerShdw>
                </a:effectLst>
              </a:rPr>
              <a:t>/</a:t>
            </a:r>
            <a:r>
              <a:rPr lang="de-DE" sz="2400" b="1" dirty="0" smtClean="0">
                <a:solidFill>
                  <a:schemeClr val="accent2">
                    <a:lumMod val="75000"/>
                  </a:schemeClr>
                </a:solidFill>
                <a:effectLst>
                  <a:outerShdw blurRad="38100" dist="38100" dir="2700000" algn="tl">
                    <a:srgbClr val="000000">
                      <a:alpha val="43137"/>
                    </a:srgbClr>
                  </a:outerShdw>
                </a:effectLst>
              </a:rPr>
              <a:t>a</a:t>
            </a:r>
            <a:r>
              <a:rPr lang="de-DE" sz="2000" dirty="0" smtClean="0">
                <a:solidFill>
                  <a:schemeClr val="accent4"/>
                </a:solidFill>
                <a:effectLst>
                  <a:outerShdw blurRad="38100" dist="38100" dir="2700000" algn="tl">
                    <a:srgbClr val="000000">
                      <a:alpha val="43137"/>
                    </a:srgbClr>
                  </a:outerShdw>
                </a:effectLst>
              </a:rPr>
              <a:t>	</a:t>
            </a:r>
            <a:r>
              <a:rPr lang="de-DE" sz="2000" dirty="0" smtClean="0">
                <a:solidFill>
                  <a:schemeClr val="tx1">
                    <a:lumMod val="85000"/>
                    <a:lumOff val="15000"/>
                  </a:schemeClr>
                </a:solidFill>
              </a:rPr>
              <a:t>		Betriebszeit	 </a:t>
            </a:r>
            <a:r>
              <a:rPr lang="de-DE" sz="2000" dirty="0">
                <a:solidFill>
                  <a:schemeClr val="tx1">
                    <a:lumMod val="85000"/>
                    <a:lumOff val="15000"/>
                  </a:schemeClr>
                </a:solidFill>
              </a:rPr>
              <a:t>	</a:t>
            </a:r>
            <a:r>
              <a:rPr lang="de-DE" sz="2000" dirty="0" smtClean="0">
                <a:solidFill>
                  <a:schemeClr val="tx1">
                    <a:lumMod val="85000"/>
                    <a:lumOff val="15000"/>
                  </a:schemeClr>
                </a:solidFill>
              </a:rPr>
              <a:t>5.000 </a:t>
            </a:r>
            <a:r>
              <a:rPr lang="de-DE" sz="2000" dirty="0">
                <a:solidFill>
                  <a:schemeClr val="tx1">
                    <a:lumMod val="85000"/>
                    <a:lumOff val="15000"/>
                  </a:schemeClr>
                </a:solidFill>
              </a:rPr>
              <a:t>Stunden im Jahr </a:t>
            </a:r>
            <a:br>
              <a:rPr lang="de-DE" sz="2000" dirty="0">
                <a:solidFill>
                  <a:schemeClr val="tx1">
                    <a:lumMod val="85000"/>
                    <a:lumOff val="15000"/>
                  </a:schemeClr>
                </a:solidFill>
              </a:rPr>
            </a:br>
            <a:r>
              <a:rPr lang="de-DE" sz="2000" dirty="0" smtClean="0">
                <a:solidFill>
                  <a:schemeClr val="tx1">
                    <a:lumMod val="85000"/>
                    <a:lumOff val="15000"/>
                  </a:schemeClr>
                </a:solidFill>
              </a:rPr>
              <a:t>dreistufig/Stufe I	Leistungsaufnahme </a:t>
            </a:r>
            <a:r>
              <a:rPr lang="de-DE" sz="2000" dirty="0">
                <a:solidFill>
                  <a:schemeClr val="tx1">
                    <a:lumMod val="85000"/>
                    <a:lumOff val="15000"/>
                  </a:schemeClr>
                </a:solidFill>
              </a:rPr>
              <a:t>	</a:t>
            </a:r>
            <a:r>
              <a:rPr lang="de-DE" sz="2000" dirty="0" smtClean="0">
                <a:solidFill>
                  <a:schemeClr val="tx1">
                    <a:lumMod val="85000"/>
                    <a:lumOff val="15000"/>
                  </a:schemeClr>
                </a:solidFill>
              </a:rPr>
              <a:t>60 </a:t>
            </a:r>
            <a:r>
              <a:rPr lang="de-DE" sz="2000" dirty="0">
                <a:solidFill>
                  <a:schemeClr val="tx1">
                    <a:lumMod val="85000"/>
                    <a:lumOff val="15000"/>
                  </a:schemeClr>
                </a:solidFill>
              </a:rPr>
              <a:t>W</a:t>
            </a:r>
            <a:br>
              <a:rPr lang="de-DE" sz="2000" dirty="0">
                <a:solidFill>
                  <a:schemeClr val="tx1">
                    <a:lumMod val="85000"/>
                    <a:lumOff val="15000"/>
                  </a:schemeClr>
                </a:solidFill>
              </a:rPr>
            </a:br>
            <a:r>
              <a:rPr lang="de-DE" sz="2000" dirty="0" smtClean="0">
                <a:solidFill>
                  <a:schemeClr val="tx1">
                    <a:lumMod val="85000"/>
                    <a:lumOff val="15000"/>
                  </a:schemeClr>
                </a:solidFill>
              </a:rPr>
              <a:t>			300 kWh/a		Strompreis 26 ct/kWh</a:t>
            </a:r>
          </a:p>
          <a:p>
            <a:pPr>
              <a:lnSpc>
                <a:spcPct val="150000"/>
              </a:lnSpc>
            </a:pPr>
            <a:endParaRPr lang="de-DE" sz="2000" dirty="0" smtClean="0">
              <a:solidFill>
                <a:schemeClr val="tx1">
                  <a:lumMod val="85000"/>
                  <a:lumOff val="15000"/>
                </a:schemeClr>
              </a:solidFill>
            </a:endParaRPr>
          </a:p>
          <a:p>
            <a:pPr>
              <a:lnSpc>
                <a:spcPct val="150000"/>
              </a:lnSpc>
            </a:pPr>
            <a:r>
              <a:rPr lang="de-DE" sz="2400" b="1" dirty="0" smtClean="0">
                <a:solidFill>
                  <a:schemeClr val="accent2">
                    <a:lumMod val="75000"/>
                  </a:schemeClr>
                </a:solidFill>
                <a:effectLst>
                  <a:outerShdw blurRad="38100" dist="38100" dir="2700000" algn="tl">
                    <a:srgbClr val="000000">
                      <a:alpha val="43137"/>
                    </a:srgbClr>
                  </a:outerShdw>
                </a:effectLst>
              </a:rPr>
              <a:t>15 </a:t>
            </a:r>
            <a:r>
              <a:rPr lang="de-DE" sz="2400" b="1" dirty="0">
                <a:solidFill>
                  <a:schemeClr val="accent2">
                    <a:lumMod val="75000"/>
                  </a:schemeClr>
                </a:solidFill>
                <a:effectLst>
                  <a:outerShdw blurRad="38100" dist="38100" dir="2700000" algn="tl">
                    <a:srgbClr val="000000">
                      <a:alpha val="43137"/>
                    </a:srgbClr>
                  </a:outerShdw>
                </a:effectLst>
              </a:rPr>
              <a:t>€/a</a:t>
            </a:r>
            <a:r>
              <a:rPr lang="de-DE" sz="2000" b="1" dirty="0">
                <a:solidFill>
                  <a:schemeClr val="accent2">
                    <a:lumMod val="75000"/>
                  </a:schemeClr>
                </a:solidFill>
                <a:effectLst>
                  <a:outerShdw blurRad="38100" dist="38100" dir="2700000" algn="tl">
                    <a:srgbClr val="000000">
                      <a:alpha val="43137"/>
                    </a:srgbClr>
                  </a:outerShdw>
                </a:effectLst>
              </a:rPr>
              <a:t>	</a:t>
            </a:r>
            <a:r>
              <a:rPr lang="de-DE" sz="2000" dirty="0" smtClean="0">
                <a:solidFill>
                  <a:schemeClr val="tx1">
                    <a:lumMod val="85000"/>
                    <a:lumOff val="15000"/>
                  </a:schemeClr>
                </a:solidFill>
              </a:rPr>
              <a:t>		Betriebszeit	 </a:t>
            </a:r>
            <a:r>
              <a:rPr lang="de-DE" sz="2000" dirty="0">
                <a:solidFill>
                  <a:schemeClr val="tx1">
                    <a:lumMod val="85000"/>
                    <a:lumOff val="15000"/>
                  </a:schemeClr>
                </a:solidFill>
              </a:rPr>
              <a:t>	</a:t>
            </a:r>
            <a:r>
              <a:rPr lang="de-DE" sz="2000" dirty="0" smtClean="0">
                <a:solidFill>
                  <a:schemeClr val="tx1">
                    <a:lumMod val="85000"/>
                    <a:lumOff val="15000"/>
                  </a:schemeClr>
                </a:solidFill>
              </a:rPr>
              <a:t>5.000 </a:t>
            </a:r>
            <a:r>
              <a:rPr lang="de-DE" sz="2000" dirty="0">
                <a:solidFill>
                  <a:schemeClr val="tx1">
                    <a:lumMod val="85000"/>
                    <a:lumOff val="15000"/>
                  </a:schemeClr>
                </a:solidFill>
              </a:rPr>
              <a:t>Stunden im Jahr </a:t>
            </a:r>
            <a:br>
              <a:rPr lang="de-DE" sz="2000" dirty="0">
                <a:solidFill>
                  <a:schemeClr val="tx1">
                    <a:lumMod val="85000"/>
                    <a:lumOff val="15000"/>
                  </a:schemeClr>
                </a:solidFill>
              </a:rPr>
            </a:br>
            <a:r>
              <a:rPr lang="de-DE" sz="2000" dirty="0" smtClean="0">
                <a:solidFill>
                  <a:schemeClr val="tx1">
                    <a:lumMod val="85000"/>
                    <a:lumOff val="15000"/>
                  </a:schemeClr>
                </a:solidFill>
              </a:rPr>
              <a:t>Klasse A</a:t>
            </a:r>
            <a:r>
              <a:rPr lang="de-DE" sz="2000" dirty="0">
                <a:solidFill>
                  <a:schemeClr val="tx1">
                    <a:lumMod val="85000"/>
                    <a:lumOff val="15000"/>
                  </a:schemeClr>
                </a:solidFill>
              </a:rPr>
              <a:t>	</a:t>
            </a:r>
            <a:r>
              <a:rPr lang="de-DE" sz="2000" dirty="0" smtClean="0">
                <a:solidFill>
                  <a:schemeClr val="tx1">
                    <a:lumMod val="85000"/>
                    <a:lumOff val="15000"/>
                  </a:schemeClr>
                </a:solidFill>
              </a:rPr>
              <a:t>	Leistungsaufnahme </a:t>
            </a:r>
            <a:r>
              <a:rPr lang="de-DE" sz="2000" dirty="0">
                <a:solidFill>
                  <a:schemeClr val="tx1">
                    <a:lumMod val="85000"/>
                    <a:lumOff val="15000"/>
                  </a:schemeClr>
                </a:solidFill>
              </a:rPr>
              <a:t>	</a:t>
            </a:r>
            <a:r>
              <a:rPr lang="de-DE" sz="2000" dirty="0" smtClean="0">
                <a:solidFill>
                  <a:schemeClr val="tx1">
                    <a:lumMod val="85000"/>
                    <a:lumOff val="15000"/>
                  </a:schemeClr>
                </a:solidFill>
              </a:rPr>
              <a:t>12 </a:t>
            </a:r>
            <a:r>
              <a:rPr lang="de-DE" sz="2000" dirty="0">
                <a:solidFill>
                  <a:schemeClr val="tx1">
                    <a:lumMod val="85000"/>
                    <a:lumOff val="15000"/>
                  </a:schemeClr>
                </a:solidFill>
              </a:rPr>
              <a:t>W</a:t>
            </a:r>
            <a:br>
              <a:rPr lang="de-DE" sz="2000" dirty="0">
                <a:solidFill>
                  <a:schemeClr val="tx1">
                    <a:lumMod val="85000"/>
                    <a:lumOff val="15000"/>
                  </a:schemeClr>
                </a:solidFill>
              </a:rPr>
            </a:br>
            <a:r>
              <a:rPr lang="de-DE" sz="2000" dirty="0" smtClean="0">
                <a:solidFill>
                  <a:schemeClr val="tx1">
                    <a:lumMod val="85000"/>
                    <a:lumOff val="15000"/>
                  </a:schemeClr>
                </a:solidFill>
              </a:rPr>
              <a:t>	</a:t>
            </a:r>
            <a:r>
              <a:rPr lang="de-DE" sz="2000" dirty="0">
                <a:solidFill>
                  <a:schemeClr val="tx1">
                    <a:lumMod val="85000"/>
                    <a:lumOff val="15000"/>
                  </a:schemeClr>
                </a:solidFill>
              </a:rPr>
              <a:t>	</a:t>
            </a:r>
            <a:r>
              <a:rPr lang="de-DE" sz="2000" dirty="0" smtClean="0">
                <a:solidFill>
                  <a:schemeClr val="tx1">
                    <a:lumMod val="85000"/>
                    <a:lumOff val="15000"/>
                  </a:schemeClr>
                </a:solidFill>
              </a:rPr>
              <a:t>	70 kWh/a		Strompreis 26 ct/kWh</a:t>
            </a:r>
            <a:endParaRPr lang="de-DE" sz="2000" dirty="0">
              <a:solidFill>
                <a:schemeClr val="tx1">
                  <a:lumMod val="85000"/>
                  <a:lumOff val="15000"/>
                </a:schemeClr>
              </a:solidFill>
            </a:endParaRPr>
          </a:p>
        </p:txBody>
      </p:sp>
    </p:spTree>
    <p:extLst>
      <p:ext uri="{BB962C8B-B14F-4D97-AF65-F5344CB8AC3E}">
        <p14:creationId xmlns:p14="http://schemas.microsoft.com/office/powerpoint/2010/main" val="170908259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5"/>
          <p:cNvSpPr>
            <a:spLocks noChangeArrowheads="1"/>
          </p:cNvSpPr>
          <p:nvPr/>
        </p:nvSpPr>
        <p:spPr bwMode="auto">
          <a:xfrm>
            <a:off x="0" y="971525"/>
            <a:ext cx="522288" cy="360363"/>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extLst>
      <p:ext uri="{BB962C8B-B14F-4D97-AF65-F5344CB8AC3E}">
        <p14:creationId xmlns:p14="http://schemas.microsoft.com/office/powerpoint/2010/main" val="265097023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90"/>
          <p:cNvSpPr>
            <a:spLocks noChangeArrowheads="1"/>
          </p:cNvSpPr>
          <p:nvPr/>
        </p:nvSpPr>
        <p:spPr bwMode="auto">
          <a:xfrm>
            <a:off x="0" y="2268538"/>
            <a:ext cx="522288" cy="358775"/>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720000" y="180000"/>
            <a:ext cx="9244688" cy="7017841"/>
          </a:xfrm>
          <a:prstGeom prst="rect">
            <a:avLst/>
          </a:prstGeom>
        </p:spPr>
      </p:pic>
      <p:pic>
        <p:nvPicPr>
          <p:cNvPr id="4" name="Grafik 3"/>
          <p:cNvPicPr>
            <a:picLocks noChangeAspect="1"/>
          </p:cNvPicPr>
          <p:nvPr/>
        </p:nvPicPr>
        <p:blipFill rotWithShape="1">
          <a:blip r:embed="rId3"/>
          <a:srcRect l="15081" t="2803" r="25052" b="2939"/>
          <a:stretch/>
        </p:blipFill>
        <p:spPr>
          <a:xfrm>
            <a:off x="2681610" y="1583593"/>
            <a:ext cx="1440000" cy="1535185"/>
          </a:xfrm>
          <a:prstGeom prst="rect">
            <a:avLst/>
          </a:prstGeom>
        </p:spPr>
      </p:pic>
    </p:spTree>
    <p:extLst>
      <p:ext uri="{BB962C8B-B14F-4D97-AF65-F5344CB8AC3E}">
        <p14:creationId xmlns:p14="http://schemas.microsoft.com/office/powerpoint/2010/main" val="42436194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723562" y="445876"/>
            <a:ext cx="9244688" cy="6667921"/>
          </a:xfrm>
          <a:prstGeom prst="rect">
            <a:avLst/>
          </a:prstGeom>
        </p:spPr>
      </p:pic>
    </p:spTree>
    <p:extLst>
      <p:ext uri="{BB962C8B-B14F-4D97-AF65-F5344CB8AC3E}">
        <p14:creationId xmlns:p14="http://schemas.microsoft.com/office/powerpoint/2010/main" val="24291917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720000" y="180000"/>
            <a:ext cx="9244688" cy="7017841"/>
          </a:xfrm>
          <a:prstGeom prst="rect">
            <a:avLst/>
          </a:prstGeom>
        </p:spPr>
      </p:pic>
      <p:pic>
        <p:nvPicPr>
          <p:cNvPr id="3" name="Grafik 2"/>
          <p:cNvPicPr>
            <a:picLocks noChangeAspect="1"/>
          </p:cNvPicPr>
          <p:nvPr/>
        </p:nvPicPr>
        <p:blipFill>
          <a:blip r:embed="rId3"/>
          <a:stretch>
            <a:fillRect/>
          </a:stretch>
        </p:blipFill>
        <p:spPr>
          <a:xfrm>
            <a:off x="2681610" y="1583593"/>
            <a:ext cx="1440000" cy="1155378"/>
          </a:xfrm>
          <a:prstGeom prst="rect">
            <a:avLst/>
          </a:prstGeom>
        </p:spPr>
      </p:pic>
    </p:spTree>
    <p:extLst>
      <p:ext uri="{BB962C8B-B14F-4D97-AF65-F5344CB8AC3E}">
        <p14:creationId xmlns:p14="http://schemas.microsoft.com/office/powerpoint/2010/main" val="12225788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723562" y="445876"/>
            <a:ext cx="9244688" cy="6667921"/>
          </a:xfrm>
          <a:prstGeom prst="rect">
            <a:avLst/>
          </a:prstGeom>
        </p:spPr>
      </p:pic>
    </p:spTree>
    <p:extLst>
      <p:ext uri="{BB962C8B-B14F-4D97-AF65-F5344CB8AC3E}">
        <p14:creationId xmlns:p14="http://schemas.microsoft.com/office/powerpoint/2010/main" val="12363809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6270"/>
            <a:ext cx="10692000" cy="7162257"/>
            <a:chOff x="0" y="6270"/>
            <a:chExt cx="10692000" cy="7162257"/>
          </a:xfrm>
        </p:grpSpPr>
        <p:pic>
          <p:nvPicPr>
            <p:cNvPr id="2" name="Grafik 1"/>
            <p:cNvPicPr>
              <a:picLocks noChangeAspect="1"/>
            </p:cNvPicPr>
            <p:nvPr/>
          </p:nvPicPr>
          <p:blipFill>
            <a:blip r:embed="rId3"/>
            <a:stretch>
              <a:fillRect/>
            </a:stretch>
          </p:blipFill>
          <p:spPr>
            <a:xfrm>
              <a:off x="0" y="6270"/>
              <a:ext cx="10692000" cy="7162257"/>
            </a:xfrm>
            <a:prstGeom prst="rect">
              <a:avLst/>
            </a:prstGeom>
          </p:spPr>
        </p:pic>
        <p:sp>
          <p:nvSpPr>
            <p:cNvPr id="4" name="Rechteck 3"/>
            <p:cNvSpPr/>
            <p:nvPr/>
          </p:nvSpPr>
          <p:spPr>
            <a:xfrm>
              <a:off x="7218114" y="1079537"/>
              <a:ext cx="2663441" cy="230832"/>
            </a:xfrm>
            <a:prstGeom prst="rect">
              <a:avLst/>
            </a:prstGeom>
          </p:spPr>
          <p:txBody>
            <a:bodyPr wrap="square">
              <a:spAutoFit/>
            </a:bodyPr>
            <a:lstStyle/>
            <a:p>
              <a:pPr algn="r"/>
              <a:r>
                <a:rPr lang="de-DE" sz="900" dirty="0">
                  <a:hlinkClick r:id="rId4"/>
                </a:rPr>
                <a:t>http://www.vz-nrw.de/link1125445A.html</a:t>
              </a:r>
              <a:r>
                <a:rPr lang="de-DE" sz="900" dirty="0"/>
                <a:t> </a:t>
              </a:r>
            </a:p>
          </p:txBody>
        </p:sp>
      </p:grpSp>
    </p:spTree>
    <p:extLst>
      <p:ext uri="{BB962C8B-B14F-4D97-AF65-F5344CB8AC3E}">
        <p14:creationId xmlns:p14="http://schemas.microsoft.com/office/powerpoint/2010/main" val="265343488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80"/>
          <p:cNvSpPr>
            <a:spLocks noChangeArrowheads="1"/>
          </p:cNvSpPr>
          <p:nvPr/>
        </p:nvSpPr>
        <p:spPr bwMode="auto">
          <a:xfrm>
            <a:off x="0" y="2916238"/>
            <a:ext cx="522288" cy="360362"/>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4" name="Rectangle 2"/>
          <p:cNvSpPr>
            <a:spLocks noChangeArrowheads="1"/>
          </p:cNvSpPr>
          <p:nvPr/>
        </p:nvSpPr>
        <p:spPr bwMode="auto">
          <a:xfrm>
            <a:off x="343157" y="539636"/>
            <a:ext cx="103483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eaLnBrk="1" hangingPunct="1"/>
            <a:r>
              <a:rPr lang="de-DE" altLang="de-DE" sz="2400" b="1">
                <a:solidFill>
                  <a:srgbClr val="333333"/>
                </a:solidFill>
              </a:rPr>
              <a:t>EEI = Energieeffizienzindex (EG-Verordnung)  </a:t>
            </a:r>
            <a:r>
              <a:rPr lang="de-DE" altLang="de-DE" sz="2400" b="1">
                <a:solidFill>
                  <a:srgbClr val="009900"/>
                </a:solidFill>
              </a:rPr>
              <a:t>- Nassläufer -</a:t>
            </a:r>
            <a:r>
              <a:rPr lang="de-DE" altLang="de-DE" sz="2400" b="1">
                <a:solidFill>
                  <a:srgbClr val="333333"/>
                </a:solidFill>
              </a:rPr>
              <a:t>  </a:t>
            </a:r>
          </a:p>
        </p:txBody>
      </p:sp>
      <p:sp>
        <p:nvSpPr>
          <p:cNvPr id="1672195" name="Rectangle 3"/>
          <p:cNvSpPr>
            <a:spLocks noChangeArrowheads="1"/>
          </p:cNvSpPr>
          <p:nvPr/>
        </p:nvSpPr>
        <p:spPr bwMode="auto">
          <a:xfrm>
            <a:off x="343157" y="1152283"/>
            <a:ext cx="10348327" cy="28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50000"/>
              </a:spcBef>
            </a:pPr>
            <a:r>
              <a:rPr lang="de-DE" altLang="de-DE" sz="1400" b="1" dirty="0">
                <a:solidFill>
                  <a:srgbClr val="4D4D4D"/>
                </a:solidFill>
              </a:rPr>
              <a:t>Leistungsaufnahmen innerhalb eines Lastprofils durch Vergleich mit einer durchschnittlichen Referenzpumpe.</a:t>
            </a:r>
          </a:p>
        </p:txBody>
      </p:sp>
      <p:sp>
        <p:nvSpPr>
          <p:cNvPr id="1672196" name="Line 4"/>
          <p:cNvSpPr>
            <a:spLocks noChangeShapeType="1"/>
          </p:cNvSpPr>
          <p:nvPr/>
        </p:nvSpPr>
        <p:spPr bwMode="auto">
          <a:xfrm>
            <a:off x="329" y="1044355"/>
            <a:ext cx="1069115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de-DE" sz="1800">
              <a:solidFill>
                <a:srgbClr val="000000"/>
              </a:solidFill>
            </a:endParaRPr>
          </a:p>
        </p:txBody>
      </p:sp>
      <p:grpSp>
        <p:nvGrpSpPr>
          <p:cNvPr id="1672197" name="Group 5"/>
          <p:cNvGrpSpPr>
            <a:grpSpLocks noChangeAspect="1"/>
          </p:cNvGrpSpPr>
          <p:nvPr/>
        </p:nvGrpSpPr>
        <p:grpSpPr bwMode="auto">
          <a:xfrm>
            <a:off x="305346" y="1619597"/>
            <a:ext cx="10081120" cy="5497943"/>
            <a:chOff x="556" y="1179"/>
            <a:chExt cx="5284" cy="3038"/>
          </a:xfrm>
        </p:grpSpPr>
        <p:grpSp>
          <p:nvGrpSpPr>
            <p:cNvPr id="1672198" name="Group 6"/>
            <p:cNvGrpSpPr>
              <a:grpSpLocks noChangeAspect="1"/>
            </p:cNvGrpSpPr>
            <p:nvPr/>
          </p:nvGrpSpPr>
          <p:grpSpPr bwMode="auto">
            <a:xfrm>
              <a:off x="556" y="1705"/>
              <a:ext cx="1038" cy="1759"/>
              <a:chOff x="556" y="1705"/>
              <a:chExt cx="1038" cy="1759"/>
            </a:xfrm>
          </p:grpSpPr>
          <p:sp>
            <p:nvSpPr>
              <p:cNvPr id="1672199" name="Rectangle 7"/>
              <p:cNvSpPr>
                <a:spLocks noChangeAspect="1" noChangeArrowheads="1"/>
              </p:cNvSpPr>
              <p:nvPr/>
            </p:nvSpPr>
            <p:spPr bwMode="auto">
              <a:xfrm>
                <a:off x="556" y="3228"/>
                <a:ext cx="984" cy="2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dirty="0">
                    <a:solidFill>
                      <a:srgbClr val="333333"/>
                    </a:solidFill>
                  </a:rPr>
                  <a:t>01.01.2013</a:t>
                </a:r>
              </a:p>
            </p:txBody>
          </p:sp>
          <p:grpSp>
            <p:nvGrpSpPr>
              <p:cNvPr id="1672200" name="Group 8"/>
              <p:cNvGrpSpPr>
                <a:grpSpLocks noChangeAspect="1"/>
              </p:cNvGrpSpPr>
              <p:nvPr/>
            </p:nvGrpSpPr>
            <p:grpSpPr bwMode="auto">
              <a:xfrm>
                <a:off x="1504" y="1832"/>
                <a:ext cx="90" cy="1523"/>
                <a:chOff x="1554" y="1384"/>
                <a:chExt cx="113" cy="1905"/>
              </a:xfrm>
            </p:grpSpPr>
            <p:sp>
              <p:nvSpPr>
                <p:cNvPr id="1672201" name="Line 9"/>
                <p:cNvSpPr>
                  <a:spLocks noChangeAspect="1" noChangeShapeType="1"/>
                </p:cNvSpPr>
                <p:nvPr/>
              </p:nvSpPr>
              <p:spPr bwMode="auto">
                <a:xfrm>
                  <a:off x="1554" y="3289"/>
                  <a:ext cx="1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de-DE" sz="1800">
                    <a:solidFill>
                      <a:srgbClr val="000000"/>
                    </a:solidFill>
                  </a:endParaRPr>
                </a:p>
              </p:txBody>
            </p:sp>
            <p:sp>
              <p:nvSpPr>
                <p:cNvPr id="1672202" name="Line 10"/>
                <p:cNvSpPr>
                  <a:spLocks noChangeAspect="1" noChangeShapeType="1"/>
                </p:cNvSpPr>
                <p:nvPr/>
              </p:nvSpPr>
              <p:spPr bwMode="auto">
                <a:xfrm>
                  <a:off x="1554" y="2744"/>
                  <a:ext cx="1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de-DE" sz="1800">
                    <a:solidFill>
                      <a:srgbClr val="000000"/>
                    </a:solidFill>
                  </a:endParaRPr>
                </a:p>
              </p:txBody>
            </p:sp>
            <p:sp>
              <p:nvSpPr>
                <p:cNvPr id="1672203" name="Line 11"/>
                <p:cNvSpPr>
                  <a:spLocks noChangeAspect="1" noChangeShapeType="1"/>
                </p:cNvSpPr>
                <p:nvPr/>
              </p:nvSpPr>
              <p:spPr bwMode="auto">
                <a:xfrm>
                  <a:off x="1554" y="1384"/>
                  <a:ext cx="1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de-DE" sz="1800">
                    <a:solidFill>
                      <a:srgbClr val="000000"/>
                    </a:solidFill>
                  </a:endParaRPr>
                </a:p>
              </p:txBody>
            </p:sp>
          </p:grpSp>
          <p:sp>
            <p:nvSpPr>
              <p:cNvPr id="1672204" name="Rectangle 12"/>
              <p:cNvSpPr>
                <a:spLocks noChangeAspect="1" noChangeArrowheads="1"/>
              </p:cNvSpPr>
              <p:nvPr/>
            </p:nvSpPr>
            <p:spPr bwMode="auto">
              <a:xfrm>
                <a:off x="556" y="2793"/>
                <a:ext cx="984" cy="2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dirty="0">
                    <a:solidFill>
                      <a:srgbClr val="333333"/>
                    </a:solidFill>
                  </a:rPr>
                  <a:t>01.01.2015</a:t>
                </a:r>
              </a:p>
            </p:txBody>
          </p:sp>
          <p:sp>
            <p:nvSpPr>
              <p:cNvPr id="1672205" name="Rectangle 13"/>
              <p:cNvSpPr>
                <a:spLocks noChangeAspect="1" noChangeArrowheads="1"/>
              </p:cNvSpPr>
              <p:nvPr/>
            </p:nvSpPr>
            <p:spPr bwMode="auto">
              <a:xfrm>
                <a:off x="556" y="1705"/>
                <a:ext cx="984" cy="2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a:solidFill>
                      <a:srgbClr val="333333"/>
                    </a:solidFill>
                  </a:rPr>
                  <a:t>01.01.2020</a:t>
                </a:r>
              </a:p>
            </p:txBody>
          </p:sp>
        </p:grpSp>
        <p:grpSp>
          <p:nvGrpSpPr>
            <p:cNvPr id="1672206" name="Group 14"/>
            <p:cNvGrpSpPr>
              <a:grpSpLocks noChangeAspect="1"/>
            </p:cNvGrpSpPr>
            <p:nvPr/>
          </p:nvGrpSpPr>
          <p:grpSpPr bwMode="auto">
            <a:xfrm>
              <a:off x="1667" y="1179"/>
              <a:ext cx="3990" cy="2539"/>
              <a:chOff x="1667" y="1179"/>
              <a:chExt cx="3990" cy="2539"/>
            </a:xfrm>
          </p:grpSpPr>
          <p:sp>
            <p:nvSpPr>
              <p:cNvPr id="1672207" name="Rectangle 15"/>
              <p:cNvSpPr>
                <a:spLocks noChangeAspect="1" noChangeArrowheads="1"/>
              </p:cNvSpPr>
              <p:nvPr/>
            </p:nvSpPr>
            <p:spPr bwMode="auto">
              <a:xfrm>
                <a:off x="1667" y="3356"/>
                <a:ext cx="1088" cy="362"/>
              </a:xfrm>
              <a:prstGeom prst="rect">
                <a:avLst/>
              </a:prstGeom>
              <a:solidFill>
                <a:srgbClr val="B2B2B2"/>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400" b="1" dirty="0">
                    <a:solidFill>
                      <a:srgbClr val="FFFFFF"/>
                    </a:solidFill>
                  </a:rPr>
                  <a:t>Keine</a:t>
                </a:r>
              </a:p>
              <a:p>
                <a:pPr algn="ctr" eaLnBrk="1" hangingPunct="1"/>
                <a:r>
                  <a:rPr lang="de-DE" altLang="de-DE" sz="1400" b="1" dirty="0">
                    <a:solidFill>
                      <a:srgbClr val="FFFFFF"/>
                    </a:solidFill>
                  </a:rPr>
                  <a:t>Anforderungen</a:t>
                </a:r>
              </a:p>
            </p:txBody>
          </p:sp>
          <p:sp>
            <p:nvSpPr>
              <p:cNvPr id="1672208" name="Rectangle 16"/>
              <p:cNvSpPr>
                <a:spLocks noChangeAspect="1" noChangeArrowheads="1"/>
              </p:cNvSpPr>
              <p:nvPr/>
            </p:nvSpPr>
            <p:spPr bwMode="auto">
              <a:xfrm>
                <a:off x="3118" y="2920"/>
                <a:ext cx="1088" cy="798"/>
              </a:xfrm>
              <a:prstGeom prst="rect">
                <a:avLst/>
              </a:prstGeom>
              <a:solidFill>
                <a:srgbClr val="B2B2B2"/>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400" b="1" dirty="0">
                    <a:solidFill>
                      <a:srgbClr val="FFFFFF"/>
                    </a:solidFill>
                  </a:rPr>
                  <a:t>Keine</a:t>
                </a:r>
              </a:p>
              <a:p>
                <a:pPr algn="ctr" eaLnBrk="1" hangingPunct="1"/>
                <a:r>
                  <a:rPr lang="de-DE" altLang="de-DE" sz="1400" b="1" dirty="0">
                    <a:solidFill>
                      <a:srgbClr val="FFFFFF"/>
                    </a:solidFill>
                  </a:rPr>
                  <a:t>Anforderungen</a:t>
                </a:r>
              </a:p>
            </p:txBody>
          </p:sp>
          <p:sp>
            <p:nvSpPr>
              <p:cNvPr id="1672209" name="Rectangle 17"/>
              <p:cNvSpPr>
                <a:spLocks noChangeAspect="1" noChangeArrowheads="1"/>
              </p:cNvSpPr>
              <p:nvPr/>
            </p:nvSpPr>
            <p:spPr bwMode="auto">
              <a:xfrm>
                <a:off x="4569" y="1832"/>
                <a:ext cx="1086" cy="1886"/>
              </a:xfrm>
              <a:prstGeom prst="rect">
                <a:avLst/>
              </a:prstGeom>
              <a:solidFill>
                <a:srgbClr val="B2B2B2"/>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400" b="1" dirty="0">
                    <a:solidFill>
                      <a:srgbClr val="FFFFFF"/>
                    </a:solidFill>
                  </a:rPr>
                  <a:t>Keine</a:t>
                </a:r>
              </a:p>
              <a:p>
                <a:pPr algn="ctr" eaLnBrk="1" hangingPunct="1"/>
                <a:r>
                  <a:rPr lang="de-DE" altLang="de-DE" sz="1400" b="1" dirty="0">
                    <a:solidFill>
                      <a:srgbClr val="FFFFFF"/>
                    </a:solidFill>
                  </a:rPr>
                  <a:t>Anforderungen</a:t>
                </a:r>
              </a:p>
            </p:txBody>
          </p:sp>
          <p:sp>
            <p:nvSpPr>
              <p:cNvPr id="1672210" name="AutoShape 18"/>
              <p:cNvSpPr>
                <a:spLocks noChangeAspect="1" noChangeArrowheads="1"/>
              </p:cNvSpPr>
              <p:nvPr/>
            </p:nvSpPr>
            <p:spPr bwMode="auto">
              <a:xfrm rot="16200000">
                <a:off x="4786" y="962"/>
                <a:ext cx="653" cy="1088"/>
              </a:xfrm>
              <a:prstGeom prst="homePlate">
                <a:avLst>
                  <a:gd name="adj" fmla="val 45046"/>
                </a:avLst>
              </a:prstGeom>
              <a:solidFill>
                <a:srgbClr val="0099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a:solidFill>
                      <a:srgbClr val="FFFFFF"/>
                    </a:solidFill>
                  </a:rPr>
                  <a:t>EEI </a:t>
                </a:r>
                <a:r>
                  <a:rPr lang="de-DE" altLang="de-DE" sz="1800" b="1" u="sng">
                    <a:solidFill>
                      <a:srgbClr val="FFFFFF"/>
                    </a:solidFill>
                  </a:rPr>
                  <a:t>&lt;</a:t>
                </a:r>
                <a:r>
                  <a:rPr lang="de-DE" altLang="de-DE" sz="1800" b="1">
                    <a:solidFill>
                      <a:srgbClr val="FFFFFF"/>
                    </a:solidFill>
                  </a:rPr>
                  <a:t> 0,23</a:t>
                </a:r>
              </a:p>
            </p:txBody>
          </p:sp>
          <p:sp>
            <p:nvSpPr>
              <p:cNvPr id="1672211" name="AutoShape 19"/>
              <p:cNvSpPr>
                <a:spLocks noChangeAspect="1" noChangeArrowheads="1"/>
              </p:cNvSpPr>
              <p:nvPr/>
            </p:nvSpPr>
            <p:spPr bwMode="auto">
              <a:xfrm rot="16200000">
                <a:off x="2791" y="1506"/>
                <a:ext cx="1741" cy="1088"/>
              </a:xfrm>
              <a:prstGeom prst="homePlate">
                <a:avLst>
                  <a:gd name="adj" fmla="val 26099"/>
                </a:avLst>
              </a:prstGeom>
              <a:solidFill>
                <a:srgbClr val="0099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a:solidFill>
                      <a:srgbClr val="FFFFFF"/>
                    </a:solidFill>
                  </a:rPr>
                  <a:t>EEI </a:t>
                </a:r>
                <a:r>
                  <a:rPr lang="de-DE" altLang="de-DE" sz="1800" b="1" u="sng">
                    <a:solidFill>
                      <a:srgbClr val="FFFFFF"/>
                    </a:solidFill>
                  </a:rPr>
                  <a:t>&lt;</a:t>
                </a:r>
                <a:r>
                  <a:rPr lang="de-DE" altLang="de-DE" sz="1800" b="1">
                    <a:solidFill>
                      <a:srgbClr val="FFFFFF"/>
                    </a:solidFill>
                  </a:rPr>
                  <a:t> 0,23</a:t>
                </a:r>
              </a:p>
            </p:txBody>
          </p:sp>
          <p:sp>
            <p:nvSpPr>
              <p:cNvPr id="1672212" name="Rectangle 20"/>
              <p:cNvSpPr>
                <a:spLocks noChangeAspect="1" noChangeArrowheads="1"/>
              </p:cNvSpPr>
              <p:nvPr/>
            </p:nvSpPr>
            <p:spPr bwMode="auto">
              <a:xfrm>
                <a:off x="1667" y="2920"/>
                <a:ext cx="1089" cy="436"/>
              </a:xfrm>
              <a:prstGeom prst="rect">
                <a:avLst/>
              </a:prstGeom>
              <a:solidFill>
                <a:srgbClr val="8BBC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dirty="0">
                    <a:solidFill>
                      <a:srgbClr val="FFFFFF"/>
                    </a:solidFill>
                  </a:rPr>
                  <a:t>EEI </a:t>
                </a:r>
                <a:r>
                  <a:rPr lang="de-DE" altLang="de-DE" sz="1800" b="1" u="sng" dirty="0">
                    <a:solidFill>
                      <a:srgbClr val="FFFFFF"/>
                    </a:solidFill>
                  </a:rPr>
                  <a:t>&lt;</a:t>
                </a:r>
                <a:r>
                  <a:rPr lang="de-DE" altLang="de-DE" sz="1800" b="1" dirty="0">
                    <a:solidFill>
                      <a:srgbClr val="FFFFFF"/>
                    </a:solidFill>
                  </a:rPr>
                  <a:t> 0,27</a:t>
                </a:r>
              </a:p>
            </p:txBody>
          </p:sp>
          <p:sp>
            <p:nvSpPr>
              <p:cNvPr id="1672213" name="AutoShape 21"/>
              <p:cNvSpPr>
                <a:spLocks noChangeAspect="1" noChangeArrowheads="1"/>
              </p:cNvSpPr>
              <p:nvPr/>
            </p:nvSpPr>
            <p:spPr bwMode="auto">
              <a:xfrm rot="16200000">
                <a:off x="1341" y="1505"/>
                <a:ext cx="1741" cy="1089"/>
              </a:xfrm>
              <a:prstGeom prst="homePlate">
                <a:avLst>
                  <a:gd name="adj" fmla="val 26075"/>
                </a:avLst>
              </a:prstGeom>
              <a:solidFill>
                <a:srgbClr val="0099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a:solidFill>
                      <a:srgbClr val="FFFFFF"/>
                    </a:solidFill>
                  </a:rPr>
                  <a:t>EEI </a:t>
                </a:r>
                <a:r>
                  <a:rPr lang="de-DE" altLang="de-DE" sz="1800" b="1" u="sng">
                    <a:solidFill>
                      <a:srgbClr val="FFFFFF"/>
                    </a:solidFill>
                  </a:rPr>
                  <a:t>&lt;</a:t>
                </a:r>
                <a:r>
                  <a:rPr lang="de-DE" altLang="de-DE" sz="1800" b="1">
                    <a:solidFill>
                      <a:srgbClr val="FFFFFF"/>
                    </a:solidFill>
                  </a:rPr>
                  <a:t> 0,23</a:t>
                </a:r>
              </a:p>
            </p:txBody>
          </p:sp>
        </p:grpSp>
        <p:grpSp>
          <p:nvGrpSpPr>
            <p:cNvPr id="1672214" name="Group 22"/>
            <p:cNvGrpSpPr>
              <a:grpSpLocks noChangeAspect="1"/>
            </p:cNvGrpSpPr>
            <p:nvPr/>
          </p:nvGrpSpPr>
          <p:grpSpPr bwMode="auto">
            <a:xfrm>
              <a:off x="1554" y="3765"/>
              <a:ext cx="4286" cy="452"/>
              <a:chOff x="1554" y="3765"/>
              <a:chExt cx="4286" cy="452"/>
            </a:xfrm>
          </p:grpSpPr>
          <p:sp>
            <p:nvSpPr>
              <p:cNvPr id="1672215" name="Rectangle 23"/>
              <p:cNvSpPr>
                <a:spLocks noChangeAspect="1" noChangeArrowheads="1"/>
              </p:cNvSpPr>
              <p:nvPr/>
            </p:nvSpPr>
            <p:spPr bwMode="auto">
              <a:xfrm>
                <a:off x="1554" y="3783"/>
                <a:ext cx="1292" cy="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lnSpc>
                    <a:spcPct val="110000"/>
                  </a:lnSpc>
                </a:pPr>
                <a:r>
                  <a:rPr lang="de-DE" altLang="de-DE" sz="1400" dirty="0">
                    <a:solidFill>
                      <a:srgbClr val="000000"/>
                    </a:solidFill>
                  </a:rPr>
                  <a:t>Externe Umwälzpumpen</a:t>
                </a:r>
              </a:p>
              <a:p>
                <a:pPr algn="ctr" eaLnBrk="1" hangingPunct="1">
                  <a:lnSpc>
                    <a:spcPct val="110000"/>
                  </a:lnSpc>
                </a:pPr>
                <a:endParaRPr lang="de-DE" altLang="de-DE" sz="1400" dirty="0">
                  <a:solidFill>
                    <a:srgbClr val="000000"/>
                  </a:solidFill>
                </a:endParaRPr>
              </a:p>
              <a:p>
                <a:pPr algn="ctr" eaLnBrk="1" hangingPunct="1">
                  <a:lnSpc>
                    <a:spcPct val="110000"/>
                  </a:lnSpc>
                </a:pPr>
                <a:endParaRPr lang="de-DE" altLang="de-DE" sz="1400" dirty="0">
                  <a:solidFill>
                    <a:srgbClr val="000000"/>
                  </a:solidFill>
                </a:endParaRPr>
              </a:p>
            </p:txBody>
          </p:sp>
          <p:sp>
            <p:nvSpPr>
              <p:cNvPr id="1672216" name="Rectangle 24"/>
              <p:cNvSpPr>
                <a:spLocks noChangeAspect="1" noChangeArrowheads="1"/>
              </p:cNvSpPr>
              <p:nvPr/>
            </p:nvSpPr>
            <p:spPr bwMode="auto">
              <a:xfrm>
                <a:off x="2914" y="3765"/>
                <a:ext cx="1452"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lnSpc>
                    <a:spcPct val="110000"/>
                  </a:lnSpc>
                </a:pPr>
                <a:r>
                  <a:rPr lang="de-DE" altLang="de-DE" sz="1400" dirty="0">
                    <a:solidFill>
                      <a:srgbClr val="000000"/>
                    </a:solidFill>
                  </a:rPr>
                  <a:t>Integrierte Umwälzpumpen</a:t>
                </a:r>
              </a:p>
              <a:p>
                <a:pPr algn="ctr" eaLnBrk="1" hangingPunct="1">
                  <a:lnSpc>
                    <a:spcPct val="110000"/>
                  </a:lnSpc>
                </a:pPr>
                <a:r>
                  <a:rPr lang="de-DE" altLang="de-DE" sz="1400" dirty="0" smtClean="0">
                    <a:solidFill>
                      <a:srgbClr val="000000"/>
                    </a:solidFill>
                  </a:rPr>
                  <a:t>in neuen Geräten, ...</a:t>
                </a:r>
                <a:endParaRPr lang="de-DE" altLang="de-DE" sz="1400" dirty="0">
                  <a:solidFill>
                    <a:srgbClr val="000000"/>
                  </a:solidFill>
                </a:endParaRPr>
              </a:p>
            </p:txBody>
          </p:sp>
          <p:sp>
            <p:nvSpPr>
              <p:cNvPr id="1672217" name="Rectangle 25"/>
              <p:cNvSpPr>
                <a:spLocks noChangeAspect="1" noChangeArrowheads="1"/>
              </p:cNvSpPr>
              <p:nvPr/>
            </p:nvSpPr>
            <p:spPr bwMode="auto">
              <a:xfrm>
                <a:off x="4389" y="3765"/>
                <a:ext cx="1451"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eaLnBrk="1" hangingPunct="1">
                  <a:lnSpc>
                    <a:spcPct val="110000"/>
                  </a:lnSpc>
                </a:pPr>
                <a:r>
                  <a:rPr lang="de-DE" altLang="de-DE" sz="1400" dirty="0">
                    <a:solidFill>
                      <a:srgbClr val="000000"/>
                    </a:solidFill>
                  </a:rPr>
                  <a:t>Integrierte Umwälzpumpen</a:t>
                </a:r>
              </a:p>
              <a:p>
                <a:pPr algn="ctr" eaLnBrk="1" hangingPunct="1">
                  <a:lnSpc>
                    <a:spcPct val="110000"/>
                  </a:lnSpc>
                </a:pPr>
                <a:r>
                  <a:rPr lang="de-DE" altLang="de-DE" sz="1400" dirty="0">
                    <a:solidFill>
                      <a:srgbClr val="000000"/>
                    </a:solidFill>
                  </a:rPr>
                  <a:t>bei </a:t>
                </a:r>
                <a:r>
                  <a:rPr lang="de-DE" altLang="de-DE" sz="1400" dirty="0" smtClean="0">
                    <a:solidFill>
                      <a:srgbClr val="000000"/>
                    </a:solidFill>
                  </a:rPr>
                  <a:t>Austausch, ...</a:t>
                </a:r>
                <a:endParaRPr lang="de-DE" altLang="de-DE" sz="1400" dirty="0">
                  <a:solidFill>
                    <a:srgbClr val="000000"/>
                  </a:solidFill>
                </a:endParaRPr>
              </a:p>
            </p:txBody>
          </p:sp>
        </p:grpSp>
      </p:grpSp>
    </p:spTree>
    <p:extLst>
      <p:ext uri="{BB962C8B-B14F-4D97-AF65-F5344CB8AC3E}">
        <p14:creationId xmlns:p14="http://schemas.microsoft.com/office/powerpoint/2010/main" val="328233840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216959" y="467469"/>
            <a:ext cx="3474854" cy="1077218"/>
          </a:xfrm>
          <a:prstGeom prst="rect">
            <a:avLst/>
          </a:prstGeom>
          <a:noFill/>
        </p:spPr>
        <p:txBody>
          <a:bodyPr wrap="square" rtlCol="0">
            <a:spAutoFit/>
          </a:bodyPr>
          <a:lstStyle/>
          <a:p>
            <a:r>
              <a:rPr lang="de-DE" sz="3200" dirty="0" smtClean="0">
                <a:solidFill>
                  <a:schemeClr val="bg1"/>
                </a:solidFill>
                <a:effectLst>
                  <a:outerShdw blurRad="38100" dist="38100" dir="2700000" algn="tl">
                    <a:srgbClr val="000000">
                      <a:alpha val="43137"/>
                    </a:srgbClr>
                  </a:outerShdw>
                </a:effectLst>
              </a:rPr>
              <a:t>Beispiel eines</a:t>
            </a:r>
          </a:p>
          <a:p>
            <a:r>
              <a:rPr lang="de-DE" sz="3200" dirty="0" smtClean="0">
                <a:solidFill>
                  <a:schemeClr val="bg1"/>
                </a:solidFill>
                <a:effectLst>
                  <a:outerShdw blurRad="38100" dist="38100" dir="2700000" algn="tl">
                    <a:srgbClr val="000000">
                      <a:alpha val="43137"/>
                    </a:srgbClr>
                  </a:outerShdw>
                </a:effectLst>
              </a:rPr>
              <a:t>Typenschildes</a:t>
            </a:r>
            <a:endParaRPr lang="de-DE" sz="3200" dirty="0">
              <a:solidFill>
                <a:schemeClr val="bg1"/>
              </a:solidFill>
              <a:effectLst>
                <a:outerShdw blurRad="38100" dist="38100" dir="2700000" algn="tl">
                  <a:srgbClr val="000000">
                    <a:alpha val="43137"/>
                  </a:srgbClr>
                </a:outerShdw>
              </a:effectLst>
            </a:endParaRPr>
          </a:p>
        </p:txBody>
      </p:sp>
      <p:sp>
        <p:nvSpPr>
          <p:cNvPr id="4" name="Pfeil nach unten 3"/>
          <p:cNvSpPr/>
          <p:nvPr/>
        </p:nvSpPr>
        <p:spPr bwMode="auto">
          <a:xfrm rot="5162125">
            <a:off x="7239109" y="4156506"/>
            <a:ext cx="504056" cy="1152128"/>
          </a:xfrm>
          <a:prstGeom prst="downArrow">
            <a:avLst/>
          </a:prstGeom>
          <a:solidFill>
            <a:schemeClr val="accent4"/>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5" name="Textfeld 4"/>
          <p:cNvSpPr txBox="1"/>
          <p:nvPr/>
        </p:nvSpPr>
        <p:spPr>
          <a:xfrm>
            <a:off x="7326126" y="2591705"/>
            <a:ext cx="3365687" cy="3046988"/>
          </a:xfrm>
          <a:prstGeom prst="rect">
            <a:avLst/>
          </a:prstGeom>
          <a:noFill/>
        </p:spPr>
        <p:txBody>
          <a:bodyPr wrap="square" rtlCol="0">
            <a:spAutoFit/>
          </a:bodyPr>
          <a:lstStyle/>
          <a:p>
            <a:r>
              <a:rPr lang="de-DE" sz="2400" dirty="0" smtClean="0">
                <a:solidFill>
                  <a:schemeClr val="accent4"/>
                </a:solidFill>
                <a:effectLst>
                  <a:outerShdw blurRad="38100" dist="38100" dir="2700000" algn="tl">
                    <a:srgbClr val="000000">
                      <a:alpha val="43137"/>
                    </a:srgbClr>
                  </a:outerShdw>
                </a:effectLst>
              </a:rPr>
              <a:t>EEI ≤ 0,20 meint: </a:t>
            </a:r>
          </a:p>
          <a:p>
            <a:endParaRPr lang="de-DE" sz="2000" dirty="0" smtClean="0">
              <a:solidFill>
                <a:schemeClr val="bg1"/>
              </a:solidFill>
              <a:effectLst>
                <a:outerShdw blurRad="38100" dist="38100" dir="2700000" algn="tl">
                  <a:srgbClr val="000000">
                    <a:alpha val="43137"/>
                  </a:srgbClr>
                </a:outerShdw>
              </a:effectLst>
            </a:endParaRPr>
          </a:p>
          <a:p>
            <a:r>
              <a:rPr lang="de-DE" sz="2000" dirty="0" smtClean="0">
                <a:solidFill>
                  <a:schemeClr val="bg1"/>
                </a:solidFill>
                <a:effectLst>
                  <a:outerShdw blurRad="38100" dist="38100" dir="2700000" algn="tl">
                    <a:srgbClr val="000000">
                      <a:alpha val="43137"/>
                    </a:srgbClr>
                  </a:outerShdw>
                </a:effectLst>
              </a:rPr>
              <a:t>Stromverbrauch beträgt </a:t>
            </a:r>
          </a:p>
          <a:p>
            <a:r>
              <a:rPr lang="de-DE" sz="2000" dirty="0" smtClean="0">
                <a:solidFill>
                  <a:schemeClr val="bg1"/>
                </a:solidFill>
                <a:effectLst>
                  <a:outerShdw blurRad="38100" dist="38100" dir="2700000" algn="tl">
                    <a:srgbClr val="000000">
                      <a:alpha val="43137"/>
                    </a:srgbClr>
                  </a:outerShdw>
                </a:effectLst>
              </a:rPr>
              <a:t>nur 20 % gegenüber der</a:t>
            </a:r>
          </a:p>
          <a:p>
            <a:r>
              <a:rPr lang="de-DE" sz="2000" dirty="0" smtClean="0">
                <a:solidFill>
                  <a:schemeClr val="bg1"/>
                </a:solidFill>
                <a:effectLst>
                  <a:outerShdw blurRad="38100" dist="38100" dir="2700000" algn="tl">
                    <a:srgbClr val="000000">
                      <a:alpha val="43137"/>
                    </a:srgbClr>
                  </a:outerShdw>
                </a:effectLst>
              </a:rPr>
              <a:t>Referenzpumpe.</a:t>
            </a:r>
          </a:p>
          <a:p>
            <a:endParaRPr lang="de-DE" sz="2400" dirty="0" smtClean="0">
              <a:solidFill>
                <a:schemeClr val="bg1"/>
              </a:solidFill>
              <a:effectLst>
                <a:outerShdw blurRad="38100" dist="38100" dir="2700000" algn="tl">
                  <a:srgbClr val="000000">
                    <a:alpha val="43137"/>
                  </a:srgbClr>
                </a:outerShdw>
              </a:effectLst>
            </a:endParaRPr>
          </a:p>
          <a:p>
            <a:endParaRPr lang="de-DE" sz="2400" dirty="0" smtClean="0">
              <a:solidFill>
                <a:schemeClr val="bg1"/>
              </a:solidFill>
              <a:effectLst>
                <a:outerShdw blurRad="38100" dist="38100" dir="2700000" algn="tl">
                  <a:srgbClr val="000000">
                    <a:alpha val="43137"/>
                  </a:srgbClr>
                </a:outerShdw>
              </a:effectLst>
            </a:endParaRPr>
          </a:p>
          <a:p>
            <a:endParaRPr lang="de-DE" sz="2000" dirty="0">
              <a:solidFill>
                <a:schemeClr val="bg1"/>
              </a:solidFill>
              <a:effectLst>
                <a:outerShdw blurRad="38100" dist="38100" dir="2700000" algn="tl">
                  <a:srgbClr val="000000">
                    <a:alpha val="43137"/>
                  </a:srgbClr>
                </a:outerShdw>
              </a:effectLst>
            </a:endParaRPr>
          </a:p>
          <a:p>
            <a:r>
              <a:rPr lang="de-DE" sz="2000" dirty="0" smtClean="0">
                <a:solidFill>
                  <a:schemeClr val="accent6"/>
                </a:solidFill>
                <a:effectLst>
                  <a:outerShdw blurRad="38100" dist="38100" dir="2700000" algn="tl">
                    <a:srgbClr val="000000">
                      <a:alpha val="43137"/>
                    </a:srgbClr>
                  </a:outerShdw>
                </a:effectLst>
              </a:rPr>
              <a:t>…je kleiner desto besser</a:t>
            </a:r>
            <a:endParaRPr lang="de-DE" sz="2000" b="1" dirty="0">
              <a:solidFill>
                <a:schemeClr val="accent6"/>
              </a:solidFill>
              <a:effectLst>
                <a:outerShdw blurRad="38100" dist="38100" dir="2700000" algn="tl">
                  <a:srgbClr val="000000">
                    <a:alpha val="43137"/>
                  </a:srgbClr>
                </a:outerShdw>
              </a:effectLst>
            </a:endParaRPr>
          </a:p>
        </p:txBody>
      </p:sp>
      <p:pic>
        <p:nvPicPr>
          <p:cNvPr id="9" name="Grafik 8"/>
          <p:cNvPicPr>
            <a:picLocks noChangeAspect="1"/>
          </p:cNvPicPr>
          <p:nvPr/>
        </p:nvPicPr>
        <p:blipFill>
          <a:blip r:embed="rId2"/>
          <a:stretch>
            <a:fillRect/>
          </a:stretch>
        </p:blipFill>
        <p:spPr>
          <a:xfrm>
            <a:off x="7594" y="-5011"/>
            <a:ext cx="6785436" cy="7236579"/>
          </a:xfrm>
          <a:prstGeom prst="rect">
            <a:avLst/>
          </a:prstGeom>
        </p:spPr>
      </p:pic>
      <p:grpSp>
        <p:nvGrpSpPr>
          <p:cNvPr id="8" name="Gruppieren 7"/>
          <p:cNvGrpSpPr/>
          <p:nvPr/>
        </p:nvGrpSpPr>
        <p:grpSpPr>
          <a:xfrm>
            <a:off x="2337616" y="539477"/>
            <a:ext cx="4540416" cy="2246769"/>
            <a:chOff x="2245650" y="611485"/>
            <a:chExt cx="4540416" cy="2246769"/>
          </a:xfrm>
        </p:grpSpPr>
        <p:sp>
          <p:nvSpPr>
            <p:cNvPr id="6" name="Pfeil nach unten 5"/>
            <p:cNvSpPr/>
            <p:nvPr/>
          </p:nvSpPr>
          <p:spPr bwMode="auto">
            <a:xfrm rot="5162125">
              <a:off x="2569686" y="1802839"/>
              <a:ext cx="504056" cy="1152128"/>
            </a:xfrm>
            <a:prstGeom prst="downArrow">
              <a:avLst/>
            </a:prstGeom>
            <a:solidFill>
              <a:schemeClr val="accent4"/>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7" name="Textfeld 6"/>
            <p:cNvSpPr txBox="1"/>
            <p:nvPr/>
          </p:nvSpPr>
          <p:spPr>
            <a:xfrm>
              <a:off x="3597756" y="611485"/>
              <a:ext cx="3188310" cy="2246769"/>
            </a:xfrm>
            <a:prstGeom prst="rect">
              <a:avLst/>
            </a:prstGeom>
            <a:solidFill>
              <a:srgbClr val="262626"/>
            </a:solidFill>
            <a:effectLst>
              <a:outerShdw blurRad="50800" dist="38100" dir="2700000" algn="tl" rotWithShape="0">
                <a:prstClr val="black">
                  <a:alpha val="40000"/>
                </a:prstClr>
              </a:outerShdw>
            </a:effectLst>
          </p:spPr>
          <p:txBody>
            <a:bodyPr wrap="square" rtlCol="0">
              <a:spAutoFit/>
            </a:bodyPr>
            <a:lstStyle/>
            <a:p>
              <a:r>
                <a:rPr lang="de-DE" sz="2400" b="1" dirty="0" smtClean="0">
                  <a:solidFill>
                    <a:schemeClr val="accent6"/>
                  </a:solidFill>
                  <a:effectLst>
                    <a:outerShdw blurRad="38100" dist="38100" dir="2700000" algn="tl">
                      <a:srgbClr val="000000">
                        <a:alpha val="43137"/>
                      </a:srgbClr>
                    </a:outerShdw>
                  </a:effectLst>
                </a:rPr>
                <a:t>Nützlicher!</a:t>
              </a:r>
            </a:p>
            <a:p>
              <a:endParaRPr lang="de-DE" sz="2400" dirty="0" smtClean="0">
                <a:solidFill>
                  <a:schemeClr val="accent4"/>
                </a:solidFill>
                <a:effectLst>
                  <a:outerShdw blurRad="38100" dist="38100" dir="2700000" algn="tl">
                    <a:srgbClr val="000000">
                      <a:alpha val="43137"/>
                    </a:srgbClr>
                  </a:outerShdw>
                </a:effectLst>
              </a:endParaRPr>
            </a:p>
            <a:p>
              <a:r>
                <a:rPr lang="de-DE" sz="2400" dirty="0" smtClean="0">
                  <a:solidFill>
                    <a:schemeClr val="accent4"/>
                  </a:solidFill>
                  <a:effectLst>
                    <a:outerShdw blurRad="38100" dist="38100" dir="2700000" algn="tl">
                      <a:srgbClr val="000000">
                        <a:alpha val="43137"/>
                      </a:srgbClr>
                    </a:outerShdw>
                  </a:effectLst>
                </a:rPr>
                <a:t>Ein Blick auf die elektrische Leistungsaufnahme</a:t>
              </a:r>
            </a:p>
            <a:p>
              <a:endParaRPr lang="de-DE" sz="2000" dirty="0">
                <a:solidFill>
                  <a:schemeClr val="accent6"/>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70579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80"/>
          <p:cNvSpPr>
            <a:spLocks noChangeArrowheads="1"/>
          </p:cNvSpPr>
          <p:nvPr/>
        </p:nvSpPr>
        <p:spPr bwMode="auto">
          <a:xfrm>
            <a:off x="0" y="3563938"/>
            <a:ext cx="522288" cy="360362"/>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a:grpSpLocks noChangeAspect="1"/>
          </p:cNvGrpSpPr>
          <p:nvPr/>
        </p:nvGrpSpPr>
        <p:grpSpPr>
          <a:xfrm>
            <a:off x="341350" y="1439577"/>
            <a:ext cx="7056000" cy="5279331"/>
            <a:chOff x="-123370" y="935521"/>
            <a:chExt cx="7815963" cy="5847931"/>
          </a:xfrm>
        </p:grpSpPr>
        <p:pic>
          <p:nvPicPr>
            <p:cNvPr id="957448" name="Picture 8" descr="PICT0004"/>
            <p:cNvPicPr>
              <a:picLocks noChangeAspect="1" noChangeArrowheads="1"/>
            </p:cNvPicPr>
            <p:nvPr/>
          </p:nvPicPr>
          <p:blipFill rotWithShape="1">
            <a:blip r:embed="rId3">
              <a:extLst>
                <a:ext uri="{28A0092B-C50C-407E-A947-70E740481C1C}">
                  <a14:useLocalDpi xmlns:a14="http://schemas.microsoft.com/office/drawing/2010/main" val="0"/>
                </a:ext>
              </a:extLst>
            </a:blip>
            <a:srcRect r="9537"/>
            <a:stretch/>
          </p:blipFill>
          <p:spPr bwMode="auto">
            <a:xfrm>
              <a:off x="-123370" y="935521"/>
              <a:ext cx="7815963" cy="5847931"/>
            </a:xfrm>
            <a:prstGeom prst="rect">
              <a:avLst/>
            </a:prstGeom>
            <a:noFill/>
            <a:extLst>
              <a:ext uri="{909E8E84-426E-40DD-AFC4-6F175D3DCCD1}">
                <a14:hiddenFill xmlns:a14="http://schemas.microsoft.com/office/drawing/2010/main">
                  <a:solidFill>
                    <a:srgbClr val="FFFFFF"/>
                  </a:solidFill>
                </a14:hiddenFill>
              </a:ext>
            </a:extLst>
          </p:spPr>
        </p:pic>
        <p:sp>
          <p:nvSpPr>
            <p:cNvPr id="957451" name="Text Box 11"/>
            <p:cNvSpPr txBox="1">
              <a:spLocks noChangeArrowheads="1"/>
            </p:cNvSpPr>
            <p:nvPr/>
          </p:nvSpPr>
          <p:spPr bwMode="auto">
            <a:xfrm>
              <a:off x="377354" y="6480137"/>
              <a:ext cx="14077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dirty="0" smtClean="0">
                  <a:solidFill>
                    <a:schemeClr val="bg1"/>
                  </a:solidFill>
                </a:rPr>
                <a:t>© Foto </a:t>
              </a:r>
              <a:r>
                <a:rPr lang="de-DE" altLang="de-DE" dirty="0">
                  <a:solidFill>
                    <a:schemeClr val="bg1"/>
                  </a:solidFill>
                </a:rPr>
                <a:t>H. Obermeyer</a:t>
              </a:r>
            </a:p>
          </p:txBody>
        </p:sp>
      </p:grpSp>
      <p:sp>
        <p:nvSpPr>
          <p:cNvPr id="11"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12" name="Text Box 3"/>
          <p:cNvSpPr txBox="1">
            <a:spLocks noChangeArrowheads="1"/>
          </p:cNvSpPr>
          <p:nvPr/>
        </p:nvSpPr>
        <p:spPr bwMode="auto">
          <a:xfrm>
            <a:off x="304800" y="431465"/>
            <a:ext cx="10387013" cy="461665"/>
          </a:xfrm>
          <a:prstGeom prst="rect">
            <a:avLst/>
          </a:prstGeom>
          <a:noFill/>
          <a:extLst/>
        </p:spPr>
        <p:txBody>
          <a:bodyPr wrap="square" rtlCol="0">
            <a:spAutoFit/>
          </a:bodyPr>
          <a:lstStyle>
            <a:defPPr>
              <a:defRPr lang="de-DE"/>
            </a:defPPr>
            <a:lvl1pPr>
              <a:defRPr sz="3200"/>
            </a:lvl1pPr>
          </a:lstStyle>
          <a:p>
            <a:r>
              <a:rPr lang="nb-NO" altLang="de-DE" sz="2400" b="1" dirty="0" smtClean="0">
                <a:solidFill>
                  <a:schemeClr val="tx1">
                    <a:lumMod val="85000"/>
                    <a:lumOff val="15000"/>
                  </a:schemeClr>
                </a:solidFill>
              </a:rPr>
              <a:t>Alte Heizungspumpe in einer Gastherme			</a:t>
            </a:r>
            <a:r>
              <a:rPr lang="nb-NO" altLang="de-DE" sz="2400" b="1" dirty="0" smtClean="0">
                <a:solidFill>
                  <a:srgbClr val="FF0000"/>
                </a:solidFill>
              </a:rPr>
              <a:t>95 Watt</a:t>
            </a:r>
            <a:endParaRPr lang="nb-NO" altLang="de-DE" sz="2400" b="1" dirty="0">
              <a:solidFill>
                <a:srgbClr val="FF0000"/>
              </a:solidFill>
            </a:endParaRPr>
          </a:p>
        </p:txBody>
      </p:sp>
      <p:sp>
        <p:nvSpPr>
          <p:cNvPr id="13" name="Pfeil nach unten 12"/>
          <p:cNvSpPr/>
          <p:nvPr/>
        </p:nvSpPr>
        <p:spPr bwMode="auto">
          <a:xfrm rot="5400000">
            <a:off x="4985830" y="4355937"/>
            <a:ext cx="432000" cy="1080000"/>
          </a:xfrm>
          <a:prstGeom prst="downArrow">
            <a:avLst/>
          </a:prstGeom>
          <a:solidFill>
            <a:srgbClr val="FFFF00"/>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grpSp>
        <p:nvGrpSpPr>
          <p:cNvPr id="3" name="Gruppieren 2"/>
          <p:cNvGrpSpPr/>
          <p:nvPr/>
        </p:nvGrpSpPr>
        <p:grpSpPr>
          <a:xfrm>
            <a:off x="7938194" y="2159657"/>
            <a:ext cx="2520000" cy="3874500"/>
            <a:chOff x="7938194" y="2159657"/>
            <a:chExt cx="2520000" cy="3874500"/>
          </a:xfrm>
        </p:grpSpPr>
        <p:pic>
          <p:nvPicPr>
            <p:cNvPr id="10" name="Picture 20" descr="PICT000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938194" y="2159657"/>
              <a:ext cx="2520000" cy="3874500"/>
            </a:xfrm>
            <a:prstGeom prst="rect">
              <a:avLst/>
            </a:prstGeom>
            <a:noFill/>
            <a:ln w="28575">
              <a:no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7974198" y="5796061"/>
              <a:ext cx="11705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800" dirty="0" smtClean="0">
                  <a:solidFill>
                    <a:schemeClr val="accent3"/>
                  </a:solidFill>
                </a:rPr>
                <a:t>© Foto </a:t>
              </a:r>
              <a:r>
                <a:rPr lang="de-DE" altLang="de-DE" sz="800" dirty="0">
                  <a:solidFill>
                    <a:schemeClr val="accent3"/>
                  </a:solidFill>
                </a:rPr>
                <a:t>H. Obermeyer</a:t>
              </a:r>
            </a:p>
          </p:txBody>
        </p:sp>
      </p:grpSp>
    </p:spTree>
    <p:extLst>
      <p:ext uri="{BB962C8B-B14F-4D97-AF65-F5344CB8AC3E}">
        <p14:creationId xmlns:p14="http://schemas.microsoft.com/office/powerpoint/2010/main" val="778444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2"/>
          <p:cNvSpPr>
            <a:spLocks noChangeShapeType="1"/>
          </p:cNvSpPr>
          <p:nvPr/>
        </p:nvSpPr>
        <p:spPr bwMode="auto">
          <a:xfrm>
            <a:off x="7083854"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76" name="Line 3"/>
          <p:cNvSpPr>
            <a:spLocks noChangeShapeType="1"/>
          </p:cNvSpPr>
          <p:nvPr/>
        </p:nvSpPr>
        <p:spPr bwMode="auto">
          <a:xfrm>
            <a:off x="10318500" y="1449084"/>
            <a:ext cx="0" cy="16093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77" name="Text Box 4"/>
          <p:cNvSpPr txBox="1">
            <a:spLocks noChangeArrowheads="1"/>
          </p:cNvSpPr>
          <p:nvPr/>
        </p:nvSpPr>
        <p:spPr bwMode="auto">
          <a:xfrm>
            <a:off x="293955" y="922144"/>
            <a:ext cx="10103903" cy="519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lnSpc>
                <a:spcPct val="130000"/>
              </a:lnSpc>
            </a:pPr>
            <a:r>
              <a:rPr lang="de-DE" altLang="de-DE" sz="3699" b="1" dirty="0"/>
              <a:t>Heizungsanlagen richtig einstellen</a:t>
            </a:r>
          </a:p>
          <a:p>
            <a:pPr algn="ctr" eaLnBrk="1" hangingPunct="1">
              <a:lnSpc>
                <a:spcPct val="130000"/>
              </a:lnSpc>
            </a:pPr>
            <a:endParaRPr lang="de-DE" altLang="de-DE" sz="2699" b="1" dirty="0"/>
          </a:p>
          <a:p>
            <a:pPr algn="ctr" eaLnBrk="1" hangingPunct="1">
              <a:lnSpc>
                <a:spcPct val="130000"/>
              </a:lnSpc>
            </a:pPr>
            <a:r>
              <a:rPr lang="de-DE" altLang="de-DE" sz="2699" b="1" dirty="0"/>
              <a:t>1. „Häufige Einstellungen“</a:t>
            </a:r>
          </a:p>
          <a:p>
            <a:pPr algn="ctr" eaLnBrk="1" hangingPunct="1">
              <a:lnSpc>
                <a:spcPct val="130000"/>
              </a:lnSpc>
            </a:pPr>
            <a:endParaRPr lang="de-DE" altLang="de-DE" sz="2699" b="1" dirty="0"/>
          </a:p>
          <a:p>
            <a:pPr algn="ctr" eaLnBrk="1" hangingPunct="1">
              <a:lnSpc>
                <a:spcPct val="130000"/>
              </a:lnSpc>
            </a:pPr>
            <a:endParaRPr lang="de-DE" altLang="de-DE" sz="2699" b="1" dirty="0"/>
          </a:p>
          <a:p>
            <a:pPr algn="ctr" eaLnBrk="1" hangingPunct="1">
              <a:lnSpc>
                <a:spcPct val="130000"/>
              </a:lnSpc>
            </a:pPr>
            <a:r>
              <a:rPr lang="de-DE" altLang="de-DE" sz="2100" dirty="0"/>
              <a:t>Was tun, wenn einige Räume			 </a:t>
            </a:r>
          </a:p>
          <a:p>
            <a:pPr algn="ctr" eaLnBrk="1" hangingPunct="1">
              <a:lnSpc>
                <a:spcPct val="130000"/>
              </a:lnSpc>
            </a:pPr>
            <a:r>
              <a:rPr lang="de-DE" altLang="de-DE" sz="2100" dirty="0"/>
              <a:t>nicht richtig warm werden				   </a:t>
            </a:r>
          </a:p>
          <a:p>
            <a:pPr algn="ctr" eaLnBrk="1" hangingPunct="1">
              <a:lnSpc>
                <a:spcPct val="130000"/>
              </a:lnSpc>
            </a:pPr>
            <a:endParaRPr lang="de-DE" altLang="de-DE" dirty="0"/>
          </a:p>
          <a:p>
            <a:pPr algn="ctr" eaLnBrk="1" hangingPunct="1">
              <a:lnSpc>
                <a:spcPct val="130000"/>
              </a:lnSpc>
            </a:pPr>
            <a:r>
              <a:rPr lang="de-DE" altLang="de-DE" sz="2100" dirty="0"/>
              <a:t>oder  				</a:t>
            </a:r>
          </a:p>
          <a:p>
            <a:pPr algn="ctr" eaLnBrk="1" hangingPunct="1">
              <a:lnSpc>
                <a:spcPct val="130000"/>
              </a:lnSpc>
            </a:pPr>
            <a:endParaRPr lang="de-DE" altLang="de-DE" dirty="0"/>
          </a:p>
          <a:p>
            <a:pPr algn="ctr" eaLnBrk="1" hangingPunct="1">
              <a:lnSpc>
                <a:spcPct val="130000"/>
              </a:lnSpc>
            </a:pPr>
            <a:r>
              <a:rPr lang="de-DE" altLang="de-DE" sz="2100" dirty="0"/>
              <a:t>	Thermostatventile pfeifen?				</a:t>
            </a:r>
          </a:p>
        </p:txBody>
      </p:sp>
      <p:pic>
        <p:nvPicPr>
          <p:cNvPr id="2" name="Grafik 1"/>
          <p:cNvPicPr>
            <a:picLocks noChangeAspect="1"/>
          </p:cNvPicPr>
          <p:nvPr/>
        </p:nvPicPr>
        <p:blipFill>
          <a:blip r:embed="rId3"/>
          <a:stretch>
            <a:fillRect/>
          </a:stretch>
        </p:blipFill>
        <p:spPr>
          <a:xfrm>
            <a:off x="6786066" y="3599817"/>
            <a:ext cx="2670279" cy="2359356"/>
          </a:xfrm>
          <a:prstGeom prst="rect">
            <a:avLst/>
          </a:prstGeom>
        </p:spPr>
      </p:pic>
    </p:spTree>
    <p:extLst>
      <p:ext uri="{BB962C8B-B14F-4D97-AF65-F5344CB8AC3E}">
        <p14:creationId xmlns:p14="http://schemas.microsoft.com/office/powerpoint/2010/main" val="267390445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24" name="Rectangle 3"/>
          <p:cNvSpPr>
            <a:spLocks noChangeArrowheads="1"/>
          </p:cNvSpPr>
          <p:nvPr/>
        </p:nvSpPr>
        <p:spPr bwMode="auto">
          <a:xfrm>
            <a:off x="6482317" y="3939348"/>
            <a:ext cx="547573" cy="80946"/>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25" name="Rectangle 4"/>
          <p:cNvSpPr>
            <a:spLocks noChangeArrowheads="1"/>
          </p:cNvSpPr>
          <p:nvPr/>
        </p:nvSpPr>
        <p:spPr bwMode="auto">
          <a:xfrm>
            <a:off x="6482317" y="5685232"/>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26" name="Rectangle 5"/>
          <p:cNvSpPr>
            <a:spLocks noChangeArrowheads="1"/>
          </p:cNvSpPr>
          <p:nvPr/>
        </p:nvSpPr>
        <p:spPr bwMode="auto">
          <a:xfrm>
            <a:off x="4088871" y="4971007"/>
            <a:ext cx="969759"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27" name="Rectangle 6"/>
          <p:cNvSpPr>
            <a:spLocks noChangeArrowheads="1"/>
          </p:cNvSpPr>
          <p:nvPr/>
        </p:nvSpPr>
        <p:spPr bwMode="auto">
          <a:xfrm>
            <a:off x="4084109" y="3223536"/>
            <a:ext cx="966584" cy="8094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28" name="Rectangle 7"/>
          <p:cNvSpPr>
            <a:spLocks noChangeArrowheads="1"/>
          </p:cNvSpPr>
          <p:nvPr/>
        </p:nvSpPr>
        <p:spPr bwMode="auto">
          <a:xfrm>
            <a:off x="4084109" y="1479240"/>
            <a:ext cx="966584"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29" name="Rectangle 8"/>
          <p:cNvSpPr>
            <a:spLocks noChangeAspect="1" noChangeArrowheads="1"/>
          </p:cNvSpPr>
          <p:nvPr/>
        </p:nvSpPr>
        <p:spPr bwMode="auto">
          <a:xfrm>
            <a:off x="1727166" y="5010686"/>
            <a:ext cx="1387184" cy="1825242"/>
          </a:xfrm>
          <a:prstGeom prst="rect">
            <a:avLst/>
          </a:prstGeom>
          <a:gradFill rotWithShape="1">
            <a:gsLst>
              <a:gs pos="0">
                <a:srgbClr val="0099CC"/>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130" name="Group 9"/>
          <p:cNvGrpSpPr>
            <a:grpSpLocks noChangeAspect="1"/>
          </p:cNvGrpSpPr>
          <p:nvPr/>
        </p:nvGrpSpPr>
        <p:grpSpPr bwMode="auto">
          <a:xfrm>
            <a:off x="5009427" y="3144178"/>
            <a:ext cx="1515745" cy="953887"/>
            <a:chOff x="793" y="196"/>
            <a:chExt cx="121" cy="112"/>
          </a:xfrm>
        </p:grpSpPr>
        <p:sp>
          <p:nvSpPr>
            <p:cNvPr id="5214" name="Rectangle 10"/>
            <p:cNvSpPr>
              <a:spLocks noChangeAspect="1" noChangeArrowheads="1"/>
            </p:cNvSpPr>
            <p:nvPr/>
          </p:nvSpPr>
          <p:spPr bwMode="auto">
            <a:xfrm>
              <a:off x="793" y="196"/>
              <a:ext cx="121" cy="112"/>
            </a:xfrm>
            <a:prstGeom prst="rect">
              <a:avLst/>
            </a:prstGeom>
            <a:solidFill>
              <a:srgbClr val="0099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15" name="Group 11"/>
            <p:cNvGrpSpPr>
              <a:grpSpLocks noChangeAspect="1"/>
            </p:cNvGrpSpPr>
            <p:nvPr/>
          </p:nvGrpSpPr>
          <p:grpSpPr bwMode="auto">
            <a:xfrm>
              <a:off x="803" y="206"/>
              <a:ext cx="101" cy="93"/>
              <a:chOff x="807" y="209"/>
              <a:chExt cx="209" cy="88"/>
            </a:xfrm>
          </p:grpSpPr>
          <p:grpSp>
            <p:nvGrpSpPr>
              <p:cNvPr id="5216" name="Group 12"/>
              <p:cNvGrpSpPr>
                <a:grpSpLocks noChangeAspect="1"/>
              </p:cNvGrpSpPr>
              <p:nvPr/>
            </p:nvGrpSpPr>
            <p:grpSpPr bwMode="auto">
              <a:xfrm>
                <a:off x="807" y="209"/>
                <a:ext cx="93" cy="88"/>
                <a:chOff x="807" y="209"/>
                <a:chExt cx="93" cy="88"/>
              </a:xfrm>
            </p:grpSpPr>
            <p:sp>
              <p:nvSpPr>
                <p:cNvPr id="5223"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4"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5"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6"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7"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217" name="Group 18"/>
              <p:cNvGrpSpPr>
                <a:grpSpLocks noChangeAspect="1"/>
              </p:cNvGrpSpPr>
              <p:nvPr/>
            </p:nvGrpSpPr>
            <p:grpSpPr bwMode="auto">
              <a:xfrm>
                <a:off x="923" y="209"/>
                <a:ext cx="93" cy="88"/>
                <a:chOff x="807" y="209"/>
                <a:chExt cx="93" cy="88"/>
              </a:xfrm>
            </p:grpSpPr>
            <p:sp>
              <p:nvSpPr>
                <p:cNvPr id="5218"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19"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0"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1"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2"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131" name="Group 24"/>
          <p:cNvGrpSpPr>
            <a:grpSpLocks noChangeAspect="1"/>
          </p:cNvGrpSpPr>
          <p:nvPr/>
        </p:nvGrpSpPr>
        <p:grpSpPr bwMode="auto">
          <a:xfrm>
            <a:off x="5009427" y="1399881"/>
            <a:ext cx="1515745" cy="952300"/>
            <a:chOff x="793" y="196"/>
            <a:chExt cx="121" cy="112"/>
          </a:xfrm>
        </p:grpSpPr>
        <p:sp>
          <p:nvSpPr>
            <p:cNvPr id="5200" name="Rectangle 25"/>
            <p:cNvSpPr>
              <a:spLocks noChangeAspect="1" noChangeArrowheads="1"/>
            </p:cNvSpPr>
            <p:nvPr/>
          </p:nvSpPr>
          <p:spPr bwMode="auto">
            <a:xfrm>
              <a:off x="793" y="196"/>
              <a:ext cx="121" cy="112"/>
            </a:xfrm>
            <a:prstGeom prst="rect">
              <a:avLst/>
            </a:prstGeom>
            <a:gradFill rotWithShape="1">
              <a:gsLst>
                <a:gs pos="0">
                  <a:srgbClr val="0099CC"/>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01" name="Group 26"/>
            <p:cNvGrpSpPr>
              <a:grpSpLocks noChangeAspect="1"/>
            </p:cNvGrpSpPr>
            <p:nvPr/>
          </p:nvGrpSpPr>
          <p:grpSpPr bwMode="auto">
            <a:xfrm>
              <a:off x="803" y="206"/>
              <a:ext cx="101" cy="93"/>
              <a:chOff x="807" y="209"/>
              <a:chExt cx="209" cy="88"/>
            </a:xfrm>
          </p:grpSpPr>
          <p:grpSp>
            <p:nvGrpSpPr>
              <p:cNvPr id="5202" name="Group 27"/>
              <p:cNvGrpSpPr>
                <a:grpSpLocks noChangeAspect="1"/>
              </p:cNvGrpSpPr>
              <p:nvPr/>
            </p:nvGrpSpPr>
            <p:grpSpPr bwMode="auto">
              <a:xfrm>
                <a:off x="807" y="209"/>
                <a:ext cx="93" cy="88"/>
                <a:chOff x="807" y="209"/>
                <a:chExt cx="93" cy="88"/>
              </a:xfrm>
            </p:grpSpPr>
            <p:sp>
              <p:nvSpPr>
                <p:cNvPr id="5209"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10"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11"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12"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13"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203" name="Group 33"/>
              <p:cNvGrpSpPr>
                <a:grpSpLocks noChangeAspect="1"/>
              </p:cNvGrpSpPr>
              <p:nvPr/>
            </p:nvGrpSpPr>
            <p:grpSpPr bwMode="auto">
              <a:xfrm>
                <a:off x="923" y="209"/>
                <a:ext cx="93" cy="88"/>
                <a:chOff x="807" y="209"/>
                <a:chExt cx="93" cy="88"/>
              </a:xfrm>
            </p:grpSpPr>
            <p:sp>
              <p:nvSpPr>
                <p:cNvPr id="5204"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05"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06"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07"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08"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132" name="Group 39"/>
          <p:cNvGrpSpPr>
            <a:grpSpLocks noChangeAspect="1"/>
          </p:cNvGrpSpPr>
          <p:nvPr/>
        </p:nvGrpSpPr>
        <p:grpSpPr bwMode="auto">
          <a:xfrm>
            <a:off x="5009427" y="4891648"/>
            <a:ext cx="1515745" cy="950713"/>
            <a:chOff x="793" y="196"/>
            <a:chExt cx="121" cy="112"/>
          </a:xfrm>
        </p:grpSpPr>
        <p:sp>
          <p:nvSpPr>
            <p:cNvPr id="5186" name="Rectangle 40"/>
            <p:cNvSpPr>
              <a:spLocks noChangeAspect="1" noChangeArrowheads="1"/>
            </p:cNvSpPr>
            <p:nvPr/>
          </p:nvSpPr>
          <p:spPr bwMode="auto">
            <a:xfrm>
              <a:off x="793" y="196"/>
              <a:ext cx="121" cy="112"/>
            </a:xfrm>
            <a:prstGeom prst="rect">
              <a:avLst/>
            </a:prstGeom>
            <a:solidFill>
              <a:srgbClr val="0099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187" name="Group 41"/>
            <p:cNvGrpSpPr>
              <a:grpSpLocks noChangeAspect="1"/>
            </p:cNvGrpSpPr>
            <p:nvPr/>
          </p:nvGrpSpPr>
          <p:grpSpPr bwMode="auto">
            <a:xfrm>
              <a:off x="803" y="206"/>
              <a:ext cx="101" cy="93"/>
              <a:chOff x="807" y="209"/>
              <a:chExt cx="209" cy="88"/>
            </a:xfrm>
          </p:grpSpPr>
          <p:grpSp>
            <p:nvGrpSpPr>
              <p:cNvPr id="5188" name="Group 42"/>
              <p:cNvGrpSpPr>
                <a:grpSpLocks noChangeAspect="1"/>
              </p:cNvGrpSpPr>
              <p:nvPr/>
            </p:nvGrpSpPr>
            <p:grpSpPr bwMode="auto">
              <a:xfrm>
                <a:off x="807" y="209"/>
                <a:ext cx="93" cy="88"/>
                <a:chOff x="807" y="209"/>
                <a:chExt cx="93" cy="88"/>
              </a:xfrm>
            </p:grpSpPr>
            <p:sp>
              <p:nvSpPr>
                <p:cNvPr id="5195"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6"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7"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8"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9"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189" name="Group 48"/>
              <p:cNvGrpSpPr>
                <a:grpSpLocks noChangeAspect="1"/>
              </p:cNvGrpSpPr>
              <p:nvPr/>
            </p:nvGrpSpPr>
            <p:grpSpPr bwMode="auto">
              <a:xfrm>
                <a:off x="923" y="209"/>
                <a:ext cx="93" cy="88"/>
                <a:chOff x="807" y="209"/>
                <a:chExt cx="93" cy="88"/>
              </a:xfrm>
            </p:grpSpPr>
            <p:sp>
              <p:nvSpPr>
                <p:cNvPr id="5190"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1"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2"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3"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94"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5133" name="Rectangle 54"/>
          <p:cNvSpPr>
            <a:spLocks noChangeArrowheads="1"/>
          </p:cNvSpPr>
          <p:nvPr/>
        </p:nvSpPr>
        <p:spPr bwMode="auto">
          <a:xfrm>
            <a:off x="3031817" y="6320098"/>
            <a:ext cx="391395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34" name="Rectangle 55"/>
          <p:cNvSpPr>
            <a:spLocks noChangeArrowheads="1"/>
          </p:cNvSpPr>
          <p:nvPr/>
        </p:nvSpPr>
        <p:spPr bwMode="auto">
          <a:xfrm>
            <a:off x="6945770" y="4017120"/>
            <a:ext cx="84120" cy="2382337"/>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35" name="Rectangle 56"/>
          <p:cNvSpPr>
            <a:spLocks noChangeArrowheads="1"/>
          </p:cNvSpPr>
          <p:nvPr/>
        </p:nvSpPr>
        <p:spPr bwMode="auto">
          <a:xfrm>
            <a:off x="4084109" y="3225123"/>
            <a:ext cx="82533" cy="214267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36" name="Rectangle 57"/>
          <p:cNvSpPr>
            <a:spLocks noChangeArrowheads="1"/>
          </p:cNvSpPr>
          <p:nvPr/>
        </p:nvSpPr>
        <p:spPr bwMode="auto">
          <a:xfrm>
            <a:off x="3031817" y="5367798"/>
            <a:ext cx="1134825"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37" name="Rectangle 58"/>
          <p:cNvSpPr>
            <a:spLocks noChangeArrowheads="1"/>
          </p:cNvSpPr>
          <p:nvPr/>
        </p:nvSpPr>
        <p:spPr bwMode="auto">
          <a:xfrm>
            <a:off x="4084109" y="1479239"/>
            <a:ext cx="82533" cy="174588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38"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139" name="Group 60"/>
          <p:cNvGrpSpPr>
            <a:grpSpLocks/>
          </p:cNvGrpSpPr>
          <p:nvPr/>
        </p:nvGrpSpPr>
        <p:grpSpPr bwMode="auto">
          <a:xfrm>
            <a:off x="3450829" y="5288440"/>
            <a:ext cx="252360" cy="238075"/>
            <a:chOff x="1451" y="2931"/>
            <a:chExt cx="136" cy="136"/>
          </a:xfrm>
        </p:grpSpPr>
        <p:sp>
          <p:nvSpPr>
            <p:cNvPr id="5183"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84"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85"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14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4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42" name="Line 66"/>
          <p:cNvSpPr>
            <a:spLocks noChangeShapeType="1"/>
          </p:cNvSpPr>
          <p:nvPr/>
        </p:nvSpPr>
        <p:spPr bwMode="auto">
          <a:xfrm>
            <a:off x="293955" y="922144"/>
            <a:ext cx="10145170" cy="0"/>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5143" name="Group 67"/>
          <p:cNvGrpSpPr>
            <a:grpSpLocks noChangeAspect="1"/>
          </p:cNvGrpSpPr>
          <p:nvPr/>
        </p:nvGrpSpPr>
        <p:grpSpPr bwMode="auto">
          <a:xfrm>
            <a:off x="4377734" y="1160219"/>
            <a:ext cx="336479" cy="476150"/>
            <a:chOff x="801" y="1409"/>
            <a:chExt cx="32" cy="56"/>
          </a:xfrm>
        </p:grpSpPr>
        <p:grpSp>
          <p:nvGrpSpPr>
            <p:cNvPr id="5178" name="Group 68"/>
            <p:cNvGrpSpPr>
              <a:grpSpLocks noChangeAspect="1"/>
            </p:cNvGrpSpPr>
            <p:nvPr/>
          </p:nvGrpSpPr>
          <p:grpSpPr bwMode="auto">
            <a:xfrm>
              <a:off x="801" y="1428"/>
              <a:ext cx="32" cy="37"/>
              <a:chOff x="653" y="204"/>
              <a:chExt cx="32" cy="31"/>
            </a:xfrm>
          </p:grpSpPr>
          <p:sp>
            <p:nvSpPr>
              <p:cNvPr id="5180"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81"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82"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179"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144" name="Group 73"/>
          <p:cNvGrpSpPr>
            <a:grpSpLocks noChangeAspect="1"/>
          </p:cNvGrpSpPr>
          <p:nvPr/>
        </p:nvGrpSpPr>
        <p:grpSpPr bwMode="auto">
          <a:xfrm>
            <a:off x="4377734" y="2906102"/>
            <a:ext cx="336479" cy="476150"/>
            <a:chOff x="801" y="1409"/>
            <a:chExt cx="32" cy="56"/>
          </a:xfrm>
        </p:grpSpPr>
        <p:grpSp>
          <p:nvGrpSpPr>
            <p:cNvPr id="5173" name="Group 74"/>
            <p:cNvGrpSpPr>
              <a:grpSpLocks noChangeAspect="1"/>
            </p:cNvGrpSpPr>
            <p:nvPr/>
          </p:nvGrpSpPr>
          <p:grpSpPr bwMode="auto">
            <a:xfrm>
              <a:off x="801" y="1428"/>
              <a:ext cx="32" cy="37"/>
              <a:chOff x="653" y="204"/>
              <a:chExt cx="32" cy="31"/>
            </a:xfrm>
          </p:grpSpPr>
          <p:sp>
            <p:nvSpPr>
              <p:cNvPr id="5175"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76"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77"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174"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145" name="Group 79"/>
          <p:cNvGrpSpPr>
            <a:grpSpLocks noChangeAspect="1"/>
          </p:cNvGrpSpPr>
          <p:nvPr/>
        </p:nvGrpSpPr>
        <p:grpSpPr bwMode="auto">
          <a:xfrm>
            <a:off x="4377734" y="4653573"/>
            <a:ext cx="336479" cy="476150"/>
            <a:chOff x="801" y="1409"/>
            <a:chExt cx="32" cy="56"/>
          </a:xfrm>
        </p:grpSpPr>
        <p:grpSp>
          <p:nvGrpSpPr>
            <p:cNvPr id="5168" name="Group 80"/>
            <p:cNvGrpSpPr>
              <a:grpSpLocks noChangeAspect="1"/>
            </p:cNvGrpSpPr>
            <p:nvPr/>
          </p:nvGrpSpPr>
          <p:grpSpPr bwMode="auto">
            <a:xfrm>
              <a:off x="801" y="1428"/>
              <a:ext cx="32" cy="37"/>
              <a:chOff x="653" y="204"/>
              <a:chExt cx="32" cy="31"/>
            </a:xfrm>
          </p:grpSpPr>
          <p:sp>
            <p:nvSpPr>
              <p:cNvPr id="5170"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71"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72"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169"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146" name="Group 85"/>
          <p:cNvGrpSpPr>
            <a:grpSpLocks/>
          </p:cNvGrpSpPr>
          <p:nvPr/>
        </p:nvGrpSpPr>
        <p:grpSpPr bwMode="auto">
          <a:xfrm>
            <a:off x="757408" y="4096478"/>
            <a:ext cx="1514157" cy="1271320"/>
            <a:chOff x="408" y="2341"/>
            <a:chExt cx="816" cy="726"/>
          </a:xfrm>
        </p:grpSpPr>
        <p:sp>
          <p:nvSpPr>
            <p:cNvPr id="5158"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59"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60"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61"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62"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5163"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64"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65"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166"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67"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147" name="Text Box 96"/>
          <p:cNvSpPr txBox="1">
            <a:spLocks noChangeArrowheads="1"/>
          </p:cNvSpPr>
          <p:nvPr/>
        </p:nvSpPr>
        <p:spPr bwMode="auto">
          <a:xfrm>
            <a:off x="329" y="5764589"/>
            <a:ext cx="1726837"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sz="2300" b="1">
                <a:latin typeface="Calibri" panose="020F0502020204030204" pitchFamily="34" charset="0"/>
              </a:rPr>
              <a:t>Heizkessel</a:t>
            </a:r>
          </a:p>
        </p:txBody>
      </p:sp>
      <p:sp>
        <p:nvSpPr>
          <p:cNvPr id="5148" name="Text Box 97"/>
          <p:cNvSpPr txBox="1">
            <a:spLocks noChangeArrowheads="1"/>
          </p:cNvSpPr>
          <p:nvPr/>
        </p:nvSpPr>
        <p:spPr bwMode="auto">
          <a:xfrm>
            <a:off x="3241323" y="5526514"/>
            <a:ext cx="1685571"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300" b="1">
                <a:latin typeface="Calibri" panose="020F0502020204030204" pitchFamily="34" charset="0"/>
              </a:rPr>
              <a:t>Pumpe</a:t>
            </a:r>
          </a:p>
        </p:txBody>
      </p:sp>
      <p:sp>
        <p:nvSpPr>
          <p:cNvPr id="5149" name="Text Box 98"/>
          <p:cNvSpPr txBox="1">
            <a:spLocks noChangeArrowheads="1"/>
          </p:cNvSpPr>
          <p:nvPr/>
        </p:nvSpPr>
        <p:spPr bwMode="auto">
          <a:xfrm>
            <a:off x="7367956" y="1795086"/>
            <a:ext cx="3029902"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300" b="1">
                <a:latin typeface="Calibri" panose="020F0502020204030204" pitchFamily="34" charset="0"/>
              </a:rPr>
              <a:t>Heizkörper im DG</a:t>
            </a:r>
          </a:p>
        </p:txBody>
      </p:sp>
      <p:sp>
        <p:nvSpPr>
          <p:cNvPr id="5150" name="Text Box 99"/>
          <p:cNvSpPr txBox="1">
            <a:spLocks noChangeArrowheads="1"/>
          </p:cNvSpPr>
          <p:nvPr/>
        </p:nvSpPr>
        <p:spPr bwMode="auto">
          <a:xfrm>
            <a:off x="4545975" y="6439135"/>
            <a:ext cx="2104583"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300" b="1">
                <a:latin typeface="Calibri" panose="020F0502020204030204" pitchFamily="34" charset="0"/>
              </a:rPr>
              <a:t>Rücklauf</a:t>
            </a:r>
          </a:p>
        </p:txBody>
      </p:sp>
      <p:sp>
        <p:nvSpPr>
          <p:cNvPr id="5151" name="Text Box 100"/>
          <p:cNvSpPr txBox="1">
            <a:spLocks noChangeArrowheads="1"/>
          </p:cNvSpPr>
          <p:nvPr/>
        </p:nvSpPr>
        <p:spPr bwMode="auto">
          <a:xfrm>
            <a:off x="1727166" y="4058385"/>
            <a:ext cx="2104583"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sz="2300" b="1">
                <a:latin typeface="Calibri" panose="020F0502020204030204" pitchFamily="34" charset="0"/>
              </a:rPr>
              <a:t>Vorlauf</a:t>
            </a:r>
          </a:p>
        </p:txBody>
      </p:sp>
      <p:sp>
        <p:nvSpPr>
          <p:cNvPr id="5152" name="Text Box 101"/>
          <p:cNvSpPr txBox="1">
            <a:spLocks noChangeArrowheads="1"/>
          </p:cNvSpPr>
          <p:nvPr/>
        </p:nvSpPr>
        <p:spPr bwMode="auto">
          <a:xfrm>
            <a:off x="7325103" y="3542556"/>
            <a:ext cx="3072755"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300" b="1">
                <a:latin typeface="Calibri" panose="020F0502020204030204" pitchFamily="34" charset="0"/>
              </a:rPr>
              <a:t>Heizkörper im OG</a:t>
            </a:r>
          </a:p>
        </p:txBody>
      </p:sp>
      <p:sp>
        <p:nvSpPr>
          <p:cNvPr id="5153" name="Text Box 102"/>
          <p:cNvSpPr txBox="1">
            <a:spLocks noChangeArrowheads="1"/>
          </p:cNvSpPr>
          <p:nvPr/>
        </p:nvSpPr>
        <p:spPr bwMode="auto">
          <a:xfrm>
            <a:off x="1219273" y="1517331"/>
            <a:ext cx="2779129"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sz="2300" b="1">
                <a:latin typeface="Calibri" panose="020F0502020204030204" pitchFamily="34" charset="0"/>
              </a:rPr>
              <a:t>Thermostatventil</a:t>
            </a:r>
          </a:p>
        </p:txBody>
      </p:sp>
      <p:sp>
        <p:nvSpPr>
          <p:cNvPr id="5154" name="Text Box 103"/>
          <p:cNvSpPr txBox="1">
            <a:spLocks noChangeArrowheads="1"/>
          </p:cNvSpPr>
          <p:nvPr/>
        </p:nvSpPr>
        <p:spPr bwMode="auto">
          <a:xfrm>
            <a:off x="7367956" y="5328119"/>
            <a:ext cx="3029902"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300" b="1">
                <a:latin typeface="Calibri" panose="020F0502020204030204" pitchFamily="34" charset="0"/>
              </a:rPr>
              <a:t>Heizkörper im EG</a:t>
            </a:r>
          </a:p>
        </p:txBody>
      </p:sp>
      <p:sp>
        <p:nvSpPr>
          <p:cNvPr id="5155" name="Text Box 104"/>
          <p:cNvSpPr txBox="1">
            <a:spLocks noChangeArrowheads="1"/>
          </p:cNvSpPr>
          <p:nvPr/>
        </p:nvSpPr>
        <p:spPr bwMode="auto">
          <a:xfrm rot="-5400000">
            <a:off x="-964668" y="3250518"/>
            <a:ext cx="2898166" cy="46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300" b="1">
                <a:latin typeface="Calibri" panose="020F0502020204030204" pitchFamily="34" charset="0"/>
              </a:rPr>
              <a:t>Außentemperatur</a:t>
            </a:r>
          </a:p>
        </p:txBody>
      </p:sp>
      <p:sp>
        <p:nvSpPr>
          <p:cNvPr id="5156" name="Line 105"/>
          <p:cNvSpPr>
            <a:spLocks noChangeShapeType="1"/>
          </p:cNvSpPr>
          <p:nvPr/>
        </p:nvSpPr>
        <p:spPr bwMode="auto">
          <a:xfrm>
            <a:off x="3577803" y="2033161"/>
            <a:ext cx="715813" cy="991979"/>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57" name="Text Box 106"/>
          <p:cNvSpPr txBox="1">
            <a:spLocks noChangeArrowheads="1"/>
          </p:cNvSpPr>
          <p:nvPr/>
        </p:nvSpPr>
        <p:spPr bwMode="auto">
          <a:xfrm>
            <a:off x="252689" y="525352"/>
            <a:ext cx="10438795" cy="38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a:t>S c h e m a   W a r m w a s s e r h e i z u n g</a:t>
            </a:r>
          </a:p>
        </p:txBody>
      </p:sp>
    </p:spTree>
    <p:extLst>
      <p:ext uri="{BB962C8B-B14F-4D97-AF65-F5344CB8AC3E}">
        <p14:creationId xmlns:p14="http://schemas.microsoft.com/office/powerpoint/2010/main" val="423587685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72" name="Rectangle 3"/>
          <p:cNvSpPr>
            <a:spLocks noChangeArrowheads="1"/>
          </p:cNvSpPr>
          <p:nvPr/>
        </p:nvSpPr>
        <p:spPr bwMode="auto">
          <a:xfrm>
            <a:off x="6482317" y="3939348"/>
            <a:ext cx="547573" cy="80946"/>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73" name="Rectangle 4"/>
          <p:cNvSpPr>
            <a:spLocks noChangeArrowheads="1"/>
          </p:cNvSpPr>
          <p:nvPr/>
        </p:nvSpPr>
        <p:spPr bwMode="auto">
          <a:xfrm>
            <a:off x="6482317" y="5685232"/>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74" name="Rectangle 5"/>
          <p:cNvSpPr>
            <a:spLocks noChangeArrowheads="1"/>
          </p:cNvSpPr>
          <p:nvPr/>
        </p:nvSpPr>
        <p:spPr bwMode="auto">
          <a:xfrm>
            <a:off x="4088871" y="4971007"/>
            <a:ext cx="969759"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75" name="Rectangle 6"/>
          <p:cNvSpPr>
            <a:spLocks noChangeArrowheads="1"/>
          </p:cNvSpPr>
          <p:nvPr/>
        </p:nvSpPr>
        <p:spPr bwMode="auto">
          <a:xfrm>
            <a:off x="4084109" y="3223536"/>
            <a:ext cx="966584" cy="8094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76" name="Rectangle 7"/>
          <p:cNvSpPr>
            <a:spLocks noChangeArrowheads="1"/>
          </p:cNvSpPr>
          <p:nvPr/>
        </p:nvSpPr>
        <p:spPr bwMode="auto">
          <a:xfrm>
            <a:off x="4084109" y="1479240"/>
            <a:ext cx="966584"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77" name="Rectangle 8"/>
          <p:cNvSpPr>
            <a:spLocks noChangeAspect="1" noChangeArrowheads="1"/>
          </p:cNvSpPr>
          <p:nvPr/>
        </p:nvSpPr>
        <p:spPr bwMode="auto">
          <a:xfrm>
            <a:off x="1727166" y="5010686"/>
            <a:ext cx="1387184" cy="1825242"/>
          </a:xfrm>
          <a:prstGeom prst="rect">
            <a:avLst/>
          </a:prstGeom>
          <a:gradFill rotWithShape="1">
            <a:gsLst>
              <a:gs pos="0">
                <a:srgbClr val="0099CC"/>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178" name="Group 9"/>
          <p:cNvGrpSpPr>
            <a:grpSpLocks noChangeAspect="1"/>
          </p:cNvGrpSpPr>
          <p:nvPr/>
        </p:nvGrpSpPr>
        <p:grpSpPr bwMode="auto">
          <a:xfrm>
            <a:off x="5009427" y="3144178"/>
            <a:ext cx="1515745" cy="953887"/>
            <a:chOff x="793" y="196"/>
            <a:chExt cx="121" cy="112"/>
          </a:xfrm>
        </p:grpSpPr>
        <p:sp>
          <p:nvSpPr>
            <p:cNvPr id="7251" name="Rectangle 10"/>
            <p:cNvSpPr>
              <a:spLocks noChangeAspect="1" noChangeArrowheads="1"/>
            </p:cNvSpPr>
            <p:nvPr/>
          </p:nvSpPr>
          <p:spPr bwMode="auto">
            <a:xfrm>
              <a:off x="793" y="196"/>
              <a:ext cx="121" cy="112"/>
            </a:xfrm>
            <a:prstGeom prst="rect">
              <a:avLst/>
            </a:prstGeom>
            <a:solidFill>
              <a:srgbClr val="0099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52" name="Group 11"/>
            <p:cNvGrpSpPr>
              <a:grpSpLocks noChangeAspect="1"/>
            </p:cNvGrpSpPr>
            <p:nvPr/>
          </p:nvGrpSpPr>
          <p:grpSpPr bwMode="auto">
            <a:xfrm>
              <a:off x="803" y="206"/>
              <a:ext cx="101" cy="93"/>
              <a:chOff x="807" y="209"/>
              <a:chExt cx="209" cy="88"/>
            </a:xfrm>
          </p:grpSpPr>
          <p:grpSp>
            <p:nvGrpSpPr>
              <p:cNvPr id="7253" name="Group 12"/>
              <p:cNvGrpSpPr>
                <a:grpSpLocks noChangeAspect="1"/>
              </p:cNvGrpSpPr>
              <p:nvPr/>
            </p:nvGrpSpPr>
            <p:grpSpPr bwMode="auto">
              <a:xfrm>
                <a:off x="807" y="209"/>
                <a:ext cx="93" cy="88"/>
                <a:chOff x="807" y="209"/>
                <a:chExt cx="93" cy="88"/>
              </a:xfrm>
            </p:grpSpPr>
            <p:sp>
              <p:nvSpPr>
                <p:cNvPr id="7260"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61"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62"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63"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64"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254" name="Group 18"/>
              <p:cNvGrpSpPr>
                <a:grpSpLocks noChangeAspect="1"/>
              </p:cNvGrpSpPr>
              <p:nvPr/>
            </p:nvGrpSpPr>
            <p:grpSpPr bwMode="auto">
              <a:xfrm>
                <a:off x="923" y="209"/>
                <a:ext cx="93" cy="88"/>
                <a:chOff x="807" y="209"/>
                <a:chExt cx="93" cy="88"/>
              </a:xfrm>
            </p:grpSpPr>
            <p:sp>
              <p:nvSpPr>
                <p:cNvPr id="7255"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56"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57"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58"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59"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179" name="Group 24"/>
          <p:cNvGrpSpPr>
            <a:grpSpLocks noChangeAspect="1"/>
          </p:cNvGrpSpPr>
          <p:nvPr/>
        </p:nvGrpSpPr>
        <p:grpSpPr bwMode="auto">
          <a:xfrm>
            <a:off x="5009427" y="1399881"/>
            <a:ext cx="1515745" cy="952300"/>
            <a:chOff x="793" y="196"/>
            <a:chExt cx="121" cy="112"/>
          </a:xfrm>
        </p:grpSpPr>
        <p:sp>
          <p:nvSpPr>
            <p:cNvPr id="7237" name="Rectangle 25"/>
            <p:cNvSpPr>
              <a:spLocks noChangeAspect="1" noChangeArrowheads="1"/>
            </p:cNvSpPr>
            <p:nvPr/>
          </p:nvSpPr>
          <p:spPr bwMode="auto">
            <a:xfrm>
              <a:off x="793" y="196"/>
              <a:ext cx="121" cy="112"/>
            </a:xfrm>
            <a:prstGeom prst="rect">
              <a:avLst/>
            </a:prstGeom>
            <a:gradFill rotWithShape="1">
              <a:gsLst>
                <a:gs pos="0">
                  <a:srgbClr val="0099CC"/>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38" name="Group 26"/>
            <p:cNvGrpSpPr>
              <a:grpSpLocks noChangeAspect="1"/>
            </p:cNvGrpSpPr>
            <p:nvPr/>
          </p:nvGrpSpPr>
          <p:grpSpPr bwMode="auto">
            <a:xfrm>
              <a:off x="803" y="206"/>
              <a:ext cx="101" cy="93"/>
              <a:chOff x="807" y="209"/>
              <a:chExt cx="209" cy="88"/>
            </a:xfrm>
          </p:grpSpPr>
          <p:grpSp>
            <p:nvGrpSpPr>
              <p:cNvPr id="7239" name="Group 27"/>
              <p:cNvGrpSpPr>
                <a:grpSpLocks noChangeAspect="1"/>
              </p:cNvGrpSpPr>
              <p:nvPr/>
            </p:nvGrpSpPr>
            <p:grpSpPr bwMode="auto">
              <a:xfrm>
                <a:off x="807" y="209"/>
                <a:ext cx="93" cy="88"/>
                <a:chOff x="807" y="209"/>
                <a:chExt cx="93" cy="88"/>
              </a:xfrm>
            </p:grpSpPr>
            <p:sp>
              <p:nvSpPr>
                <p:cNvPr id="7246"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47"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48"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49"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50"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240" name="Group 33"/>
              <p:cNvGrpSpPr>
                <a:grpSpLocks noChangeAspect="1"/>
              </p:cNvGrpSpPr>
              <p:nvPr/>
            </p:nvGrpSpPr>
            <p:grpSpPr bwMode="auto">
              <a:xfrm>
                <a:off x="923" y="209"/>
                <a:ext cx="93" cy="88"/>
                <a:chOff x="807" y="209"/>
                <a:chExt cx="93" cy="88"/>
              </a:xfrm>
            </p:grpSpPr>
            <p:sp>
              <p:nvSpPr>
                <p:cNvPr id="7241"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42"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43"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44"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45"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180" name="Group 39"/>
          <p:cNvGrpSpPr>
            <a:grpSpLocks noChangeAspect="1"/>
          </p:cNvGrpSpPr>
          <p:nvPr/>
        </p:nvGrpSpPr>
        <p:grpSpPr bwMode="auto">
          <a:xfrm>
            <a:off x="5009427" y="4891648"/>
            <a:ext cx="1515745" cy="950713"/>
            <a:chOff x="793" y="196"/>
            <a:chExt cx="121" cy="112"/>
          </a:xfrm>
        </p:grpSpPr>
        <p:sp>
          <p:nvSpPr>
            <p:cNvPr id="7223" name="Rectangle 40"/>
            <p:cNvSpPr>
              <a:spLocks noChangeAspect="1" noChangeArrowheads="1"/>
            </p:cNvSpPr>
            <p:nvPr/>
          </p:nvSpPr>
          <p:spPr bwMode="auto">
            <a:xfrm>
              <a:off x="793" y="196"/>
              <a:ext cx="121" cy="112"/>
            </a:xfrm>
            <a:prstGeom prst="rect">
              <a:avLst/>
            </a:prstGeom>
            <a:solidFill>
              <a:srgbClr val="0099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24" name="Group 41"/>
            <p:cNvGrpSpPr>
              <a:grpSpLocks noChangeAspect="1"/>
            </p:cNvGrpSpPr>
            <p:nvPr/>
          </p:nvGrpSpPr>
          <p:grpSpPr bwMode="auto">
            <a:xfrm>
              <a:off x="803" y="206"/>
              <a:ext cx="101" cy="93"/>
              <a:chOff x="807" y="209"/>
              <a:chExt cx="209" cy="88"/>
            </a:xfrm>
          </p:grpSpPr>
          <p:grpSp>
            <p:nvGrpSpPr>
              <p:cNvPr id="7225" name="Group 42"/>
              <p:cNvGrpSpPr>
                <a:grpSpLocks noChangeAspect="1"/>
              </p:cNvGrpSpPr>
              <p:nvPr/>
            </p:nvGrpSpPr>
            <p:grpSpPr bwMode="auto">
              <a:xfrm>
                <a:off x="807" y="209"/>
                <a:ext cx="93" cy="88"/>
                <a:chOff x="807" y="209"/>
                <a:chExt cx="93" cy="88"/>
              </a:xfrm>
            </p:grpSpPr>
            <p:sp>
              <p:nvSpPr>
                <p:cNvPr id="7232"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33"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34"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35"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36"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226" name="Group 48"/>
              <p:cNvGrpSpPr>
                <a:grpSpLocks noChangeAspect="1"/>
              </p:cNvGrpSpPr>
              <p:nvPr/>
            </p:nvGrpSpPr>
            <p:grpSpPr bwMode="auto">
              <a:xfrm>
                <a:off x="923" y="209"/>
                <a:ext cx="93" cy="88"/>
                <a:chOff x="807" y="209"/>
                <a:chExt cx="93" cy="88"/>
              </a:xfrm>
            </p:grpSpPr>
            <p:sp>
              <p:nvSpPr>
                <p:cNvPr id="7227"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28"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29"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30"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31"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7181" name="Rectangle 54"/>
          <p:cNvSpPr>
            <a:spLocks noChangeArrowheads="1"/>
          </p:cNvSpPr>
          <p:nvPr/>
        </p:nvSpPr>
        <p:spPr bwMode="auto">
          <a:xfrm>
            <a:off x="3031817" y="6320098"/>
            <a:ext cx="391395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82" name="Rectangle 55"/>
          <p:cNvSpPr>
            <a:spLocks noChangeArrowheads="1"/>
          </p:cNvSpPr>
          <p:nvPr/>
        </p:nvSpPr>
        <p:spPr bwMode="auto">
          <a:xfrm>
            <a:off x="6945770" y="4017120"/>
            <a:ext cx="84120" cy="2382337"/>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83" name="Rectangle 56"/>
          <p:cNvSpPr>
            <a:spLocks noChangeArrowheads="1"/>
          </p:cNvSpPr>
          <p:nvPr/>
        </p:nvSpPr>
        <p:spPr bwMode="auto">
          <a:xfrm>
            <a:off x="4084109" y="3225123"/>
            <a:ext cx="82533" cy="214267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84" name="Rectangle 57"/>
          <p:cNvSpPr>
            <a:spLocks noChangeArrowheads="1"/>
          </p:cNvSpPr>
          <p:nvPr/>
        </p:nvSpPr>
        <p:spPr bwMode="auto">
          <a:xfrm>
            <a:off x="3031817" y="5367798"/>
            <a:ext cx="1134825"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85" name="Rectangle 58"/>
          <p:cNvSpPr>
            <a:spLocks noChangeArrowheads="1"/>
          </p:cNvSpPr>
          <p:nvPr/>
        </p:nvSpPr>
        <p:spPr bwMode="auto">
          <a:xfrm>
            <a:off x="4084109" y="1479239"/>
            <a:ext cx="82533" cy="174588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86"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187" name="Group 60"/>
          <p:cNvGrpSpPr>
            <a:grpSpLocks/>
          </p:cNvGrpSpPr>
          <p:nvPr/>
        </p:nvGrpSpPr>
        <p:grpSpPr bwMode="auto">
          <a:xfrm>
            <a:off x="3450829" y="5288440"/>
            <a:ext cx="252360" cy="238075"/>
            <a:chOff x="1451" y="2931"/>
            <a:chExt cx="136" cy="136"/>
          </a:xfrm>
        </p:grpSpPr>
        <p:sp>
          <p:nvSpPr>
            <p:cNvPr id="7220"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21"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22"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188"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89"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190" name="Group 68"/>
          <p:cNvGrpSpPr>
            <a:grpSpLocks noChangeAspect="1"/>
          </p:cNvGrpSpPr>
          <p:nvPr/>
        </p:nvGrpSpPr>
        <p:grpSpPr bwMode="auto">
          <a:xfrm>
            <a:off x="4377734" y="1160219"/>
            <a:ext cx="336479" cy="476150"/>
            <a:chOff x="801" y="1409"/>
            <a:chExt cx="32" cy="56"/>
          </a:xfrm>
        </p:grpSpPr>
        <p:grpSp>
          <p:nvGrpSpPr>
            <p:cNvPr id="7215" name="Group 69"/>
            <p:cNvGrpSpPr>
              <a:grpSpLocks noChangeAspect="1"/>
            </p:cNvGrpSpPr>
            <p:nvPr/>
          </p:nvGrpSpPr>
          <p:grpSpPr bwMode="auto">
            <a:xfrm>
              <a:off x="801" y="1428"/>
              <a:ext cx="32" cy="37"/>
              <a:chOff x="653" y="204"/>
              <a:chExt cx="32" cy="31"/>
            </a:xfrm>
          </p:grpSpPr>
          <p:sp>
            <p:nvSpPr>
              <p:cNvPr id="7217"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18"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19"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216"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191" name="Group 74"/>
          <p:cNvGrpSpPr>
            <a:grpSpLocks noChangeAspect="1"/>
          </p:cNvGrpSpPr>
          <p:nvPr/>
        </p:nvGrpSpPr>
        <p:grpSpPr bwMode="auto">
          <a:xfrm>
            <a:off x="4377734" y="2906102"/>
            <a:ext cx="336479" cy="476150"/>
            <a:chOff x="801" y="1409"/>
            <a:chExt cx="32" cy="56"/>
          </a:xfrm>
        </p:grpSpPr>
        <p:grpSp>
          <p:nvGrpSpPr>
            <p:cNvPr id="7210" name="Group 75"/>
            <p:cNvGrpSpPr>
              <a:grpSpLocks noChangeAspect="1"/>
            </p:cNvGrpSpPr>
            <p:nvPr/>
          </p:nvGrpSpPr>
          <p:grpSpPr bwMode="auto">
            <a:xfrm>
              <a:off x="801" y="1428"/>
              <a:ext cx="32" cy="37"/>
              <a:chOff x="653" y="204"/>
              <a:chExt cx="32" cy="31"/>
            </a:xfrm>
          </p:grpSpPr>
          <p:sp>
            <p:nvSpPr>
              <p:cNvPr id="7212"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13"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14"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211"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192" name="Group 80"/>
          <p:cNvGrpSpPr>
            <a:grpSpLocks noChangeAspect="1"/>
          </p:cNvGrpSpPr>
          <p:nvPr/>
        </p:nvGrpSpPr>
        <p:grpSpPr bwMode="auto">
          <a:xfrm>
            <a:off x="4377734" y="4653573"/>
            <a:ext cx="336479" cy="476150"/>
            <a:chOff x="801" y="1409"/>
            <a:chExt cx="32" cy="56"/>
          </a:xfrm>
        </p:grpSpPr>
        <p:grpSp>
          <p:nvGrpSpPr>
            <p:cNvPr id="7205" name="Group 81"/>
            <p:cNvGrpSpPr>
              <a:grpSpLocks noChangeAspect="1"/>
            </p:cNvGrpSpPr>
            <p:nvPr/>
          </p:nvGrpSpPr>
          <p:grpSpPr bwMode="auto">
            <a:xfrm>
              <a:off x="801" y="1428"/>
              <a:ext cx="32" cy="37"/>
              <a:chOff x="653" y="204"/>
              <a:chExt cx="32" cy="31"/>
            </a:xfrm>
          </p:grpSpPr>
          <p:sp>
            <p:nvSpPr>
              <p:cNvPr id="7207"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08"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09"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206"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193" name="Group 86"/>
          <p:cNvGrpSpPr>
            <a:grpSpLocks/>
          </p:cNvGrpSpPr>
          <p:nvPr/>
        </p:nvGrpSpPr>
        <p:grpSpPr bwMode="auto">
          <a:xfrm>
            <a:off x="757408" y="4096478"/>
            <a:ext cx="1514157" cy="1271320"/>
            <a:chOff x="408" y="2341"/>
            <a:chExt cx="816" cy="726"/>
          </a:xfrm>
        </p:grpSpPr>
        <p:sp>
          <p:nvSpPr>
            <p:cNvPr id="7195"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196"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97"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98"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99"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7200"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01"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02"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03"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04"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194" name="Text Box 97"/>
          <p:cNvSpPr txBox="1">
            <a:spLocks noChangeArrowheads="1"/>
          </p:cNvSpPr>
          <p:nvPr/>
        </p:nvSpPr>
        <p:spPr bwMode="auto">
          <a:xfrm>
            <a:off x="293955" y="922144"/>
            <a:ext cx="3367968" cy="38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AUS</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AUS</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Tree>
    <p:extLst>
      <p:ext uri="{BB962C8B-B14F-4D97-AF65-F5344CB8AC3E}">
        <p14:creationId xmlns:p14="http://schemas.microsoft.com/office/powerpoint/2010/main" val="232535258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20"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21"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22"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23"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24"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25"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9226" name="Group 9"/>
          <p:cNvGrpSpPr>
            <a:grpSpLocks noChangeAspect="1"/>
          </p:cNvGrpSpPr>
          <p:nvPr/>
        </p:nvGrpSpPr>
        <p:grpSpPr bwMode="auto">
          <a:xfrm>
            <a:off x="5009427" y="3144178"/>
            <a:ext cx="1515745" cy="953887"/>
            <a:chOff x="793" y="196"/>
            <a:chExt cx="121" cy="112"/>
          </a:xfrm>
        </p:grpSpPr>
        <p:sp>
          <p:nvSpPr>
            <p:cNvPr id="9299"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9300" name="Group 11"/>
            <p:cNvGrpSpPr>
              <a:grpSpLocks noChangeAspect="1"/>
            </p:cNvGrpSpPr>
            <p:nvPr/>
          </p:nvGrpSpPr>
          <p:grpSpPr bwMode="auto">
            <a:xfrm>
              <a:off x="803" y="206"/>
              <a:ext cx="101" cy="93"/>
              <a:chOff x="807" y="209"/>
              <a:chExt cx="209" cy="88"/>
            </a:xfrm>
          </p:grpSpPr>
          <p:grpSp>
            <p:nvGrpSpPr>
              <p:cNvPr id="9301" name="Group 12"/>
              <p:cNvGrpSpPr>
                <a:grpSpLocks noChangeAspect="1"/>
              </p:cNvGrpSpPr>
              <p:nvPr/>
            </p:nvGrpSpPr>
            <p:grpSpPr bwMode="auto">
              <a:xfrm>
                <a:off x="807" y="209"/>
                <a:ext cx="93" cy="88"/>
                <a:chOff x="807" y="209"/>
                <a:chExt cx="93" cy="88"/>
              </a:xfrm>
            </p:grpSpPr>
            <p:sp>
              <p:nvSpPr>
                <p:cNvPr id="9308"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09"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10"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11"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12"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9302" name="Group 18"/>
              <p:cNvGrpSpPr>
                <a:grpSpLocks noChangeAspect="1"/>
              </p:cNvGrpSpPr>
              <p:nvPr/>
            </p:nvGrpSpPr>
            <p:grpSpPr bwMode="auto">
              <a:xfrm>
                <a:off x="923" y="209"/>
                <a:ext cx="93" cy="88"/>
                <a:chOff x="807" y="209"/>
                <a:chExt cx="93" cy="88"/>
              </a:xfrm>
            </p:grpSpPr>
            <p:sp>
              <p:nvSpPr>
                <p:cNvPr id="9303"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04"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05"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06"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307"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9227" name="Group 24"/>
          <p:cNvGrpSpPr>
            <a:grpSpLocks noChangeAspect="1"/>
          </p:cNvGrpSpPr>
          <p:nvPr/>
        </p:nvGrpSpPr>
        <p:grpSpPr bwMode="auto">
          <a:xfrm>
            <a:off x="5009427" y="1399881"/>
            <a:ext cx="1515745" cy="952300"/>
            <a:chOff x="793" y="196"/>
            <a:chExt cx="121" cy="112"/>
          </a:xfrm>
        </p:grpSpPr>
        <p:sp>
          <p:nvSpPr>
            <p:cNvPr id="9285"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9286" name="Group 26"/>
            <p:cNvGrpSpPr>
              <a:grpSpLocks noChangeAspect="1"/>
            </p:cNvGrpSpPr>
            <p:nvPr/>
          </p:nvGrpSpPr>
          <p:grpSpPr bwMode="auto">
            <a:xfrm>
              <a:off x="803" y="206"/>
              <a:ext cx="101" cy="93"/>
              <a:chOff x="807" y="209"/>
              <a:chExt cx="209" cy="88"/>
            </a:xfrm>
          </p:grpSpPr>
          <p:grpSp>
            <p:nvGrpSpPr>
              <p:cNvPr id="9287" name="Group 27"/>
              <p:cNvGrpSpPr>
                <a:grpSpLocks noChangeAspect="1"/>
              </p:cNvGrpSpPr>
              <p:nvPr/>
            </p:nvGrpSpPr>
            <p:grpSpPr bwMode="auto">
              <a:xfrm>
                <a:off x="807" y="209"/>
                <a:ext cx="93" cy="88"/>
                <a:chOff x="807" y="209"/>
                <a:chExt cx="93" cy="88"/>
              </a:xfrm>
            </p:grpSpPr>
            <p:sp>
              <p:nvSpPr>
                <p:cNvPr id="9294"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5"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6"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7"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8"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9288" name="Group 33"/>
              <p:cNvGrpSpPr>
                <a:grpSpLocks noChangeAspect="1"/>
              </p:cNvGrpSpPr>
              <p:nvPr/>
            </p:nvGrpSpPr>
            <p:grpSpPr bwMode="auto">
              <a:xfrm>
                <a:off x="923" y="209"/>
                <a:ext cx="93" cy="88"/>
                <a:chOff x="807" y="209"/>
                <a:chExt cx="93" cy="88"/>
              </a:xfrm>
            </p:grpSpPr>
            <p:sp>
              <p:nvSpPr>
                <p:cNvPr id="9289"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0"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1"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2"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93"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9228" name="Group 39"/>
          <p:cNvGrpSpPr>
            <a:grpSpLocks noChangeAspect="1"/>
          </p:cNvGrpSpPr>
          <p:nvPr/>
        </p:nvGrpSpPr>
        <p:grpSpPr bwMode="auto">
          <a:xfrm>
            <a:off x="5009427" y="4891648"/>
            <a:ext cx="1515745" cy="950713"/>
            <a:chOff x="793" y="196"/>
            <a:chExt cx="121" cy="112"/>
          </a:xfrm>
        </p:grpSpPr>
        <p:sp>
          <p:nvSpPr>
            <p:cNvPr id="9271"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9272" name="Group 41"/>
            <p:cNvGrpSpPr>
              <a:grpSpLocks noChangeAspect="1"/>
            </p:cNvGrpSpPr>
            <p:nvPr/>
          </p:nvGrpSpPr>
          <p:grpSpPr bwMode="auto">
            <a:xfrm>
              <a:off x="803" y="206"/>
              <a:ext cx="101" cy="93"/>
              <a:chOff x="807" y="209"/>
              <a:chExt cx="209" cy="88"/>
            </a:xfrm>
          </p:grpSpPr>
          <p:grpSp>
            <p:nvGrpSpPr>
              <p:cNvPr id="9273" name="Group 42"/>
              <p:cNvGrpSpPr>
                <a:grpSpLocks noChangeAspect="1"/>
              </p:cNvGrpSpPr>
              <p:nvPr/>
            </p:nvGrpSpPr>
            <p:grpSpPr bwMode="auto">
              <a:xfrm>
                <a:off x="807" y="209"/>
                <a:ext cx="93" cy="88"/>
                <a:chOff x="807" y="209"/>
                <a:chExt cx="93" cy="88"/>
              </a:xfrm>
            </p:grpSpPr>
            <p:sp>
              <p:nvSpPr>
                <p:cNvPr id="9280"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81"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82"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83"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84"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9274" name="Group 48"/>
              <p:cNvGrpSpPr>
                <a:grpSpLocks noChangeAspect="1"/>
              </p:cNvGrpSpPr>
              <p:nvPr/>
            </p:nvGrpSpPr>
            <p:grpSpPr bwMode="auto">
              <a:xfrm>
                <a:off x="923" y="209"/>
                <a:ext cx="93" cy="88"/>
                <a:chOff x="807" y="209"/>
                <a:chExt cx="93" cy="88"/>
              </a:xfrm>
            </p:grpSpPr>
            <p:sp>
              <p:nvSpPr>
                <p:cNvPr id="9275"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76"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77"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78"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79"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9229"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30"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31"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32"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33"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34"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9235" name="Group 60"/>
          <p:cNvGrpSpPr>
            <a:grpSpLocks/>
          </p:cNvGrpSpPr>
          <p:nvPr/>
        </p:nvGrpSpPr>
        <p:grpSpPr bwMode="auto">
          <a:xfrm>
            <a:off x="3450829" y="5288440"/>
            <a:ext cx="252360" cy="238075"/>
            <a:chOff x="1451" y="2931"/>
            <a:chExt cx="136" cy="136"/>
          </a:xfrm>
        </p:grpSpPr>
        <p:sp>
          <p:nvSpPr>
            <p:cNvPr id="9268"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69"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70"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9236"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37"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38" name="Text Box 66"/>
          <p:cNvSpPr txBox="1">
            <a:spLocks noChangeArrowheads="1"/>
          </p:cNvSpPr>
          <p:nvPr/>
        </p:nvSpPr>
        <p:spPr bwMode="auto">
          <a:xfrm>
            <a:off x="293955" y="922144"/>
            <a:ext cx="3367968" cy="38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grpSp>
        <p:nvGrpSpPr>
          <p:cNvPr id="9239" name="Group 68"/>
          <p:cNvGrpSpPr>
            <a:grpSpLocks noChangeAspect="1"/>
          </p:cNvGrpSpPr>
          <p:nvPr/>
        </p:nvGrpSpPr>
        <p:grpSpPr bwMode="auto">
          <a:xfrm>
            <a:off x="4377734" y="1160219"/>
            <a:ext cx="336479" cy="476150"/>
            <a:chOff x="801" y="1409"/>
            <a:chExt cx="32" cy="56"/>
          </a:xfrm>
        </p:grpSpPr>
        <p:grpSp>
          <p:nvGrpSpPr>
            <p:cNvPr id="9263" name="Group 69"/>
            <p:cNvGrpSpPr>
              <a:grpSpLocks noChangeAspect="1"/>
            </p:cNvGrpSpPr>
            <p:nvPr/>
          </p:nvGrpSpPr>
          <p:grpSpPr bwMode="auto">
            <a:xfrm>
              <a:off x="801" y="1428"/>
              <a:ext cx="32" cy="37"/>
              <a:chOff x="653" y="204"/>
              <a:chExt cx="32" cy="31"/>
            </a:xfrm>
          </p:grpSpPr>
          <p:sp>
            <p:nvSpPr>
              <p:cNvPr id="9265"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66"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67"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64"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9240" name="Group 74"/>
          <p:cNvGrpSpPr>
            <a:grpSpLocks noChangeAspect="1"/>
          </p:cNvGrpSpPr>
          <p:nvPr/>
        </p:nvGrpSpPr>
        <p:grpSpPr bwMode="auto">
          <a:xfrm>
            <a:off x="4377734" y="2906102"/>
            <a:ext cx="336479" cy="476150"/>
            <a:chOff x="801" y="1409"/>
            <a:chExt cx="32" cy="56"/>
          </a:xfrm>
        </p:grpSpPr>
        <p:grpSp>
          <p:nvGrpSpPr>
            <p:cNvPr id="9258" name="Group 75"/>
            <p:cNvGrpSpPr>
              <a:grpSpLocks noChangeAspect="1"/>
            </p:cNvGrpSpPr>
            <p:nvPr/>
          </p:nvGrpSpPr>
          <p:grpSpPr bwMode="auto">
            <a:xfrm>
              <a:off x="801" y="1428"/>
              <a:ext cx="32" cy="37"/>
              <a:chOff x="653" y="204"/>
              <a:chExt cx="32" cy="31"/>
            </a:xfrm>
          </p:grpSpPr>
          <p:sp>
            <p:nvSpPr>
              <p:cNvPr id="9260"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61"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62"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59"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9241" name="Group 80"/>
          <p:cNvGrpSpPr>
            <a:grpSpLocks noChangeAspect="1"/>
          </p:cNvGrpSpPr>
          <p:nvPr/>
        </p:nvGrpSpPr>
        <p:grpSpPr bwMode="auto">
          <a:xfrm>
            <a:off x="4377734" y="4653573"/>
            <a:ext cx="336479" cy="476150"/>
            <a:chOff x="801" y="1409"/>
            <a:chExt cx="32" cy="56"/>
          </a:xfrm>
        </p:grpSpPr>
        <p:grpSp>
          <p:nvGrpSpPr>
            <p:cNvPr id="9253" name="Group 81"/>
            <p:cNvGrpSpPr>
              <a:grpSpLocks noChangeAspect="1"/>
            </p:cNvGrpSpPr>
            <p:nvPr/>
          </p:nvGrpSpPr>
          <p:grpSpPr bwMode="auto">
            <a:xfrm>
              <a:off x="801" y="1428"/>
              <a:ext cx="32" cy="37"/>
              <a:chOff x="653" y="204"/>
              <a:chExt cx="32" cy="31"/>
            </a:xfrm>
          </p:grpSpPr>
          <p:sp>
            <p:nvSpPr>
              <p:cNvPr id="9255"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56"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57"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9254"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9242" name="Group 86"/>
          <p:cNvGrpSpPr>
            <a:grpSpLocks/>
          </p:cNvGrpSpPr>
          <p:nvPr/>
        </p:nvGrpSpPr>
        <p:grpSpPr bwMode="auto">
          <a:xfrm>
            <a:off x="757408" y="4096478"/>
            <a:ext cx="1514157" cy="1271320"/>
            <a:chOff x="408" y="2341"/>
            <a:chExt cx="816" cy="726"/>
          </a:xfrm>
        </p:grpSpPr>
        <p:sp>
          <p:nvSpPr>
            <p:cNvPr id="9243"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44"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45"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46"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47"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9248"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49"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50"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9251"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52"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Tree>
    <p:extLst>
      <p:ext uri="{BB962C8B-B14F-4D97-AF65-F5344CB8AC3E}">
        <p14:creationId xmlns:p14="http://schemas.microsoft.com/office/powerpoint/2010/main" val="148331280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68"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69"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70"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71"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72"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73"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1274" name="Group 9"/>
          <p:cNvGrpSpPr>
            <a:grpSpLocks noChangeAspect="1"/>
          </p:cNvGrpSpPr>
          <p:nvPr/>
        </p:nvGrpSpPr>
        <p:grpSpPr bwMode="auto">
          <a:xfrm>
            <a:off x="5009427" y="3144178"/>
            <a:ext cx="1515745" cy="953887"/>
            <a:chOff x="793" y="196"/>
            <a:chExt cx="121" cy="112"/>
          </a:xfrm>
        </p:grpSpPr>
        <p:sp>
          <p:nvSpPr>
            <p:cNvPr id="11348"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1349" name="Group 11"/>
            <p:cNvGrpSpPr>
              <a:grpSpLocks noChangeAspect="1"/>
            </p:cNvGrpSpPr>
            <p:nvPr/>
          </p:nvGrpSpPr>
          <p:grpSpPr bwMode="auto">
            <a:xfrm>
              <a:off x="803" y="206"/>
              <a:ext cx="101" cy="93"/>
              <a:chOff x="807" y="209"/>
              <a:chExt cx="209" cy="88"/>
            </a:xfrm>
          </p:grpSpPr>
          <p:grpSp>
            <p:nvGrpSpPr>
              <p:cNvPr id="11350" name="Group 12"/>
              <p:cNvGrpSpPr>
                <a:grpSpLocks noChangeAspect="1"/>
              </p:cNvGrpSpPr>
              <p:nvPr/>
            </p:nvGrpSpPr>
            <p:grpSpPr bwMode="auto">
              <a:xfrm>
                <a:off x="807" y="209"/>
                <a:ext cx="93" cy="88"/>
                <a:chOff x="807" y="209"/>
                <a:chExt cx="93" cy="88"/>
              </a:xfrm>
            </p:grpSpPr>
            <p:sp>
              <p:nvSpPr>
                <p:cNvPr id="11357"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58"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59"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0"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61"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1351" name="Group 18"/>
              <p:cNvGrpSpPr>
                <a:grpSpLocks noChangeAspect="1"/>
              </p:cNvGrpSpPr>
              <p:nvPr/>
            </p:nvGrpSpPr>
            <p:grpSpPr bwMode="auto">
              <a:xfrm>
                <a:off x="923" y="209"/>
                <a:ext cx="93" cy="88"/>
                <a:chOff x="807" y="209"/>
                <a:chExt cx="93" cy="88"/>
              </a:xfrm>
            </p:grpSpPr>
            <p:sp>
              <p:nvSpPr>
                <p:cNvPr id="11352"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53"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54"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55"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56"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1275" name="Group 24"/>
          <p:cNvGrpSpPr>
            <a:grpSpLocks noChangeAspect="1"/>
          </p:cNvGrpSpPr>
          <p:nvPr/>
        </p:nvGrpSpPr>
        <p:grpSpPr bwMode="auto">
          <a:xfrm>
            <a:off x="5009427" y="1399881"/>
            <a:ext cx="1515745" cy="952300"/>
            <a:chOff x="793" y="196"/>
            <a:chExt cx="121" cy="112"/>
          </a:xfrm>
        </p:grpSpPr>
        <p:sp>
          <p:nvSpPr>
            <p:cNvPr id="11334"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1335" name="Group 26"/>
            <p:cNvGrpSpPr>
              <a:grpSpLocks noChangeAspect="1"/>
            </p:cNvGrpSpPr>
            <p:nvPr/>
          </p:nvGrpSpPr>
          <p:grpSpPr bwMode="auto">
            <a:xfrm>
              <a:off x="803" y="206"/>
              <a:ext cx="101" cy="93"/>
              <a:chOff x="807" y="209"/>
              <a:chExt cx="209" cy="88"/>
            </a:xfrm>
          </p:grpSpPr>
          <p:grpSp>
            <p:nvGrpSpPr>
              <p:cNvPr id="11336" name="Group 27"/>
              <p:cNvGrpSpPr>
                <a:grpSpLocks noChangeAspect="1"/>
              </p:cNvGrpSpPr>
              <p:nvPr/>
            </p:nvGrpSpPr>
            <p:grpSpPr bwMode="auto">
              <a:xfrm>
                <a:off x="807" y="209"/>
                <a:ext cx="93" cy="88"/>
                <a:chOff x="807" y="209"/>
                <a:chExt cx="93" cy="88"/>
              </a:xfrm>
            </p:grpSpPr>
            <p:sp>
              <p:nvSpPr>
                <p:cNvPr id="11343"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44"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45"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46"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47"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1337" name="Group 33"/>
              <p:cNvGrpSpPr>
                <a:grpSpLocks noChangeAspect="1"/>
              </p:cNvGrpSpPr>
              <p:nvPr/>
            </p:nvGrpSpPr>
            <p:grpSpPr bwMode="auto">
              <a:xfrm>
                <a:off x="923" y="209"/>
                <a:ext cx="93" cy="88"/>
                <a:chOff x="807" y="209"/>
                <a:chExt cx="93" cy="88"/>
              </a:xfrm>
            </p:grpSpPr>
            <p:sp>
              <p:nvSpPr>
                <p:cNvPr id="11338"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9"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40"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41"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42"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1276" name="Group 39"/>
          <p:cNvGrpSpPr>
            <a:grpSpLocks noChangeAspect="1"/>
          </p:cNvGrpSpPr>
          <p:nvPr/>
        </p:nvGrpSpPr>
        <p:grpSpPr bwMode="auto">
          <a:xfrm>
            <a:off x="5009427" y="4891648"/>
            <a:ext cx="1515745" cy="950713"/>
            <a:chOff x="793" y="196"/>
            <a:chExt cx="121" cy="112"/>
          </a:xfrm>
        </p:grpSpPr>
        <p:sp>
          <p:nvSpPr>
            <p:cNvPr id="11320"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1321" name="Group 41"/>
            <p:cNvGrpSpPr>
              <a:grpSpLocks noChangeAspect="1"/>
            </p:cNvGrpSpPr>
            <p:nvPr/>
          </p:nvGrpSpPr>
          <p:grpSpPr bwMode="auto">
            <a:xfrm>
              <a:off x="803" y="206"/>
              <a:ext cx="101" cy="93"/>
              <a:chOff x="807" y="209"/>
              <a:chExt cx="209" cy="88"/>
            </a:xfrm>
          </p:grpSpPr>
          <p:grpSp>
            <p:nvGrpSpPr>
              <p:cNvPr id="11322" name="Group 42"/>
              <p:cNvGrpSpPr>
                <a:grpSpLocks noChangeAspect="1"/>
              </p:cNvGrpSpPr>
              <p:nvPr/>
            </p:nvGrpSpPr>
            <p:grpSpPr bwMode="auto">
              <a:xfrm>
                <a:off x="807" y="209"/>
                <a:ext cx="93" cy="88"/>
                <a:chOff x="807" y="209"/>
                <a:chExt cx="93" cy="88"/>
              </a:xfrm>
            </p:grpSpPr>
            <p:sp>
              <p:nvSpPr>
                <p:cNvPr id="11329"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0"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1"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2"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33"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1323" name="Group 48"/>
              <p:cNvGrpSpPr>
                <a:grpSpLocks noChangeAspect="1"/>
              </p:cNvGrpSpPr>
              <p:nvPr/>
            </p:nvGrpSpPr>
            <p:grpSpPr bwMode="auto">
              <a:xfrm>
                <a:off x="923" y="209"/>
                <a:ext cx="93" cy="88"/>
                <a:chOff x="807" y="209"/>
                <a:chExt cx="93" cy="88"/>
              </a:xfrm>
            </p:grpSpPr>
            <p:sp>
              <p:nvSpPr>
                <p:cNvPr id="11324"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25"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26"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27"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28"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11277"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78"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79"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80"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81"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82"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1283" name="Group 60"/>
          <p:cNvGrpSpPr>
            <a:grpSpLocks/>
          </p:cNvGrpSpPr>
          <p:nvPr/>
        </p:nvGrpSpPr>
        <p:grpSpPr bwMode="auto">
          <a:xfrm>
            <a:off x="3450829" y="5288440"/>
            <a:ext cx="252360" cy="238075"/>
            <a:chOff x="1451" y="2931"/>
            <a:chExt cx="136" cy="136"/>
          </a:xfrm>
        </p:grpSpPr>
        <p:sp>
          <p:nvSpPr>
            <p:cNvPr id="11317"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318"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19"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1284"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85"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86" name="Text Box 66"/>
          <p:cNvSpPr txBox="1">
            <a:spLocks noChangeArrowheads="1"/>
          </p:cNvSpPr>
          <p:nvPr/>
        </p:nvSpPr>
        <p:spPr bwMode="auto">
          <a:xfrm>
            <a:off x="293955" y="922144"/>
            <a:ext cx="3367968" cy="377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grpSp>
        <p:nvGrpSpPr>
          <p:cNvPr id="11287" name="Group 68"/>
          <p:cNvGrpSpPr>
            <a:grpSpLocks noChangeAspect="1"/>
          </p:cNvGrpSpPr>
          <p:nvPr/>
        </p:nvGrpSpPr>
        <p:grpSpPr bwMode="auto">
          <a:xfrm>
            <a:off x="4377734" y="1160219"/>
            <a:ext cx="336479" cy="476150"/>
            <a:chOff x="801" y="1409"/>
            <a:chExt cx="32" cy="56"/>
          </a:xfrm>
        </p:grpSpPr>
        <p:grpSp>
          <p:nvGrpSpPr>
            <p:cNvPr id="11312" name="Group 69"/>
            <p:cNvGrpSpPr>
              <a:grpSpLocks noChangeAspect="1"/>
            </p:cNvGrpSpPr>
            <p:nvPr/>
          </p:nvGrpSpPr>
          <p:grpSpPr bwMode="auto">
            <a:xfrm>
              <a:off x="801" y="1428"/>
              <a:ext cx="32" cy="37"/>
              <a:chOff x="653" y="204"/>
              <a:chExt cx="32" cy="31"/>
            </a:xfrm>
          </p:grpSpPr>
          <p:sp>
            <p:nvSpPr>
              <p:cNvPr id="11314"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315"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16"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1313"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1288" name="Group 74"/>
          <p:cNvGrpSpPr>
            <a:grpSpLocks noChangeAspect="1"/>
          </p:cNvGrpSpPr>
          <p:nvPr/>
        </p:nvGrpSpPr>
        <p:grpSpPr bwMode="auto">
          <a:xfrm>
            <a:off x="4377734" y="2906102"/>
            <a:ext cx="336479" cy="476150"/>
            <a:chOff x="801" y="1409"/>
            <a:chExt cx="32" cy="56"/>
          </a:xfrm>
        </p:grpSpPr>
        <p:grpSp>
          <p:nvGrpSpPr>
            <p:cNvPr id="11307" name="Group 75"/>
            <p:cNvGrpSpPr>
              <a:grpSpLocks noChangeAspect="1"/>
            </p:cNvGrpSpPr>
            <p:nvPr/>
          </p:nvGrpSpPr>
          <p:grpSpPr bwMode="auto">
            <a:xfrm>
              <a:off x="801" y="1428"/>
              <a:ext cx="32" cy="37"/>
              <a:chOff x="653" y="204"/>
              <a:chExt cx="32" cy="31"/>
            </a:xfrm>
          </p:grpSpPr>
          <p:sp>
            <p:nvSpPr>
              <p:cNvPr id="11309"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310"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11"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1308"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1289" name="Group 80"/>
          <p:cNvGrpSpPr>
            <a:grpSpLocks noChangeAspect="1"/>
          </p:cNvGrpSpPr>
          <p:nvPr/>
        </p:nvGrpSpPr>
        <p:grpSpPr bwMode="auto">
          <a:xfrm>
            <a:off x="4377734" y="4653573"/>
            <a:ext cx="336479" cy="476150"/>
            <a:chOff x="801" y="1409"/>
            <a:chExt cx="32" cy="56"/>
          </a:xfrm>
        </p:grpSpPr>
        <p:grpSp>
          <p:nvGrpSpPr>
            <p:cNvPr id="11302" name="Group 81"/>
            <p:cNvGrpSpPr>
              <a:grpSpLocks noChangeAspect="1"/>
            </p:cNvGrpSpPr>
            <p:nvPr/>
          </p:nvGrpSpPr>
          <p:grpSpPr bwMode="auto">
            <a:xfrm>
              <a:off x="801" y="1428"/>
              <a:ext cx="32" cy="37"/>
              <a:chOff x="653" y="204"/>
              <a:chExt cx="32" cy="31"/>
            </a:xfrm>
          </p:grpSpPr>
          <p:sp>
            <p:nvSpPr>
              <p:cNvPr id="11304"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305"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306"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1303"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1290" name="Group 86"/>
          <p:cNvGrpSpPr>
            <a:grpSpLocks/>
          </p:cNvGrpSpPr>
          <p:nvPr/>
        </p:nvGrpSpPr>
        <p:grpSpPr bwMode="auto">
          <a:xfrm>
            <a:off x="757408" y="4096478"/>
            <a:ext cx="1514157" cy="1271320"/>
            <a:chOff x="408" y="2341"/>
            <a:chExt cx="816" cy="726"/>
          </a:xfrm>
        </p:grpSpPr>
        <p:sp>
          <p:nvSpPr>
            <p:cNvPr id="11292"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93"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94"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95"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96"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11297"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98"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299"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1300"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1"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1291" name="Text Box 97"/>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5F5F5F"/>
                </a:solidFill>
              </a:rPr>
              <a:t>hoher Durchfluss</a:t>
            </a:r>
          </a:p>
        </p:txBody>
      </p:sp>
    </p:spTree>
    <p:extLst>
      <p:ext uri="{BB962C8B-B14F-4D97-AF65-F5344CB8AC3E}">
        <p14:creationId xmlns:p14="http://schemas.microsoft.com/office/powerpoint/2010/main" val="243323634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16"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17"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18"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19"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20"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21"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3322" name="Group 9"/>
          <p:cNvGrpSpPr>
            <a:grpSpLocks noChangeAspect="1"/>
          </p:cNvGrpSpPr>
          <p:nvPr/>
        </p:nvGrpSpPr>
        <p:grpSpPr bwMode="auto">
          <a:xfrm>
            <a:off x="5009427" y="3144178"/>
            <a:ext cx="1515745" cy="953887"/>
            <a:chOff x="793" y="196"/>
            <a:chExt cx="121" cy="112"/>
          </a:xfrm>
        </p:grpSpPr>
        <p:sp>
          <p:nvSpPr>
            <p:cNvPr id="13396"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3397" name="Group 11"/>
            <p:cNvGrpSpPr>
              <a:grpSpLocks noChangeAspect="1"/>
            </p:cNvGrpSpPr>
            <p:nvPr/>
          </p:nvGrpSpPr>
          <p:grpSpPr bwMode="auto">
            <a:xfrm>
              <a:off x="803" y="206"/>
              <a:ext cx="101" cy="93"/>
              <a:chOff x="807" y="209"/>
              <a:chExt cx="209" cy="88"/>
            </a:xfrm>
          </p:grpSpPr>
          <p:grpSp>
            <p:nvGrpSpPr>
              <p:cNvPr id="13398" name="Group 12"/>
              <p:cNvGrpSpPr>
                <a:grpSpLocks noChangeAspect="1"/>
              </p:cNvGrpSpPr>
              <p:nvPr/>
            </p:nvGrpSpPr>
            <p:grpSpPr bwMode="auto">
              <a:xfrm>
                <a:off x="807" y="209"/>
                <a:ext cx="93" cy="88"/>
                <a:chOff x="807" y="209"/>
                <a:chExt cx="93" cy="88"/>
              </a:xfrm>
            </p:grpSpPr>
            <p:sp>
              <p:nvSpPr>
                <p:cNvPr id="13405"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6"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7"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8"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9"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3399" name="Group 18"/>
              <p:cNvGrpSpPr>
                <a:grpSpLocks noChangeAspect="1"/>
              </p:cNvGrpSpPr>
              <p:nvPr/>
            </p:nvGrpSpPr>
            <p:grpSpPr bwMode="auto">
              <a:xfrm>
                <a:off x="923" y="209"/>
                <a:ext cx="93" cy="88"/>
                <a:chOff x="807" y="209"/>
                <a:chExt cx="93" cy="88"/>
              </a:xfrm>
            </p:grpSpPr>
            <p:sp>
              <p:nvSpPr>
                <p:cNvPr id="13400"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1"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2"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3"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404"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3323" name="Group 24"/>
          <p:cNvGrpSpPr>
            <a:grpSpLocks noChangeAspect="1"/>
          </p:cNvGrpSpPr>
          <p:nvPr/>
        </p:nvGrpSpPr>
        <p:grpSpPr bwMode="auto">
          <a:xfrm>
            <a:off x="5009427" y="1399881"/>
            <a:ext cx="1515745" cy="952300"/>
            <a:chOff x="793" y="196"/>
            <a:chExt cx="121" cy="112"/>
          </a:xfrm>
        </p:grpSpPr>
        <p:sp>
          <p:nvSpPr>
            <p:cNvPr id="13382"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3383" name="Group 26"/>
            <p:cNvGrpSpPr>
              <a:grpSpLocks noChangeAspect="1"/>
            </p:cNvGrpSpPr>
            <p:nvPr/>
          </p:nvGrpSpPr>
          <p:grpSpPr bwMode="auto">
            <a:xfrm>
              <a:off x="803" y="206"/>
              <a:ext cx="101" cy="93"/>
              <a:chOff x="807" y="209"/>
              <a:chExt cx="209" cy="88"/>
            </a:xfrm>
          </p:grpSpPr>
          <p:grpSp>
            <p:nvGrpSpPr>
              <p:cNvPr id="13384" name="Group 27"/>
              <p:cNvGrpSpPr>
                <a:grpSpLocks noChangeAspect="1"/>
              </p:cNvGrpSpPr>
              <p:nvPr/>
            </p:nvGrpSpPr>
            <p:grpSpPr bwMode="auto">
              <a:xfrm>
                <a:off x="807" y="209"/>
                <a:ext cx="93" cy="88"/>
                <a:chOff x="807" y="209"/>
                <a:chExt cx="93" cy="88"/>
              </a:xfrm>
            </p:grpSpPr>
            <p:sp>
              <p:nvSpPr>
                <p:cNvPr id="13391"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92"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93"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94"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95"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3385" name="Group 33"/>
              <p:cNvGrpSpPr>
                <a:grpSpLocks noChangeAspect="1"/>
              </p:cNvGrpSpPr>
              <p:nvPr/>
            </p:nvGrpSpPr>
            <p:grpSpPr bwMode="auto">
              <a:xfrm>
                <a:off x="923" y="209"/>
                <a:ext cx="93" cy="88"/>
                <a:chOff x="807" y="209"/>
                <a:chExt cx="93" cy="88"/>
              </a:xfrm>
            </p:grpSpPr>
            <p:sp>
              <p:nvSpPr>
                <p:cNvPr id="13386"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87"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88"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89"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90"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3324" name="Group 39"/>
          <p:cNvGrpSpPr>
            <a:grpSpLocks noChangeAspect="1"/>
          </p:cNvGrpSpPr>
          <p:nvPr/>
        </p:nvGrpSpPr>
        <p:grpSpPr bwMode="auto">
          <a:xfrm>
            <a:off x="5009427" y="4891648"/>
            <a:ext cx="1515745" cy="950713"/>
            <a:chOff x="793" y="196"/>
            <a:chExt cx="121" cy="112"/>
          </a:xfrm>
        </p:grpSpPr>
        <p:sp>
          <p:nvSpPr>
            <p:cNvPr id="13368"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3369" name="Group 41"/>
            <p:cNvGrpSpPr>
              <a:grpSpLocks noChangeAspect="1"/>
            </p:cNvGrpSpPr>
            <p:nvPr/>
          </p:nvGrpSpPr>
          <p:grpSpPr bwMode="auto">
            <a:xfrm>
              <a:off x="803" y="206"/>
              <a:ext cx="101" cy="93"/>
              <a:chOff x="807" y="209"/>
              <a:chExt cx="209" cy="88"/>
            </a:xfrm>
          </p:grpSpPr>
          <p:grpSp>
            <p:nvGrpSpPr>
              <p:cNvPr id="13370" name="Group 42"/>
              <p:cNvGrpSpPr>
                <a:grpSpLocks noChangeAspect="1"/>
              </p:cNvGrpSpPr>
              <p:nvPr/>
            </p:nvGrpSpPr>
            <p:grpSpPr bwMode="auto">
              <a:xfrm>
                <a:off x="807" y="209"/>
                <a:ext cx="93" cy="88"/>
                <a:chOff x="807" y="209"/>
                <a:chExt cx="93" cy="88"/>
              </a:xfrm>
            </p:grpSpPr>
            <p:sp>
              <p:nvSpPr>
                <p:cNvPr id="13377"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78"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79"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80"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81"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3371" name="Group 48"/>
              <p:cNvGrpSpPr>
                <a:grpSpLocks noChangeAspect="1"/>
              </p:cNvGrpSpPr>
              <p:nvPr/>
            </p:nvGrpSpPr>
            <p:grpSpPr bwMode="auto">
              <a:xfrm>
                <a:off x="923" y="209"/>
                <a:ext cx="93" cy="88"/>
                <a:chOff x="807" y="209"/>
                <a:chExt cx="93" cy="88"/>
              </a:xfrm>
            </p:grpSpPr>
            <p:sp>
              <p:nvSpPr>
                <p:cNvPr id="13372"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73"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74"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75"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76"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13325"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26"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27"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28"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29"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30"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3331" name="Group 60"/>
          <p:cNvGrpSpPr>
            <a:grpSpLocks/>
          </p:cNvGrpSpPr>
          <p:nvPr/>
        </p:nvGrpSpPr>
        <p:grpSpPr bwMode="auto">
          <a:xfrm>
            <a:off x="3450829" y="5288440"/>
            <a:ext cx="252360" cy="238075"/>
            <a:chOff x="1451" y="2931"/>
            <a:chExt cx="136" cy="136"/>
          </a:xfrm>
        </p:grpSpPr>
        <p:sp>
          <p:nvSpPr>
            <p:cNvPr id="13365"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66"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67"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3332"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33"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3334" name="Group 67"/>
          <p:cNvGrpSpPr>
            <a:grpSpLocks noChangeAspect="1"/>
          </p:cNvGrpSpPr>
          <p:nvPr/>
        </p:nvGrpSpPr>
        <p:grpSpPr bwMode="auto">
          <a:xfrm>
            <a:off x="4377734" y="1160219"/>
            <a:ext cx="336479" cy="476150"/>
            <a:chOff x="801" y="1409"/>
            <a:chExt cx="32" cy="56"/>
          </a:xfrm>
        </p:grpSpPr>
        <p:grpSp>
          <p:nvGrpSpPr>
            <p:cNvPr id="13360" name="Group 68"/>
            <p:cNvGrpSpPr>
              <a:grpSpLocks noChangeAspect="1"/>
            </p:cNvGrpSpPr>
            <p:nvPr/>
          </p:nvGrpSpPr>
          <p:grpSpPr bwMode="auto">
            <a:xfrm>
              <a:off x="801" y="1428"/>
              <a:ext cx="32" cy="37"/>
              <a:chOff x="653" y="204"/>
              <a:chExt cx="32" cy="31"/>
            </a:xfrm>
          </p:grpSpPr>
          <p:sp>
            <p:nvSpPr>
              <p:cNvPr id="13362"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63"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64"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3361"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3335" name="Group 73"/>
          <p:cNvGrpSpPr>
            <a:grpSpLocks noChangeAspect="1"/>
          </p:cNvGrpSpPr>
          <p:nvPr/>
        </p:nvGrpSpPr>
        <p:grpSpPr bwMode="auto">
          <a:xfrm>
            <a:off x="4377734" y="2906102"/>
            <a:ext cx="336479" cy="476150"/>
            <a:chOff x="801" y="1409"/>
            <a:chExt cx="32" cy="56"/>
          </a:xfrm>
        </p:grpSpPr>
        <p:grpSp>
          <p:nvGrpSpPr>
            <p:cNvPr id="13355" name="Group 74"/>
            <p:cNvGrpSpPr>
              <a:grpSpLocks noChangeAspect="1"/>
            </p:cNvGrpSpPr>
            <p:nvPr/>
          </p:nvGrpSpPr>
          <p:grpSpPr bwMode="auto">
            <a:xfrm>
              <a:off x="801" y="1428"/>
              <a:ext cx="32" cy="37"/>
              <a:chOff x="653" y="204"/>
              <a:chExt cx="32" cy="31"/>
            </a:xfrm>
          </p:grpSpPr>
          <p:sp>
            <p:nvSpPr>
              <p:cNvPr id="13357"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58"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59"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3356"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3336" name="Group 79"/>
          <p:cNvGrpSpPr>
            <a:grpSpLocks noChangeAspect="1"/>
          </p:cNvGrpSpPr>
          <p:nvPr/>
        </p:nvGrpSpPr>
        <p:grpSpPr bwMode="auto">
          <a:xfrm>
            <a:off x="4377734" y="4653573"/>
            <a:ext cx="336479" cy="476150"/>
            <a:chOff x="801" y="1409"/>
            <a:chExt cx="32" cy="56"/>
          </a:xfrm>
        </p:grpSpPr>
        <p:grpSp>
          <p:nvGrpSpPr>
            <p:cNvPr id="13350" name="Group 80"/>
            <p:cNvGrpSpPr>
              <a:grpSpLocks noChangeAspect="1"/>
            </p:cNvGrpSpPr>
            <p:nvPr/>
          </p:nvGrpSpPr>
          <p:grpSpPr bwMode="auto">
            <a:xfrm>
              <a:off x="801" y="1428"/>
              <a:ext cx="32" cy="37"/>
              <a:chOff x="653" y="204"/>
              <a:chExt cx="32" cy="31"/>
            </a:xfrm>
          </p:grpSpPr>
          <p:sp>
            <p:nvSpPr>
              <p:cNvPr id="13352"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53"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354"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3351"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3337" name="Group 85"/>
          <p:cNvGrpSpPr>
            <a:grpSpLocks/>
          </p:cNvGrpSpPr>
          <p:nvPr/>
        </p:nvGrpSpPr>
        <p:grpSpPr bwMode="auto">
          <a:xfrm>
            <a:off x="757408" y="4096478"/>
            <a:ext cx="1514157" cy="1271320"/>
            <a:chOff x="408" y="2341"/>
            <a:chExt cx="816" cy="726"/>
          </a:xfrm>
        </p:grpSpPr>
        <p:sp>
          <p:nvSpPr>
            <p:cNvPr id="13340"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41"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42"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43"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44"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13345"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46"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47"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3348"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49"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3338" name="Text Box 96"/>
          <p:cNvSpPr txBox="1">
            <a:spLocks noChangeArrowheads="1"/>
          </p:cNvSpPr>
          <p:nvPr/>
        </p:nvSpPr>
        <p:spPr bwMode="auto">
          <a:xfrm>
            <a:off x="293955" y="922144"/>
            <a:ext cx="3367968" cy="38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13339" name="Text Box 97"/>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spTree>
    <p:extLst>
      <p:ext uri="{BB962C8B-B14F-4D97-AF65-F5344CB8AC3E}">
        <p14:creationId xmlns:p14="http://schemas.microsoft.com/office/powerpoint/2010/main" val="113154585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64"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65"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66"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67"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68"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69"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5370" name="Group 9"/>
          <p:cNvGrpSpPr>
            <a:grpSpLocks noChangeAspect="1"/>
          </p:cNvGrpSpPr>
          <p:nvPr/>
        </p:nvGrpSpPr>
        <p:grpSpPr bwMode="auto">
          <a:xfrm>
            <a:off x="5009427" y="3144178"/>
            <a:ext cx="1515745" cy="953887"/>
            <a:chOff x="793" y="196"/>
            <a:chExt cx="121" cy="112"/>
          </a:xfrm>
        </p:grpSpPr>
        <p:sp>
          <p:nvSpPr>
            <p:cNvPr id="15445"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5446" name="Group 11"/>
            <p:cNvGrpSpPr>
              <a:grpSpLocks noChangeAspect="1"/>
            </p:cNvGrpSpPr>
            <p:nvPr/>
          </p:nvGrpSpPr>
          <p:grpSpPr bwMode="auto">
            <a:xfrm>
              <a:off x="803" y="206"/>
              <a:ext cx="101" cy="93"/>
              <a:chOff x="807" y="209"/>
              <a:chExt cx="209" cy="88"/>
            </a:xfrm>
          </p:grpSpPr>
          <p:grpSp>
            <p:nvGrpSpPr>
              <p:cNvPr id="15447" name="Group 12"/>
              <p:cNvGrpSpPr>
                <a:grpSpLocks noChangeAspect="1"/>
              </p:cNvGrpSpPr>
              <p:nvPr/>
            </p:nvGrpSpPr>
            <p:grpSpPr bwMode="auto">
              <a:xfrm>
                <a:off x="807" y="209"/>
                <a:ext cx="93" cy="88"/>
                <a:chOff x="807" y="209"/>
                <a:chExt cx="93" cy="88"/>
              </a:xfrm>
            </p:grpSpPr>
            <p:sp>
              <p:nvSpPr>
                <p:cNvPr id="1545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5448" name="Group 18"/>
              <p:cNvGrpSpPr>
                <a:grpSpLocks noChangeAspect="1"/>
              </p:cNvGrpSpPr>
              <p:nvPr/>
            </p:nvGrpSpPr>
            <p:grpSpPr bwMode="auto">
              <a:xfrm>
                <a:off x="923" y="209"/>
                <a:ext cx="93" cy="88"/>
                <a:chOff x="807" y="209"/>
                <a:chExt cx="93" cy="88"/>
              </a:xfrm>
            </p:grpSpPr>
            <p:sp>
              <p:nvSpPr>
                <p:cNvPr id="1544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5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5371" name="Group 24"/>
          <p:cNvGrpSpPr>
            <a:grpSpLocks noChangeAspect="1"/>
          </p:cNvGrpSpPr>
          <p:nvPr/>
        </p:nvGrpSpPr>
        <p:grpSpPr bwMode="auto">
          <a:xfrm>
            <a:off x="5009427" y="1399881"/>
            <a:ext cx="1515745" cy="952300"/>
            <a:chOff x="793" y="196"/>
            <a:chExt cx="121" cy="112"/>
          </a:xfrm>
        </p:grpSpPr>
        <p:sp>
          <p:nvSpPr>
            <p:cNvPr id="15431"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5432" name="Group 26"/>
            <p:cNvGrpSpPr>
              <a:grpSpLocks noChangeAspect="1"/>
            </p:cNvGrpSpPr>
            <p:nvPr/>
          </p:nvGrpSpPr>
          <p:grpSpPr bwMode="auto">
            <a:xfrm>
              <a:off x="803" y="206"/>
              <a:ext cx="101" cy="93"/>
              <a:chOff x="807" y="209"/>
              <a:chExt cx="209" cy="88"/>
            </a:xfrm>
          </p:grpSpPr>
          <p:grpSp>
            <p:nvGrpSpPr>
              <p:cNvPr id="15433" name="Group 27"/>
              <p:cNvGrpSpPr>
                <a:grpSpLocks noChangeAspect="1"/>
              </p:cNvGrpSpPr>
              <p:nvPr/>
            </p:nvGrpSpPr>
            <p:grpSpPr bwMode="auto">
              <a:xfrm>
                <a:off x="807" y="209"/>
                <a:ext cx="93" cy="88"/>
                <a:chOff x="807" y="209"/>
                <a:chExt cx="93" cy="88"/>
              </a:xfrm>
            </p:grpSpPr>
            <p:sp>
              <p:nvSpPr>
                <p:cNvPr id="15440"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41"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42"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43"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44"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5434" name="Group 33"/>
              <p:cNvGrpSpPr>
                <a:grpSpLocks noChangeAspect="1"/>
              </p:cNvGrpSpPr>
              <p:nvPr/>
            </p:nvGrpSpPr>
            <p:grpSpPr bwMode="auto">
              <a:xfrm>
                <a:off x="923" y="209"/>
                <a:ext cx="93" cy="88"/>
                <a:chOff x="807" y="209"/>
                <a:chExt cx="93" cy="88"/>
              </a:xfrm>
            </p:grpSpPr>
            <p:sp>
              <p:nvSpPr>
                <p:cNvPr id="15435"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36"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37"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38"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39"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5372" name="Group 39"/>
          <p:cNvGrpSpPr>
            <a:grpSpLocks noChangeAspect="1"/>
          </p:cNvGrpSpPr>
          <p:nvPr/>
        </p:nvGrpSpPr>
        <p:grpSpPr bwMode="auto">
          <a:xfrm>
            <a:off x="5009427" y="4891648"/>
            <a:ext cx="1515745" cy="950713"/>
            <a:chOff x="793" y="196"/>
            <a:chExt cx="121" cy="112"/>
          </a:xfrm>
        </p:grpSpPr>
        <p:sp>
          <p:nvSpPr>
            <p:cNvPr id="15417"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5418" name="Group 41"/>
            <p:cNvGrpSpPr>
              <a:grpSpLocks noChangeAspect="1"/>
            </p:cNvGrpSpPr>
            <p:nvPr/>
          </p:nvGrpSpPr>
          <p:grpSpPr bwMode="auto">
            <a:xfrm>
              <a:off x="803" y="206"/>
              <a:ext cx="101" cy="93"/>
              <a:chOff x="807" y="209"/>
              <a:chExt cx="209" cy="88"/>
            </a:xfrm>
          </p:grpSpPr>
          <p:grpSp>
            <p:nvGrpSpPr>
              <p:cNvPr id="15419" name="Group 42"/>
              <p:cNvGrpSpPr>
                <a:grpSpLocks noChangeAspect="1"/>
              </p:cNvGrpSpPr>
              <p:nvPr/>
            </p:nvGrpSpPr>
            <p:grpSpPr bwMode="auto">
              <a:xfrm>
                <a:off x="807" y="209"/>
                <a:ext cx="93" cy="88"/>
                <a:chOff x="807" y="209"/>
                <a:chExt cx="93" cy="88"/>
              </a:xfrm>
            </p:grpSpPr>
            <p:sp>
              <p:nvSpPr>
                <p:cNvPr id="15426"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27"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28"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29"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30"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5420" name="Group 48"/>
              <p:cNvGrpSpPr>
                <a:grpSpLocks noChangeAspect="1"/>
              </p:cNvGrpSpPr>
              <p:nvPr/>
            </p:nvGrpSpPr>
            <p:grpSpPr bwMode="auto">
              <a:xfrm>
                <a:off x="923" y="209"/>
                <a:ext cx="93" cy="88"/>
                <a:chOff x="807" y="209"/>
                <a:chExt cx="93" cy="88"/>
              </a:xfrm>
            </p:grpSpPr>
            <p:sp>
              <p:nvSpPr>
                <p:cNvPr id="15421"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22"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23"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24"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25"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15373"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74"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75"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76"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77"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78"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5379" name="Group 60"/>
          <p:cNvGrpSpPr>
            <a:grpSpLocks/>
          </p:cNvGrpSpPr>
          <p:nvPr/>
        </p:nvGrpSpPr>
        <p:grpSpPr bwMode="auto">
          <a:xfrm>
            <a:off x="3450829" y="5288440"/>
            <a:ext cx="252360" cy="238075"/>
            <a:chOff x="1451" y="2931"/>
            <a:chExt cx="136" cy="136"/>
          </a:xfrm>
        </p:grpSpPr>
        <p:sp>
          <p:nvSpPr>
            <p:cNvPr id="15414"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415"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416"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538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8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5382" name="Group 67"/>
          <p:cNvGrpSpPr>
            <a:grpSpLocks noChangeAspect="1"/>
          </p:cNvGrpSpPr>
          <p:nvPr/>
        </p:nvGrpSpPr>
        <p:grpSpPr bwMode="auto">
          <a:xfrm>
            <a:off x="4377734" y="1160219"/>
            <a:ext cx="336479" cy="476150"/>
            <a:chOff x="801" y="1409"/>
            <a:chExt cx="32" cy="56"/>
          </a:xfrm>
        </p:grpSpPr>
        <p:grpSp>
          <p:nvGrpSpPr>
            <p:cNvPr id="15409" name="Group 68"/>
            <p:cNvGrpSpPr>
              <a:grpSpLocks noChangeAspect="1"/>
            </p:cNvGrpSpPr>
            <p:nvPr/>
          </p:nvGrpSpPr>
          <p:grpSpPr bwMode="auto">
            <a:xfrm>
              <a:off x="801" y="1428"/>
              <a:ext cx="32" cy="37"/>
              <a:chOff x="653" y="204"/>
              <a:chExt cx="32" cy="31"/>
            </a:xfrm>
          </p:grpSpPr>
          <p:sp>
            <p:nvSpPr>
              <p:cNvPr id="15411"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412"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13"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5410"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5383" name="Group 73"/>
          <p:cNvGrpSpPr>
            <a:grpSpLocks noChangeAspect="1"/>
          </p:cNvGrpSpPr>
          <p:nvPr/>
        </p:nvGrpSpPr>
        <p:grpSpPr bwMode="auto">
          <a:xfrm>
            <a:off x="4377734" y="2906102"/>
            <a:ext cx="336479" cy="476150"/>
            <a:chOff x="801" y="1409"/>
            <a:chExt cx="32" cy="56"/>
          </a:xfrm>
        </p:grpSpPr>
        <p:grpSp>
          <p:nvGrpSpPr>
            <p:cNvPr id="15404" name="Group 74"/>
            <p:cNvGrpSpPr>
              <a:grpSpLocks noChangeAspect="1"/>
            </p:cNvGrpSpPr>
            <p:nvPr/>
          </p:nvGrpSpPr>
          <p:grpSpPr bwMode="auto">
            <a:xfrm>
              <a:off x="801" y="1428"/>
              <a:ext cx="32" cy="37"/>
              <a:chOff x="653" y="204"/>
              <a:chExt cx="32" cy="31"/>
            </a:xfrm>
          </p:grpSpPr>
          <p:sp>
            <p:nvSpPr>
              <p:cNvPr id="15406"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407"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08"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5405"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5384" name="Group 79"/>
          <p:cNvGrpSpPr>
            <a:grpSpLocks noChangeAspect="1"/>
          </p:cNvGrpSpPr>
          <p:nvPr/>
        </p:nvGrpSpPr>
        <p:grpSpPr bwMode="auto">
          <a:xfrm>
            <a:off x="4377734" y="4653573"/>
            <a:ext cx="336479" cy="476150"/>
            <a:chOff x="801" y="1409"/>
            <a:chExt cx="32" cy="56"/>
          </a:xfrm>
        </p:grpSpPr>
        <p:grpSp>
          <p:nvGrpSpPr>
            <p:cNvPr id="15399" name="Group 80"/>
            <p:cNvGrpSpPr>
              <a:grpSpLocks noChangeAspect="1"/>
            </p:cNvGrpSpPr>
            <p:nvPr/>
          </p:nvGrpSpPr>
          <p:grpSpPr bwMode="auto">
            <a:xfrm>
              <a:off x="801" y="1428"/>
              <a:ext cx="32" cy="37"/>
              <a:chOff x="653" y="204"/>
              <a:chExt cx="32" cy="31"/>
            </a:xfrm>
          </p:grpSpPr>
          <p:sp>
            <p:nvSpPr>
              <p:cNvPr id="15401"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402"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03"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5400"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15385" name="AutoShape 85"/>
          <p:cNvSpPr>
            <a:spLocks noChangeArrowheads="1"/>
          </p:cNvSpPr>
          <p:nvPr/>
        </p:nvSpPr>
        <p:spPr bwMode="auto">
          <a:xfrm>
            <a:off x="7998063" y="406315"/>
            <a:ext cx="2356942" cy="872942"/>
          </a:xfrm>
          <a:prstGeom prst="wedgeEllipseCallout">
            <a:avLst>
              <a:gd name="adj1" fmla="val -33069"/>
              <a:gd name="adj2" fmla="val 77255"/>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lIns="20529" tIns="12317" rIns="20529" bIns="12317"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Was tun?</a:t>
            </a:r>
          </a:p>
        </p:txBody>
      </p:sp>
      <p:grpSp>
        <p:nvGrpSpPr>
          <p:cNvPr id="15386" name="Group 86"/>
          <p:cNvGrpSpPr>
            <a:grpSpLocks/>
          </p:cNvGrpSpPr>
          <p:nvPr/>
        </p:nvGrpSpPr>
        <p:grpSpPr bwMode="auto">
          <a:xfrm>
            <a:off x="757408" y="4096478"/>
            <a:ext cx="1514157" cy="1271320"/>
            <a:chOff x="408" y="2341"/>
            <a:chExt cx="816" cy="726"/>
          </a:xfrm>
        </p:grpSpPr>
        <p:sp>
          <p:nvSpPr>
            <p:cNvPr id="15389"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90"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91"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92"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93"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15394"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95"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96"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5397"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98"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5387" name="Text Box 97"/>
          <p:cNvSpPr txBox="1">
            <a:spLocks noChangeArrowheads="1"/>
          </p:cNvSpPr>
          <p:nvPr/>
        </p:nvSpPr>
        <p:spPr bwMode="auto">
          <a:xfrm>
            <a:off x="293955" y="922144"/>
            <a:ext cx="3367968" cy="38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15388" name="Text Box 98"/>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spTree>
    <p:extLst>
      <p:ext uri="{BB962C8B-B14F-4D97-AF65-F5344CB8AC3E}">
        <p14:creationId xmlns:p14="http://schemas.microsoft.com/office/powerpoint/2010/main" val="427389929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12"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13"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14"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15"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16"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17"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7418" name="Group 9"/>
          <p:cNvGrpSpPr>
            <a:grpSpLocks noChangeAspect="1"/>
          </p:cNvGrpSpPr>
          <p:nvPr/>
        </p:nvGrpSpPr>
        <p:grpSpPr bwMode="auto">
          <a:xfrm>
            <a:off x="5009427" y="3144178"/>
            <a:ext cx="1515745" cy="953887"/>
            <a:chOff x="793" y="196"/>
            <a:chExt cx="121" cy="112"/>
          </a:xfrm>
        </p:grpSpPr>
        <p:sp>
          <p:nvSpPr>
            <p:cNvPr id="17493"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7494" name="Group 11"/>
            <p:cNvGrpSpPr>
              <a:grpSpLocks noChangeAspect="1"/>
            </p:cNvGrpSpPr>
            <p:nvPr/>
          </p:nvGrpSpPr>
          <p:grpSpPr bwMode="auto">
            <a:xfrm>
              <a:off x="803" y="206"/>
              <a:ext cx="101" cy="93"/>
              <a:chOff x="807" y="209"/>
              <a:chExt cx="209" cy="88"/>
            </a:xfrm>
          </p:grpSpPr>
          <p:grpSp>
            <p:nvGrpSpPr>
              <p:cNvPr id="17495" name="Group 12"/>
              <p:cNvGrpSpPr>
                <a:grpSpLocks noChangeAspect="1"/>
              </p:cNvGrpSpPr>
              <p:nvPr/>
            </p:nvGrpSpPr>
            <p:grpSpPr bwMode="auto">
              <a:xfrm>
                <a:off x="807" y="209"/>
                <a:ext cx="93" cy="88"/>
                <a:chOff x="807" y="209"/>
                <a:chExt cx="93" cy="88"/>
              </a:xfrm>
            </p:grpSpPr>
            <p:sp>
              <p:nvSpPr>
                <p:cNvPr id="17502"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503"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504"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505"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506"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7496" name="Group 18"/>
              <p:cNvGrpSpPr>
                <a:grpSpLocks noChangeAspect="1"/>
              </p:cNvGrpSpPr>
              <p:nvPr/>
            </p:nvGrpSpPr>
            <p:grpSpPr bwMode="auto">
              <a:xfrm>
                <a:off x="923" y="209"/>
                <a:ext cx="93" cy="88"/>
                <a:chOff x="807" y="209"/>
                <a:chExt cx="93" cy="88"/>
              </a:xfrm>
            </p:grpSpPr>
            <p:sp>
              <p:nvSpPr>
                <p:cNvPr id="17497"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98"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99"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500"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501"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7419" name="Group 24"/>
          <p:cNvGrpSpPr>
            <a:grpSpLocks noChangeAspect="1"/>
          </p:cNvGrpSpPr>
          <p:nvPr/>
        </p:nvGrpSpPr>
        <p:grpSpPr bwMode="auto">
          <a:xfrm>
            <a:off x="5009427" y="1399881"/>
            <a:ext cx="1515745" cy="952300"/>
            <a:chOff x="793" y="196"/>
            <a:chExt cx="121" cy="112"/>
          </a:xfrm>
        </p:grpSpPr>
        <p:sp>
          <p:nvSpPr>
            <p:cNvPr id="17479"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7480" name="Group 26"/>
            <p:cNvGrpSpPr>
              <a:grpSpLocks noChangeAspect="1"/>
            </p:cNvGrpSpPr>
            <p:nvPr/>
          </p:nvGrpSpPr>
          <p:grpSpPr bwMode="auto">
            <a:xfrm>
              <a:off x="803" y="206"/>
              <a:ext cx="101" cy="93"/>
              <a:chOff x="807" y="209"/>
              <a:chExt cx="209" cy="88"/>
            </a:xfrm>
          </p:grpSpPr>
          <p:grpSp>
            <p:nvGrpSpPr>
              <p:cNvPr id="17481" name="Group 27"/>
              <p:cNvGrpSpPr>
                <a:grpSpLocks noChangeAspect="1"/>
              </p:cNvGrpSpPr>
              <p:nvPr/>
            </p:nvGrpSpPr>
            <p:grpSpPr bwMode="auto">
              <a:xfrm>
                <a:off x="807" y="209"/>
                <a:ext cx="93" cy="88"/>
                <a:chOff x="807" y="209"/>
                <a:chExt cx="93" cy="88"/>
              </a:xfrm>
            </p:grpSpPr>
            <p:sp>
              <p:nvSpPr>
                <p:cNvPr id="17488"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89"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90"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91"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92"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7482" name="Group 33"/>
              <p:cNvGrpSpPr>
                <a:grpSpLocks noChangeAspect="1"/>
              </p:cNvGrpSpPr>
              <p:nvPr/>
            </p:nvGrpSpPr>
            <p:grpSpPr bwMode="auto">
              <a:xfrm>
                <a:off x="923" y="209"/>
                <a:ext cx="93" cy="88"/>
                <a:chOff x="807" y="209"/>
                <a:chExt cx="93" cy="88"/>
              </a:xfrm>
            </p:grpSpPr>
            <p:sp>
              <p:nvSpPr>
                <p:cNvPr id="17483"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84"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85"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86"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87"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7420" name="Group 39"/>
          <p:cNvGrpSpPr>
            <a:grpSpLocks noChangeAspect="1"/>
          </p:cNvGrpSpPr>
          <p:nvPr/>
        </p:nvGrpSpPr>
        <p:grpSpPr bwMode="auto">
          <a:xfrm>
            <a:off x="5009427" y="4891648"/>
            <a:ext cx="1515745" cy="950713"/>
            <a:chOff x="793" y="196"/>
            <a:chExt cx="121" cy="112"/>
          </a:xfrm>
        </p:grpSpPr>
        <p:sp>
          <p:nvSpPr>
            <p:cNvPr id="17465"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7466" name="Group 41"/>
            <p:cNvGrpSpPr>
              <a:grpSpLocks noChangeAspect="1"/>
            </p:cNvGrpSpPr>
            <p:nvPr/>
          </p:nvGrpSpPr>
          <p:grpSpPr bwMode="auto">
            <a:xfrm>
              <a:off x="803" y="206"/>
              <a:ext cx="101" cy="93"/>
              <a:chOff x="807" y="209"/>
              <a:chExt cx="209" cy="88"/>
            </a:xfrm>
          </p:grpSpPr>
          <p:grpSp>
            <p:nvGrpSpPr>
              <p:cNvPr id="17467" name="Group 42"/>
              <p:cNvGrpSpPr>
                <a:grpSpLocks noChangeAspect="1"/>
              </p:cNvGrpSpPr>
              <p:nvPr/>
            </p:nvGrpSpPr>
            <p:grpSpPr bwMode="auto">
              <a:xfrm>
                <a:off x="807" y="209"/>
                <a:ext cx="93" cy="88"/>
                <a:chOff x="807" y="209"/>
                <a:chExt cx="93" cy="88"/>
              </a:xfrm>
            </p:grpSpPr>
            <p:sp>
              <p:nvSpPr>
                <p:cNvPr id="17474"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5"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6"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7"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8"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7468" name="Group 48"/>
              <p:cNvGrpSpPr>
                <a:grpSpLocks noChangeAspect="1"/>
              </p:cNvGrpSpPr>
              <p:nvPr/>
            </p:nvGrpSpPr>
            <p:grpSpPr bwMode="auto">
              <a:xfrm>
                <a:off x="923" y="209"/>
                <a:ext cx="93" cy="88"/>
                <a:chOff x="807" y="209"/>
                <a:chExt cx="93" cy="88"/>
              </a:xfrm>
            </p:grpSpPr>
            <p:sp>
              <p:nvSpPr>
                <p:cNvPr id="17469"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0"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1"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2"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73"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17421"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22"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23"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24"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25"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26"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7427" name="Group 60"/>
          <p:cNvGrpSpPr>
            <a:grpSpLocks/>
          </p:cNvGrpSpPr>
          <p:nvPr/>
        </p:nvGrpSpPr>
        <p:grpSpPr bwMode="auto">
          <a:xfrm>
            <a:off x="3450829" y="5288440"/>
            <a:ext cx="252360" cy="238075"/>
            <a:chOff x="1451" y="2931"/>
            <a:chExt cx="136" cy="136"/>
          </a:xfrm>
        </p:grpSpPr>
        <p:sp>
          <p:nvSpPr>
            <p:cNvPr id="17462"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63"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64"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7428"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29"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7430" name="Group 67"/>
          <p:cNvGrpSpPr>
            <a:grpSpLocks noChangeAspect="1"/>
          </p:cNvGrpSpPr>
          <p:nvPr/>
        </p:nvGrpSpPr>
        <p:grpSpPr bwMode="auto">
          <a:xfrm>
            <a:off x="4377734" y="1160219"/>
            <a:ext cx="336479" cy="476150"/>
            <a:chOff x="801" y="1409"/>
            <a:chExt cx="32" cy="56"/>
          </a:xfrm>
        </p:grpSpPr>
        <p:grpSp>
          <p:nvGrpSpPr>
            <p:cNvPr id="17457" name="Group 68"/>
            <p:cNvGrpSpPr>
              <a:grpSpLocks noChangeAspect="1"/>
            </p:cNvGrpSpPr>
            <p:nvPr/>
          </p:nvGrpSpPr>
          <p:grpSpPr bwMode="auto">
            <a:xfrm>
              <a:off x="801" y="1428"/>
              <a:ext cx="32" cy="37"/>
              <a:chOff x="653" y="204"/>
              <a:chExt cx="32" cy="31"/>
            </a:xfrm>
          </p:grpSpPr>
          <p:sp>
            <p:nvSpPr>
              <p:cNvPr id="17459"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60"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61"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7458"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7431" name="Group 73"/>
          <p:cNvGrpSpPr>
            <a:grpSpLocks noChangeAspect="1"/>
          </p:cNvGrpSpPr>
          <p:nvPr/>
        </p:nvGrpSpPr>
        <p:grpSpPr bwMode="auto">
          <a:xfrm>
            <a:off x="4377734" y="2906102"/>
            <a:ext cx="336479" cy="476150"/>
            <a:chOff x="801" y="1409"/>
            <a:chExt cx="32" cy="56"/>
          </a:xfrm>
        </p:grpSpPr>
        <p:grpSp>
          <p:nvGrpSpPr>
            <p:cNvPr id="17452" name="Group 74"/>
            <p:cNvGrpSpPr>
              <a:grpSpLocks noChangeAspect="1"/>
            </p:cNvGrpSpPr>
            <p:nvPr/>
          </p:nvGrpSpPr>
          <p:grpSpPr bwMode="auto">
            <a:xfrm>
              <a:off x="801" y="1428"/>
              <a:ext cx="32" cy="37"/>
              <a:chOff x="653" y="204"/>
              <a:chExt cx="32" cy="31"/>
            </a:xfrm>
          </p:grpSpPr>
          <p:sp>
            <p:nvSpPr>
              <p:cNvPr id="17454"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55"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56"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7453"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7432" name="Group 79"/>
          <p:cNvGrpSpPr>
            <a:grpSpLocks noChangeAspect="1"/>
          </p:cNvGrpSpPr>
          <p:nvPr/>
        </p:nvGrpSpPr>
        <p:grpSpPr bwMode="auto">
          <a:xfrm>
            <a:off x="4377734" y="4653573"/>
            <a:ext cx="336479" cy="476150"/>
            <a:chOff x="801" y="1409"/>
            <a:chExt cx="32" cy="56"/>
          </a:xfrm>
        </p:grpSpPr>
        <p:grpSp>
          <p:nvGrpSpPr>
            <p:cNvPr id="17447" name="Group 80"/>
            <p:cNvGrpSpPr>
              <a:grpSpLocks noChangeAspect="1"/>
            </p:cNvGrpSpPr>
            <p:nvPr/>
          </p:nvGrpSpPr>
          <p:grpSpPr bwMode="auto">
            <a:xfrm>
              <a:off x="801" y="1428"/>
              <a:ext cx="32" cy="37"/>
              <a:chOff x="653" y="204"/>
              <a:chExt cx="32" cy="31"/>
            </a:xfrm>
          </p:grpSpPr>
          <p:sp>
            <p:nvSpPr>
              <p:cNvPr id="17449"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50"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451"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7448"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7433" name="Group 85"/>
          <p:cNvGrpSpPr>
            <a:grpSpLocks/>
          </p:cNvGrpSpPr>
          <p:nvPr/>
        </p:nvGrpSpPr>
        <p:grpSpPr bwMode="auto">
          <a:xfrm>
            <a:off x="757408" y="4096478"/>
            <a:ext cx="1514157" cy="1271320"/>
            <a:chOff x="408" y="2341"/>
            <a:chExt cx="816" cy="726"/>
          </a:xfrm>
        </p:grpSpPr>
        <p:sp>
          <p:nvSpPr>
            <p:cNvPr id="17437"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38"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39"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40"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41"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17442"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43"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44"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7445"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46"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479648" name="Rectangle 96"/>
          <p:cNvSpPr>
            <a:spLocks noChangeArrowheads="1"/>
          </p:cNvSpPr>
          <p:nvPr/>
        </p:nvSpPr>
        <p:spPr bwMode="auto">
          <a:xfrm>
            <a:off x="7325103" y="525352"/>
            <a:ext cx="2734688" cy="753904"/>
          </a:xfrm>
          <a:prstGeom prst="rect">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Pumpenleistung</a:t>
            </a:r>
          </a:p>
          <a:p>
            <a:pPr algn="ctr" eaLnBrk="1" hangingPunct="1"/>
            <a:r>
              <a:rPr lang="de-DE" altLang="de-DE" sz="1800" b="1" i="1">
                <a:solidFill>
                  <a:srgbClr val="CC3300"/>
                </a:solidFill>
              </a:rPr>
              <a:t>hoch?</a:t>
            </a:r>
          </a:p>
        </p:txBody>
      </p:sp>
      <p:sp>
        <p:nvSpPr>
          <p:cNvPr id="17435"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17436" name="Text Box 98"/>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spTree>
    <p:extLst>
      <p:ext uri="{BB962C8B-B14F-4D97-AF65-F5344CB8AC3E}">
        <p14:creationId xmlns:p14="http://schemas.microsoft.com/office/powerpoint/2010/main" val="2619382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79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96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60"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61" name="Rectangle 4"/>
          <p:cNvSpPr>
            <a:spLocks noChangeArrowheads="1"/>
          </p:cNvSpPr>
          <p:nvPr/>
        </p:nvSpPr>
        <p:spPr bwMode="auto">
          <a:xfrm>
            <a:off x="6482317" y="5685232"/>
            <a:ext cx="547573" cy="79358"/>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62"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63" name="Rectangle 6"/>
          <p:cNvSpPr>
            <a:spLocks noChangeArrowheads="1"/>
          </p:cNvSpPr>
          <p:nvPr/>
        </p:nvSpPr>
        <p:spPr bwMode="auto">
          <a:xfrm>
            <a:off x="4084109" y="3223536"/>
            <a:ext cx="966584" cy="80945"/>
          </a:xfrm>
          <a:prstGeom prst="rect">
            <a:avLst/>
          </a:prstGeom>
          <a:gradFill rotWithShape="1">
            <a:gsLst>
              <a:gs pos="0">
                <a:srgbClr val="FC8B02"/>
              </a:gs>
              <a:gs pos="100000">
                <a:srgbClr val="FC8B0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64" name="Rectangle 7"/>
          <p:cNvSpPr>
            <a:spLocks noChangeArrowheads="1"/>
          </p:cNvSpPr>
          <p:nvPr/>
        </p:nvSpPr>
        <p:spPr bwMode="auto">
          <a:xfrm>
            <a:off x="4084109" y="1479240"/>
            <a:ext cx="966584" cy="79358"/>
          </a:xfrm>
          <a:prstGeom prst="rect">
            <a:avLst/>
          </a:prstGeom>
          <a:gradFill rotWithShape="1">
            <a:gsLst>
              <a:gs pos="0">
                <a:srgbClr val="FF9900"/>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65"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9900"/>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9466" name="Group 9"/>
          <p:cNvGrpSpPr>
            <a:grpSpLocks noChangeAspect="1"/>
          </p:cNvGrpSpPr>
          <p:nvPr/>
        </p:nvGrpSpPr>
        <p:grpSpPr bwMode="auto">
          <a:xfrm>
            <a:off x="5009427" y="3144178"/>
            <a:ext cx="1515745" cy="953887"/>
            <a:chOff x="793" y="196"/>
            <a:chExt cx="121" cy="112"/>
          </a:xfrm>
        </p:grpSpPr>
        <p:sp>
          <p:nvSpPr>
            <p:cNvPr id="19541"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9542" name="Group 11"/>
            <p:cNvGrpSpPr>
              <a:grpSpLocks noChangeAspect="1"/>
            </p:cNvGrpSpPr>
            <p:nvPr/>
          </p:nvGrpSpPr>
          <p:grpSpPr bwMode="auto">
            <a:xfrm>
              <a:off x="803" y="206"/>
              <a:ext cx="101" cy="93"/>
              <a:chOff x="807" y="209"/>
              <a:chExt cx="209" cy="88"/>
            </a:xfrm>
          </p:grpSpPr>
          <p:grpSp>
            <p:nvGrpSpPr>
              <p:cNvPr id="19543" name="Group 12"/>
              <p:cNvGrpSpPr>
                <a:grpSpLocks noChangeAspect="1"/>
              </p:cNvGrpSpPr>
              <p:nvPr/>
            </p:nvGrpSpPr>
            <p:grpSpPr bwMode="auto">
              <a:xfrm>
                <a:off x="807" y="209"/>
                <a:ext cx="93" cy="88"/>
                <a:chOff x="807" y="209"/>
                <a:chExt cx="93" cy="88"/>
              </a:xfrm>
            </p:grpSpPr>
            <p:sp>
              <p:nvSpPr>
                <p:cNvPr id="19550"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51"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52"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53"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54"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9544" name="Group 18"/>
              <p:cNvGrpSpPr>
                <a:grpSpLocks noChangeAspect="1"/>
              </p:cNvGrpSpPr>
              <p:nvPr/>
            </p:nvGrpSpPr>
            <p:grpSpPr bwMode="auto">
              <a:xfrm>
                <a:off x="923" y="209"/>
                <a:ext cx="93" cy="88"/>
                <a:chOff x="807" y="209"/>
                <a:chExt cx="93" cy="88"/>
              </a:xfrm>
            </p:grpSpPr>
            <p:sp>
              <p:nvSpPr>
                <p:cNvPr id="19545"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46"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47"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48"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49"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9467" name="Group 24"/>
          <p:cNvGrpSpPr>
            <a:grpSpLocks noChangeAspect="1"/>
          </p:cNvGrpSpPr>
          <p:nvPr/>
        </p:nvGrpSpPr>
        <p:grpSpPr bwMode="auto">
          <a:xfrm>
            <a:off x="5009427" y="1399881"/>
            <a:ext cx="1515745" cy="952300"/>
            <a:chOff x="793" y="196"/>
            <a:chExt cx="121" cy="112"/>
          </a:xfrm>
        </p:grpSpPr>
        <p:sp>
          <p:nvSpPr>
            <p:cNvPr id="19527"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9528" name="Group 26"/>
            <p:cNvGrpSpPr>
              <a:grpSpLocks noChangeAspect="1"/>
            </p:cNvGrpSpPr>
            <p:nvPr/>
          </p:nvGrpSpPr>
          <p:grpSpPr bwMode="auto">
            <a:xfrm>
              <a:off x="803" y="206"/>
              <a:ext cx="101" cy="93"/>
              <a:chOff x="807" y="209"/>
              <a:chExt cx="209" cy="88"/>
            </a:xfrm>
          </p:grpSpPr>
          <p:grpSp>
            <p:nvGrpSpPr>
              <p:cNvPr id="19529" name="Group 27"/>
              <p:cNvGrpSpPr>
                <a:grpSpLocks noChangeAspect="1"/>
              </p:cNvGrpSpPr>
              <p:nvPr/>
            </p:nvGrpSpPr>
            <p:grpSpPr bwMode="auto">
              <a:xfrm>
                <a:off x="807" y="209"/>
                <a:ext cx="93" cy="88"/>
                <a:chOff x="807" y="209"/>
                <a:chExt cx="93" cy="88"/>
              </a:xfrm>
            </p:grpSpPr>
            <p:sp>
              <p:nvSpPr>
                <p:cNvPr id="19536"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37"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38"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39"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40"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9530" name="Group 33"/>
              <p:cNvGrpSpPr>
                <a:grpSpLocks noChangeAspect="1"/>
              </p:cNvGrpSpPr>
              <p:nvPr/>
            </p:nvGrpSpPr>
            <p:grpSpPr bwMode="auto">
              <a:xfrm>
                <a:off x="923" y="209"/>
                <a:ext cx="93" cy="88"/>
                <a:chOff x="807" y="209"/>
                <a:chExt cx="93" cy="88"/>
              </a:xfrm>
            </p:grpSpPr>
            <p:sp>
              <p:nvSpPr>
                <p:cNvPr id="19531"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32"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33"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34"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35"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19468" name="Group 39"/>
          <p:cNvGrpSpPr>
            <a:grpSpLocks noChangeAspect="1"/>
          </p:cNvGrpSpPr>
          <p:nvPr/>
        </p:nvGrpSpPr>
        <p:grpSpPr bwMode="auto">
          <a:xfrm>
            <a:off x="5009427" y="4891648"/>
            <a:ext cx="1515745" cy="950713"/>
            <a:chOff x="793" y="196"/>
            <a:chExt cx="121" cy="112"/>
          </a:xfrm>
        </p:grpSpPr>
        <p:sp>
          <p:nvSpPr>
            <p:cNvPr id="19513"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9900"/>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9514" name="Group 41"/>
            <p:cNvGrpSpPr>
              <a:grpSpLocks noChangeAspect="1"/>
            </p:cNvGrpSpPr>
            <p:nvPr/>
          </p:nvGrpSpPr>
          <p:grpSpPr bwMode="auto">
            <a:xfrm>
              <a:off x="803" y="206"/>
              <a:ext cx="101" cy="93"/>
              <a:chOff x="807" y="209"/>
              <a:chExt cx="209" cy="88"/>
            </a:xfrm>
          </p:grpSpPr>
          <p:grpSp>
            <p:nvGrpSpPr>
              <p:cNvPr id="19515" name="Group 42"/>
              <p:cNvGrpSpPr>
                <a:grpSpLocks noChangeAspect="1"/>
              </p:cNvGrpSpPr>
              <p:nvPr/>
            </p:nvGrpSpPr>
            <p:grpSpPr bwMode="auto">
              <a:xfrm>
                <a:off x="807" y="209"/>
                <a:ext cx="93" cy="88"/>
                <a:chOff x="807" y="209"/>
                <a:chExt cx="93" cy="88"/>
              </a:xfrm>
            </p:grpSpPr>
            <p:sp>
              <p:nvSpPr>
                <p:cNvPr id="19522"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23"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24"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25"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26"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19516" name="Group 48"/>
              <p:cNvGrpSpPr>
                <a:grpSpLocks noChangeAspect="1"/>
              </p:cNvGrpSpPr>
              <p:nvPr/>
            </p:nvGrpSpPr>
            <p:grpSpPr bwMode="auto">
              <a:xfrm>
                <a:off x="923" y="209"/>
                <a:ext cx="93" cy="88"/>
                <a:chOff x="807" y="209"/>
                <a:chExt cx="93" cy="88"/>
              </a:xfrm>
            </p:grpSpPr>
            <p:sp>
              <p:nvSpPr>
                <p:cNvPr id="19517"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18"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19"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20"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21"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19469" name="Rectangle 54"/>
          <p:cNvSpPr>
            <a:spLocks noChangeArrowheads="1"/>
          </p:cNvSpPr>
          <p:nvPr/>
        </p:nvSpPr>
        <p:spPr bwMode="auto">
          <a:xfrm>
            <a:off x="3031817" y="6320098"/>
            <a:ext cx="3913953" cy="79358"/>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70"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71"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72"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73" name="Rectangle 58"/>
          <p:cNvSpPr>
            <a:spLocks noChangeArrowheads="1"/>
          </p:cNvSpPr>
          <p:nvPr/>
        </p:nvSpPr>
        <p:spPr bwMode="auto">
          <a:xfrm>
            <a:off x="4084109" y="1479239"/>
            <a:ext cx="82533" cy="1745883"/>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74"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9475" name="Group 60"/>
          <p:cNvGrpSpPr>
            <a:grpSpLocks/>
          </p:cNvGrpSpPr>
          <p:nvPr/>
        </p:nvGrpSpPr>
        <p:grpSpPr bwMode="auto">
          <a:xfrm>
            <a:off x="3450829" y="5288440"/>
            <a:ext cx="252360" cy="238075"/>
            <a:chOff x="1451" y="2931"/>
            <a:chExt cx="136" cy="136"/>
          </a:xfrm>
        </p:grpSpPr>
        <p:sp>
          <p:nvSpPr>
            <p:cNvPr id="19510"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511"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512"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9476"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77"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19478" name="Group 67"/>
          <p:cNvGrpSpPr>
            <a:grpSpLocks noChangeAspect="1"/>
          </p:cNvGrpSpPr>
          <p:nvPr/>
        </p:nvGrpSpPr>
        <p:grpSpPr bwMode="auto">
          <a:xfrm>
            <a:off x="4377734" y="1160219"/>
            <a:ext cx="336479" cy="476150"/>
            <a:chOff x="801" y="1409"/>
            <a:chExt cx="32" cy="56"/>
          </a:xfrm>
        </p:grpSpPr>
        <p:grpSp>
          <p:nvGrpSpPr>
            <p:cNvPr id="19505" name="Group 68"/>
            <p:cNvGrpSpPr>
              <a:grpSpLocks noChangeAspect="1"/>
            </p:cNvGrpSpPr>
            <p:nvPr/>
          </p:nvGrpSpPr>
          <p:grpSpPr bwMode="auto">
            <a:xfrm>
              <a:off x="801" y="1428"/>
              <a:ext cx="32" cy="37"/>
              <a:chOff x="653" y="204"/>
              <a:chExt cx="32" cy="31"/>
            </a:xfrm>
          </p:grpSpPr>
          <p:sp>
            <p:nvSpPr>
              <p:cNvPr id="19507"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508"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09"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9506"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9479" name="Group 73"/>
          <p:cNvGrpSpPr>
            <a:grpSpLocks noChangeAspect="1"/>
          </p:cNvGrpSpPr>
          <p:nvPr/>
        </p:nvGrpSpPr>
        <p:grpSpPr bwMode="auto">
          <a:xfrm>
            <a:off x="4377734" y="2906102"/>
            <a:ext cx="336479" cy="476150"/>
            <a:chOff x="801" y="1409"/>
            <a:chExt cx="32" cy="56"/>
          </a:xfrm>
        </p:grpSpPr>
        <p:grpSp>
          <p:nvGrpSpPr>
            <p:cNvPr id="19500" name="Group 74"/>
            <p:cNvGrpSpPr>
              <a:grpSpLocks noChangeAspect="1"/>
            </p:cNvGrpSpPr>
            <p:nvPr/>
          </p:nvGrpSpPr>
          <p:grpSpPr bwMode="auto">
            <a:xfrm>
              <a:off x="801" y="1428"/>
              <a:ext cx="32" cy="37"/>
              <a:chOff x="653" y="204"/>
              <a:chExt cx="32" cy="31"/>
            </a:xfrm>
          </p:grpSpPr>
          <p:sp>
            <p:nvSpPr>
              <p:cNvPr id="19502"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503"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504"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9501"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9480" name="Group 79"/>
          <p:cNvGrpSpPr>
            <a:grpSpLocks noChangeAspect="1"/>
          </p:cNvGrpSpPr>
          <p:nvPr/>
        </p:nvGrpSpPr>
        <p:grpSpPr bwMode="auto">
          <a:xfrm>
            <a:off x="4377734" y="4653573"/>
            <a:ext cx="336479" cy="476150"/>
            <a:chOff x="801" y="1409"/>
            <a:chExt cx="32" cy="56"/>
          </a:xfrm>
        </p:grpSpPr>
        <p:grpSp>
          <p:nvGrpSpPr>
            <p:cNvPr id="19495" name="Group 80"/>
            <p:cNvGrpSpPr>
              <a:grpSpLocks noChangeAspect="1"/>
            </p:cNvGrpSpPr>
            <p:nvPr/>
          </p:nvGrpSpPr>
          <p:grpSpPr bwMode="auto">
            <a:xfrm>
              <a:off x="801" y="1428"/>
              <a:ext cx="32" cy="37"/>
              <a:chOff x="653" y="204"/>
              <a:chExt cx="32" cy="31"/>
            </a:xfrm>
          </p:grpSpPr>
          <p:sp>
            <p:nvSpPr>
              <p:cNvPr id="19497"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98"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499"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9496"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19481" name="Group 85"/>
          <p:cNvGrpSpPr>
            <a:grpSpLocks/>
          </p:cNvGrpSpPr>
          <p:nvPr/>
        </p:nvGrpSpPr>
        <p:grpSpPr bwMode="auto">
          <a:xfrm>
            <a:off x="757408" y="4096478"/>
            <a:ext cx="1514157" cy="1271320"/>
            <a:chOff x="408" y="2341"/>
            <a:chExt cx="816" cy="726"/>
          </a:xfrm>
        </p:grpSpPr>
        <p:sp>
          <p:nvSpPr>
            <p:cNvPr id="19485"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86"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87"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88"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89"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19490"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91"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92"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19493"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94"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9482" name="Rectangle 96"/>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Pumpenleistung</a:t>
            </a:r>
          </a:p>
          <a:p>
            <a:pPr algn="ctr" eaLnBrk="1" hangingPunct="1"/>
            <a:r>
              <a:rPr lang="de-DE" altLang="de-DE" sz="1800" b="1" i="1">
                <a:solidFill>
                  <a:srgbClr val="CC3300"/>
                </a:solidFill>
              </a:rPr>
              <a:t>maximal!</a:t>
            </a:r>
          </a:p>
        </p:txBody>
      </p:sp>
      <p:sp>
        <p:nvSpPr>
          <p:cNvPr id="19483"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a:t>
            </a:r>
            <a:r>
              <a:rPr lang="de-DE" altLang="de-DE" sz="1800" b="1">
                <a:solidFill>
                  <a:srgbClr val="CC3300"/>
                </a:solidFill>
              </a:rPr>
              <a:t>120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19484" name="Text Box 98"/>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„Verschwendungspotential“</a:t>
            </a:r>
          </a:p>
          <a:p>
            <a:pPr eaLnBrk="1" hangingPunct="1">
              <a:lnSpc>
                <a:spcPct val="130000"/>
              </a:lnSpc>
            </a:pPr>
            <a:r>
              <a:rPr lang="de-DE" altLang="de-DE" sz="1800">
                <a:solidFill>
                  <a:srgbClr val="5F5F5F"/>
                </a:solidFill>
              </a:rPr>
              <a:t>sehr hoher Durchfluss</a:t>
            </a:r>
          </a:p>
        </p:txBody>
      </p:sp>
    </p:spTree>
    <p:extLst>
      <p:ext uri="{BB962C8B-B14F-4D97-AF65-F5344CB8AC3E}">
        <p14:creationId xmlns:p14="http://schemas.microsoft.com/office/powerpoint/2010/main" val="209027954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08"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09" name="Rectangle 4"/>
          <p:cNvSpPr>
            <a:spLocks noChangeArrowheads="1"/>
          </p:cNvSpPr>
          <p:nvPr/>
        </p:nvSpPr>
        <p:spPr bwMode="auto">
          <a:xfrm>
            <a:off x="6482317" y="5685232"/>
            <a:ext cx="547573" cy="79358"/>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10"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11" name="Rectangle 6"/>
          <p:cNvSpPr>
            <a:spLocks noChangeArrowheads="1"/>
          </p:cNvSpPr>
          <p:nvPr/>
        </p:nvSpPr>
        <p:spPr bwMode="auto">
          <a:xfrm>
            <a:off x="4084109" y="3223536"/>
            <a:ext cx="966584" cy="80945"/>
          </a:xfrm>
          <a:prstGeom prst="rect">
            <a:avLst/>
          </a:prstGeom>
          <a:gradFill rotWithShape="1">
            <a:gsLst>
              <a:gs pos="0">
                <a:srgbClr val="FC8B02"/>
              </a:gs>
              <a:gs pos="100000">
                <a:srgbClr val="FC8B0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12" name="Rectangle 7"/>
          <p:cNvSpPr>
            <a:spLocks noChangeArrowheads="1"/>
          </p:cNvSpPr>
          <p:nvPr/>
        </p:nvSpPr>
        <p:spPr bwMode="auto">
          <a:xfrm>
            <a:off x="4084109" y="1479240"/>
            <a:ext cx="966584" cy="79358"/>
          </a:xfrm>
          <a:prstGeom prst="rect">
            <a:avLst/>
          </a:prstGeom>
          <a:gradFill rotWithShape="1">
            <a:gsLst>
              <a:gs pos="0">
                <a:srgbClr val="FF9900"/>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13"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9900"/>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1514" name="Group 9"/>
          <p:cNvGrpSpPr>
            <a:grpSpLocks noChangeAspect="1"/>
          </p:cNvGrpSpPr>
          <p:nvPr/>
        </p:nvGrpSpPr>
        <p:grpSpPr bwMode="auto">
          <a:xfrm>
            <a:off x="5009427" y="3144178"/>
            <a:ext cx="1515745" cy="953887"/>
            <a:chOff x="793" y="196"/>
            <a:chExt cx="121" cy="112"/>
          </a:xfrm>
        </p:grpSpPr>
        <p:sp>
          <p:nvSpPr>
            <p:cNvPr id="21589"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1590" name="Group 11"/>
            <p:cNvGrpSpPr>
              <a:grpSpLocks noChangeAspect="1"/>
            </p:cNvGrpSpPr>
            <p:nvPr/>
          </p:nvGrpSpPr>
          <p:grpSpPr bwMode="auto">
            <a:xfrm>
              <a:off x="803" y="206"/>
              <a:ext cx="101" cy="93"/>
              <a:chOff x="807" y="209"/>
              <a:chExt cx="209" cy="88"/>
            </a:xfrm>
          </p:grpSpPr>
          <p:grpSp>
            <p:nvGrpSpPr>
              <p:cNvPr id="21591" name="Group 12"/>
              <p:cNvGrpSpPr>
                <a:grpSpLocks noChangeAspect="1"/>
              </p:cNvGrpSpPr>
              <p:nvPr/>
            </p:nvGrpSpPr>
            <p:grpSpPr bwMode="auto">
              <a:xfrm>
                <a:off x="807" y="209"/>
                <a:ext cx="93" cy="88"/>
                <a:chOff x="807" y="209"/>
                <a:chExt cx="93" cy="88"/>
              </a:xfrm>
            </p:grpSpPr>
            <p:sp>
              <p:nvSpPr>
                <p:cNvPr id="21598"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9"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00"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01"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02"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1592" name="Group 18"/>
              <p:cNvGrpSpPr>
                <a:grpSpLocks noChangeAspect="1"/>
              </p:cNvGrpSpPr>
              <p:nvPr/>
            </p:nvGrpSpPr>
            <p:grpSpPr bwMode="auto">
              <a:xfrm>
                <a:off x="923" y="209"/>
                <a:ext cx="93" cy="88"/>
                <a:chOff x="807" y="209"/>
                <a:chExt cx="93" cy="88"/>
              </a:xfrm>
            </p:grpSpPr>
            <p:sp>
              <p:nvSpPr>
                <p:cNvPr id="21593"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4"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5"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6"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7"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1515" name="Group 24"/>
          <p:cNvGrpSpPr>
            <a:grpSpLocks noChangeAspect="1"/>
          </p:cNvGrpSpPr>
          <p:nvPr/>
        </p:nvGrpSpPr>
        <p:grpSpPr bwMode="auto">
          <a:xfrm>
            <a:off x="5009427" y="1399881"/>
            <a:ext cx="1515745" cy="952300"/>
            <a:chOff x="793" y="196"/>
            <a:chExt cx="121" cy="112"/>
          </a:xfrm>
        </p:grpSpPr>
        <p:sp>
          <p:nvSpPr>
            <p:cNvPr id="21575"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1576" name="Group 26"/>
            <p:cNvGrpSpPr>
              <a:grpSpLocks noChangeAspect="1"/>
            </p:cNvGrpSpPr>
            <p:nvPr/>
          </p:nvGrpSpPr>
          <p:grpSpPr bwMode="auto">
            <a:xfrm>
              <a:off x="803" y="206"/>
              <a:ext cx="101" cy="93"/>
              <a:chOff x="807" y="209"/>
              <a:chExt cx="209" cy="88"/>
            </a:xfrm>
          </p:grpSpPr>
          <p:grpSp>
            <p:nvGrpSpPr>
              <p:cNvPr id="21577" name="Group 27"/>
              <p:cNvGrpSpPr>
                <a:grpSpLocks noChangeAspect="1"/>
              </p:cNvGrpSpPr>
              <p:nvPr/>
            </p:nvGrpSpPr>
            <p:grpSpPr bwMode="auto">
              <a:xfrm>
                <a:off x="807" y="209"/>
                <a:ext cx="93" cy="88"/>
                <a:chOff x="807" y="209"/>
                <a:chExt cx="93" cy="88"/>
              </a:xfrm>
            </p:grpSpPr>
            <p:sp>
              <p:nvSpPr>
                <p:cNvPr id="21584"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5"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6"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7"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8"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1578" name="Group 33"/>
              <p:cNvGrpSpPr>
                <a:grpSpLocks noChangeAspect="1"/>
              </p:cNvGrpSpPr>
              <p:nvPr/>
            </p:nvGrpSpPr>
            <p:grpSpPr bwMode="auto">
              <a:xfrm>
                <a:off x="923" y="209"/>
                <a:ext cx="93" cy="88"/>
                <a:chOff x="807" y="209"/>
                <a:chExt cx="93" cy="88"/>
              </a:xfrm>
            </p:grpSpPr>
            <p:sp>
              <p:nvSpPr>
                <p:cNvPr id="21579"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0"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1"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2"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3"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1516" name="Group 39"/>
          <p:cNvGrpSpPr>
            <a:grpSpLocks noChangeAspect="1"/>
          </p:cNvGrpSpPr>
          <p:nvPr/>
        </p:nvGrpSpPr>
        <p:grpSpPr bwMode="auto">
          <a:xfrm>
            <a:off x="5009427" y="4891648"/>
            <a:ext cx="1515745" cy="950713"/>
            <a:chOff x="793" y="196"/>
            <a:chExt cx="121" cy="112"/>
          </a:xfrm>
        </p:grpSpPr>
        <p:sp>
          <p:nvSpPr>
            <p:cNvPr id="21561"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9900"/>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1562" name="Group 41"/>
            <p:cNvGrpSpPr>
              <a:grpSpLocks noChangeAspect="1"/>
            </p:cNvGrpSpPr>
            <p:nvPr/>
          </p:nvGrpSpPr>
          <p:grpSpPr bwMode="auto">
            <a:xfrm>
              <a:off x="803" y="206"/>
              <a:ext cx="101" cy="93"/>
              <a:chOff x="807" y="209"/>
              <a:chExt cx="209" cy="88"/>
            </a:xfrm>
          </p:grpSpPr>
          <p:grpSp>
            <p:nvGrpSpPr>
              <p:cNvPr id="21563" name="Group 42"/>
              <p:cNvGrpSpPr>
                <a:grpSpLocks noChangeAspect="1"/>
              </p:cNvGrpSpPr>
              <p:nvPr/>
            </p:nvGrpSpPr>
            <p:grpSpPr bwMode="auto">
              <a:xfrm>
                <a:off x="807" y="209"/>
                <a:ext cx="93" cy="88"/>
                <a:chOff x="807" y="209"/>
                <a:chExt cx="93" cy="88"/>
              </a:xfrm>
            </p:grpSpPr>
            <p:sp>
              <p:nvSpPr>
                <p:cNvPr id="21570"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1"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2"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3"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4"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1564" name="Group 48"/>
              <p:cNvGrpSpPr>
                <a:grpSpLocks noChangeAspect="1"/>
              </p:cNvGrpSpPr>
              <p:nvPr/>
            </p:nvGrpSpPr>
            <p:grpSpPr bwMode="auto">
              <a:xfrm>
                <a:off x="923" y="209"/>
                <a:ext cx="93" cy="88"/>
                <a:chOff x="807" y="209"/>
                <a:chExt cx="93" cy="88"/>
              </a:xfrm>
            </p:grpSpPr>
            <p:sp>
              <p:nvSpPr>
                <p:cNvPr id="21565"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6"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7"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8"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9"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21517" name="Rectangle 54"/>
          <p:cNvSpPr>
            <a:spLocks noChangeArrowheads="1"/>
          </p:cNvSpPr>
          <p:nvPr/>
        </p:nvSpPr>
        <p:spPr bwMode="auto">
          <a:xfrm>
            <a:off x="3031817" y="6320098"/>
            <a:ext cx="3913953" cy="79358"/>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18"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19"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20"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21" name="Rectangle 58"/>
          <p:cNvSpPr>
            <a:spLocks noChangeArrowheads="1"/>
          </p:cNvSpPr>
          <p:nvPr/>
        </p:nvSpPr>
        <p:spPr bwMode="auto">
          <a:xfrm>
            <a:off x="4084109" y="1479239"/>
            <a:ext cx="82533" cy="1745883"/>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22"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1523" name="Group 60"/>
          <p:cNvGrpSpPr>
            <a:grpSpLocks/>
          </p:cNvGrpSpPr>
          <p:nvPr/>
        </p:nvGrpSpPr>
        <p:grpSpPr bwMode="auto">
          <a:xfrm>
            <a:off x="3450829" y="5288440"/>
            <a:ext cx="252360" cy="238075"/>
            <a:chOff x="1451" y="2931"/>
            <a:chExt cx="136" cy="136"/>
          </a:xfrm>
        </p:grpSpPr>
        <p:sp>
          <p:nvSpPr>
            <p:cNvPr id="21558"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59"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60"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1524"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25"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1526" name="Group 67"/>
          <p:cNvGrpSpPr>
            <a:grpSpLocks noChangeAspect="1"/>
          </p:cNvGrpSpPr>
          <p:nvPr/>
        </p:nvGrpSpPr>
        <p:grpSpPr bwMode="auto">
          <a:xfrm>
            <a:off x="4377734" y="1160219"/>
            <a:ext cx="336479" cy="476150"/>
            <a:chOff x="801" y="1409"/>
            <a:chExt cx="32" cy="56"/>
          </a:xfrm>
        </p:grpSpPr>
        <p:grpSp>
          <p:nvGrpSpPr>
            <p:cNvPr id="21553" name="Group 68"/>
            <p:cNvGrpSpPr>
              <a:grpSpLocks noChangeAspect="1"/>
            </p:cNvGrpSpPr>
            <p:nvPr/>
          </p:nvGrpSpPr>
          <p:grpSpPr bwMode="auto">
            <a:xfrm>
              <a:off x="801" y="1428"/>
              <a:ext cx="32" cy="37"/>
              <a:chOff x="653" y="204"/>
              <a:chExt cx="32" cy="31"/>
            </a:xfrm>
          </p:grpSpPr>
          <p:sp>
            <p:nvSpPr>
              <p:cNvPr id="21555"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56"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7"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1554"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1527" name="Group 73"/>
          <p:cNvGrpSpPr>
            <a:grpSpLocks noChangeAspect="1"/>
          </p:cNvGrpSpPr>
          <p:nvPr/>
        </p:nvGrpSpPr>
        <p:grpSpPr bwMode="auto">
          <a:xfrm>
            <a:off x="4377734" y="2906102"/>
            <a:ext cx="336479" cy="476150"/>
            <a:chOff x="801" y="1409"/>
            <a:chExt cx="32" cy="56"/>
          </a:xfrm>
        </p:grpSpPr>
        <p:grpSp>
          <p:nvGrpSpPr>
            <p:cNvPr id="21548" name="Group 74"/>
            <p:cNvGrpSpPr>
              <a:grpSpLocks noChangeAspect="1"/>
            </p:cNvGrpSpPr>
            <p:nvPr/>
          </p:nvGrpSpPr>
          <p:grpSpPr bwMode="auto">
            <a:xfrm>
              <a:off x="801" y="1428"/>
              <a:ext cx="32" cy="37"/>
              <a:chOff x="653" y="204"/>
              <a:chExt cx="32" cy="31"/>
            </a:xfrm>
          </p:grpSpPr>
          <p:sp>
            <p:nvSpPr>
              <p:cNvPr id="21550"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51"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2"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1549"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1528" name="Group 79"/>
          <p:cNvGrpSpPr>
            <a:grpSpLocks noChangeAspect="1"/>
          </p:cNvGrpSpPr>
          <p:nvPr/>
        </p:nvGrpSpPr>
        <p:grpSpPr bwMode="auto">
          <a:xfrm>
            <a:off x="4377734" y="4653573"/>
            <a:ext cx="336479" cy="476150"/>
            <a:chOff x="801" y="1409"/>
            <a:chExt cx="32" cy="56"/>
          </a:xfrm>
        </p:grpSpPr>
        <p:grpSp>
          <p:nvGrpSpPr>
            <p:cNvPr id="21543" name="Group 80"/>
            <p:cNvGrpSpPr>
              <a:grpSpLocks noChangeAspect="1"/>
            </p:cNvGrpSpPr>
            <p:nvPr/>
          </p:nvGrpSpPr>
          <p:grpSpPr bwMode="auto">
            <a:xfrm>
              <a:off x="801" y="1428"/>
              <a:ext cx="32" cy="37"/>
              <a:chOff x="653" y="204"/>
              <a:chExt cx="32" cy="31"/>
            </a:xfrm>
          </p:grpSpPr>
          <p:sp>
            <p:nvSpPr>
              <p:cNvPr id="21545"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46"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7"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1544"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1529" name="Group 85"/>
          <p:cNvGrpSpPr>
            <a:grpSpLocks/>
          </p:cNvGrpSpPr>
          <p:nvPr/>
        </p:nvGrpSpPr>
        <p:grpSpPr bwMode="auto">
          <a:xfrm>
            <a:off x="757408" y="4096478"/>
            <a:ext cx="1514157" cy="1271320"/>
            <a:chOff x="408" y="2341"/>
            <a:chExt cx="816" cy="726"/>
          </a:xfrm>
        </p:grpSpPr>
        <p:sp>
          <p:nvSpPr>
            <p:cNvPr id="21533"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34"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35"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36"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37"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21538"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39"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40"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1541"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542"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1530" name="Text Box 96"/>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a:t>
            </a:r>
            <a:r>
              <a:rPr lang="de-DE" altLang="de-DE" sz="1800" b="1">
                <a:solidFill>
                  <a:srgbClr val="CC3300"/>
                </a:solidFill>
              </a:rPr>
              <a:t>120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3481697" name="AutoShape 97"/>
          <p:cNvSpPr>
            <a:spLocks noChangeArrowheads="1"/>
          </p:cNvSpPr>
          <p:nvPr/>
        </p:nvSpPr>
        <p:spPr bwMode="auto">
          <a:xfrm>
            <a:off x="7998063" y="406315"/>
            <a:ext cx="2356942" cy="872942"/>
          </a:xfrm>
          <a:prstGeom prst="wedgeEllipseCallout">
            <a:avLst>
              <a:gd name="adj1" fmla="val -33069"/>
              <a:gd name="adj2" fmla="val 77255"/>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lIns="20529" tIns="12317" rIns="20529" bIns="12317"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Was tun?</a:t>
            </a:r>
          </a:p>
        </p:txBody>
      </p:sp>
      <p:sp>
        <p:nvSpPr>
          <p:cNvPr id="21532" name="Text Box 99"/>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„Verschwendungspotential“</a:t>
            </a:r>
          </a:p>
          <a:p>
            <a:pPr eaLnBrk="1" hangingPunct="1">
              <a:lnSpc>
                <a:spcPct val="130000"/>
              </a:lnSpc>
            </a:pPr>
            <a:r>
              <a:rPr lang="de-DE" altLang="de-DE" sz="1800">
                <a:solidFill>
                  <a:srgbClr val="5F5F5F"/>
                </a:solidFill>
              </a:rPr>
              <a:t>sehr hoher Durchfluss</a:t>
            </a:r>
          </a:p>
        </p:txBody>
      </p:sp>
    </p:spTree>
    <p:extLst>
      <p:ext uri="{BB962C8B-B14F-4D97-AF65-F5344CB8AC3E}">
        <p14:creationId xmlns:p14="http://schemas.microsoft.com/office/powerpoint/2010/main" val="3473748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81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9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9" descr="GrB2318_w_rgb.jpg"/>
          <p:cNvPicPr>
            <a:picLocks noChangeAspect="1"/>
          </p:cNvPicPr>
          <p:nvPr/>
        </p:nvPicPr>
        <p:blipFill rotWithShape="1">
          <a:blip r:embed="rId3" cstate="print">
            <a:extLst>
              <a:ext uri="{28A0092B-C50C-407E-A947-70E740481C1C}">
                <a14:useLocalDpi xmlns:a14="http://schemas.microsoft.com/office/drawing/2010/main" val="0"/>
              </a:ext>
            </a:extLst>
          </a:blip>
          <a:srcRect l="24554" t="12555" r="19485" b="14220"/>
          <a:stretch/>
        </p:blipFill>
        <p:spPr>
          <a:xfrm>
            <a:off x="269342" y="2699717"/>
            <a:ext cx="2842659" cy="3040063"/>
          </a:xfrm>
          <a:prstGeom prst="rect">
            <a:avLst/>
          </a:prstGeom>
        </p:spPr>
      </p:pic>
      <p:pic>
        <p:nvPicPr>
          <p:cNvPr id="3" name="Inhaltsplatzhalter 10" descr="wilopumpe_04_2012_rgb.jpg"/>
          <p:cNvPicPr>
            <a:picLocks noChangeAspect="1"/>
          </p:cNvPicPr>
          <p:nvPr/>
        </p:nvPicPr>
        <p:blipFill rotWithShape="1">
          <a:blip r:embed="rId4" cstate="print">
            <a:extLst>
              <a:ext uri="{28A0092B-C50C-407E-A947-70E740481C1C}">
                <a14:useLocalDpi xmlns:a14="http://schemas.microsoft.com/office/drawing/2010/main" val="0"/>
              </a:ext>
            </a:extLst>
          </a:blip>
          <a:srcRect l="-5849" t="7172" r="-6185" b="10601"/>
          <a:stretch/>
        </p:blipFill>
        <p:spPr>
          <a:xfrm>
            <a:off x="7254118" y="2411685"/>
            <a:ext cx="3204000" cy="3403080"/>
          </a:xfrm>
          <a:prstGeom prst="rect">
            <a:avLst/>
          </a:prstGeom>
        </p:spPr>
      </p:pic>
      <p:sp>
        <p:nvSpPr>
          <p:cNvPr id="4" name="Text Box 6"/>
          <p:cNvSpPr txBox="1">
            <a:spLocks noChangeArrowheads="1"/>
          </p:cNvSpPr>
          <p:nvPr/>
        </p:nvSpPr>
        <p:spPr bwMode="auto">
          <a:xfrm>
            <a:off x="629382" y="6156101"/>
            <a:ext cx="21602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400" dirty="0"/>
              <a:t>Quelle: </a:t>
            </a:r>
            <a:r>
              <a:rPr lang="de-DE" altLang="de-DE" sz="1400" dirty="0" err="1"/>
              <a:t>Grundfos</a:t>
            </a:r>
            <a:endParaRPr lang="de-DE" altLang="de-DE" sz="1400" dirty="0"/>
          </a:p>
        </p:txBody>
      </p:sp>
      <p:sp>
        <p:nvSpPr>
          <p:cNvPr id="6" name="Rectangle 4"/>
          <p:cNvSpPr>
            <a:spLocks noChangeArrowheads="1"/>
          </p:cNvSpPr>
          <p:nvPr/>
        </p:nvSpPr>
        <p:spPr bwMode="auto">
          <a:xfrm>
            <a:off x="7794178" y="6048089"/>
            <a:ext cx="21602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400" dirty="0"/>
              <a:t>Quelle: </a:t>
            </a:r>
            <a:r>
              <a:rPr lang="de-DE" altLang="de-DE" sz="1400" dirty="0" err="1" smtClean="0"/>
              <a:t>Wilo</a:t>
            </a:r>
            <a:endParaRPr lang="de-DE" altLang="de-DE" sz="1400" dirty="0"/>
          </a:p>
        </p:txBody>
      </p:sp>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140" t="28122" r="30797" b="17900"/>
          <a:stretch/>
        </p:blipFill>
        <p:spPr bwMode="auto">
          <a:xfrm rot="60000">
            <a:off x="3790762" y="2620429"/>
            <a:ext cx="3321032" cy="335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4445806" y="6012085"/>
            <a:ext cx="21602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400" dirty="0"/>
              <a:t>Quelle: </a:t>
            </a:r>
            <a:r>
              <a:rPr lang="de-DE" altLang="de-DE" sz="1400" dirty="0" smtClean="0"/>
              <a:t>KSB</a:t>
            </a:r>
            <a:endParaRPr lang="de-DE" altLang="de-DE" sz="1400" dirty="0"/>
          </a:p>
        </p:txBody>
      </p:sp>
      <p:sp>
        <p:nvSpPr>
          <p:cNvPr id="11"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12" name="Text Box 3"/>
          <p:cNvSpPr txBox="1">
            <a:spLocks noChangeArrowheads="1"/>
          </p:cNvSpPr>
          <p:nvPr/>
        </p:nvSpPr>
        <p:spPr bwMode="auto">
          <a:xfrm>
            <a:off x="304800" y="431465"/>
            <a:ext cx="10333693" cy="1077218"/>
          </a:xfrm>
          <a:prstGeom prst="rect">
            <a:avLst/>
          </a:prstGeom>
          <a:noFill/>
          <a:extLst/>
        </p:spPr>
        <p:txBody>
          <a:bodyPr wrap="square" rtlCol="0">
            <a:spAutoFit/>
          </a:bodyPr>
          <a:lstStyle>
            <a:defPPr>
              <a:defRPr lang="de-DE"/>
            </a:defPPr>
            <a:lvl1pPr>
              <a:defRPr sz="3200"/>
            </a:lvl1pPr>
          </a:lstStyle>
          <a:p>
            <a:r>
              <a:rPr lang="nb-NO" altLang="de-DE" sz="2400" b="1" dirty="0" smtClean="0">
                <a:solidFill>
                  <a:schemeClr val="tx1">
                    <a:lumMod val="85000"/>
                    <a:lumOff val="15000"/>
                  </a:schemeClr>
                </a:solidFill>
              </a:rPr>
              <a:t>Neue sparsame Heizungspumpen - Beispiele 	  </a:t>
            </a:r>
            <a:r>
              <a:rPr lang="nb-NO" altLang="de-DE" sz="2400" b="1" dirty="0" smtClean="0">
                <a:solidFill>
                  <a:srgbClr val="FF0000"/>
                </a:solidFill>
              </a:rPr>
              <a:t>3 bis 23 Watt	</a:t>
            </a:r>
          </a:p>
          <a:p>
            <a:endParaRPr lang="nb-NO" altLang="de-DE" sz="2000" i="1" dirty="0">
              <a:solidFill>
                <a:schemeClr val="tx1">
                  <a:lumMod val="85000"/>
                  <a:lumOff val="15000"/>
                </a:schemeClr>
              </a:solidFill>
            </a:endParaRPr>
          </a:p>
          <a:p>
            <a:r>
              <a:rPr lang="nb-NO" altLang="de-DE" sz="2000" i="1" dirty="0" smtClean="0">
                <a:solidFill>
                  <a:schemeClr val="tx1">
                    <a:lumMod val="85000"/>
                    <a:lumOff val="15000"/>
                  </a:schemeClr>
                </a:solidFill>
              </a:rPr>
              <a:t>ECM-Technik , elektronisch geregelt,...</a:t>
            </a:r>
            <a:endParaRPr lang="nb-NO" altLang="de-DE" sz="2000" i="1" dirty="0">
              <a:solidFill>
                <a:schemeClr val="tx1">
                  <a:lumMod val="85000"/>
                  <a:lumOff val="15000"/>
                </a:schemeClr>
              </a:solidFill>
            </a:endParaRPr>
          </a:p>
        </p:txBody>
      </p:sp>
    </p:spTree>
    <p:extLst>
      <p:ext uri="{BB962C8B-B14F-4D97-AF65-F5344CB8AC3E}">
        <p14:creationId xmlns:p14="http://schemas.microsoft.com/office/powerpoint/2010/main" val="158125718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56"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57" name="Rectangle 4"/>
          <p:cNvSpPr>
            <a:spLocks noChangeArrowheads="1"/>
          </p:cNvSpPr>
          <p:nvPr/>
        </p:nvSpPr>
        <p:spPr bwMode="auto">
          <a:xfrm>
            <a:off x="6482317" y="5685232"/>
            <a:ext cx="547573" cy="79358"/>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58" name="Rectangle 5"/>
          <p:cNvSpPr>
            <a:spLocks noChangeArrowheads="1"/>
          </p:cNvSpPr>
          <p:nvPr/>
        </p:nvSpPr>
        <p:spPr bwMode="auto">
          <a:xfrm>
            <a:off x="4088871" y="4971007"/>
            <a:ext cx="969759"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59" name="Rectangle 6"/>
          <p:cNvSpPr>
            <a:spLocks noChangeArrowheads="1"/>
          </p:cNvSpPr>
          <p:nvPr/>
        </p:nvSpPr>
        <p:spPr bwMode="auto">
          <a:xfrm>
            <a:off x="4084109" y="3223536"/>
            <a:ext cx="966584" cy="80945"/>
          </a:xfrm>
          <a:prstGeom prst="rect">
            <a:avLst/>
          </a:prstGeom>
          <a:gradFill rotWithShape="1">
            <a:gsLst>
              <a:gs pos="0">
                <a:srgbClr val="FC8B02"/>
              </a:gs>
              <a:gs pos="100000">
                <a:srgbClr val="FC8B0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60" name="Rectangle 7"/>
          <p:cNvSpPr>
            <a:spLocks noChangeArrowheads="1"/>
          </p:cNvSpPr>
          <p:nvPr/>
        </p:nvSpPr>
        <p:spPr bwMode="auto">
          <a:xfrm>
            <a:off x="4084109" y="1479240"/>
            <a:ext cx="966584" cy="79358"/>
          </a:xfrm>
          <a:prstGeom prst="rect">
            <a:avLst/>
          </a:prstGeom>
          <a:gradFill rotWithShape="1">
            <a:gsLst>
              <a:gs pos="0">
                <a:srgbClr val="FF9900"/>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61"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9900"/>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3562" name="Group 9"/>
          <p:cNvGrpSpPr>
            <a:grpSpLocks noChangeAspect="1"/>
          </p:cNvGrpSpPr>
          <p:nvPr/>
        </p:nvGrpSpPr>
        <p:grpSpPr bwMode="auto">
          <a:xfrm>
            <a:off x="5009427" y="3144178"/>
            <a:ext cx="1515745" cy="953887"/>
            <a:chOff x="793" y="196"/>
            <a:chExt cx="121" cy="112"/>
          </a:xfrm>
        </p:grpSpPr>
        <p:sp>
          <p:nvSpPr>
            <p:cNvPr id="23637"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3638" name="Group 11"/>
            <p:cNvGrpSpPr>
              <a:grpSpLocks noChangeAspect="1"/>
            </p:cNvGrpSpPr>
            <p:nvPr/>
          </p:nvGrpSpPr>
          <p:grpSpPr bwMode="auto">
            <a:xfrm>
              <a:off x="803" y="206"/>
              <a:ext cx="101" cy="93"/>
              <a:chOff x="807" y="209"/>
              <a:chExt cx="209" cy="88"/>
            </a:xfrm>
          </p:grpSpPr>
          <p:grpSp>
            <p:nvGrpSpPr>
              <p:cNvPr id="23639" name="Group 12"/>
              <p:cNvGrpSpPr>
                <a:grpSpLocks noChangeAspect="1"/>
              </p:cNvGrpSpPr>
              <p:nvPr/>
            </p:nvGrpSpPr>
            <p:grpSpPr bwMode="auto">
              <a:xfrm>
                <a:off x="807" y="209"/>
                <a:ext cx="93" cy="88"/>
                <a:chOff x="807" y="209"/>
                <a:chExt cx="93" cy="88"/>
              </a:xfrm>
            </p:grpSpPr>
            <p:sp>
              <p:nvSpPr>
                <p:cNvPr id="23646"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47"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48"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49"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50"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3640" name="Group 18"/>
              <p:cNvGrpSpPr>
                <a:grpSpLocks noChangeAspect="1"/>
              </p:cNvGrpSpPr>
              <p:nvPr/>
            </p:nvGrpSpPr>
            <p:grpSpPr bwMode="auto">
              <a:xfrm>
                <a:off x="923" y="209"/>
                <a:ext cx="93" cy="88"/>
                <a:chOff x="807" y="209"/>
                <a:chExt cx="93" cy="88"/>
              </a:xfrm>
            </p:grpSpPr>
            <p:sp>
              <p:nvSpPr>
                <p:cNvPr id="23641"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42"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43"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44"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45"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3563" name="Group 24"/>
          <p:cNvGrpSpPr>
            <a:grpSpLocks noChangeAspect="1"/>
          </p:cNvGrpSpPr>
          <p:nvPr/>
        </p:nvGrpSpPr>
        <p:grpSpPr bwMode="auto">
          <a:xfrm>
            <a:off x="5009427" y="1399881"/>
            <a:ext cx="1515745" cy="952300"/>
            <a:chOff x="793" y="196"/>
            <a:chExt cx="121" cy="112"/>
          </a:xfrm>
        </p:grpSpPr>
        <p:sp>
          <p:nvSpPr>
            <p:cNvPr id="23623"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3624" name="Group 26"/>
            <p:cNvGrpSpPr>
              <a:grpSpLocks noChangeAspect="1"/>
            </p:cNvGrpSpPr>
            <p:nvPr/>
          </p:nvGrpSpPr>
          <p:grpSpPr bwMode="auto">
            <a:xfrm>
              <a:off x="803" y="206"/>
              <a:ext cx="101" cy="93"/>
              <a:chOff x="807" y="209"/>
              <a:chExt cx="209" cy="88"/>
            </a:xfrm>
          </p:grpSpPr>
          <p:grpSp>
            <p:nvGrpSpPr>
              <p:cNvPr id="23625" name="Group 27"/>
              <p:cNvGrpSpPr>
                <a:grpSpLocks noChangeAspect="1"/>
              </p:cNvGrpSpPr>
              <p:nvPr/>
            </p:nvGrpSpPr>
            <p:grpSpPr bwMode="auto">
              <a:xfrm>
                <a:off x="807" y="209"/>
                <a:ext cx="93" cy="88"/>
                <a:chOff x="807" y="209"/>
                <a:chExt cx="93" cy="88"/>
              </a:xfrm>
            </p:grpSpPr>
            <p:sp>
              <p:nvSpPr>
                <p:cNvPr id="23632"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33"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34"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35"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36"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3626" name="Group 33"/>
              <p:cNvGrpSpPr>
                <a:grpSpLocks noChangeAspect="1"/>
              </p:cNvGrpSpPr>
              <p:nvPr/>
            </p:nvGrpSpPr>
            <p:grpSpPr bwMode="auto">
              <a:xfrm>
                <a:off x="923" y="209"/>
                <a:ext cx="93" cy="88"/>
                <a:chOff x="807" y="209"/>
                <a:chExt cx="93" cy="88"/>
              </a:xfrm>
            </p:grpSpPr>
            <p:sp>
              <p:nvSpPr>
                <p:cNvPr id="23627"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28"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29"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30"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31"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3564" name="Group 39"/>
          <p:cNvGrpSpPr>
            <a:grpSpLocks noChangeAspect="1"/>
          </p:cNvGrpSpPr>
          <p:nvPr/>
        </p:nvGrpSpPr>
        <p:grpSpPr bwMode="auto">
          <a:xfrm>
            <a:off x="5009427" y="4891648"/>
            <a:ext cx="1515745" cy="950713"/>
            <a:chOff x="793" y="196"/>
            <a:chExt cx="121" cy="112"/>
          </a:xfrm>
        </p:grpSpPr>
        <p:sp>
          <p:nvSpPr>
            <p:cNvPr id="23609"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9900"/>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3610" name="Group 41"/>
            <p:cNvGrpSpPr>
              <a:grpSpLocks noChangeAspect="1"/>
            </p:cNvGrpSpPr>
            <p:nvPr/>
          </p:nvGrpSpPr>
          <p:grpSpPr bwMode="auto">
            <a:xfrm>
              <a:off x="803" y="206"/>
              <a:ext cx="101" cy="93"/>
              <a:chOff x="807" y="209"/>
              <a:chExt cx="209" cy="88"/>
            </a:xfrm>
          </p:grpSpPr>
          <p:grpSp>
            <p:nvGrpSpPr>
              <p:cNvPr id="23611" name="Group 42"/>
              <p:cNvGrpSpPr>
                <a:grpSpLocks noChangeAspect="1"/>
              </p:cNvGrpSpPr>
              <p:nvPr/>
            </p:nvGrpSpPr>
            <p:grpSpPr bwMode="auto">
              <a:xfrm>
                <a:off x="807" y="209"/>
                <a:ext cx="93" cy="88"/>
                <a:chOff x="807" y="209"/>
                <a:chExt cx="93" cy="88"/>
              </a:xfrm>
            </p:grpSpPr>
            <p:sp>
              <p:nvSpPr>
                <p:cNvPr id="23618"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19"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20"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21"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22"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3612" name="Group 48"/>
              <p:cNvGrpSpPr>
                <a:grpSpLocks noChangeAspect="1"/>
              </p:cNvGrpSpPr>
              <p:nvPr/>
            </p:nvGrpSpPr>
            <p:grpSpPr bwMode="auto">
              <a:xfrm>
                <a:off x="923" y="209"/>
                <a:ext cx="93" cy="88"/>
                <a:chOff x="807" y="209"/>
                <a:chExt cx="93" cy="88"/>
              </a:xfrm>
            </p:grpSpPr>
            <p:sp>
              <p:nvSpPr>
                <p:cNvPr id="23613"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14"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15"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16"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17"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23565" name="Rectangle 54"/>
          <p:cNvSpPr>
            <a:spLocks noChangeArrowheads="1"/>
          </p:cNvSpPr>
          <p:nvPr/>
        </p:nvSpPr>
        <p:spPr bwMode="auto">
          <a:xfrm>
            <a:off x="3031817" y="6320098"/>
            <a:ext cx="3913953" cy="79358"/>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66"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67"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68"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69" name="Rectangle 58"/>
          <p:cNvSpPr>
            <a:spLocks noChangeArrowheads="1"/>
          </p:cNvSpPr>
          <p:nvPr/>
        </p:nvSpPr>
        <p:spPr bwMode="auto">
          <a:xfrm>
            <a:off x="4084109" y="1479239"/>
            <a:ext cx="82533" cy="1745883"/>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70"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3571" name="Group 60"/>
          <p:cNvGrpSpPr>
            <a:grpSpLocks/>
          </p:cNvGrpSpPr>
          <p:nvPr/>
        </p:nvGrpSpPr>
        <p:grpSpPr bwMode="auto">
          <a:xfrm>
            <a:off x="3450829" y="5288440"/>
            <a:ext cx="252360" cy="238075"/>
            <a:chOff x="1451" y="2931"/>
            <a:chExt cx="136" cy="136"/>
          </a:xfrm>
        </p:grpSpPr>
        <p:sp>
          <p:nvSpPr>
            <p:cNvPr id="23606"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607"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608"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3572"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73"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3574" name="Group 67"/>
          <p:cNvGrpSpPr>
            <a:grpSpLocks noChangeAspect="1"/>
          </p:cNvGrpSpPr>
          <p:nvPr/>
        </p:nvGrpSpPr>
        <p:grpSpPr bwMode="auto">
          <a:xfrm>
            <a:off x="4377734" y="1160219"/>
            <a:ext cx="336479" cy="476150"/>
            <a:chOff x="801" y="1409"/>
            <a:chExt cx="32" cy="56"/>
          </a:xfrm>
        </p:grpSpPr>
        <p:grpSp>
          <p:nvGrpSpPr>
            <p:cNvPr id="23601" name="Group 68"/>
            <p:cNvGrpSpPr>
              <a:grpSpLocks noChangeAspect="1"/>
            </p:cNvGrpSpPr>
            <p:nvPr/>
          </p:nvGrpSpPr>
          <p:grpSpPr bwMode="auto">
            <a:xfrm>
              <a:off x="801" y="1428"/>
              <a:ext cx="32" cy="37"/>
              <a:chOff x="653" y="204"/>
              <a:chExt cx="32" cy="31"/>
            </a:xfrm>
          </p:grpSpPr>
          <p:sp>
            <p:nvSpPr>
              <p:cNvPr id="23603"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604"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05"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3602"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3575" name="Group 73"/>
          <p:cNvGrpSpPr>
            <a:grpSpLocks noChangeAspect="1"/>
          </p:cNvGrpSpPr>
          <p:nvPr/>
        </p:nvGrpSpPr>
        <p:grpSpPr bwMode="auto">
          <a:xfrm>
            <a:off x="4377734" y="2906102"/>
            <a:ext cx="336479" cy="476150"/>
            <a:chOff x="801" y="1409"/>
            <a:chExt cx="32" cy="56"/>
          </a:xfrm>
        </p:grpSpPr>
        <p:grpSp>
          <p:nvGrpSpPr>
            <p:cNvPr id="23596" name="Group 74"/>
            <p:cNvGrpSpPr>
              <a:grpSpLocks noChangeAspect="1"/>
            </p:cNvGrpSpPr>
            <p:nvPr/>
          </p:nvGrpSpPr>
          <p:grpSpPr bwMode="auto">
            <a:xfrm>
              <a:off x="801" y="1428"/>
              <a:ext cx="32" cy="37"/>
              <a:chOff x="653" y="204"/>
              <a:chExt cx="32" cy="31"/>
            </a:xfrm>
          </p:grpSpPr>
          <p:sp>
            <p:nvSpPr>
              <p:cNvPr id="23598"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99"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00"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3597"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3576" name="Group 79"/>
          <p:cNvGrpSpPr>
            <a:grpSpLocks noChangeAspect="1"/>
          </p:cNvGrpSpPr>
          <p:nvPr/>
        </p:nvGrpSpPr>
        <p:grpSpPr bwMode="auto">
          <a:xfrm>
            <a:off x="4377734" y="4653573"/>
            <a:ext cx="336479" cy="476150"/>
            <a:chOff x="801" y="1409"/>
            <a:chExt cx="32" cy="56"/>
          </a:xfrm>
        </p:grpSpPr>
        <p:grpSp>
          <p:nvGrpSpPr>
            <p:cNvPr id="23591" name="Group 80"/>
            <p:cNvGrpSpPr>
              <a:grpSpLocks noChangeAspect="1"/>
            </p:cNvGrpSpPr>
            <p:nvPr/>
          </p:nvGrpSpPr>
          <p:grpSpPr bwMode="auto">
            <a:xfrm>
              <a:off x="801" y="1428"/>
              <a:ext cx="32" cy="37"/>
              <a:chOff x="653" y="204"/>
              <a:chExt cx="32" cy="31"/>
            </a:xfrm>
          </p:grpSpPr>
          <p:sp>
            <p:nvSpPr>
              <p:cNvPr id="23593"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94"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95"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3592"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3577" name="Group 85"/>
          <p:cNvGrpSpPr>
            <a:grpSpLocks/>
          </p:cNvGrpSpPr>
          <p:nvPr/>
        </p:nvGrpSpPr>
        <p:grpSpPr bwMode="auto">
          <a:xfrm>
            <a:off x="757408" y="4096478"/>
            <a:ext cx="1514157" cy="1271320"/>
            <a:chOff x="408" y="2341"/>
            <a:chExt cx="816" cy="726"/>
          </a:xfrm>
        </p:grpSpPr>
        <p:sp>
          <p:nvSpPr>
            <p:cNvPr id="23581"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82"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83"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84"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85"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23586"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87"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88"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3589"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90"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482720" name="Rectangle 96"/>
          <p:cNvSpPr>
            <a:spLocks noChangeArrowheads="1"/>
          </p:cNvSpPr>
          <p:nvPr/>
        </p:nvSpPr>
        <p:spPr bwMode="auto">
          <a:xfrm>
            <a:off x="7325103" y="525352"/>
            <a:ext cx="2734688" cy="753904"/>
          </a:xfrm>
          <a:prstGeom prst="rect">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Vorlauftemperatur</a:t>
            </a:r>
          </a:p>
          <a:p>
            <a:pPr algn="ctr" eaLnBrk="1" hangingPunct="1"/>
            <a:r>
              <a:rPr lang="de-DE" altLang="de-DE" sz="1800" b="1" i="1">
                <a:solidFill>
                  <a:srgbClr val="CC3300"/>
                </a:solidFill>
              </a:rPr>
              <a:t>höher?</a:t>
            </a:r>
          </a:p>
        </p:txBody>
      </p:sp>
      <p:sp>
        <p:nvSpPr>
          <p:cNvPr id="23579"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a:t>
            </a:r>
            <a:r>
              <a:rPr lang="de-DE" altLang="de-DE" sz="1800" b="1">
                <a:solidFill>
                  <a:srgbClr val="CC3300"/>
                </a:solidFill>
              </a:rPr>
              <a:t>120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23580" name="Text Box 99"/>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„Verschwendungspotential“</a:t>
            </a:r>
          </a:p>
          <a:p>
            <a:pPr eaLnBrk="1" hangingPunct="1">
              <a:lnSpc>
                <a:spcPct val="130000"/>
              </a:lnSpc>
            </a:pPr>
            <a:r>
              <a:rPr lang="de-DE" altLang="de-DE" sz="1800">
                <a:solidFill>
                  <a:srgbClr val="5F5F5F"/>
                </a:solidFill>
              </a:rPr>
              <a:t>sehr hoher Durchfluss</a:t>
            </a:r>
          </a:p>
        </p:txBody>
      </p:sp>
    </p:spTree>
    <p:extLst>
      <p:ext uri="{BB962C8B-B14F-4D97-AF65-F5344CB8AC3E}">
        <p14:creationId xmlns:p14="http://schemas.microsoft.com/office/powerpoint/2010/main" val="499630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82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6482317" y="2191878"/>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04" name="Rectangle 3"/>
          <p:cNvSpPr>
            <a:spLocks noChangeArrowheads="1"/>
          </p:cNvSpPr>
          <p:nvPr/>
        </p:nvSpPr>
        <p:spPr bwMode="auto">
          <a:xfrm>
            <a:off x="6482317" y="3939348"/>
            <a:ext cx="547573" cy="80946"/>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05" name="Rectangle 4"/>
          <p:cNvSpPr>
            <a:spLocks noChangeArrowheads="1"/>
          </p:cNvSpPr>
          <p:nvPr/>
        </p:nvSpPr>
        <p:spPr bwMode="auto">
          <a:xfrm>
            <a:off x="6482317" y="5685232"/>
            <a:ext cx="547573"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06" name="Rectangle 5"/>
          <p:cNvSpPr>
            <a:spLocks noChangeArrowheads="1"/>
          </p:cNvSpPr>
          <p:nvPr/>
        </p:nvSpPr>
        <p:spPr bwMode="auto">
          <a:xfrm>
            <a:off x="4088871" y="4971007"/>
            <a:ext cx="969759"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07" name="Rectangle 6"/>
          <p:cNvSpPr>
            <a:spLocks noChangeArrowheads="1"/>
          </p:cNvSpPr>
          <p:nvPr/>
        </p:nvSpPr>
        <p:spPr bwMode="auto">
          <a:xfrm>
            <a:off x="4084109" y="3223536"/>
            <a:ext cx="966584" cy="80945"/>
          </a:xfrm>
          <a:prstGeom prst="rect">
            <a:avLst/>
          </a:prstGeom>
          <a:gradFill rotWithShape="1">
            <a:gsLst>
              <a:gs pos="0">
                <a:srgbClr val="FF3300"/>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08" name="Rectangle 7"/>
          <p:cNvSpPr>
            <a:spLocks noChangeArrowheads="1"/>
          </p:cNvSpPr>
          <p:nvPr/>
        </p:nvSpPr>
        <p:spPr bwMode="auto">
          <a:xfrm>
            <a:off x="4084109" y="1479240"/>
            <a:ext cx="966584" cy="79358"/>
          </a:xfrm>
          <a:prstGeom prst="rect">
            <a:avLst/>
          </a:prstGeom>
          <a:gradFill rotWithShape="1">
            <a:gsLst>
              <a:gs pos="0">
                <a:srgbClr val="FF9900"/>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09" name="Rectangle 8"/>
          <p:cNvSpPr>
            <a:spLocks noChangeAspect="1" noChangeArrowheads="1"/>
          </p:cNvSpPr>
          <p:nvPr/>
        </p:nvSpPr>
        <p:spPr bwMode="auto">
          <a:xfrm>
            <a:off x="1727166" y="5010686"/>
            <a:ext cx="1387184" cy="1825242"/>
          </a:xfrm>
          <a:prstGeom prst="rect">
            <a:avLst/>
          </a:prstGeom>
          <a:gradFill rotWithShape="1">
            <a:gsLst>
              <a:gs pos="0">
                <a:srgbClr val="FF3300"/>
              </a:gs>
              <a:gs pos="100000">
                <a:srgbClr val="FF3300"/>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5610" name="Group 9"/>
          <p:cNvGrpSpPr>
            <a:grpSpLocks noChangeAspect="1"/>
          </p:cNvGrpSpPr>
          <p:nvPr/>
        </p:nvGrpSpPr>
        <p:grpSpPr bwMode="auto">
          <a:xfrm>
            <a:off x="5009427" y="3144178"/>
            <a:ext cx="1515745" cy="953887"/>
            <a:chOff x="793" y="196"/>
            <a:chExt cx="121" cy="112"/>
          </a:xfrm>
        </p:grpSpPr>
        <p:sp>
          <p:nvSpPr>
            <p:cNvPr id="25685" name="Rectangle 10"/>
            <p:cNvSpPr>
              <a:spLocks noChangeAspect="1" noChangeArrowheads="1"/>
            </p:cNvSpPr>
            <p:nvPr/>
          </p:nvSpPr>
          <p:spPr bwMode="auto">
            <a:xfrm>
              <a:off x="793" y="196"/>
              <a:ext cx="121" cy="112"/>
            </a:xfrm>
            <a:prstGeom prst="rect">
              <a:avLst/>
            </a:prstGeom>
            <a:gradFill rotWithShape="1">
              <a:gsLst>
                <a:gs pos="0">
                  <a:srgbClr val="FF3300"/>
                </a:gs>
                <a:gs pos="100000">
                  <a:srgbClr val="FF9900"/>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5686" name="Group 11"/>
            <p:cNvGrpSpPr>
              <a:grpSpLocks noChangeAspect="1"/>
            </p:cNvGrpSpPr>
            <p:nvPr/>
          </p:nvGrpSpPr>
          <p:grpSpPr bwMode="auto">
            <a:xfrm>
              <a:off x="803" y="206"/>
              <a:ext cx="101" cy="93"/>
              <a:chOff x="807" y="209"/>
              <a:chExt cx="209" cy="88"/>
            </a:xfrm>
          </p:grpSpPr>
          <p:grpSp>
            <p:nvGrpSpPr>
              <p:cNvPr id="25687" name="Group 12"/>
              <p:cNvGrpSpPr>
                <a:grpSpLocks noChangeAspect="1"/>
              </p:cNvGrpSpPr>
              <p:nvPr/>
            </p:nvGrpSpPr>
            <p:grpSpPr bwMode="auto">
              <a:xfrm>
                <a:off x="807" y="209"/>
                <a:ext cx="93" cy="88"/>
                <a:chOff x="807" y="209"/>
                <a:chExt cx="93" cy="88"/>
              </a:xfrm>
            </p:grpSpPr>
            <p:sp>
              <p:nvSpPr>
                <p:cNvPr id="2569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5688" name="Group 18"/>
              <p:cNvGrpSpPr>
                <a:grpSpLocks noChangeAspect="1"/>
              </p:cNvGrpSpPr>
              <p:nvPr/>
            </p:nvGrpSpPr>
            <p:grpSpPr bwMode="auto">
              <a:xfrm>
                <a:off x="923" y="209"/>
                <a:ext cx="93" cy="88"/>
                <a:chOff x="807" y="209"/>
                <a:chExt cx="93" cy="88"/>
              </a:xfrm>
            </p:grpSpPr>
            <p:sp>
              <p:nvSpPr>
                <p:cNvPr id="2568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9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5611" name="Group 24"/>
          <p:cNvGrpSpPr>
            <a:grpSpLocks noChangeAspect="1"/>
          </p:cNvGrpSpPr>
          <p:nvPr/>
        </p:nvGrpSpPr>
        <p:grpSpPr bwMode="auto">
          <a:xfrm>
            <a:off x="5009427" y="1399881"/>
            <a:ext cx="1515745" cy="952300"/>
            <a:chOff x="793" y="196"/>
            <a:chExt cx="121" cy="112"/>
          </a:xfrm>
        </p:grpSpPr>
        <p:sp>
          <p:nvSpPr>
            <p:cNvPr id="25671"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5672" name="Group 26"/>
            <p:cNvGrpSpPr>
              <a:grpSpLocks noChangeAspect="1"/>
            </p:cNvGrpSpPr>
            <p:nvPr/>
          </p:nvGrpSpPr>
          <p:grpSpPr bwMode="auto">
            <a:xfrm>
              <a:off x="803" y="206"/>
              <a:ext cx="101" cy="93"/>
              <a:chOff x="807" y="209"/>
              <a:chExt cx="209" cy="88"/>
            </a:xfrm>
          </p:grpSpPr>
          <p:grpSp>
            <p:nvGrpSpPr>
              <p:cNvPr id="25673" name="Group 27"/>
              <p:cNvGrpSpPr>
                <a:grpSpLocks noChangeAspect="1"/>
              </p:cNvGrpSpPr>
              <p:nvPr/>
            </p:nvGrpSpPr>
            <p:grpSpPr bwMode="auto">
              <a:xfrm>
                <a:off x="807" y="209"/>
                <a:ext cx="93" cy="88"/>
                <a:chOff x="807" y="209"/>
                <a:chExt cx="93" cy="88"/>
              </a:xfrm>
            </p:grpSpPr>
            <p:sp>
              <p:nvSpPr>
                <p:cNvPr id="25680"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81"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82"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83"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84"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5674" name="Group 33"/>
              <p:cNvGrpSpPr>
                <a:grpSpLocks noChangeAspect="1"/>
              </p:cNvGrpSpPr>
              <p:nvPr/>
            </p:nvGrpSpPr>
            <p:grpSpPr bwMode="auto">
              <a:xfrm>
                <a:off x="923" y="209"/>
                <a:ext cx="93" cy="88"/>
                <a:chOff x="807" y="209"/>
                <a:chExt cx="93" cy="88"/>
              </a:xfrm>
            </p:grpSpPr>
            <p:sp>
              <p:nvSpPr>
                <p:cNvPr id="25675"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76"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77"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78"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79"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5612" name="Group 39"/>
          <p:cNvGrpSpPr>
            <a:grpSpLocks noChangeAspect="1"/>
          </p:cNvGrpSpPr>
          <p:nvPr/>
        </p:nvGrpSpPr>
        <p:grpSpPr bwMode="auto">
          <a:xfrm>
            <a:off x="5009427" y="4891648"/>
            <a:ext cx="1515745" cy="950713"/>
            <a:chOff x="793" y="196"/>
            <a:chExt cx="121" cy="112"/>
          </a:xfrm>
        </p:grpSpPr>
        <p:sp>
          <p:nvSpPr>
            <p:cNvPr id="25657" name="Rectangle 40"/>
            <p:cNvSpPr>
              <a:spLocks noChangeAspect="1" noChangeArrowheads="1"/>
            </p:cNvSpPr>
            <p:nvPr/>
          </p:nvSpPr>
          <p:spPr bwMode="auto">
            <a:xfrm>
              <a:off x="793" y="196"/>
              <a:ext cx="121" cy="112"/>
            </a:xfrm>
            <a:prstGeom prst="rect">
              <a:avLst/>
            </a:prstGeom>
            <a:gradFill rotWithShape="1">
              <a:gsLst>
                <a:gs pos="0">
                  <a:srgbClr val="FF3300"/>
                </a:gs>
                <a:gs pos="100000">
                  <a:srgbClr val="FF3300"/>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5658" name="Group 41"/>
            <p:cNvGrpSpPr>
              <a:grpSpLocks noChangeAspect="1"/>
            </p:cNvGrpSpPr>
            <p:nvPr/>
          </p:nvGrpSpPr>
          <p:grpSpPr bwMode="auto">
            <a:xfrm>
              <a:off x="803" y="206"/>
              <a:ext cx="101" cy="93"/>
              <a:chOff x="807" y="209"/>
              <a:chExt cx="209" cy="88"/>
            </a:xfrm>
          </p:grpSpPr>
          <p:grpSp>
            <p:nvGrpSpPr>
              <p:cNvPr id="25659" name="Group 42"/>
              <p:cNvGrpSpPr>
                <a:grpSpLocks noChangeAspect="1"/>
              </p:cNvGrpSpPr>
              <p:nvPr/>
            </p:nvGrpSpPr>
            <p:grpSpPr bwMode="auto">
              <a:xfrm>
                <a:off x="807" y="209"/>
                <a:ext cx="93" cy="88"/>
                <a:chOff x="807" y="209"/>
                <a:chExt cx="93" cy="88"/>
              </a:xfrm>
            </p:grpSpPr>
            <p:sp>
              <p:nvSpPr>
                <p:cNvPr id="25666"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67"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68"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69"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70"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5660" name="Group 48"/>
              <p:cNvGrpSpPr>
                <a:grpSpLocks noChangeAspect="1"/>
              </p:cNvGrpSpPr>
              <p:nvPr/>
            </p:nvGrpSpPr>
            <p:grpSpPr bwMode="auto">
              <a:xfrm>
                <a:off x="923" y="209"/>
                <a:ext cx="93" cy="88"/>
                <a:chOff x="807" y="209"/>
                <a:chExt cx="93" cy="88"/>
              </a:xfrm>
            </p:grpSpPr>
            <p:sp>
              <p:nvSpPr>
                <p:cNvPr id="25661"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62"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63"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64"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65"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25613" name="Rectangle 54"/>
          <p:cNvSpPr>
            <a:spLocks noChangeArrowheads="1"/>
          </p:cNvSpPr>
          <p:nvPr/>
        </p:nvSpPr>
        <p:spPr bwMode="auto">
          <a:xfrm>
            <a:off x="3031817" y="6320098"/>
            <a:ext cx="3913953"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14" name="Rectangle 55"/>
          <p:cNvSpPr>
            <a:spLocks noChangeArrowheads="1"/>
          </p:cNvSpPr>
          <p:nvPr/>
        </p:nvSpPr>
        <p:spPr bwMode="auto">
          <a:xfrm>
            <a:off x="6945770" y="4017120"/>
            <a:ext cx="84120" cy="2382337"/>
          </a:xfrm>
          <a:prstGeom prst="rect">
            <a:avLst/>
          </a:prstGeom>
          <a:gradFill rotWithShape="1">
            <a:gsLst>
              <a:gs pos="0">
                <a:srgbClr val="FF99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15" name="Rectangle 56"/>
          <p:cNvSpPr>
            <a:spLocks noChangeArrowheads="1"/>
          </p:cNvSpPr>
          <p:nvPr/>
        </p:nvSpPr>
        <p:spPr bwMode="auto">
          <a:xfrm>
            <a:off x="4084109" y="3225123"/>
            <a:ext cx="82533" cy="2142675"/>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16" name="Rectangle 57"/>
          <p:cNvSpPr>
            <a:spLocks noChangeArrowheads="1"/>
          </p:cNvSpPr>
          <p:nvPr/>
        </p:nvSpPr>
        <p:spPr bwMode="auto">
          <a:xfrm>
            <a:off x="3031817" y="5367798"/>
            <a:ext cx="1134825"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17" name="Rectangle 58"/>
          <p:cNvSpPr>
            <a:spLocks noChangeArrowheads="1"/>
          </p:cNvSpPr>
          <p:nvPr/>
        </p:nvSpPr>
        <p:spPr bwMode="auto">
          <a:xfrm>
            <a:off x="4084109" y="1479239"/>
            <a:ext cx="82533" cy="1745883"/>
          </a:xfrm>
          <a:prstGeom prst="rect">
            <a:avLst/>
          </a:prstGeom>
          <a:gradFill rotWithShape="1">
            <a:gsLst>
              <a:gs pos="0">
                <a:srgbClr val="FF99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18" name="Rectangle 59"/>
          <p:cNvSpPr>
            <a:spLocks noChangeArrowheads="1"/>
          </p:cNvSpPr>
          <p:nvPr/>
        </p:nvSpPr>
        <p:spPr bwMode="auto">
          <a:xfrm>
            <a:off x="6945770" y="2191878"/>
            <a:ext cx="84120" cy="1747470"/>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5619" name="Group 60"/>
          <p:cNvGrpSpPr>
            <a:grpSpLocks/>
          </p:cNvGrpSpPr>
          <p:nvPr/>
        </p:nvGrpSpPr>
        <p:grpSpPr bwMode="auto">
          <a:xfrm>
            <a:off x="3450829" y="5288440"/>
            <a:ext cx="252360" cy="238075"/>
            <a:chOff x="1451" y="2931"/>
            <a:chExt cx="136" cy="136"/>
          </a:xfrm>
        </p:grpSpPr>
        <p:sp>
          <p:nvSpPr>
            <p:cNvPr id="25654"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55"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656"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562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2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5622" name="Group 67"/>
          <p:cNvGrpSpPr>
            <a:grpSpLocks noChangeAspect="1"/>
          </p:cNvGrpSpPr>
          <p:nvPr/>
        </p:nvGrpSpPr>
        <p:grpSpPr bwMode="auto">
          <a:xfrm>
            <a:off x="4377734" y="1160219"/>
            <a:ext cx="336479" cy="476150"/>
            <a:chOff x="801" y="1409"/>
            <a:chExt cx="32" cy="56"/>
          </a:xfrm>
        </p:grpSpPr>
        <p:grpSp>
          <p:nvGrpSpPr>
            <p:cNvPr id="25649" name="Group 68"/>
            <p:cNvGrpSpPr>
              <a:grpSpLocks noChangeAspect="1"/>
            </p:cNvGrpSpPr>
            <p:nvPr/>
          </p:nvGrpSpPr>
          <p:grpSpPr bwMode="auto">
            <a:xfrm>
              <a:off x="801" y="1428"/>
              <a:ext cx="32" cy="37"/>
              <a:chOff x="653" y="204"/>
              <a:chExt cx="32" cy="31"/>
            </a:xfrm>
          </p:grpSpPr>
          <p:sp>
            <p:nvSpPr>
              <p:cNvPr id="25651"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52"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53"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5650"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5623" name="Group 73"/>
          <p:cNvGrpSpPr>
            <a:grpSpLocks noChangeAspect="1"/>
          </p:cNvGrpSpPr>
          <p:nvPr/>
        </p:nvGrpSpPr>
        <p:grpSpPr bwMode="auto">
          <a:xfrm>
            <a:off x="4377734" y="2906102"/>
            <a:ext cx="336479" cy="476150"/>
            <a:chOff x="801" y="1409"/>
            <a:chExt cx="32" cy="56"/>
          </a:xfrm>
        </p:grpSpPr>
        <p:grpSp>
          <p:nvGrpSpPr>
            <p:cNvPr id="25644" name="Group 74"/>
            <p:cNvGrpSpPr>
              <a:grpSpLocks noChangeAspect="1"/>
            </p:cNvGrpSpPr>
            <p:nvPr/>
          </p:nvGrpSpPr>
          <p:grpSpPr bwMode="auto">
            <a:xfrm>
              <a:off x="801" y="1428"/>
              <a:ext cx="32" cy="37"/>
              <a:chOff x="653" y="204"/>
              <a:chExt cx="32" cy="31"/>
            </a:xfrm>
          </p:grpSpPr>
          <p:sp>
            <p:nvSpPr>
              <p:cNvPr id="25646"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47"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48"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5645"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5624" name="Group 79"/>
          <p:cNvGrpSpPr>
            <a:grpSpLocks noChangeAspect="1"/>
          </p:cNvGrpSpPr>
          <p:nvPr/>
        </p:nvGrpSpPr>
        <p:grpSpPr bwMode="auto">
          <a:xfrm>
            <a:off x="4377734" y="4653573"/>
            <a:ext cx="336479" cy="476150"/>
            <a:chOff x="801" y="1409"/>
            <a:chExt cx="32" cy="56"/>
          </a:xfrm>
        </p:grpSpPr>
        <p:grpSp>
          <p:nvGrpSpPr>
            <p:cNvPr id="25639" name="Group 80"/>
            <p:cNvGrpSpPr>
              <a:grpSpLocks noChangeAspect="1"/>
            </p:cNvGrpSpPr>
            <p:nvPr/>
          </p:nvGrpSpPr>
          <p:grpSpPr bwMode="auto">
            <a:xfrm>
              <a:off x="801" y="1428"/>
              <a:ext cx="32" cy="37"/>
              <a:chOff x="653" y="204"/>
              <a:chExt cx="32" cy="31"/>
            </a:xfrm>
          </p:grpSpPr>
          <p:sp>
            <p:nvSpPr>
              <p:cNvPr id="25641"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42"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643"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5640"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5625" name="Group 85"/>
          <p:cNvGrpSpPr>
            <a:grpSpLocks/>
          </p:cNvGrpSpPr>
          <p:nvPr/>
        </p:nvGrpSpPr>
        <p:grpSpPr bwMode="auto">
          <a:xfrm>
            <a:off x="757408" y="4096478"/>
            <a:ext cx="1514157" cy="1271320"/>
            <a:chOff x="408" y="2341"/>
            <a:chExt cx="816" cy="726"/>
          </a:xfrm>
        </p:grpSpPr>
        <p:sp>
          <p:nvSpPr>
            <p:cNvPr id="25629"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30"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631"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632"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633"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25634"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35"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36"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5637"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638"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5626" name="Rectangle 96"/>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Vorlauftemperatur</a:t>
            </a:r>
          </a:p>
          <a:p>
            <a:pPr algn="ctr" eaLnBrk="1" hangingPunct="1"/>
            <a:r>
              <a:rPr lang="de-DE" altLang="de-DE" sz="1800" b="1" i="1">
                <a:solidFill>
                  <a:srgbClr val="CC3300"/>
                </a:solidFill>
              </a:rPr>
              <a:t>um 20°C erhöht!</a:t>
            </a:r>
          </a:p>
        </p:txBody>
      </p:sp>
      <p:sp>
        <p:nvSpPr>
          <p:cNvPr id="25627"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a:t>
            </a:r>
            <a:r>
              <a:rPr lang="de-DE" altLang="de-DE" sz="1800" b="1">
                <a:solidFill>
                  <a:srgbClr val="CC3300"/>
                </a:solidFill>
              </a:rPr>
              <a:t>120 W</a:t>
            </a:r>
          </a:p>
          <a:p>
            <a:pPr eaLnBrk="1" hangingPunct="1">
              <a:lnSpc>
                <a:spcPct val="110000"/>
              </a:lnSpc>
            </a:pPr>
            <a:r>
              <a:rPr lang="de-DE" altLang="de-DE" sz="1800" b="1">
                <a:solidFill>
                  <a:srgbClr val="777777"/>
                </a:solidFill>
              </a:rPr>
              <a:t>Vorlauftemperatur	... </a:t>
            </a:r>
            <a:r>
              <a:rPr lang="de-DE" altLang="de-DE" sz="1800" b="1">
                <a:solidFill>
                  <a:srgbClr val="CC3300"/>
                </a:solidFill>
              </a:rPr>
              <a:t>65°C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25628" name="Text Box 98"/>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„Verschwendungspotential“</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„Verschwendungspotential“</a:t>
            </a:r>
          </a:p>
          <a:p>
            <a:pPr eaLnBrk="1" hangingPunct="1">
              <a:lnSpc>
                <a:spcPct val="130000"/>
              </a:lnSpc>
            </a:pPr>
            <a:r>
              <a:rPr lang="de-DE" altLang="de-DE" sz="1800">
                <a:solidFill>
                  <a:srgbClr val="5F5F5F"/>
                </a:solidFill>
              </a:rPr>
              <a:t>sehr hoher Durchfluss</a:t>
            </a:r>
          </a:p>
        </p:txBody>
      </p:sp>
    </p:spTree>
    <p:extLst>
      <p:ext uri="{BB962C8B-B14F-4D97-AF65-F5344CB8AC3E}">
        <p14:creationId xmlns:p14="http://schemas.microsoft.com/office/powerpoint/2010/main" val="413570173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ChangeArrowheads="1"/>
          </p:cNvSpPr>
          <p:nvPr/>
        </p:nvSpPr>
        <p:spPr bwMode="auto">
          <a:xfrm>
            <a:off x="6482317" y="2191878"/>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52" name="Rectangle 3"/>
          <p:cNvSpPr>
            <a:spLocks noChangeArrowheads="1"/>
          </p:cNvSpPr>
          <p:nvPr/>
        </p:nvSpPr>
        <p:spPr bwMode="auto">
          <a:xfrm>
            <a:off x="6482317" y="3939348"/>
            <a:ext cx="547573" cy="80946"/>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53" name="Rectangle 4"/>
          <p:cNvSpPr>
            <a:spLocks noChangeArrowheads="1"/>
          </p:cNvSpPr>
          <p:nvPr/>
        </p:nvSpPr>
        <p:spPr bwMode="auto">
          <a:xfrm>
            <a:off x="6482317" y="5685232"/>
            <a:ext cx="547573"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54" name="Rectangle 5"/>
          <p:cNvSpPr>
            <a:spLocks noChangeArrowheads="1"/>
          </p:cNvSpPr>
          <p:nvPr/>
        </p:nvSpPr>
        <p:spPr bwMode="auto">
          <a:xfrm>
            <a:off x="4088871" y="4971007"/>
            <a:ext cx="969759"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55" name="Rectangle 6"/>
          <p:cNvSpPr>
            <a:spLocks noChangeArrowheads="1"/>
          </p:cNvSpPr>
          <p:nvPr/>
        </p:nvSpPr>
        <p:spPr bwMode="auto">
          <a:xfrm>
            <a:off x="4084109" y="3223536"/>
            <a:ext cx="966584" cy="80945"/>
          </a:xfrm>
          <a:prstGeom prst="rect">
            <a:avLst/>
          </a:prstGeom>
          <a:gradFill rotWithShape="1">
            <a:gsLst>
              <a:gs pos="0">
                <a:srgbClr val="FF3300"/>
              </a:gs>
              <a:gs pos="100000">
                <a:srgbClr val="FF33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56" name="Rectangle 7"/>
          <p:cNvSpPr>
            <a:spLocks noChangeArrowheads="1"/>
          </p:cNvSpPr>
          <p:nvPr/>
        </p:nvSpPr>
        <p:spPr bwMode="auto">
          <a:xfrm>
            <a:off x="4084109" y="1479240"/>
            <a:ext cx="966584" cy="79358"/>
          </a:xfrm>
          <a:prstGeom prst="rect">
            <a:avLst/>
          </a:prstGeom>
          <a:gradFill rotWithShape="1">
            <a:gsLst>
              <a:gs pos="0">
                <a:srgbClr val="FF9900"/>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57" name="Rectangle 8"/>
          <p:cNvSpPr>
            <a:spLocks noChangeAspect="1" noChangeArrowheads="1"/>
          </p:cNvSpPr>
          <p:nvPr/>
        </p:nvSpPr>
        <p:spPr bwMode="auto">
          <a:xfrm>
            <a:off x="1727166" y="5010686"/>
            <a:ext cx="1387184" cy="1825242"/>
          </a:xfrm>
          <a:prstGeom prst="rect">
            <a:avLst/>
          </a:prstGeom>
          <a:gradFill rotWithShape="1">
            <a:gsLst>
              <a:gs pos="0">
                <a:srgbClr val="FF3300"/>
              </a:gs>
              <a:gs pos="100000">
                <a:srgbClr val="FF3300"/>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7658" name="Group 9"/>
          <p:cNvGrpSpPr>
            <a:grpSpLocks noChangeAspect="1"/>
          </p:cNvGrpSpPr>
          <p:nvPr/>
        </p:nvGrpSpPr>
        <p:grpSpPr bwMode="auto">
          <a:xfrm>
            <a:off x="5009427" y="3144178"/>
            <a:ext cx="1515745" cy="953887"/>
            <a:chOff x="793" y="196"/>
            <a:chExt cx="121" cy="112"/>
          </a:xfrm>
        </p:grpSpPr>
        <p:sp>
          <p:nvSpPr>
            <p:cNvPr id="27732" name="Rectangle 10"/>
            <p:cNvSpPr>
              <a:spLocks noChangeAspect="1" noChangeArrowheads="1"/>
            </p:cNvSpPr>
            <p:nvPr/>
          </p:nvSpPr>
          <p:spPr bwMode="auto">
            <a:xfrm>
              <a:off x="793" y="196"/>
              <a:ext cx="121" cy="112"/>
            </a:xfrm>
            <a:prstGeom prst="rect">
              <a:avLst/>
            </a:prstGeom>
            <a:gradFill rotWithShape="1">
              <a:gsLst>
                <a:gs pos="0">
                  <a:srgbClr val="FF3300"/>
                </a:gs>
                <a:gs pos="100000">
                  <a:srgbClr val="FF9900"/>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7733" name="Group 11"/>
            <p:cNvGrpSpPr>
              <a:grpSpLocks noChangeAspect="1"/>
            </p:cNvGrpSpPr>
            <p:nvPr/>
          </p:nvGrpSpPr>
          <p:grpSpPr bwMode="auto">
            <a:xfrm>
              <a:off x="803" y="206"/>
              <a:ext cx="101" cy="93"/>
              <a:chOff x="807" y="209"/>
              <a:chExt cx="209" cy="88"/>
            </a:xfrm>
          </p:grpSpPr>
          <p:grpSp>
            <p:nvGrpSpPr>
              <p:cNvPr id="27734" name="Group 12"/>
              <p:cNvGrpSpPr>
                <a:grpSpLocks noChangeAspect="1"/>
              </p:cNvGrpSpPr>
              <p:nvPr/>
            </p:nvGrpSpPr>
            <p:grpSpPr bwMode="auto">
              <a:xfrm>
                <a:off x="807" y="209"/>
                <a:ext cx="93" cy="88"/>
                <a:chOff x="807" y="209"/>
                <a:chExt cx="93" cy="88"/>
              </a:xfrm>
            </p:grpSpPr>
            <p:sp>
              <p:nvSpPr>
                <p:cNvPr id="27741"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42"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43"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44"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45"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7735" name="Group 18"/>
              <p:cNvGrpSpPr>
                <a:grpSpLocks noChangeAspect="1"/>
              </p:cNvGrpSpPr>
              <p:nvPr/>
            </p:nvGrpSpPr>
            <p:grpSpPr bwMode="auto">
              <a:xfrm>
                <a:off x="923" y="209"/>
                <a:ext cx="93" cy="88"/>
                <a:chOff x="807" y="209"/>
                <a:chExt cx="93" cy="88"/>
              </a:xfrm>
            </p:grpSpPr>
            <p:sp>
              <p:nvSpPr>
                <p:cNvPr id="27736"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37"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38"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39"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40"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7659" name="Group 24"/>
          <p:cNvGrpSpPr>
            <a:grpSpLocks noChangeAspect="1"/>
          </p:cNvGrpSpPr>
          <p:nvPr/>
        </p:nvGrpSpPr>
        <p:grpSpPr bwMode="auto">
          <a:xfrm>
            <a:off x="5009427" y="1399881"/>
            <a:ext cx="1515745" cy="952300"/>
            <a:chOff x="793" y="196"/>
            <a:chExt cx="121" cy="112"/>
          </a:xfrm>
        </p:grpSpPr>
        <p:sp>
          <p:nvSpPr>
            <p:cNvPr id="27718"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7719" name="Group 26"/>
            <p:cNvGrpSpPr>
              <a:grpSpLocks noChangeAspect="1"/>
            </p:cNvGrpSpPr>
            <p:nvPr/>
          </p:nvGrpSpPr>
          <p:grpSpPr bwMode="auto">
            <a:xfrm>
              <a:off x="803" y="206"/>
              <a:ext cx="101" cy="93"/>
              <a:chOff x="807" y="209"/>
              <a:chExt cx="209" cy="88"/>
            </a:xfrm>
          </p:grpSpPr>
          <p:grpSp>
            <p:nvGrpSpPr>
              <p:cNvPr id="27720" name="Group 27"/>
              <p:cNvGrpSpPr>
                <a:grpSpLocks noChangeAspect="1"/>
              </p:cNvGrpSpPr>
              <p:nvPr/>
            </p:nvGrpSpPr>
            <p:grpSpPr bwMode="auto">
              <a:xfrm>
                <a:off x="807" y="209"/>
                <a:ext cx="93" cy="88"/>
                <a:chOff x="807" y="209"/>
                <a:chExt cx="93" cy="88"/>
              </a:xfrm>
            </p:grpSpPr>
            <p:sp>
              <p:nvSpPr>
                <p:cNvPr id="27727"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28"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29"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30"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31"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7721" name="Group 33"/>
              <p:cNvGrpSpPr>
                <a:grpSpLocks noChangeAspect="1"/>
              </p:cNvGrpSpPr>
              <p:nvPr/>
            </p:nvGrpSpPr>
            <p:grpSpPr bwMode="auto">
              <a:xfrm>
                <a:off x="923" y="209"/>
                <a:ext cx="93" cy="88"/>
                <a:chOff x="807" y="209"/>
                <a:chExt cx="93" cy="88"/>
              </a:xfrm>
            </p:grpSpPr>
            <p:sp>
              <p:nvSpPr>
                <p:cNvPr id="27722"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23"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24"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25"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26"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27660" name="Group 39"/>
          <p:cNvGrpSpPr>
            <a:grpSpLocks noChangeAspect="1"/>
          </p:cNvGrpSpPr>
          <p:nvPr/>
        </p:nvGrpSpPr>
        <p:grpSpPr bwMode="auto">
          <a:xfrm>
            <a:off x="5009427" y="4891648"/>
            <a:ext cx="1515745" cy="950713"/>
            <a:chOff x="793" y="196"/>
            <a:chExt cx="121" cy="112"/>
          </a:xfrm>
        </p:grpSpPr>
        <p:sp>
          <p:nvSpPr>
            <p:cNvPr id="27704" name="Rectangle 40"/>
            <p:cNvSpPr>
              <a:spLocks noChangeAspect="1" noChangeArrowheads="1"/>
            </p:cNvSpPr>
            <p:nvPr/>
          </p:nvSpPr>
          <p:spPr bwMode="auto">
            <a:xfrm>
              <a:off x="793" y="196"/>
              <a:ext cx="121" cy="112"/>
            </a:xfrm>
            <a:prstGeom prst="rect">
              <a:avLst/>
            </a:prstGeom>
            <a:gradFill rotWithShape="1">
              <a:gsLst>
                <a:gs pos="0">
                  <a:srgbClr val="FF3300"/>
                </a:gs>
                <a:gs pos="100000">
                  <a:srgbClr val="FF3300"/>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7705" name="Group 41"/>
            <p:cNvGrpSpPr>
              <a:grpSpLocks noChangeAspect="1"/>
            </p:cNvGrpSpPr>
            <p:nvPr/>
          </p:nvGrpSpPr>
          <p:grpSpPr bwMode="auto">
            <a:xfrm>
              <a:off x="803" y="206"/>
              <a:ext cx="101" cy="93"/>
              <a:chOff x="807" y="209"/>
              <a:chExt cx="209" cy="88"/>
            </a:xfrm>
          </p:grpSpPr>
          <p:grpSp>
            <p:nvGrpSpPr>
              <p:cNvPr id="27706" name="Group 42"/>
              <p:cNvGrpSpPr>
                <a:grpSpLocks noChangeAspect="1"/>
              </p:cNvGrpSpPr>
              <p:nvPr/>
            </p:nvGrpSpPr>
            <p:grpSpPr bwMode="auto">
              <a:xfrm>
                <a:off x="807" y="209"/>
                <a:ext cx="93" cy="88"/>
                <a:chOff x="807" y="209"/>
                <a:chExt cx="93" cy="88"/>
              </a:xfrm>
            </p:grpSpPr>
            <p:sp>
              <p:nvSpPr>
                <p:cNvPr id="27713"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14"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15"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16"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17"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7707" name="Group 48"/>
              <p:cNvGrpSpPr>
                <a:grpSpLocks noChangeAspect="1"/>
              </p:cNvGrpSpPr>
              <p:nvPr/>
            </p:nvGrpSpPr>
            <p:grpSpPr bwMode="auto">
              <a:xfrm>
                <a:off x="923" y="209"/>
                <a:ext cx="93" cy="88"/>
                <a:chOff x="807" y="209"/>
                <a:chExt cx="93" cy="88"/>
              </a:xfrm>
            </p:grpSpPr>
            <p:sp>
              <p:nvSpPr>
                <p:cNvPr id="27708"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09"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10"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11"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12"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27661" name="Rectangle 54"/>
          <p:cNvSpPr>
            <a:spLocks noChangeArrowheads="1"/>
          </p:cNvSpPr>
          <p:nvPr/>
        </p:nvSpPr>
        <p:spPr bwMode="auto">
          <a:xfrm>
            <a:off x="3031817" y="6320098"/>
            <a:ext cx="3913953"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62" name="Rectangle 55"/>
          <p:cNvSpPr>
            <a:spLocks noChangeArrowheads="1"/>
          </p:cNvSpPr>
          <p:nvPr/>
        </p:nvSpPr>
        <p:spPr bwMode="auto">
          <a:xfrm>
            <a:off x="6945770" y="4017120"/>
            <a:ext cx="84120" cy="2382337"/>
          </a:xfrm>
          <a:prstGeom prst="rect">
            <a:avLst/>
          </a:prstGeom>
          <a:gradFill rotWithShape="1">
            <a:gsLst>
              <a:gs pos="0">
                <a:srgbClr val="FF99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63" name="Rectangle 56"/>
          <p:cNvSpPr>
            <a:spLocks noChangeArrowheads="1"/>
          </p:cNvSpPr>
          <p:nvPr/>
        </p:nvSpPr>
        <p:spPr bwMode="auto">
          <a:xfrm>
            <a:off x="4084109" y="3225123"/>
            <a:ext cx="82533" cy="2142675"/>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64" name="Rectangle 57"/>
          <p:cNvSpPr>
            <a:spLocks noChangeArrowheads="1"/>
          </p:cNvSpPr>
          <p:nvPr/>
        </p:nvSpPr>
        <p:spPr bwMode="auto">
          <a:xfrm>
            <a:off x="3031817" y="5367798"/>
            <a:ext cx="1134825" cy="79358"/>
          </a:xfrm>
          <a:prstGeom prst="rect">
            <a:avLst/>
          </a:prstGeom>
          <a:gradFill rotWithShape="1">
            <a:gsLst>
              <a:gs pos="0">
                <a:srgbClr val="FF33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65" name="Rectangle 58"/>
          <p:cNvSpPr>
            <a:spLocks noChangeArrowheads="1"/>
          </p:cNvSpPr>
          <p:nvPr/>
        </p:nvSpPr>
        <p:spPr bwMode="auto">
          <a:xfrm>
            <a:off x="4084109" y="1479239"/>
            <a:ext cx="82533" cy="1745883"/>
          </a:xfrm>
          <a:prstGeom prst="rect">
            <a:avLst/>
          </a:prstGeom>
          <a:gradFill rotWithShape="1">
            <a:gsLst>
              <a:gs pos="0">
                <a:srgbClr val="FF99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66" name="Rectangle 59"/>
          <p:cNvSpPr>
            <a:spLocks noChangeArrowheads="1"/>
          </p:cNvSpPr>
          <p:nvPr/>
        </p:nvSpPr>
        <p:spPr bwMode="auto">
          <a:xfrm>
            <a:off x="6945770" y="2191878"/>
            <a:ext cx="84120" cy="1747470"/>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27667" name="Group 60"/>
          <p:cNvGrpSpPr>
            <a:grpSpLocks/>
          </p:cNvGrpSpPr>
          <p:nvPr/>
        </p:nvGrpSpPr>
        <p:grpSpPr bwMode="auto">
          <a:xfrm>
            <a:off x="3450829" y="5288440"/>
            <a:ext cx="252360" cy="238075"/>
            <a:chOff x="1451" y="2931"/>
            <a:chExt cx="136" cy="136"/>
          </a:xfrm>
        </p:grpSpPr>
        <p:sp>
          <p:nvSpPr>
            <p:cNvPr id="27701"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702"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703"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7668"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69"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70" name="Text Box 66"/>
          <p:cNvSpPr txBox="1">
            <a:spLocks noChangeArrowheads="1"/>
          </p:cNvSpPr>
          <p:nvPr/>
        </p:nvSpPr>
        <p:spPr bwMode="auto">
          <a:xfrm>
            <a:off x="7198131" y="882465"/>
            <a:ext cx="3493353" cy="60725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20000"/>
              </a:lnSpc>
            </a:pPr>
            <a:r>
              <a:rPr lang="de-DE" altLang="de-DE" sz="1600" b="1"/>
              <a:t>Zu hoher Pumpendruck und</a:t>
            </a:r>
          </a:p>
          <a:p>
            <a:pPr eaLnBrk="1" hangingPunct="1">
              <a:lnSpc>
                <a:spcPct val="120000"/>
              </a:lnSpc>
            </a:pPr>
            <a:r>
              <a:rPr lang="de-DE" altLang="de-DE" sz="1600" b="1"/>
              <a:t>zu hohe Vorlauftemperatur</a:t>
            </a:r>
          </a:p>
          <a:p>
            <a:pPr eaLnBrk="1" hangingPunct="1">
              <a:lnSpc>
                <a:spcPct val="120000"/>
              </a:lnSpc>
            </a:pPr>
            <a:r>
              <a:rPr lang="de-DE" altLang="de-DE" sz="1600" b="1"/>
              <a:t>ergeben</a:t>
            </a:r>
          </a:p>
          <a:p>
            <a:pPr eaLnBrk="1" hangingPunct="1">
              <a:lnSpc>
                <a:spcPct val="120000"/>
              </a:lnSpc>
            </a:pPr>
            <a:endParaRPr lang="de-DE" altLang="de-DE" sz="1100" b="1"/>
          </a:p>
          <a:p>
            <a:pPr eaLnBrk="1" hangingPunct="1">
              <a:lnSpc>
                <a:spcPct val="120000"/>
              </a:lnSpc>
            </a:pPr>
            <a:r>
              <a:rPr lang="de-DE" altLang="de-DE" sz="1600"/>
              <a:t>- höhere Wärmeverluste</a:t>
            </a:r>
          </a:p>
          <a:p>
            <a:pPr eaLnBrk="1" hangingPunct="1">
              <a:lnSpc>
                <a:spcPct val="120000"/>
              </a:lnSpc>
            </a:pPr>
            <a:r>
              <a:rPr lang="de-DE" altLang="de-DE" sz="1600"/>
              <a:t>  von Kessel und Rohren</a:t>
            </a:r>
          </a:p>
          <a:p>
            <a:pPr eaLnBrk="1" hangingPunct="1">
              <a:lnSpc>
                <a:spcPct val="120000"/>
              </a:lnSpc>
            </a:pPr>
            <a:endParaRPr lang="de-DE" altLang="de-DE" sz="1100"/>
          </a:p>
          <a:p>
            <a:pPr eaLnBrk="1" hangingPunct="1">
              <a:lnSpc>
                <a:spcPct val="120000"/>
              </a:lnSpc>
            </a:pPr>
            <a:r>
              <a:rPr lang="de-DE" altLang="de-DE" sz="1600"/>
              <a:t>- höhere Abgasverluste und</a:t>
            </a:r>
          </a:p>
          <a:p>
            <a:pPr eaLnBrk="1" hangingPunct="1">
              <a:lnSpc>
                <a:spcPct val="120000"/>
              </a:lnSpc>
            </a:pPr>
            <a:r>
              <a:rPr lang="de-DE" altLang="de-DE" sz="1600"/>
              <a:t>  kleineren Brennwertnutzen</a:t>
            </a:r>
          </a:p>
          <a:p>
            <a:pPr eaLnBrk="1" hangingPunct="1">
              <a:lnSpc>
                <a:spcPct val="120000"/>
              </a:lnSpc>
            </a:pPr>
            <a:r>
              <a:rPr lang="de-DE" altLang="de-DE" sz="1600"/>
              <a:t>  (höhere Rücklauftemperatur)</a:t>
            </a:r>
          </a:p>
          <a:p>
            <a:pPr eaLnBrk="1" hangingPunct="1">
              <a:lnSpc>
                <a:spcPct val="120000"/>
              </a:lnSpc>
            </a:pPr>
            <a:endParaRPr lang="de-DE" altLang="de-DE" sz="1100"/>
          </a:p>
          <a:p>
            <a:pPr eaLnBrk="1" hangingPunct="1">
              <a:lnSpc>
                <a:spcPct val="120000"/>
              </a:lnSpc>
            </a:pPr>
            <a:r>
              <a:rPr lang="de-DE" altLang="de-DE" sz="1600"/>
              <a:t>- höheren Stromverbrauch</a:t>
            </a:r>
          </a:p>
          <a:p>
            <a:pPr eaLnBrk="1" hangingPunct="1">
              <a:lnSpc>
                <a:spcPct val="120000"/>
              </a:lnSpc>
            </a:pPr>
            <a:r>
              <a:rPr lang="de-DE" altLang="de-DE" sz="1600"/>
              <a:t>  der Pumpe</a:t>
            </a:r>
          </a:p>
          <a:p>
            <a:pPr eaLnBrk="1" hangingPunct="1">
              <a:lnSpc>
                <a:spcPct val="120000"/>
              </a:lnSpc>
            </a:pPr>
            <a:endParaRPr lang="de-DE" altLang="de-DE" sz="1100"/>
          </a:p>
          <a:p>
            <a:pPr eaLnBrk="1" hangingPunct="1">
              <a:lnSpc>
                <a:spcPct val="120000"/>
              </a:lnSpc>
            </a:pPr>
            <a:r>
              <a:rPr lang="de-DE" altLang="de-DE" sz="1600"/>
              <a:t>- Strömungsgeräusche an</a:t>
            </a:r>
          </a:p>
          <a:p>
            <a:pPr eaLnBrk="1" hangingPunct="1">
              <a:lnSpc>
                <a:spcPct val="120000"/>
              </a:lnSpc>
            </a:pPr>
            <a:r>
              <a:rPr lang="de-DE" altLang="de-DE" sz="1600"/>
              <a:t>  Thermostatventilen</a:t>
            </a:r>
          </a:p>
          <a:p>
            <a:pPr eaLnBrk="1" hangingPunct="1">
              <a:lnSpc>
                <a:spcPct val="120000"/>
              </a:lnSpc>
            </a:pPr>
            <a:endParaRPr lang="de-DE" altLang="de-DE" sz="1100"/>
          </a:p>
          <a:p>
            <a:pPr eaLnBrk="1" hangingPunct="1">
              <a:lnSpc>
                <a:spcPct val="120000"/>
              </a:lnSpc>
            </a:pPr>
            <a:r>
              <a:rPr lang="de-DE" altLang="de-DE" sz="1600"/>
              <a:t>- zeitweise zu warme Räume</a:t>
            </a:r>
          </a:p>
          <a:p>
            <a:pPr eaLnBrk="1" hangingPunct="1">
              <a:lnSpc>
                <a:spcPct val="120000"/>
              </a:lnSpc>
            </a:pPr>
            <a:r>
              <a:rPr lang="de-DE" altLang="de-DE" sz="1600"/>
              <a:t>  (Verschwendungspotential)</a:t>
            </a:r>
          </a:p>
          <a:p>
            <a:pPr eaLnBrk="1" hangingPunct="1">
              <a:lnSpc>
                <a:spcPct val="120000"/>
              </a:lnSpc>
            </a:pPr>
            <a:r>
              <a:rPr lang="de-DE" altLang="de-DE" sz="1100"/>
              <a:t> </a:t>
            </a:r>
          </a:p>
          <a:p>
            <a:pPr eaLnBrk="1" hangingPunct="1">
              <a:lnSpc>
                <a:spcPct val="120000"/>
              </a:lnSpc>
            </a:pPr>
            <a:r>
              <a:rPr lang="de-DE" altLang="de-DE" sz="1600">
                <a:solidFill>
                  <a:srgbClr val="CC3300"/>
                </a:solidFill>
              </a:rPr>
              <a:t>„Es wird allerdings auch warm!“</a:t>
            </a:r>
          </a:p>
        </p:txBody>
      </p:sp>
      <p:grpSp>
        <p:nvGrpSpPr>
          <p:cNvPr id="27671" name="Group 68"/>
          <p:cNvGrpSpPr>
            <a:grpSpLocks noChangeAspect="1"/>
          </p:cNvGrpSpPr>
          <p:nvPr/>
        </p:nvGrpSpPr>
        <p:grpSpPr bwMode="auto">
          <a:xfrm>
            <a:off x="4377734" y="1160219"/>
            <a:ext cx="336479" cy="476150"/>
            <a:chOff x="801" y="1409"/>
            <a:chExt cx="32" cy="56"/>
          </a:xfrm>
        </p:grpSpPr>
        <p:grpSp>
          <p:nvGrpSpPr>
            <p:cNvPr id="27696" name="Group 69"/>
            <p:cNvGrpSpPr>
              <a:grpSpLocks noChangeAspect="1"/>
            </p:cNvGrpSpPr>
            <p:nvPr/>
          </p:nvGrpSpPr>
          <p:grpSpPr bwMode="auto">
            <a:xfrm>
              <a:off x="801" y="1428"/>
              <a:ext cx="32" cy="37"/>
              <a:chOff x="653" y="204"/>
              <a:chExt cx="32" cy="31"/>
            </a:xfrm>
          </p:grpSpPr>
          <p:sp>
            <p:nvSpPr>
              <p:cNvPr id="27698"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99"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700"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7697"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7672" name="Group 74"/>
          <p:cNvGrpSpPr>
            <a:grpSpLocks noChangeAspect="1"/>
          </p:cNvGrpSpPr>
          <p:nvPr/>
        </p:nvGrpSpPr>
        <p:grpSpPr bwMode="auto">
          <a:xfrm>
            <a:off x="4377734" y="2906102"/>
            <a:ext cx="336479" cy="476150"/>
            <a:chOff x="801" y="1409"/>
            <a:chExt cx="32" cy="56"/>
          </a:xfrm>
        </p:grpSpPr>
        <p:grpSp>
          <p:nvGrpSpPr>
            <p:cNvPr id="27691" name="Group 75"/>
            <p:cNvGrpSpPr>
              <a:grpSpLocks noChangeAspect="1"/>
            </p:cNvGrpSpPr>
            <p:nvPr/>
          </p:nvGrpSpPr>
          <p:grpSpPr bwMode="auto">
            <a:xfrm>
              <a:off x="801" y="1428"/>
              <a:ext cx="32" cy="37"/>
              <a:chOff x="653" y="204"/>
              <a:chExt cx="32" cy="31"/>
            </a:xfrm>
          </p:grpSpPr>
          <p:sp>
            <p:nvSpPr>
              <p:cNvPr id="27693"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94"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695"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7692"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7673" name="Group 80"/>
          <p:cNvGrpSpPr>
            <a:grpSpLocks noChangeAspect="1"/>
          </p:cNvGrpSpPr>
          <p:nvPr/>
        </p:nvGrpSpPr>
        <p:grpSpPr bwMode="auto">
          <a:xfrm>
            <a:off x="4377734" y="4653573"/>
            <a:ext cx="336479" cy="476150"/>
            <a:chOff x="801" y="1409"/>
            <a:chExt cx="32" cy="56"/>
          </a:xfrm>
        </p:grpSpPr>
        <p:grpSp>
          <p:nvGrpSpPr>
            <p:cNvPr id="27686" name="Group 81"/>
            <p:cNvGrpSpPr>
              <a:grpSpLocks noChangeAspect="1"/>
            </p:cNvGrpSpPr>
            <p:nvPr/>
          </p:nvGrpSpPr>
          <p:grpSpPr bwMode="auto">
            <a:xfrm>
              <a:off x="801" y="1428"/>
              <a:ext cx="32" cy="37"/>
              <a:chOff x="653" y="204"/>
              <a:chExt cx="32" cy="31"/>
            </a:xfrm>
          </p:grpSpPr>
          <p:sp>
            <p:nvSpPr>
              <p:cNvPr id="27688"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89"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690"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7687"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27674" name="Group 86"/>
          <p:cNvGrpSpPr>
            <a:grpSpLocks/>
          </p:cNvGrpSpPr>
          <p:nvPr/>
        </p:nvGrpSpPr>
        <p:grpSpPr bwMode="auto">
          <a:xfrm>
            <a:off x="757408" y="4096478"/>
            <a:ext cx="1514157" cy="1271320"/>
            <a:chOff x="408" y="2341"/>
            <a:chExt cx="816" cy="726"/>
          </a:xfrm>
        </p:grpSpPr>
        <p:sp>
          <p:nvSpPr>
            <p:cNvPr id="27676"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77"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8"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9"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0"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27681"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82"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83"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27684"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5"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7675"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a:t>
            </a:r>
            <a:r>
              <a:rPr lang="de-DE" altLang="de-DE" sz="1800" b="1">
                <a:solidFill>
                  <a:srgbClr val="CC3300"/>
                </a:solidFill>
              </a:rPr>
              <a:t>120 W</a:t>
            </a:r>
          </a:p>
          <a:p>
            <a:pPr eaLnBrk="1" hangingPunct="1">
              <a:lnSpc>
                <a:spcPct val="110000"/>
              </a:lnSpc>
            </a:pPr>
            <a:r>
              <a:rPr lang="de-DE" altLang="de-DE" sz="1800" b="1">
                <a:solidFill>
                  <a:srgbClr val="777777"/>
                </a:solidFill>
              </a:rPr>
              <a:t>Vorlauftemperatur	... </a:t>
            </a:r>
            <a:r>
              <a:rPr lang="de-DE" altLang="de-DE" sz="1800" b="1">
                <a:solidFill>
                  <a:srgbClr val="CC3300"/>
                </a:solidFill>
              </a:rPr>
              <a:t>65°C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Tree>
    <p:extLst>
      <p:ext uri="{BB962C8B-B14F-4D97-AF65-F5344CB8AC3E}">
        <p14:creationId xmlns:p14="http://schemas.microsoft.com/office/powerpoint/2010/main" val="333787570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Line 2"/>
          <p:cNvSpPr>
            <a:spLocks noChangeShapeType="1"/>
          </p:cNvSpPr>
          <p:nvPr/>
        </p:nvSpPr>
        <p:spPr bwMode="auto">
          <a:xfrm>
            <a:off x="7083854"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0" name="Line 3"/>
          <p:cNvSpPr>
            <a:spLocks noChangeShapeType="1"/>
          </p:cNvSpPr>
          <p:nvPr/>
        </p:nvSpPr>
        <p:spPr bwMode="auto">
          <a:xfrm>
            <a:off x="10318500" y="1449084"/>
            <a:ext cx="0" cy="16093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1" name="Text Box 4"/>
          <p:cNvSpPr txBox="1">
            <a:spLocks noChangeArrowheads="1"/>
          </p:cNvSpPr>
          <p:nvPr/>
        </p:nvSpPr>
        <p:spPr bwMode="auto">
          <a:xfrm>
            <a:off x="293955" y="922144"/>
            <a:ext cx="10103903" cy="519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lnSpc>
                <a:spcPct val="130000"/>
              </a:lnSpc>
            </a:pPr>
            <a:r>
              <a:rPr lang="de-DE" altLang="de-DE" sz="3699" b="1"/>
              <a:t>Heizungsanlagen richtig einstellen</a:t>
            </a:r>
          </a:p>
          <a:p>
            <a:pPr algn="ctr" eaLnBrk="1" hangingPunct="1">
              <a:lnSpc>
                <a:spcPct val="130000"/>
              </a:lnSpc>
            </a:pPr>
            <a:endParaRPr lang="de-DE" altLang="de-DE" sz="2699" b="1"/>
          </a:p>
          <a:p>
            <a:pPr algn="ctr" eaLnBrk="1" hangingPunct="1">
              <a:lnSpc>
                <a:spcPct val="130000"/>
              </a:lnSpc>
            </a:pPr>
            <a:r>
              <a:rPr lang="de-DE" altLang="de-DE" sz="2699" b="1"/>
              <a:t>2. „Hydraulischer Abgleich“</a:t>
            </a:r>
          </a:p>
          <a:p>
            <a:pPr algn="ctr" eaLnBrk="1" hangingPunct="1">
              <a:lnSpc>
                <a:spcPct val="130000"/>
              </a:lnSpc>
            </a:pPr>
            <a:endParaRPr lang="de-DE" altLang="de-DE" sz="2699" b="1"/>
          </a:p>
          <a:p>
            <a:pPr algn="ctr" eaLnBrk="1" hangingPunct="1">
              <a:lnSpc>
                <a:spcPct val="130000"/>
              </a:lnSpc>
            </a:pPr>
            <a:endParaRPr lang="de-DE" altLang="de-DE" sz="2699" b="1"/>
          </a:p>
          <a:p>
            <a:pPr algn="ctr" eaLnBrk="1" hangingPunct="1">
              <a:lnSpc>
                <a:spcPct val="130000"/>
              </a:lnSpc>
            </a:pPr>
            <a:r>
              <a:rPr lang="de-DE" altLang="de-DE" sz="2100"/>
              <a:t>Was tun, wenn einige Räume			 </a:t>
            </a:r>
          </a:p>
          <a:p>
            <a:pPr algn="ctr" eaLnBrk="1" hangingPunct="1">
              <a:lnSpc>
                <a:spcPct val="130000"/>
              </a:lnSpc>
            </a:pPr>
            <a:r>
              <a:rPr lang="de-DE" altLang="de-DE" sz="2100"/>
              <a:t>nicht richtig warm werden				   </a:t>
            </a:r>
          </a:p>
          <a:p>
            <a:pPr algn="ctr" eaLnBrk="1" hangingPunct="1">
              <a:lnSpc>
                <a:spcPct val="130000"/>
              </a:lnSpc>
            </a:pPr>
            <a:endParaRPr lang="de-DE" altLang="de-DE"/>
          </a:p>
          <a:p>
            <a:pPr algn="ctr" eaLnBrk="1" hangingPunct="1">
              <a:lnSpc>
                <a:spcPct val="130000"/>
              </a:lnSpc>
            </a:pPr>
            <a:r>
              <a:rPr lang="de-DE" altLang="de-DE" sz="2100"/>
              <a:t>oder  				</a:t>
            </a:r>
          </a:p>
          <a:p>
            <a:pPr algn="ctr" eaLnBrk="1" hangingPunct="1">
              <a:lnSpc>
                <a:spcPct val="130000"/>
              </a:lnSpc>
            </a:pPr>
            <a:endParaRPr lang="de-DE" altLang="de-DE"/>
          </a:p>
          <a:p>
            <a:pPr algn="ctr" eaLnBrk="1" hangingPunct="1">
              <a:lnSpc>
                <a:spcPct val="130000"/>
              </a:lnSpc>
            </a:pPr>
            <a:r>
              <a:rPr lang="de-DE" altLang="de-DE" sz="2100"/>
              <a:t>	Thermostatventile pfeifen?				</a:t>
            </a:r>
          </a:p>
        </p:txBody>
      </p:sp>
      <p:pic>
        <p:nvPicPr>
          <p:cNvPr id="49" name="Grafik 48"/>
          <p:cNvPicPr>
            <a:picLocks noChangeAspect="1"/>
          </p:cNvPicPr>
          <p:nvPr/>
        </p:nvPicPr>
        <p:blipFill>
          <a:blip r:embed="rId3"/>
          <a:stretch>
            <a:fillRect/>
          </a:stretch>
        </p:blipFill>
        <p:spPr>
          <a:xfrm>
            <a:off x="6786066" y="3599817"/>
            <a:ext cx="2670279" cy="2359356"/>
          </a:xfrm>
          <a:prstGeom prst="rect">
            <a:avLst/>
          </a:prstGeom>
        </p:spPr>
      </p:pic>
    </p:spTree>
    <p:extLst>
      <p:ext uri="{BB962C8B-B14F-4D97-AF65-F5344CB8AC3E}">
        <p14:creationId xmlns:p14="http://schemas.microsoft.com/office/powerpoint/2010/main" val="146795015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48" name="Rectangle 3"/>
          <p:cNvSpPr>
            <a:spLocks noChangeArrowheads="1"/>
          </p:cNvSpPr>
          <p:nvPr/>
        </p:nvSpPr>
        <p:spPr bwMode="auto">
          <a:xfrm>
            <a:off x="6482317" y="3939348"/>
            <a:ext cx="547573" cy="80946"/>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49" name="Rectangle 4"/>
          <p:cNvSpPr>
            <a:spLocks noChangeArrowheads="1"/>
          </p:cNvSpPr>
          <p:nvPr/>
        </p:nvSpPr>
        <p:spPr bwMode="auto">
          <a:xfrm>
            <a:off x="6482317" y="5685232"/>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50" name="Rectangle 5"/>
          <p:cNvSpPr>
            <a:spLocks noChangeArrowheads="1"/>
          </p:cNvSpPr>
          <p:nvPr/>
        </p:nvSpPr>
        <p:spPr bwMode="auto">
          <a:xfrm>
            <a:off x="4084110" y="4969419"/>
            <a:ext cx="974520" cy="8094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51" name="Rectangle 6"/>
          <p:cNvSpPr>
            <a:spLocks noChangeArrowheads="1"/>
          </p:cNvSpPr>
          <p:nvPr/>
        </p:nvSpPr>
        <p:spPr bwMode="auto">
          <a:xfrm>
            <a:off x="4084109" y="3223536"/>
            <a:ext cx="966584" cy="8094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52" name="Rectangle 7"/>
          <p:cNvSpPr>
            <a:spLocks noChangeArrowheads="1"/>
          </p:cNvSpPr>
          <p:nvPr/>
        </p:nvSpPr>
        <p:spPr bwMode="auto">
          <a:xfrm>
            <a:off x="4084109" y="1479240"/>
            <a:ext cx="966584"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53" name="Rectangle 8"/>
          <p:cNvSpPr>
            <a:spLocks noChangeAspect="1" noChangeArrowheads="1"/>
          </p:cNvSpPr>
          <p:nvPr/>
        </p:nvSpPr>
        <p:spPr bwMode="auto">
          <a:xfrm>
            <a:off x="1727166" y="5010686"/>
            <a:ext cx="1387184" cy="1825242"/>
          </a:xfrm>
          <a:prstGeom prst="rect">
            <a:avLst/>
          </a:prstGeom>
          <a:gradFill rotWithShape="1">
            <a:gsLst>
              <a:gs pos="0">
                <a:srgbClr val="0099CC"/>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1754" name="Group 9"/>
          <p:cNvGrpSpPr>
            <a:grpSpLocks noChangeAspect="1"/>
          </p:cNvGrpSpPr>
          <p:nvPr/>
        </p:nvGrpSpPr>
        <p:grpSpPr bwMode="auto">
          <a:xfrm>
            <a:off x="5009427" y="3144178"/>
            <a:ext cx="1515745" cy="953887"/>
            <a:chOff x="793" y="196"/>
            <a:chExt cx="121" cy="112"/>
          </a:xfrm>
        </p:grpSpPr>
        <p:sp>
          <p:nvSpPr>
            <p:cNvPr id="31828" name="Rectangle 10"/>
            <p:cNvSpPr>
              <a:spLocks noChangeAspect="1" noChangeArrowheads="1"/>
            </p:cNvSpPr>
            <p:nvPr/>
          </p:nvSpPr>
          <p:spPr bwMode="auto">
            <a:xfrm>
              <a:off x="793" y="196"/>
              <a:ext cx="121" cy="112"/>
            </a:xfrm>
            <a:prstGeom prst="rect">
              <a:avLst/>
            </a:prstGeom>
            <a:solidFill>
              <a:srgbClr val="0099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1829" name="Group 11"/>
            <p:cNvGrpSpPr>
              <a:grpSpLocks noChangeAspect="1"/>
            </p:cNvGrpSpPr>
            <p:nvPr/>
          </p:nvGrpSpPr>
          <p:grpSpPr bwMode="auto">
            <a:xfrm>
              <a:off x="803" y="206"/>
              <a:ext cx="101" cy="93"/>
              <a:chOff x="807" y="209"/>
              <a:chExt cx="209" cy="88"/>
            </a:xfrm>
          </p:grpSpPr>
          <p:grpSp>
            <p:nvGrpSpPr>
              <p:cNvPr id="31830" name="Group 12"/>
              <p:cNvGrpSpPr>
                <a:grpSpLocks noChangeAspect="1"/>
              </p:cNvGrpSpPr>
              <p:nvPr/>
            </p:nvGrpSpPr>
            <p:grpSpPr bwMode="auto">
              <a:xfrm>
                <a:off x="807" y="209"/>
                <a:ext cx="93" cy="88"/>
                <a:chOff x="807" y="209"/>
                <a:chExt cx="93" cy="88"/>
              </a:xfrm>
            </p:grpSpPr>
            <p:sp>
              <p:nvSpPr>
                <p:cNvPr id="31837"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38"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39"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40"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41"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1831" name="Group 18"/>
              <p:cNvGrpSpPr>
                <a:grpSpLocks noChangeAspect="1"/>
              </p:cNvGrpSpPr>
              <p:nvPr/>
            </p:nvGrpSpPr>
            <p:grpSpPr bwMode="auto">
              <a:xfrm>
                <a:off x="923" y="209"/>
                <a:ext cx="93" cy="88"/>
                <a:chOff x="807" y="209"/>
                <a:chExt cx="93" cy="88"/>
              </a:xfrm>
            </p:grpSpPr>
            <p:sp>
              <p:nvSpPr>
                <p:cNvPr id="31832"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33"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34"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35"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36"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1755" name="Group 24"/>
          <p:cNvGrpSpPr>
            <a:grpSpLocks noChangeAspect="1"/>
          </p:cNvGrpSpPr>
          <p:nvPr/>
        </p:nvGrpSpPr>
        <p:grpSpPr bwMode="auto">
          <a:xfrm>
            <a:off x="5009427" y="1399881"/>
            <a:ext cx="1515745" cy="952300"/>
            <a:chOff x="793" y="196"/>
            <a:chExt cx="121" cy="112"/>
          </a:xfrm>
        </p:grpSpPr>
        <p:sp>
          <p:nvSpPr>
            <p:cNvPr id="31814" name="Rectangle 25"/>
            <p:cNvSpPr>
              <a:spLocks noChangeAspect="1" noChangeArrowheads="1"/>
            </p:cNvSpPr>
            <p:nvPr/>
          </p:nvSpPr>
          <p:spPr bwMode="auto">
            <a:xfrm>
              <a:off x="793" y="196"/>
              <a:ext cx="121" cy="112"/>
            </a:xfrm>
            <a:prstGeom prst="rect">
              <a:avLst/>
            </a:prstGeom>
            <a:gradFill rotWithShape="1">
              <a:gsLst>
                <a:gs pos="0">
                  <a:srgbClr val="0099CC"/>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1815" name="Group 26"/>
            <p:cNvGrpSpPr>
              <a:grpSpLocks noChangeAspect="1"/>
            </p:cNvGrpSpPr>
            <p:nvPr/>
          </p:nvGrpSpPr>
          <p:grpSpPr bwMode="auto">
            <a:xfrm>
              <a:off x="803" y="206"/>
              <a:ext cx="101" cy="93"/>
              <a:chOff x="807" y="209"/>
              <a:chExt cx="209" cy="88"/>
            </a:xfrm>
          </p:grpSpPr>
          <p:grpSp>
            <p:nvGrpSpPr>
              <p:cNvPr id="31816" name="Group 27"/>
              <p:cNvGrpSpPr>
                <a:grpSpLocks noChangeAspect="1"/>
              </p:cNvGrpSpPr>
              <p:nvPr/>
            </p:nvGrpSpPr>
            <p:grpSpPr bwMode="auto">
              <a:xfrm>
                <a:off x="807" y="209"/>
                <a:ext cx="93" cy="88"/>
                <a:chOff x="807" y="209"/>
                <a:chExt cx="93" cy="88"/>
              </a:xfrm>
            </p:grpSpPr>
            <p:sp>
              <p:nvSpPr>
                <p:cNvPr id="31823"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24"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25"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26"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27"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1817" name="Group 33"/>
              <p:cNvGrpSpPr>
                <a:grpSpLocks noChangeAspect="1"/>
              </p:cNvGrpSpPr>
              <p:nvPr/>
            </p:nvGrpSpPr>
            <p:grpSpPr bwMode="auto">
              <a:xfrm>
                <a:off x="923" y="209"/>
                <a:ext cx="93" cy="88"/>
                <a:chOff x="807" y="209"/>
                <a:chExt cx="93" cy="88"/>
              </a:xfrm>
            </p:grpSpPr>
            <p:sp>
              <p:nvSpPr>
                <p:cNvPr id="31818"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19"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20"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21"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22"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1756" name="Group 39"/>
          <p:cNvGrpSpPr>
            <a:grpSpLocks noChangeAspect="1"/>
          </p:cNvGrpSpPr>
          <p:nvPr/>
        </p:nvGrpSpPr>
        <p:grpSpPr bwMode="auto">
          <a:xfrm>
            <a:off x="5009427" y="4891648"/>
            <a:ext cx="1515745" cy="950713"/>
            <a:chOff x="793" y="196"/>
            <a:chExt cx="121" cy="112"/>
          </a:xfrm>
        </p:grpSpPr>
        <p:sp>
          <p:nvSpPr>
            <p:cNvPr id="31800" name="Rectangle 40"/>
            <p:cNvSpPr>
              <a:spLocks noChangeAspect="1" noChangeArrowheads="1"/>
            </p:cNvSpPr>
            <p:nvPr/>
          </p:nvSpPr>
          <p:spPr bwMode="auto">
            <a:xfrm>
              <a:off x="793" y="196"/>
              <a:ext cx="121" cy="112"/>
            </a:xfrm>
            <a:prstGeom prst="rect">
              <a:avLst/>
            </a:prstGeom>
            <a:solidFill>
              <a:srgbClr val="0099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1801" name="Group 41"/>
            <p:cNvGrpSpPr>
              <a:grpSpLocks noChangeAspect="1"/>
            </p:cNvGrpSpPr>
            <p:nvPr/>
          </p:nvGrpSpPr>
          <p:grpSpPr bwMode="auto">
            <a:xfrm>
              <a:off x="803" y="206"/>
              <a:ext cx="101" cy="93"/>
              <a:chOff x="807" y="209"/>
              <a:chExt cx="209" cy="88"/>
            </a:xfrm>
          </p:grpSpPr>
          <p:grpSp>
            <p:nvGrpSpPr>
              <p:cNvPr id="31802" name="Group 42"/>
              <p:cNvGrpSpPr>
                <a:grpSpLocks noChangeAspect="1"/>
              </p:cNvGrpSpPr>
              <p:nvPr/>
            </p:nvGrpSpPr>
            <p:grpSpPr bwMode="auto">
              <a:xfrm>
                <a:off x="807" y="209"/>
                <a:ext cx="93" cy="88"/>
                <a:chOff x="807" y="209"/>
                <a:chExt cx="93" cy="88"/>
              </a:xfrm>
            </p:grpSpPr>
            <p:sp>
              <p:nvSpPr>
                <p:cNvPr id="31809"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10"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11"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12"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13"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1803" name="Group 48"/>
              <p:cNvGrpSpPr>
                <a:grpSpLocks noChangeAspect="1"/>
              </p:cNvGrpSpPr>
              <p:nvPr/>
            </p:nvGrpSpPr>
            <p:grpSpPr bwMode="auto">
              <a:xfrm>
                <a:off x="923" y="209"/>
                <a:ext cx="93" cy="88"/>
                <a:chOff x="807" y="209"/>
                <a:chExt cx="93" cy="88"/>
              </a:xfrm>
            </p:grpSpPr>
            <p:sp>
              <p:nvSpPr>
                <p:cNvPr id="31804"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05"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06"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07"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808"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31757" name="Rectangle 54"/>
          <p:cNvSpPr>
            <a:spLocks noChangeArrowheads="1"/>
          </p:cNvSpPr>
          <p:nvPr/>
        </p:nvSpPr>
        <p:spPr bwMode="auto">
          <a:xfrm>
            <a:off x="3031817" y="6320098"/>
            <a:ext cx="391395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58" name="Rectangle 55"/>
          <p:cNvSpPr>
            <a:spLocks noChangeArrowheads="1"/>
          </p:cNvSpPr>
          <p:nvPr/>
        </p:nvSpPr>
        <p:spPr bwMode="auto">
          <a:xfrm>
            <a:off x="6945770" y="4017120"/>
            <a:ext cx="84120" cy="2382337"/>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59" name="Rectangle 56"/>
          <p:cNvSpPr>
            <a:spLocks noChangeArrowheads="1"/>
          </p:cNvSpPr>
          <p:nvPr/>
        </p:nvSpPr>
        <p:spPr bwMode="auto">
          <a:xfrm>
            <a:off x="4084109" y="3225123"/>
            <a:ext cx="82533" cy="214267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60" name="Rectangle 57"/>
          <p:cNvSpPr>
            <a:spLocks noChangeArrowheads="1"/>
          </p:cNvSpPr>
          <p:nvPr/>
        </p:nvSpPr>
        <p:spPr bwMode="auto">
          <a:xfrm>
            <a:off x="3031817" y="5367798"/>
            <a:ext cx="1134825"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61" name="Rectangle 58"/>
          <p:cNvSpPr>
            <a:spLocks noChangeArrowheads="1"/>
          </p:cNvSpPr>
          <p:nvPr/>
        </p:nvSpPr>
        <p:spPr bwMode="auto">
          <a:xfrm>
            <a:off x="4084109" y="1479239"/>
            <a:ext cx="82533" cy="1745883"/>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62"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1763" name="Group 60"/>
          <p:cNvGrpSpPr>
            <a:grpSpLocks/>
          </p:cNvGrpSpPr>
          <p:nvPr/>
        </p:nvGrpSpPr>
        <p:grpSpPr bwMode="auto">
          <a:xfrm>
            <a:off x="3450829" y="5288440"/>
            <a:ext cx="252360" cy="238075"/>
            <a:chOff x="1451" y="2931"/>
            <a:chExt cx="136" cy="136"/>
          </a:xfrm>
        </p:grpSpPr>
        <p:sp>
          <p:nvSpPr>
            <p:cNvPr id="31797"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98"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99"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1764"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65"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1766" name="Group 67"/>
          <p:cNvGrpSpPr>
            <a:grpSpLocks noChangeAspect="1"/>
          </p:cNvGrpSpPr>
          <p:nvPr/>
        </p:nvGrpSpPr>
        <p:grpSpPr bwMode="auto">
          <a:xfrm>
            <a:off x="4377734" y="1160219"/>
            <a:ext cx="336479" cy="476150"/>
            <a:chOff x="801" y="1409"/>
            <a:chExt cx="32" cy="56"/>
          </a:xfrm>
        </p:grpSpPr>
        <p:grpSp>
          <p:nvGrpSpPr>
            <p:cNvPr id="31792" name="Group 68"/>
            <p:cNvGrpSpPr>
              <a:grpSpLocks noChangeAspect="1"/>
            </p:cNvGrpSpPr>
            <p:nvPr/>
          </p:nvGrpSpPr>
          <p:grpSpPr bwMode="auto">
            <a:xfrm>
              <a:off x="801" y="1428"/>
              <a:ext cx="32" cy="37"/>
              <a:chOff x="653" y="204"/>
              <a:chExt cx="32" cy="31"/>
            </a:xfrm>
          </p:grpSpPr>
          <p:sp>
            <p:nvSpPr>
              <p:cNvPr id="31794"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95"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796"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1793"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1767" name="Group 73"/>
          <p:cNvGrpSpPr>
            <a:grpSpLocks noChangeAspect="1"/>
          </p:cNvGrpSpPr>
          <p:nvPr/>
        </p:nvGrpSpPr>
        <p:grpSpPr bwMode="auto">
          <a:xfrm>
            <a:off x="4377734" y="2906102"/>
            <a:ext cx="336479" cy="476150"/>
            <a:chOff x="801" y="1409"/>
            <a:chExt cx="32" cy="56"/>
          </a:xfrm>
        </p:grpSpPr>
        <p:grpSp>
          <p:nvGrpSpPr>
            <p:cNvPr id="31787" name="Group 74"/>
            <p:cNvGrpSpPr>
              <a:grpSpLocks noChangeAspect="1"/>
            </p:cNvGrpSpPr>
            <p:nvPr/>
          </p:nvGrpSpPr>
          <p:grpSpPr bwMode="auto">
            <a:xfrm>
              <a:off x="801" y="1428"/>
              <a:ext cx="32" cy="37"/>
              <a:chOff x="653" y="204"/>
              <a:chExt cx="32" cy="31"/>
            </a:xfrm>
          </p:grpSpPr>
          <p:sp>
            <p:nvSpPr>
              <p:cNvPr id="31789"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90"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791"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1788"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1768" name="Group 79"/>
          <p:cNvGrpSpPr>
            <a:grpSpLocks noChangeAspect="1"/>
          </p:cNvGrpSpPr>
          <p:nvPr/>
        </p:nvGrpSpPr>
        <p:grpSpPr bwMode="auto">
          <a:xfrm>
            <a:off x="4377734" y="4653573"/>
            <a:ext cx="336479" cy="476150"/>
            <a:chOff x="801" y="1409"/>
            <a:chExt cx="32" cy="56"/>
          </a:xfrm>
        </p:grpSpPr>
        <p:grpSp>
          <p:nvGrpSpPr>
            <p:cNvPr id="31782" name="Group 80"/>
            <p:cNvGrpSpPr>
              <a:grpSpLocks noChangeAspect="1"/>
            </p:cNvGrpSpPr>
            <p:nvPr/>
          </p:nvGrpSpPr>
          <p:grpSpPr bwMode="auto">
            <a:xfrm>
              <a:off x="801" y="1428"/>
              <a:ext cx="32" cy="37"/>
              <a:chOff x="653" y="204"/>
              <a:chExt cx="32" cy="31"/>
            </a:xfrm>
          </p:grpSpPr>
          <p:sp>
            <p:nvSpPr>
              <p:cNvPr id="31784"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85"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786"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1783"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1769" name="Group 85"/>
          <p:cNvGrpSpPr>
            <a:grpSpLocks/>
          </p:cNvGrpSpPr>
          <p:nvPr/>
        </p:nvGrpSpPr>
        <p:grpSpPr bwMode="auto">
          <a:xfrm>
            <a:off x="757408" y="4096478"/>
            <a:ext cx="1514157" cy="1271320"/>
            <a:chOff x="408" y="2341"/>
            <a:chExt cx="816" cy="726"/>
          </a:xfrm>
        </p:grpSpPr>
        <p:sp>
          <p:nvSpPr>
            <p:cNvPr id="31772" name="Oval 86"/>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73" name="Line 87"/>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74" name="Line 88"/>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75" name="Line 89"/>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76" name="Rectangle 90"/>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31777" name="Rectangle 91"/>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78" name="Rectangle 92"/>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79" name="Rectangle 93"/>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1780" name="Line 94"/>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81" name="Line 95"/>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1770" name="Text Box 96"/>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AUS</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AUS</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31771" name="Text Box 101"/>
          <p:cNvSpPr txBox="1">
            <a:spLocks noChangeArrowheads="1"/>
          </p:cNvSpPr>
          <p:nvPr/>
        </p:nvSpPr>
        <p:spPr bwMode="auto">
          <a:xfrm>
            <a:off x="7620316" y="2074427"/>
            <a:ext cx="2525182" cy="45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300">
                <a:solidFill>
                  <a:srgbClr val="000000"/>
                </a:solidFill>
              </a:rPr>
              <a:t>...noch mal!</a:t>
            </a:r>
          </a:p>
        </p:txBody>
      </p:sp>
    </p:spTree>
    <p:extLst>
      <p:ext uri="{BB962C8B-B14F-4D97-AF65-F5344CB8AC3E}">
        <p14:creationId xmlns:p14="http://schemas.microsoft.com/office/powerpoint/2010/main" val="26017724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796"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797"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798" name="Rectangle 5"/>
          <p:cNvSpPr>
            <a:spLocks noChangeArrowheads="1"/>
          </p:cNvSpPr>
          <p:nvPr/>
        </p:nvSpPr>
        <p:spPr bwMode="auto">
          <a:xfrm>
            <a:off x="4084109" y="4969419"/>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799"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00"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01"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3802" name="Group 9"/>
          <p:cNvGrpSpPr>
            <a:grpSpLocks noChangeAspect="1"/>
          </p:cNvGrpSpPr>
          <p:nvPr/>
        </p:nvGrpSpPr>
        <p:grpSpPr bwMode="auto">
          <a:xfrm>
            <a:off x="5009427" y="3144178"/>
            <a:ext cx="1515745" cy="953887"/>
            <a:chOff x="793" y="196"/>
            <a:chExt cx="121" cy="112"/>
          </a:xfrm>
        </p:grpSpPr>
        <p:sp>
          <p:nvSpPr>
            <p:cNvPr id="33877"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3878" name="Group 11"/>
            <p:cNvGrpSpPr>
              <a:grpSpLocks noChangeAspect="1"/>
            </p:cNvGrpSpPr>
            <p:nvPr/>
          </p:nvGrpSpPr>
          <p:grpSpPr bwMode="auto">
            <a:xfrm>
              <a:off x="803" y="206"/>
              <a:ext cx="101" cy="93"/>
              <a:chOff x="807" y="209"/>
              <a:chExt cx="209" cy="88"/>
            </a:xfrm>
          </p:grpSpPr>
          <p:grpSp>
            <p:nvGrpSpPr>
              <p:cNvPr id="33879" name="Group 12"/>
              <p:cNvGrpSpPr>
                <a:grpSpLocks noChangeAspect="1"/>
              </p:cNvGrpSpPr>
              <p:nvPr/>
            </p:nvGrpSpPr>
            <p:grpSpPr bwMode="auto">
              <a:xfrm>
                <a:off x="807" y="209"/>
                <a:ext cx="93" cy="88"/>
                <a:chOff x="807" y="209"/>
                <a:chExt cx="93" cy="88"/>
              </a:xfrm>
            </p:grpSpPr>
            <p:sp>
              <p:nvSpPr>
                <p:cNvPr id="33886"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87"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88"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89"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90"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3880" name="Group 18"/>
              <p:cNvGrpSpPr>
                <a:grpSpLocks noChangeAspect="1"/>
              </p:cNvGrpSpPr>
              <p:nvPr/>
            </p:nvGrpSpPr>
            <p:grpSpPr bwMode="auto">
              <a:xfrm>
                <a:off x="923" y="209"/>
                <a:ext cx="93" cy="88"/>
                <a:chOff x="807" y="209"/>
                <a:chExt cx="93" cy="88"/>
              </a:xfrm>
            </p:grpSpPr>
            <p:sp>
              <p:nvSpPr>
                <p:cNvPr id="33881"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82"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83"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84"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85"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3803" name="Group 24"/>
          <p:cNvGrpSpPr>
            <a:grpSpLocks noChangeAspect="1"/>
          </p:cNvGrpSpPr>
          <p:nvPr/>
        </p:nvGrpSpPr>
        <p:grpSpPr bwMode="auto">
          <a:xfrm>
            <a:off x="5009427" y="1399881"/>
            <a:ext cx="1515745" cy="952300"/>
            <a:chOff x="793" y="196"/>
            <a:chExt cx="121" cy="112"/>
          </a:xfrm>
        </p:grpSpPr>
        <p:sp>
          <p:nvSpPr>
            <p:cNvPr id="33863"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3864" name="Group 26"/>
            <p:cNvGrpSpPr>
              <a:grpSpLocks noChangeAspect="1"/>
            </p:cNvGrpSpPr>
            <p:nvPr/>
          </p:nvGrpSpPr>
          <p:grpSpPr bwMode="auto">
            <a:xfrm>
              <a:off x="803" y="206"/>
              <a:ext cx="101" cy="93"/>
              <a:chOff x="807" y="209"/>
              <a:chExt cx="209" cy="88"/>
            </a:xfrm>
          </p:grpSpPr>
          <p:grpSp>
            <p:nvGrpSpPr>
              <p:cNvPr id="33865" name="Group 27"/>
              <p:cNvGrpSpPr>
                <a:grpSpLocks noChangeAspect="1"/>
              </p:cNvGrpSpPr>
              <p:nvPr/>
            </p:nvGrpSpPr>
            <p:grpSpPr bwMode="auto">
              <a:xfrm>
                <a:off x="807" y="209"/>
                <a:ext cx="93" cy="88"/>
                <a:chOff x="807" y="209"/>
                <a:chExt cx="93" cy="88"/>
              </a:xfrm>
            </p:grpSpPr>
            <p:sp>
              <p:nvSpPr>
                <p:cNvPr id="33872"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73"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74"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75"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76"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3866" name="Group 33"/>
              <p:cNvGrpSpPr>
                <a:grpSpLocks noChangeAspect="1"/>
              </p:cNvGrpSpPr>
              <p:nvPr/>
            </p:nvGrpSpPr>
            <p:grpSpPr bwMode="auto">
              <a:xfrm>
                <a:off x="923" y="209"/>
                <a:ext cx="93" cy="88"/>
                <a:chOff x="807" y="209"/>
                <a:chExt cx="93" cy="88"/>
              </a:xfrm>
            </p:grpSpPr>
            <p:sp>
              <p:nvSpPr>
                <p:cNvPr id="33867"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68"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69"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70"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71"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3804" name="Group 39"/>
          <p:cNvGrpSpPr>
            <a:grpSpLocks noChangeAspect="1"/>
          </p:cNvGrpSpPr>
          <p:nvPr/>
        </p:nvGrpSpPr>
        <p:grpSpPr bwMode="auto">
          <a:xfrm>
            <a:off x="5009427" y="4891648"/>
            <a:ext cx="1515745" cy="950713"/>
            <a:chOff x="793" y="196"/>
            <a:chExt cx="121" cy="112"/>
          </a:xfrm>
        </p:grpSpPr>
        <p:sp>
          <p:nvSpPr>
            <p:cNvPr id="33849"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3850" name="Group 41"/>
            <p:cNvGrpSpPr>
              <a:grpSpLocks noChangeAspect="1"/>
            </p:cNvGrpSpPr>
            <p:nvPr/>
          </p:nvGrpSpPr>
          <p:grpSpPr bwMode="auto">
            <a:xfrm>
              <a:off x="803" y="206"/>
              <a:ext cx="101" cy="93"/>
              <a:chOff x="807" y="209"/>
              <a:chExt cx="209" cy="88"/>
            </a:xfrm>
          </p:grpSpPr>
          <p:grpSp>
            <p:nvGrpSpPr>
              <p:cNvPr id="33851" name="Group 42"/>
              <p:cNvGrpSpPr>
                <a:grpSpLocks noChangeAspect="1"/>
              </p:cNvGrpSpPr>
              <p:nvPr/>
            </p:nvGrpSpPr>
            <p:grpSpPr bwMode="auto">
              <a:xfrm>
                <a:off x="807" y="209"/>
                <a:ext cx="93" cy="88"/>
                <a:chOff x="807" y="209"/>
                <a:chExt cx="93" cy="88"/>
              </a:xfrm>
            </p:grpSpPr>
            <p:sp>
              <p:nvSpPr>
                <p:cNvPr id="33858"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59"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60"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61"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62"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3852" name="Group 48"/>
              <p:cNvGrpSpPr>
                <a:grpSpLocks noChangeAspect="1"/>
              </p:cNvGrpSpPr>
              <p:nvPr/>
            </p:nvGrpSpPr>
            <p:grpSpPr bwMode="auto">
              <a:xfrm>
                <a:off x="923" y="209"/>
                <a:ext cx="93" cy="88"/>
                <a:chOff x="807" y="209"/>
                <a:chExt cx="93" cy="88"/>
              </a:xfrm>
            </p:grpSpPr>
            <p:sp>
              <p:nvSpPr>
                <p:cNvPr id="33853"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54"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55"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56"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57"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33805"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06"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07"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08"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09"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10"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3811" name="Group 60"/>
          <p:cNvGrpSpPr>
            <a:grpSpLocks/>
          </p:cNvGrpSpPr>
          <p:nvPr/>
        </p:nvGrpSpPr>
        <p:grpSpPr bwMode="auto">
          <a:xfrm>
            <a:off x="3450829" y="5288440"/>
            <a:ext cx="252360" cy="238075"/>
            <a:chOff x="1451" y="2931"/>
            <a:chExt cx="136" cy="136"/>
          </a:xfrm>
        </p:grpSpPr>
        <p:sp>
          <p:nvSpPr>
            <p:cNvPr id="33846"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47"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848"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3812"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13"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3814" name="Group 68"/>
          <p:cNvGrpSpPr>
            <a:grpSpLocks noChangeAspect="1"/>
          </p:cNvGrpSpPr>
          <p:nvPr/>
        </p:nvGrpSpPr>
        <p:grpSpPr bwMode="auto">
          <a:xfrm>
            <a:off x="4377734" y="1160219"/>
            <a:ext cx="336479" cy="476150"/>
            <a:chOff x="801" y="1409"/>
            <a:chExt cx="32" cy="56"/>
          </a:xfrm>
        </p:grpSpPr>
        <p:grpSp>
          <p:nvGrpSpPr>
            <p:cNvPr id="33841" name="Group 69"/>
            <p:cNvGrpSpPr>
              <a:grpSpLocks noChangeAspect="1"/>
            </p:cNvGrpSpPr>
            <p:nvPr/>
          </p:nvGrpSpPr>
          <p:grpSpPr bwMode="auto">
            <a:xfrm>
              <a:off x="801" y="1428"/>
              <a:ext cx="32" cy="37"/>
              <a:chOff x="653" y="204"/>
              <a:chExt cx="32" cy="31"/>
            </a:xfrm>
          </p:grpSpPr>
          <p:sp>
            <p:nvSpPr>
              <p:cNvPr id="33843"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44"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45"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3842"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3815" name="Group 74"/>
          <p:cNvGrpSpPr>
            <a:grpSpLocks noChangeAspect="1"/>
          </p:cNvGrpSpPr>
          <p:nvPr/>
        </p:nvGrpSpPr>
        <p:grpSpPr bwMode="auto">
          <a:xfrm>
            <a:off x="4377734" y="2906102"/>
            <a:ext cx="336479" cy="476150"/>
            <a:chOff x="801" y="1409"/>
            <a:chExt cx="32" cy="56"/>
          </a:xfrm>
        </p:grpSpPr>
        <p:grpSp>
          <p:nvGrpSpPr>
            <p:cNvPr id="33836" name="Group 75"/>
            <p:cNvGrpSpPr>
              <a:grpSpLocks noChangeAspect="1"/>
            </p:cNvGrpSpPr>
            <p:nvPr/>
          </p:nvGrpSpPr>
          <p:grpSpPr bwMode="auto">
            <a:xfrm>
              <a:off x="801" y="1428"/>
              <a:ext cx="32" cy="37"/>
              <a:chOff x="653" y="204"/>
              <a:chExt cx="32" cy="31"/>
            </a:xfrm>
          </p:grpSpPr>
          <p:sp>
            <p:nvSpPr>
              <p:cNvPr id="33838"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39"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40"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3837"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3816" name="Group 80"/>
          <p:cNvGrpSpPr>
            <a:grpSpLocks noChangeAspect="1"/>
          </p:cNvGrpSpPr>
          <p:nvPr/>
        </p:nvGrpSpPr>
        <p:grpSpPr bwMode="auto">
          <a:xfrm>
            <a:off x="4377734" y="4653573"/>
            <a:ext cx="336479" cy="476150"/>
            <a:chOff x="801" y="1409"/>
            <a:chExt cx="32" cy="56"/>
          </a:xfrm>
        </p:grpSpPr>
        <p:grpSp>
          <p:nvGrpSpPr>
            <p:cNvPr id="33831" name="Group 81"/>
            <p:cNvGrpSpPr>
              <a:grpSpLocks noChangeAspect="1"/>
            </p:cNvGrpSpPr>
            <p:nvPr/>
          </p:nvGrpSpPr>
          <p:grpSpPr bwMode="auto">
            <a:xfrm>
              <a:off x="801" y="1428"/>
              <a:ext cx="32" cy="37"/>
              <a:chOff x="653" y="204"/>
              <a:chExt cx="32" cy="31"/>
            </a:xfrm>
          </p:grpSpPr>
          <p:sp>
            <p:nvSpPr>
              <p:cNvPr id="33833"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34"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835"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3832"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3817" name="Group 86"/>
          <p:cNvGrpSpPr>
            <a:grpSpLocks/>
          </p:cNvGrpSpPr>
          <p:nvPr/>
        </p:nvGrpSpPr>
        <p:grpSpPr bwMode="auto">
          <a:xfrm>
            <a:off x="757408" y="4096478"/>
            <a:ext cx="1514157" cy="1271320"/>
            <a:chOff x="408" y="2341"/>
            <a:chExt cx="816" cy="726"/>
          </a:xfrm>
        </p:grpSpPr>
        <p:sp>
          <p:nvSpPr>
            <p:cNvPr id="33821"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22"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823"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824"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825"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33826"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27"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28"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3829"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830"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3818"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33819" name="Text Box 98"/>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sp>
        <p:nvSpPr>
          <p:cNvPr id="33820" name="AutoShape 102"/>
          <p:cNvSpPr>
            <a:spLocks noChangeArrowheads="1"/>
          </p:cNvSpPr>
          <p:nvPr/>
        </p:nvSpPr>
        <p:spPr bwMode="auto">
          <a:xfrm>
            <a:off x="7998063" y="406315"/>
            <a:ext cx="2356942" cy="872942"/>
          </a:xfrm>
          <a:prstGeom prst="wedgeEllipseCallout">
            <a:avLst>
              <a:gd name="adj1" fmla="val -33069"/>
              <a:gd name="adj2" fmla="val 77255"/>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lIns="20529" tIns="12317" rIns="20529" bIns="12317"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Was tun?</a:t>
            </a:r>
          </a:p>
        </p:txBody>
      </p:sp>
    </p:spTree>
    <p:extLst>
      <p:ext uri="{BB962C8B-B14F-4D97-AF65-F5344CB8AC3E}">
        <p14:creationId xmlns:p14="http://schemas.microsoft.com/office/powerpoint/2010/main" val="405416548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44"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45"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46" name="Rectangle 5"/>
          <p:cNvSpPr>
            <a:spLocks noChangeArrowheads="1"/>
          </p:cNvSpPr>
          <p:nvPr/>
        </p:nvSpPr>
        <p:spPr bwMode="auto">
          <a:xfrm>
            <a:off x="4084109" y="4969419"/>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47"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48"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49"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5850" name="Group 9"/>
          <p:cNvGrpSpPr>
            <a:grpSpLocks noChangeAspect="1"/>
          </p:cNvGrpSpPr>
          <p:nvPr/>
        </p:nvGrpSpPr>
        <p:grpSpPr bwMode="auto">
          <a:xfrm>
            <a:off x="5009427" y="3144178"/>
            <a:ext cx="1515745" cy="953887"/>
            <a:chOff x="793" y="196"/>
            <a:chExt cx="121" cy="112"/>
          </a:xfrm>
        </p:grpSpPr>
        <p:sp>
          <p:nvSpPr>
            <p:cNvPr id="35925"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5926" name="Group 11"/>
            <p:cNvGrpSpPr>
              <a:grpSpLocks noChangeAspect="1"/>
            </p:cNvGrpSpPr>
            <p:nvPr/>
          </p:nvGrpSpPr>
          <p:grpSpPr bwMode="auto">
            <a:xfrm>
              <a:off x="803" y="206"/>
              <a:ext cx="101" cy="93"/>
              <a:chOff x="807" y="209"/>
              <a:chExt cx="209" cy="88"/>
            </a:xfrm>
          </p:grpSpPr>
          <p:grpSp>
            <p:nvGrpSpPr>
              <p:cNvPr id="35927" name="Group 12"/>
              <p:cNvGrpSpPr>
                <a:grpSpLocks noChangeAspect="1"/>
              </p:cNvGrpSpPr>
              <p:nvPr/>
            </p:nvGrpSpPr>
            <p:grpSpPr bwMode="auto">
              <a:xfrm>
                <a:off x="807" y="209"/>
                <a:ext cx="93" cy="88"/>
                <a:chOff x="807" y="209"/>
                <a:chExt cx="93" cy="88"/>
              </a:xfrm>
            </p:grpSpPr>
            <p:sp>
              <p:nvSpPr>
                <p:cNvPr id="3593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5928" name="Group 18"/>
              <p:cNvGrpSpPr>
                <a:grpSpLocks noChangeAspect="1"/>
              </p:cNvGrpSpPr>
              <p:nvPr/>
            </p:nvGrpSpPr>
            <p:grpSpPr bwMode="auto">
              <a:xfrm>
                <a:off x="923" y="209"/>
                <a:ext cx="93" cy="88"/>
                <a:chOff x="807" y="209"/>
                <a:chExt cx="93" cy="88"/>
              </a:xfrm>
            </p:grpSpPr>
            <p:sp>
              <p:nvSpPr>
                <p:cNvPr id="3592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3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5851" name="Group 24"/>
          <p:cNvGrpSpPr>
            <a:grpSpLocks noChangeAspect="1"/>
          </p:cNvGrpSpPr>
          <p:nvPr/>
        </p:nvGrpSpPr>
        <p:grpSpPr bwMode="auto">
          <a:xfrm>
            <a:off x="5009427" y="1399881"/>
            <a:ext cx="1515745" cy="952300"/>
            <a:chOff x="793" y="196"/>
            <a:chExt cx="121" cy="112"/>
          </a:xfrm>
        </p:grpSpPr>
        <p:sp>
          <p:nvSpPr>
            <p:cNvPr id="35911"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5912" name="Group 26"/>
            <p:cNvGrpSpPr>
              <a:grpSpLocks noChangeAspect="1"/>
            </p:cNvGrpSpPr>
            <p:nvPr/>
          </p:nvGrpSpPr>
          <p:grpSpPr bwMode="auto">
            <a:xfrm>
              <a:off x="803" y="206"/>
              <a:ext cx="101" cy="93"/>
              <a:chOff x="807" y="209"/>
              <a:chExt cx="209" cy="88"/>
            </a:xfrm>
          </p:grpSpPr>
          <p:grpSp>
            <p:nvGrpSpPr>
              <p:cNvPr id="35913" name="Group 27"/>
              <p:cNvGrpSpPr>
                <a:grpSpLocks noChangeAspect="1"/>
              </p:cNvGrpSpPr>
              <p:nvPr/>
            </p:nvGrpSpPr>
            <p:grpSpPr bwMode="auto">
              <a:xfrm>
                <a:off x="807" y="209"/>
                <a:ext cx="93" cy="88"/>
                <a:chOff x="807" y="209"/>
                <a:chExt cx="93" cy="88"/>
              </a:xfrm>
            </p:grpSpPr>
            <p:sp>
              <p:nvSpPr>
                <p:cNvPr id="35920"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21"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22"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23"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24"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5914" name="Group 33"/>
              <p:cNvGrpSpPr>
                <a:grpSpLocks noChangeAspect="1"/>
              </p:cNvGrpSpPr>
              <p:nvPr/>
            </p:nvGrpSpPr>
            <p:grpSpPr bwMode="auto">
              <a:xfrm>
                <a:off x="923" y="209"/>
                <a:ext cx="93" cy="88"/>
                <a:chOff x="807" y="209"/>
                <a:chExt cx="93" cy="88"/>
              </a:xfrm>
            </p:grpSpPr>
            <p:sp>
              <p:nvSpPr>
                <p:cNvPr id="35915"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16"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17"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18"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19"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5852" name="Group 39"/>
          <p:cNvGrpSpPr>
            <a:grpSpLocks noChangeAspect="1"/>
          </p:cNvGrpSpPr>
          <p:nvPr/>
        </p:nvGrpSpPr>
        <p:grpSpPr bwMode="auto">
          <a:xfrm>
            <a:off x="5009427" y="4891648"/>
            <a:ext cx="1515745" cy="950713"/>
            <a:chOff x="793" y="196"/>
            <a:chExt cx="121" cy="112"/>
          </a:xfrm>
        </p:grpSpPr>
        <p:sp>
          <p:nvSpPr>
            <p:cNvPr id="35897"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5898" name="Group 41"/>
            <p:cNvGrpSpPr>
              <a:grpSpLocks noChangeAspect="1"/>
            </p:cNvGrpSpPr>
            <p:nvPr/>
          </p:nvGrpSpPr>
          <p:grpSpPr bwMode="auto">
            <a:xfrm>
              <a:off x="803" y="206"/>
              <a:ext cx="101" cy="93"/>
              <a:chOff x="807" y="209"/>
              <a:chExt cx="209" cy="88"/>
            </a:xfrm>
          </p:grpSpPr>
          <p:grpSp>
            <p:nvGrpSpPr>
              <p:cNvPr id="35899" name="Group 42"/>
              <p:cNvGrpSpPr>
                <a:grpSpLocks noChangeAspect="1"/>
              </p:cNvGrpSpPr>
              <p:nvPr/>
            </p:nvGrpSpPr>
            <p:grpSpPr bwMode="auto">
              <a:xfrm>
                <a:off x="807" y="209"/>
                <a:ext cx="93" cy="88"/>
                <a:chOff x="807" y="209"/>
                <a:chExt cx="93" cy="88"/>
              </a:xfrm>
            </p:grpSpPr>
            <p:sp>
              <p:nvSpPr>
                <p:cNvPr id="35906"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07"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08"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09"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10"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5900" name="Group 48"/>
              <p:cNvGrpSpPr>
                <a:grpSpLocks noChangeAspect="1"/>
              </p:cNvGrpSpPr>
              <p:nvPr/>
            </p:nvGrpSpPr>
            <p:grpSpPr bwMode="auto">
              <a:xfrm>
                <a:off x="923" y="209"/>
                <a:ext cx="93" cy="88"/>
                <a:chOff x="807" y="209"/>
                <a:chExt cx="93" cy="88"/>
              </a:xfrm>
            </p:grpSpPr>
            <p:sp>
              <p:nvSpPr>
                <p:cNvPr id="35901"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02"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03"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04"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905"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35853"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54"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55"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56"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57"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58"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5859" name="Group 60"/>
          <p:cNvGrpSpPr>
            <a:grpSpLocks/>
          </p:cNvGrpSpPr>
          <p:nvPr/>
        </p:nvGrpSpPr>
        <p:grpSpPr bwMode="auto">
          <a:xfrm>
            <a:off x="3450829" y="5288440"/>
            <a:ext cx="252360" cy="238075"/>
            <a:chOff x="1451" y="2931"/>
            <a:chExt cx="136" cy="136"/>
          </a:xfrm>
        </p:grpSpPr>
        <p:sp>
          <p:nvSpPr>
            <p:cNvPr id="35894"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95"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896"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586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6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5862" name="Group 68"/>
          <p:cNvGrpSpPr>
            <a:grpSpLocks noChangeAspect="1"/>
          </p:cNvGrpSpPr>
          <p:nvPr/>
        </p:nvGrpSpPr>
        <p:grpSpPr bwMode="auto">
          <a:xfrm>
            <a:off x="4377734" y="1160219"/>
            <a:ext cx="336479" cy="476150"/>
            <a:chOff x="801" y="1409"/>
            <a:chExt cx="32" cy="56"/>
          </a:xfrm>
        </p:grpSpPr>
        <p:grpSp>
          <p:nvGrpSpPr>
            <p:cNvPr id="35889" name="Group 69"/>
            <p:cNvGrpSpPr>
              <a:grpSpLocks noChangeAspect="1"/>
            </p:cNvGrpSpPr>
            <p:nvPr/>
          </p:nvGrpSpPr>
          <p:grpSpPr bwMode="auto">
            <a:xfrm>
              <a:off x="801" y="1428"/>
              <a:ext cx="32" cy="37"/>
              <a:chOff x="653" y="204"/>
              <a:chExt cx="32" cy="31"/>
            </a:xfrm>
          </p:grpSpPr>
          <p:sp>
            <p:nvSpPr>
              <p:cNvPr id="35891"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92"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893"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5890"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5863" name="Group 74"/>
          <p:cNvGrpSpPr>
            <a:grpSpLocks noChangeAspect="1"/>
          </p:cNvGrpSpPr>
          <p:nvPr/>
        </p:nvGrpSpPr>
        <p:grpSpPr bwMode="auto">
          <a:xfrm>
            <a:off x="4377734" y="2906102"/>
            <a:ext cx="336479" cy="476150"/>
            <a:chOff x="801" y="1409"/>
            <a:chExt cx="32" cy="56"/>
          </a:xfrm>
        </p:grpSpPr>
        <p:grpSp>
          <p:nvGrpSpPr>
            <p:cNvPr id="35884" name="Group 75"/>
            <p:cNvGrpSpPr>
              <a:grpSpLocks noChangeAspect="1"/>
            </p:cNvGrpSpPr>
            <p:nvPr/>
          </p:nvGrpSpPr>
          <p:grpSpPr bwMode="auto">
            <a:xfrm>
              <a:off x="801" y="1428"/>
              <a:ext cx="32" cy="37"/>
              <a:chOff x="653" y="204"/>
              <a:chExt cx="32" cy="31"/>
            </a:xfrm>
          </p:grpSpPr>
          <p:sp>
            <p:nvSpPr>
              <p:cNvPr id="35886"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87"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888"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5885"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5864" name="Group 80"/>
          <p:cNvGrpSpPr>
            <a:grpSpLocks noChangeAspect="1"/>
          </p:cNvGrpSpPr>
          <p:nvPr/>
        </p:nvGrpSpPr>
        <p:grpSpPr bwMode="auto">
          <a:xfrm>
            <a:off x="4377734" y="4653573"/>
            <a:ext cx="336479" cy="476150"/>
            <a:chOff x="801" y="1409"/>
            <a:chExt cx="32" cy="56"/>
          </a:xfrm>
        </p:grpSpPr>
        <p:grpSp>
          <p:nvGrpSpPr>
            <p:cNvPr id="35879" name="Group 81"/>
            <p:cNvGrpSpPr>
              <a:grpSpLocks noChangeAspect="1"/>
            </p:cNvGrpSpPr>
            <p:nvPr/>
          </p:nvGrpSpPr>
          <p:grpSpPr bwMode="auto">
            <a:xfrm>
              <a:off x="801" y="1428"/>
              <a:ext cx="32" cy="37"/>
              <a:chOff x="653" y="204"/>
              <a:chExt cx="32" cy="31"/>
            </a:xfrm>
          </p:grpSpPr>
          <p:sp>
            <p:nvSpPr>
              <p:cNvPr id="35881"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82"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5883"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5880"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5865" name="Group 86"/>
          <p:cNvGrpSpPr>
            <a:grpSpLocks/>
          </p:cNvGrpSpPr>
          <p:nvPr/>
        </p:nvGrpSpPr>
        <p:grpSpPr bwMode="auto">
          <a:xfrm>
            <a:off x="757408" y="4096478"/>
            <a:ext cx="1514157" cy="1271320"/>
            <a:chOff x="408" y="2341"/>
            <a:chExt cx="816" cy="726"/>
          </a:xfrm>
        </p:grpSpPr>
        <p:sp>
          <p:nvSpPr>
            <p:cNvPr id="35869"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70"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871"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872"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873"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35874"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75"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76"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5877"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878"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5866"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35867" name="Text Box 98"/>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sp>
        <p:nvSpPr>
          <p:cNvPr id="3493989" name="Rectangle 101"/>
          <p:cNvSpPr>
            <a:spLocks noChangeArrowheads="1"/>
          </p:cNvSpPr>
          <p:nvPr/>
        </p:nvSpPr>
        <p:spPr bwMode="auto">
          <a:xfrm>
            <a:off x="7325103" y="525352"/>
            <a:ext cx="2734688" cy="753904"/>
          </a:xfrm>
          <a:prstGeom prst="rect">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Hydraulischer</a:t>
            </a:r>
          </a:p>
          <a:p>
            <a:pPr algn="ctr" eaLnBrk="1" hangingPunct="1"/>
            <a:r>
              <a:rPr lang="de-DE" altLang="de-DE" sz="1800" b="1" i="1">
                <a:solidFill>
                  <a:srgbClr val="CC3300"/>
                </a:solidFill>
              </a:rPr>
              <a:t>Abgleich?</a:t>
            </a:r>
          </a:p>
        </p:txBody>
      </p:sp>
    </p:spTree>
    <p:extLst>
      <p:ext uri="{BB962C8B-B14F-4D97-AF65-F5344CB8AC3E}">
        <p14:creationId xmlns:p14="http://schemas.microsoft.com/office/powerpoint/2010/main" val="1656166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93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398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892"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893"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894" name="Rectangle 5"/>
          <p:cNvSpPr>
            <a:spLocks noChangeArrowheads="1"/>
          </p:cNvSpPr>
          <p:nvPr/>
        </p:nvSpPr>
        <p:spPr bwMode="auto">
          <a:xfrm>
            <a:off x="4084109" y="4969419"/>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895"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896"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897"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7898" name="Group 9"/>
          <p:cNvGrpSpPr>
            <a:grpSpLocks noChangeAspect="1"/>
          </p:cNvGrpSpPr>
          <p:nvPr/>
        </p:nvGrpSpPr>
        <p:grpSpPr bwMode="auto">
          <a:xfrm>
            <a:off x="5009427" y="3144178"/>
            <a:ext cx="1515745" cy="953887"/>
            <a:chOff x="793" y="196"/>
            <a:chExt cx="121" cy="112"/>
          </a:xfrm>
        </p:grpSpPr>
        <p:sp>
          <p:nvSpPr>
            <p:cNvPr id="37974"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7975" name="Group 11"/>
            <p:cNvGrpSpPr>
              <a:grpSpLocks noChangeAspect="1"/>
            </p:cNvGrpSpPr>
            <p:nvPr/>
          </p:nvGrpSpPr>
          <p:grpSpPr bwMode="auto">
            <a:xfrm>
              <a:off x="803" y="206"/>
              <a:ext cx="101" cy="93"/>
              <a:chOff x="807" y="209"/>
              <a:chExt cx="209" cy="88"/>
            </a:xfrm>
          </p:grpSpPr>
          <p:grpSp>
            <p:nvGrpSpPr>
              <p:cNvPr id="37976" name="Group 12"/>
              <p:cNvGrpSpPr>
                <a:grpSpLocks noChangeAspect="1"/>
              </p:cNvGrpSpPr>
              <p:nvPr/>
            </p:nvGrpSpPr>
            <p:grpSpPr bwMode="auto">
              <a:xfrm>
                <a:off x="807" y="209"/>
                <a:ext cx="93" cy="88"/>
                <a:chOff x="807" y="209"/>
                <a:chExt cx="93" cy="88"/>
              </a:xfrm>
            </p:grpSpPr>
            <p:sp>
              <p:nvSpPr>
                <p:cNvPr id="37983"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84"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85"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86"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87"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7977" name="Group 18"/>
              <p:cNvGrpSpPr>
                <a:grpSpLocks noChangeAspect="1"/>
              </p:cNvGrpSpPr>
              <p:nvPr/>
            </p:nvGrpSpPr>
            <p:grpSpPr bwMode="auto">
              <a:xfrm>
                <a:off x="923" y="209"/>
                <a:ext cx="93" cy="88"/>
                <a:chOff x="807" y="209"/>
                <a:chExt cx="93" cy="88"/>
              </a:xfrm>
            </p:grpSpPr>
            <p:sp>
              <p:nvSpPr>
                <p:cNvPr id="37978"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79"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80"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81"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82"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7899" name="Group 24"/>
          <p:cNvGrpSpPr>
            <a:grpSpLocks noChangeAspect="1"/>
          </p:cNvGrpSpPr>
          <p:nvPr/>
        </p:nvGrpSpPr>
        <p:grpSpPr bwMode="auto">
          <a:xfrm>
            <a:off x="5009427" y="1399881"/>
            <a:ext cx="1515745" cy="952300"/>
            <a:chOff x="793" y="196"/>
            <a:chExt cx="121" cy="112"/>
          </a:xfrm>
        </p:grpSpPr>
        <p:sp>
          <p:nvSpPr>
            <p:cNvPr id="37960"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7961" name="Group 26"/>
            <p:cNvGrpSpPr>
              <a:grpSpLocks noChangeAspect="1"/>
            </p:cNvGrpSpPr>
            <p:nvPr/>
          </p:nvGrpSpPr>
          <p:grpSpPr bwMode="auto">
            <a:xfrm>
              <a:off x="803" y="206"/>
              <a:ext cx="101" cy="93"/>
              <a:chOff x="807" y="209"/>
              <a:chExt cx="209" cy="88"/>
            </a:xfrm>
          </p:grpSpPr>
          <p:grpSp>
            <p:nvGrpSpPr>
              <p:cNvPr id="37962" name="Group 27"/>
              <p:cNvGrpSpPr>
                <a:grpSpLocks noChangeAspect="1"/>
              </p:cNvGrpSpPr>
              <p:nvPr/>
            </p:nvGrpSpPr>
            <p:grpSpPr bwMode="auto">
              <a:xfrm>
                <a:off x="807" y="209"/>
                <a:ext cx="93" cy="88"/>
                <a:chOff x="807" y="209"/>
                <a:chExt cx="93" cy="88"/>
              </a:xfrm>
            </p:grpSpPr>
            <p:sp>
              <p:nvSpPr>
                <p:cNvPr id="37969"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70"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71"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72"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73"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7963" name="Group 33"/>
              <p:cNvGrpSpPr>
                <a:grpSpLocks noChangeAspect="1"/>
              </p:cNvGrpSpPr>
              <p:nvPr/>
            </p:nvGrpSpPr>
            <p:grpSpPr bwMode="auto">
              <a:xfrm>
                <a:off x="923" y="209"/>
                <a:ext cx="93" cy="88"/>
                <a:chOff x="807" y="209"/>
                <a:chExt cx="93" cy="88"/>
              </a:xfrm>
            </p:grpSpPr>
            <p:sp>
              <p:nvSpPr>
                <p:cNvPr id="37964"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65"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66"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67"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68"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7900" name="Group 39"/>
          <p:cNvGrpSpPr>
            <a:grpSpLocks noChangeAspect="1"/>
          </p:cNvGrpSpPr>
          <p:nvPr/>
        </p:nvGrpSpPr>
        <p:grpSpPr bwMode="auto">
          <a:xfrm>
            <a:off x="5009427" y="4891648"/>
            <a:ext cx="1515745" cy="950713"/>
            <a:chOff x="793" y="196"/>
            <a:chExt cx="121" cy="112"/>
          </a:xfrm>
        </p:grpSpPr>
        <p:sp>
          <p:nvSpPr>
            <p:cNvPr id="37946"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7947" name="Group 41"/>
            <p:cNvGrpSpPr>
              <a:grpSpLocks noChangeAspect="1"/>
            </p:cNvGrpSpPr>
            <p:nvPr/>
          </p:nvGrpSpPr>
          <p:grpSpPr bwMode="auto">
            <a:xfrm>
              <a:off x="803" y="206"/>
              <a:ext cx="101" cy="93"/>
              <a:chOff x="807" y="209"/>
              <a:chExt cx="209" cy="88"/>
            </a:xfrm>
          </p:grpSpPr>
          <p:grpSp>
            <p:nvGrpSpPr>
              <p:cNvPr id="37948" name="Group 42"/>
              <p:cNvGrpSpPr>
                <a:grpSpLocks noChangeAspect="1"/>
              </p:cNvGrpSpPr>
              <p:nvPr/>
            </p:nvGrpSpPr>
            <p:grpSpPr bwMode="auto">
              <a:xfrm>
                <a:off x="807" y="209"/>
                <a:ext cx="93" cy="88"/>
                <a:chOff x="807" y="209"/>
                <a:chExt cx="93" cy="88"/>
              </a:xfrm>
            </p:grpSpPr>
            <p:sp>
              <p:nvSpPr>
                <p:cNvPr id="37955"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6"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7"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8"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9"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37949" name="Group 48"/>
              <p:cNvGrpSpPr>
                <a:grpSpLocks noChangeAspect="1"/>
              </p:cNvGrpSpPr>
              <p:nvPr/>
            </p:nvGrpSpPr>
            <p:grpSpPr bwMode="auto">
              <a:xfrm>
                <a:off x="923" y="209"/>
                <a:ext cx="93" cy="88"/>
                <a:chOff x="807" y="209"/>
                <a:chExt cx="93" cy="88"/>
              </a:xfrm>
            </p:grpSpPr>
            <p:sp>
              <p:nvSpPr>
                <p:cNvPr id="37950"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1"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2"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3"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54"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37901"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02"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03"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04"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05"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06"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7907" name="Group 60"/>
          <p:cNvGrpSpPr>
            <a:grpSpLocks/>
          </p:cNvGrpSpPr>
          <p:nvPr/>
        </p:nvGrpSpPr>
        <p:grpSpPr bwMode="auto">
          <a:xfrm>
            <a:off x="3450829" y="5288440"/>
            <a:ext cx="252360" cy="238075"/>
            <a:chOff x="1451" y="2931"/>
            <a:chExt cx="136" cy="136"/>
          </a:xfrm>
        </p:grpSpPr>
        <p:sp>
          <p:nvSpPr>
            <p:cNvPr id="37943"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44"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45"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7908"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09"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7910" name="Group 66"/>
          <p:cNvGrpSpPr>
            <a:grpSpLocks noChangeAspect="1"/>
          </p:cNvGrpSpPr>
          <p:nvPr/>
        </p:nvGrpSpPr>
        <p:grpSpPr bwMode="auto">
          <a:xfrm>
            <a:off x="4377734" y="1160219"/>
            <a:ext cx="336479" cy="476150"/>
            <a:chOff x="801" y="1409"/>
            <a:chExt cx="32" cy="56"/>
          </a:xfrm>
        </p:grpSpPr>
        <p:grpSp>
          <p:nvGrpSpPr>
            <p:cNvPr id="37938" name="Group 67"/>
            <p:cNvGrpSpPr>
              <a:grpSpLocks noChangeAspect="1"/>
            </p:cNvGrpSpPr>
            <p:nvPr/>
          </p:nvGrpSpPr>
          <p:grpSpPr bwMode="auto">
            <a:xfrm>
              <a:off x="801" y="1428"/>
              <a:ext cx="32" cy="37"/>
              <a:chOff x="653" y="204"/>
              <a:chExt cx="32" cy="31"/>
            </a:xfrm>
          </p:grpSpPr>
          <p:sp>
            <p:nvSpPr>
              <p:cNvPr id="37940" name="AutoShape 68"/>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41" name="Line 69"/>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42" name="Line 70"/>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7939" name="Rectangle 71"/>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7911" name="Group 72"/>
          <p:cNvGrpSpPr>
            <a:grpSpLocks noChangeAspect="1"/>
          </p:cNvGrpSpPr>
          <p:nvPr/>
        </p:nvGrpSpPr>
        <p:grpSpPr bwMode="auto">
          <a:xfrm>
            <a:off x="4377734" y="2906102"/>
            <a:ext cx="336479" cy="476150"/>
            <a:chOff x="801" y="1409"/>
            <a:chExt cx="32" cy="56"/>
          </a:xfrm>
        </p:grpSpPr>
        <p:grpSp>
          <p:nvGrpSpPr>
            <p:cNvPr id="37933" name="Group 73"/>
            <p:cNvGrpSpPr>
              <a:grpSpLocks noChangeAspect="1"/>
            </p:cNvGrpSpPr>
            <p:nvPr/>
          </p:nvGrpSpPr>
          <p:grpSpPr bwMode="auto">
            <a:xfrm>
              <a:off x="801" y="1428"/>
              <a:ext cx="32" cy="37"/>
              <a:chOff x="653" y="204"/>
              <a:chExt cx="32" cy="31"/>
            </a:xfrm>
          </p:grpSpPr>
          <p:sp>
            <p:nvSpPr>
              <p:cNvPr id="37935" name="AutoShape 74"/>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36" name="Line 75"/>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37" name="Line 76"/>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7934" name="Rectangle 77"/>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7912" name="Group 78"/>
          <p:cNvGrpSpPr>
            <a:grpSpLocks noChangeAspect="1"/>
          </p:cNvGrpSpPr>
          <p:nvPr/>
        </p:nvGrpSpPr>
        <p:grpSpPr bwMode="auto">
          <a:xfrm>
            <a:off x="4377734" y="4653573"/>
            <a:ext cx="336479" cy="476150"/>
            <a:chOff x="801" y="1409"/>
            <a:chExt cx="32" cy="56"/>
          </a:xfrm>
        </p:grpSpPr>
        <p:grpSp>
          <p:nvGrpSpPr>
            <p:cNvPr id="37928" name="Group 79"/>
            <p:cNvGrpSpPr>
              <a:grpSpLocks noChangeAspect="1"/>
            </p:cNvGrpSpPr>
            <p:nvPr/>
          </p:nvGrpSpPr>
          <p:grpSpPr bwMode="auto">
            <a:xfrm>
              <a:off x="801" y="1428"/>
              <a:ext cx="32" cy="37"/>
              <a:chOff x="653" y="204"/>
              <a:chExt cx="32" cy="31"/>
            </a:xfrm>
          </p:grpSpPr>
          <p:sp>
            <p:nvSpPr>
              <p:cNvPr id="37930" name="AutoShape 8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31" name="Line 8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7932" name="Line 8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7929" name="Rectangle 8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7913" name="Group 84"/>
          <p:cNvGrpSpPr>
            <a:grpSpLocks/>
          </p:cNvGrpSpPr>
          <p:nvPr/>
        </p:nvGrpSpPr>
        <p:grpSpPr bwMode="auto">
          <a:xfrm>
            <a:off x="757408" y="4096478"/>
            <a:ext cx="1514157" cy="1271320"/>
            <a:chOff x="408" y="2341"/>
            <a:chExt cx="816" cy="726"/>
          </a:xfrm>
        </p:grpSpPr>
        <p:sp>
          <p:nvSpPr>
            <p:cNvPr id="37918" name="Oval 85"/>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19" name="Line 86"/>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20" name="Line 87"/>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21" name="Line 88"/>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22" name="Rectangle 89"/>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37923" name="Rectangle 90"/>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24" name="Rectangle 91"/>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25" name="Rectangle 92"/>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7926" name="Line 93"/>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27" name="Line 94"/>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7914" name="Text Box 95"/>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37915" name="Text Box 96"/>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sp>
        <p:nvSpPr>
          <p:cNvPr id="4023393" name="Rectangle 97"/>
          <p:cNvSpPr>
            <a:spLocks noChangeArrowheads="1"/>
          </p:cNvSpPr>
          <p:nvPr/>
        </p:nvSpPr>
        <p:spPr bwMode="auto">
          <a:xfrm>
            <a:off x="7534609" y="5129723"/>
            <a:ext cx="2525182" cy="674546"/>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Durchfluss</a:t>
            </a:r>
          </a:p>
          <a:p>
            <a:pPr algn="ctr" eaLnBrk="1" hangingPunct="1"/>
            <a:r>
              <a:rPr lang="de-DE" altLang="de-DE" sz="1800" b="1" i="1">
                <a:solidFill>
                  <a:srgbClr val="CC3300"/>
                </a:solidFill>
              </a:rPr>
              <a:t>drosseln!</a:t>
            </a:r>
          </a:p>
        </p:txBody>
      </p:sp>
      <p:sp>
        <p:nvSpPr>
          <p:cNvPr id="37917" name="Rectangle 99"/>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1140084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3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339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40"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41"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42" name="Rectangle 5"/>
          <p:cNvSpPr>
            <a:spLocks noChangeArrowheads="1"/>
          </p:cNvSpPr>
          <p:nvPr/>
        </p:nvSpPr>
        <p:spPr bwMode="auto">
          <a:xfrm>
            <a:off x="4084109" y="4969419"/>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43"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44"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45"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9946" name="Group 9"/>
          <p:cNvGrpSpPr>
            <a:grpSpLocks noChangeAspect="1"/>
          </p:cNvGrpSpPr>
          <p:nvPr/>
        </p:nvGrpSpPr>
        <p:grpSpPr bwMode="auto">
          <a:xfrm>
            <a:off x="5009427" y="3144178"/>
            <a:ext cx="1515745" cy="953887"/>
            <a:chOff x="793" y="196"/>
            <a:chExt cx="121" cy="112"/>
          </a:xfrm>
        </p:grpSpPr>
        <p:sp>
          <p:nvSpPr>
            <p:cNvPr id="40025"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0026" name="Group 11"/>
            <p:cNvGrpSpPr>
              <a:grpSpLocks noChangeAspect="1"/>
            </p:cNvGrpSpPr>
            <p:nvPr/>
          </p:nvGrpSpPr>
          <p:grpSpPr bwMode="auto">
            <a:xfrm>
              <a:off x="803" y="206"/>
              <a:ext cx="101" cy="93"/>
              <a:chOff x="807" y="209"/>
              <a:chExt cx="209" cy="88"/>
            </a:xfrm>
          </p:grpSpPr>
          <p:grpSp>
            <p:nvGrpSpPr>
              <p:cNvPr id="40027" name="Group 12"/>
              <p:cNvGrpSpPr>
                <a:grpSpLocks noChangeAspect="1"/>
              </p:cNvGrpSpPr>
              <p:nvPr/>
            </p:nvGrpSpPr>
            <p:grpSpPr bwMode="auto">
              <a:xfrm>
                <a:off x="807" y="209"/>
                <a:ext cx="93" cy="88"/>
                <a:chOff x="807" y="209"/>
                <a:chExt cx="93" cy="88"/>
              </a:xfrm>
            </p:grpSpPr>
            <p:sp>
              <p:nvSpPr>
                <p:cNvPr id="4003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0028" name="Group 18"/>
              <p:cNvGrpSpPr>
                <a:grpSpLocks noChangeAspect="1"/>
              </p:cNvGrpSpPr>
              <p:nvPr/>
            </p:nvGrpSpPr>
            <p:grpSpPr bwMode="auto">
              <a:xfrm>
                <a:off x="923" y="209"/>
                <a:ext cx="93" cy="88"/>
                <a:chOff x="807" y="209"/>
                <a:chExt cx="93" cy="88"/>
              </a:xfrm>
            </p:grpSpPr>
            <p:sp>
              <p:nvSpPr>
                <p:cNvPr id="4002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3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9947" name="Group 24"/>
          <p:cNvGrpSpPr>
            <a:grpSpLocks noChangeAspect="1"/>
          </p:cNvGrpSpPr>
          <p:nvPr/>
        </p:nvGrpSpPr>
        <p:grpSpPr bwMode="auto">
          <a:xfrm>
            <a:off x="5009427" y="1399881"/>
            <a:ext cx="1515745" cy="952300"/>
            <a:chOff x="793" y="196"/>
            <a:chExt cx="121" cy="112"/>
          </a:xfrm>
        </p:grpSpPr>
        <p:sp>
          <p:nvSpPr>
            <p:cNvPr id="40011"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0012" name="Group 26"/>
            <p:cNvGrpSpPr>
              <a:grpSpLocks noChangeAspect="1"/>
            </p:cNvGrpSpPr>
            <p:nvPr/>
          </p:nvGrpSpPr>
          <p:grpSpPr bwMode="auto">
            <a:xfrm>
              <a:off x="803" y="206"/>
              <a:ext cx="101" cy="93"/>
              <a:chOff x="807" y="209"/>
              <a:chExt cx="209" cy="88"/>
            </a:xfrm>
          </p:grpSpPr>
          <p:grpSp>
            <p:nvGrpSpPr>
              <p:cNvPr id="40013" name="Group 27"/>
              <p:cNvGrpSpPr>
                <a:grpSpLocks noChangeAspect="1"/>
              </p:cNvGrpSpPr>
              <p:nvPr/>
            </p:nvGrpSpPr>
            <p:grpSpPr bwMode="auto">
              <a:xfrm>
                <a:off x="807" y="209"/>
                <a:ext cx="93" cy="88"/>
                <a:chOff x="807" y="209"/>
                <a:chExt cx="93" cy="88"/>
              </a:xfrm>
            </p:grpSpPr>
            <p:sp>
              <p:nvSpPr>
                <p:cNvPr id="40020"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21"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22"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23"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24"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0014" name="Group 33"/>
              <p:cNvGrpSpPr>
                <a:grpSpLocks noChangeAspect="1"/>
              </p:cNvGrpSpPr>
              <p:nvPr/>
            </p:nvGrpSpPr>
            <p:grpSpPr bwMode="auto">
              <a:xfrm>
                <a:off x="923" y="209"/>
                <a:ext cx="93" cy="88"/>
                <a:chOff x="807" y="209"/>
                <a:chExt cx="93" cy="88"/>
              </a:xfrm>
            </p:grpSpPr>
            <p:sp>
              <p:nvSpPr>
                <p:cNvPr id="40015"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16"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17"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18"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19"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39948" name="Group 39"/>
          <p:cNvGrpSpPr>
            <a:grpSpLocks noChangeAspect="1"/>
          </p:cNvGrpSpPr>
          <p:nvPr/>
        </p:nvGrpSpPr>
        <p:grpSpPr bwMode="auto">
          <a:xfrm>
            <a:off x="5009427" y="4891648"/>
            <a:ext cx="1515745" cy="950713"/>
            <a:chOff x="793" y="196"/>
            <a:chExt cx="121" cy="112"/>
          </a:xfrm>
        </p:grpSpPr>
        <p:sp>
          <p:nvSpPr>
            <p:cNvPr id="39997"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9998" name="Group 41"/>
            <p:cNvGrpSpPr>
              <a:grpSpLocks noChangeAspect="1"/>
            </p:cNvGrpSpPr>
            <p:nvPr/>
          </p:nvGrpSpPr>
          <p:grpSpPr bwMode="auto">
            <a:xfrm>
              <a:off x="803" y="206"/>
              <a:ext cx="101" cy="93"/>
              <a:chOff x="807" y="209"/>
              <a:chExt cx="209" cy="88"/>
            </a:xfrm>
          </p:grpSpPr>
          <p:grpSp>
            <p:nvGrpSpPr>
              <p:cNvPr id="39999" name="Group 42"/>
              <p:cNvGrpSpPr>
                <a:grpSpLocks noChangeAspect="1"/>
              </p:cNvGrpSpPr>
              <p:nvPr/>
            </p:nvGrpSpPr>
            <p:grpSpPr bwMode="auto">
              <a:xfrm>
                <a:off x="807" y="209"/>
                <a:ext cx="93" cy="88"/>
                <a:chOff x="807" y="209"/>
                <a:chExt cx="93" cy="88"/>
              </a:xfrm>
            </p:grpSpPr>
            <p:sp>
              <p:nvSpPr>
                <p:cNvPr id="40006"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07"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08"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09"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10"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0000" name="Group 48"/>
              <p:cNvGrpSpPr>
                <a:grpSpLocks noChangeAspect="1"/>
              </p:cNvGrpSpPr>
              <p:nvPr/>
            </p:nvGrpSpPr>
            <p:grpSpPr bwMode="auto">
              <a:xfrm>
                <a:off x="923" y="209"/>
                <a:ext cx="93" cy="88"/>
                <a:chOff x="807" y="209"/>
                <a:chExt cx="93" cy="88"/>
              </a:xfrm>
            </p:grpSpPr>
            <p:sp>
              <p:nvSpPr>
                <p:cNvPr id="40001"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02"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03"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04"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005"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39949"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50"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51"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52"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53"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54"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9955" name="Group 60"/>
          <p:cNvGrpSpPr>
            <a:grpSpLocks/>
          </p:cNvGrpSpPr>
          <p:nvPr/>
        </p:nvGrpSpPr>
        <p:grpSpPr bwMode="auto">
          <a:xfrm>
            <a:off x="3450829" y="5288440"/>
            <a:ext cx="252360" cy="238075"/>
            <a:chOff x="1451" y="2931"/>
            <a:chExt cx="136" cy="136"/>
          </a:xfrm>
        </p:grpSpPr>
        <p:sp>
          <p:nvSpPr>
            <p:cNvPr id="39994"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95"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996"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9956"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57"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39958" name="Group 68"/>
          <p:cNvGrpSpPr>
            <a:grpSpLocks noChangeAspect="1"/>
          </p:cNvGrpSpPr>
          <p:nvPr/>
        </p:nvGrpSpPr>
        <p:grpSpPr bwMode="auto">
          <a:xfrm>
            <a:off x="4377734" y="1160219"/>
            <a:ext cx="336479" cy="476150"/>
            <a:chOff x="801" y="1409"/>
            <a:chExt cx="32" cy="56"/>
          </a:xfrm>
        </p:grpSpPr>
        <p:grpSp>
          <p:nvGrpSpPr>
            <p:cNvPr id="39989" name="Group 69"/>
            <p:cNvGrpSpPr>
              <a:grpSpLocks noChangeAspect="1"/>
            </p:cNvGrpSpPr>
            <p:nvPr/>
          </p:nvGrpSpPr>
          <p:grpSpPr bwMode="auto">
            <a:xfrm>
              <a:off x="801" y="1428"/>
              <a:ext cx="32" cy="37"/>
              <a:chOff x="653" y="204"/>
              <a:chExt cx="32" cy="31"/>
            </a:xfrm>
          </p:grpSpPr>
          <p:sp>
            <p:nvSpPr>
              <p:cNvPr id="39991"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92"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9993"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9990"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9959" name="Group 74"/>
          <p:cNvGrpSpPr>
            <a:grpSpLocks noChangeAspect="1"/>
          </p:cNvGrpSpPr>
          <p:nvPr/>
        </p:nvGrpSpPr>
        <p:grpSpPr bwMode="auto">
          <a:xfrm>
            <a:off x="4377734" y="2906102"/>
            <a:ext cx="336479" cy="476150"/>
            <a:chOff x="801" y="1409"/>
            <a:chExt cx="32" cy="56"/>
          </a:xfrm>
        </p:grpSpPr>
        <p:grpSp>
          <p:nvGrpSpPr>
            <p:cNvPr id="39984" name="Group 75"/>
            <p:cNvGrpSpPr>
              <a:grpSpLocks noChangeAspect="1"/>
            </p:cNvGrpSpPr>
            <p:nvPr/>
          </p:nvGrpSpPr>
          <p:grpSpPr bwMode="auto">
            <a:xfrm>
              <a:off x="801" y="1428"/>
              <a:ext cx="32" cy="37"/>
              <a:chOff x="653" y="204"/>
              <a:chExt cx="32" cy="31"/>
            </a:xfrm>
          </p:grpSpPr>
          <p:sp>
            <p:nvSpPr>
              <p:cNvPr id="39986"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87"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9988"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9985"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9960" name="Group 80"/>
          <p:cNvGrpSpPr>
            <a:grpSpLocks noChangeAspect="1"/>
          </p:cNvGrpSpPr>
          <p:nvPr/>
        </p:nvGrpSpPr>
        <p:grpSpPr bwMode="auto">
          <a:xfrm>
            <a:off x="4377734" y="4653573"/>
            <a:ext cx="336479" cy="476150"/>
            <a:chOff x="801" y="1409"/>
            <a:chExt cx="32" cy="56"/>
          </a:xfrm>
        </p:grpSpPr>
        <p:grpSp>
          <p:nvGrpSpPr>
            <p:cNvPr id="39979" name="Group 81"/>
            <p:cNvGrpSpPr>
              <a:grpSpLocks noChangeAspect="1"/>
            </p:cNvGrpSpPr>
            <p:nvPr/>
          </p:nvGrpSpPr>
          <p:grpSpPr bwMode="auto">
            <a:xfrm>
              <a:off x="801" y="1428"/>
              <a:ext cx="32" cy="37"/>
              <a:chOff x="653" y="204"/>
              <a:chExt cx="32" cy="31"/>
            </a:xfrm>
          </p:grpSpPr>
          <p:sp>
            <p:nvSpPr>
              <p:cNvPr id="39981"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82"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9983"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9980"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39961" name="Group 89"/>
          <p:cNvGrpSpPr>
            <a:grpSpLocks/>
          </p:cNvGrpSpPr>
          <p:nvPr/>
        </p:nvGrpSpPr>
        <p:grpSpPr bwMode="auto">
          <a:xfrm>
            <a:off x="757408" y="4096478"/>
            <a:ext cx="1514157" cy="1271320"/>
            <a:chOff x="408" y="2341"/>
            <a:chExt cx="816" cy="726"/>
          </a:xfrm>
        </p:grpSpPr>
        <p:sp>
          <p:nvSpPr>
            <p:cNvPr id="39969"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70"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971"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972"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973"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39974"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75"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76"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39977"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978"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9962"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grpSp>
        <p:nvGrpSpPr>
          <p:cNvPr id="39963" name="Group 113"/>
          <p:cNvGrpSpPr>
            <a:grpSpLocks/>
          </p:cNvGrpSpPr>
          <p:nvPr/>
        </p:nvGrpSpPr>
        <p:grpSpPr bwMode="auto">
          <a:xfrm>
            <a:off x="4336468" y="4177422"/>
            <a:ext cx="2693422" cy="634867"/>
            <a:chOff x="2336" y="2387"/>
            <a:chExt cx="1451" cy="363"/>
          </a:xfrm>
        </p:grpSpPr>
        <p:sp>
          <p:nvSpPr>
            <p:cNvPr id="39967" name="Line 101"/>
            <p:cNvSpPr>
              <a:spLocks noChangeShapeType="1"/>
            </p:cNvSpPr>
            <p:nvPr/>
          </p:nvSpPr>
          <p:spPr bwMode="auto">
            <a:xfrm flipH="1">
              <a:off x="2608" y="2659"/>
              <a:ext cx="45" cy="9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968" name="Text Box 102"/>
            <p:cNvSpPr txBox="1">
              <a:spLocks noChangeArrowheads="1"/>
            </p:cNvSpPr>
            <p:nvPr/>
          </p:nvSpPr>
          <p:spPr bwMode="auto">
            <a:xfrm>
              <a:off x="2336" y="2387"/>
              <a:ext cx="1451"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Den maximalen Durchfluss begrenzen (drosseln)</a:t>
              </a:r>
            </a:p>
          </p:txBody>
        </p:sp>
      </p:grpSp>
      <p:sp>
        <p:nvSpPr>
          <p:cNvPr id="39964" name="Text Box 103"/>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sp>
        <p:nvSpPr>
          <p:cNvPr id="39965" name="Rectangle 104"/>
          <p:cNvSpPr>
            <a:spLocks noChangeArrowheads="1"/>
          </p:cNvSpPr>
          <p:nvPr/>
        </p:nvSpPr>
        <p:spPr bwMode="auto">
          <a:xfrm>
            <a:off x="7534609" y="5129723"/>
            <a:ext cx="2525182" cy="674546"/>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Durchfluss</a:t>
            </a:r>
          </a:p>
          <a:p>
            <a:pPr algn="ctr" eaLnBrk="1" hangingPunct="1"/>
            <a:r>
              <a:rPr lang="de-DE" altLang="de-DE" sz="1800" b="1" i="1">
                <a:solidFill>
                  <a:srgbClr val="CC3300"/>
                </a:solidFill>
              </a:rPr>
              <a:t>drosseln!</a:t>
            </a:r>
          </a:p>
        </p:txBody>
      </p:sp>
      <p:sp>
        <p:nvSpPr>
          <p:cNvPr id="39966" name="Rectangle 114"/>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255541767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88"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89" name="Rectangle 4"/>
          <p:cNvSpPr>
            <a:spLocks noChangeArrowheads="1"/>
          </p:cNvSpPr>
          <p:nvPr/>
        </p:nvSpPr>
        <p:spPr bwMode="auto">
          <a:xfrm>
            <a:off x="6482317" y="5685232"/>
            <a:ext cx="547573" cy="79358"/>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90" name="Rectangle 5"/>
          <p:cNvSpPr>
            <a:spLocks noChangeArrowheads="1"/>
          </p:cNvSpPr>
          <p:nvPr/>
        </p:nvSpPr>
        <p:spPr bwMode="auto">
          <a:xfrm>
            <a:off x="4084109" y="4969419"/>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91"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92"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93"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1994" name="Group 9"/>
          <p:cNvGrpSpPr>
            <a:grpSpLocks noChangeAspect="1"/>
          </p:cNvGrpSpPr>
          <p:nvPr/>
        </p:nvGrpSpPr>
        <p:grpSpPr bwMode="auto">
          <a:xfrm>
            <a:off x="5009427" y="3144178"/>
            <a:ext cx="1515745" cy="953887"/>
            <a:chOff x="793" y="196"/>
            <a:chExt cx="121" cy="112"/>
          </a:xfrm>
        </p:grpSpPr>
        <p:sp>
          <p:nvSpPr>
            <p:cNvPr id="42074"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2075" name="Group 11"/>
            <p:cNvGrpSpPr>
              <a:grpSpLocks noChangeAspect="1"/>
            </p:cNvGrpSpPr>
            <p:nvPr/>
          </p:nvGrpSpPr>
          <p:grpSpPr bwMode="auto">
            <a:xfrm>
              <a:off x="803" y="206"/>
              <a:ext cx="101" cy="93"/>
              <a:chOff x="807" y="209"/>
              <a:chExt cx="209" cy="88"/>
            </a:xfrm>
          </p:grpSpPr>
          <p:grpSp>
            <p:nvGrpSpPr>
              <p:cNvPr id="42076" name="Group 12"/>
              <p:cNvGrpSpPr>
                <a:grpSpLocks noChangeAspect="1"/>
              </p:cNvGrpSpPr>
              <p:nvPr/>
            </p:nvGrpSpPr>
            <p:grpSpPr bwMode="auto">
              <a:xfrm>
                <a:off x="807" y="209"/>
                <a:ext cx="93" cy="88"/>
                <a:chOff x="807" y="209"/>
                <a:chExt cx="93" cy="88"/>
              </a:xfrm>
            </p:grpSpPr>
            <p:sp>
              <p:nvSpPr>
                <p:cNvPr id="42083"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84"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85"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86"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87"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2077" name="Group 18"/>
              <p:cNvGrpSpPr>
                <a:grpSpLocks noChangeAspect="1"/>
              </p:cNvGrpSpPr>
              <p:nvPr/>
            </p:nvGrpSpPr>
            <p:grpSpPr bwMode="auto">
              <a:xfrm>
                <a:off x="923" y="209"/>
                <a:ext cx="93" cy="88"/>
                <a:chOff x="807" y="209"/>
                <a:chExt cx="93" cy="88"/>
              </a:xfrm>
            </p:grpSpPr>
            <p:sp>
              <p:nvSpPr>
                <p:cNvPr id="42078"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79"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80"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81"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82"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1995" name="Group 24"/>
          <p:cNvGrpSpPr>
            <a:grpSpLocks noChangeAspect="1"/>
          </p:cNvGrpSpPr>
          <p:nvPr/>
        </p:nvGrpSpPr>
        <p:grpSpPr bwMode="auto">
          <a:xfrm>
            <a:off x="5009427" y="1399881"/>
            <a:ext cx="1515745" cy="952300"/>
            <a:chOff x="793" y="196"/>
            <a:chExt cx="121" cy="112"/>
          </a:xfrm>
        </p:grpSpPr>
        <p:sp>
          <p:nvSpPr>
            <p:cNvPr id="42060"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2061" name="Group 26"/>
            <p:cNvGrpSpPr>
              <a:grpSpLocks noChangeAspect="1"/>
            </p:cNvGrpSpPr>
            <p:nvPr/>
          </p:nvGrpSpPr>
          <p:grpSpPr bwMode="auto">
            <a:xfrm>
              <a:off x="803" y="206"/>
              <a:ext cx="101" cy="93"/>
              <a:chOff x="807" y="209"/>
              <a:chExt cx="209" cy="88"/>
            </a:xfrm>
          </p:grpSpPr>
          <p:grpSp>
            <p:nvGrpSpPr>
              <p:cNvPr id="42062" name="Group 27"/>
              <p:cNvGrpSpPr>
                <a:grpSpLocks noChangeAspect="1"/>
              </p:cNvGrpSpPr>
              <p:nvPr/>
            </p:nvGrpSpPr>
            <p:grpSpPr bwMode="auto">
              <a:xfrm>
                <a:off x="807" y="209"/>
                <a:ext cx="93" cy="88"/>
                <a:chOff x="807" y="209"/>
                <a:chExt cx="93" cy="88"/>
              </a:xfrm>
            </p:grpSpPr>
            <p:sp>
              <p:nvSpPr>
                <p:cNvPr id="42069"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70"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71"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72"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73"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2063" name="Group 33"/>
              <p:cNvGrpSpPr>
                <a:grpSpLocks noChangeAspect="1"/>
              </p:cNvGrpSpPr>
              <p:nvPr/>
            </p:nvGrpSpPr>
            <p:grpSpPr bwMode="auto">
              <a:xfrm>
                <a:off x="923" y="209"/>
                <a:ext cx="93" cy="88"/>
                <a:chOff x="807" y="209"/>
                <a:chExt cx="93" cy="88"/>
              </a:xfrm>
            </p:grpSpPr>
            <p:sp>
              <p:nvSpPr>
                <p:cNvPr id="42064"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65"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66"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67"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68"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1996" name="Group 39"/>
          <p:cNvGrpSpPr>
            <a:grpSpLocks noChangeAspect="1"/>
          </p:cNvGrpSpPr>
          <p:nvPr/>
        </p:nvGrpSpPr>
        <p:grpSpPr bwMode="auto">
          <a:xfrm>
            <a:off x="5009427" y="4891648"/>
            <a:ext cx="1515745" cy="950713"/>
            <a:chOff x="793" y="196"/>
            <a:chExt cx="121" cy="112"/>
          </a:xfrm>
        </p:grpSpPr>
        <p:sp>
          <p:nvSpPr>
            <p:cNvPr id="42046"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2047" name="Group 41"/>
            <p:cNvGrpSpPr>
              <a:grpSpLocks noChangeAspect="1"/>
            </p:cNvGrpSpPr>
            <p:nvPr/>
          </p:nvGrpSpPr>
          <p:grpSpPr bwMode="auto">
            <a:xfrm>
              <a:off x="803" y="206"/>
              <a:ext cx="101" cy="93"/>
              <a:chOff x="807" y="209"/>
              <a:chExt cx="209" cy="88"/>
            </a:xfrm>
          </p:grpSpPr>
          <p:grpSp>
            <p:nvGrpSpPr>
              <p:cNvPr id="42048" name="Group 42"/>
              <p:cNvGrpSpPr>
                <a:grpSpLocks noChangeAspect="1"/>
              </p:cNvGrpSpPr>
              <p:nvPr/>
            </p:nvGrpSpPr>
            <p:grpSpPr bwMode="auto">
              <a:xfrm>
                <a:off x="807" y="209"/>
                <a:ext cx="93" cy="88"/>
                <a:chOff x="807" y="209"/>
                <a:chExt cx="93" cy="88"/>
              </a:xfrm>
            </p:grpSpPr>
            <p:sp>
              <p:nvSpPr>
                <p:cNvPr id="42055"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6"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7"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8"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9"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2049" name="Group 48"/>
              <p:cNvGrpSpPr>
                <a:grpSpLocks noChangeAspect="1"/>
              </p:cNvGrpSpPr>
              <p:nvPr/>
            </p:nvGrpSpPr>
            <p:grpSpPr bwMode="auto">
              <a:xfrm>
                <a:off x="923" y="209"/>
                <a:ext cx="93" cy="88"/>
                <a:chOff x="807" y="209"/>
                <a:chExt cx="93" cy="88"/>
              </a:xfrm>
            </p:grpSpPr>
            <p:sp>
              <p:nvSpPr>
                <p:cNvPr id="42050"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1"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2"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3"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54"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41997"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98"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1999"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00"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01"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02"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2003" name="Group 60"/>
          <p:cNvGrpSpPr>
            <a:grpSpLocks/>
          </p:cNvGrpSpPr>
          <p:nvPr/>
        </p:nvGrpSpPr>
        <p:grpSpPr bwMode="auto">
          <a:xfrm>
            <a:off x="3450829" y="5288440"/>
            <a:ext cx="252360" cy="238075"/>
            <a:chOff x="1451" y="2931"/>
            <a:chExt cx="136" cy="136"/>
          </a:xfrm>
        </p:grpSpPr>
        <p:sp>
          <p:nvSpPr>
            <p:cNvPr id="42043"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44"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45"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2004"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05"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2006" name="Group 68"/>
          <p:cNvGrpSpPr>
            <a:grpSpLocks noChangeAspect="1"/>
          </p:cNvGrpSpPr>
          <p:nvPr/>
        </p:nvGrpSpPr>
        <p:grpSpPr bwMode="auto">
          <a:xfrm>
            <a:off x="4377734" y="1160219"/>
            <a:ext cx="336479" cy="476150"/>
            <a:chOff x="801" y="1409"/>
            <a:chExt cx="32" cy="56"/>
          </a:xfrm>
        </p:grpSpPr>
        <p:grpSp>
          <p:nvGrpSpPr>
            <p:cNvPr id="42038" name="Group 69"/>
            <p:cNvGrpSpPr>
              <a:grpSpLocks noChangeAspect="1"/>
            </p:cNvGrpSpPr>
            <p:nvPr/>
          </p:nvGrpSpPr>
          <p:grpSpPr bwMode="auto">
            <a:xfrm>
              <a:off x="801" y="1428"/>
              <a:ext cx="32" cy="37"/>
              <a:chOff x="653" y="204"/>
              <a:chExt cx="32" cy="31"/>
            </a:xfrm>
          </p:grpSpPr>
          <p:sp>
            <p:nvSpPr>
              <p:cNvPr id="42040"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41"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42"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2039"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2007" name="Group 74"/>
          <p:cNvGrpSpPr>
            <a:grpSpLocks noChangeAspect="1"/>
          </p:cNvGrpSpPr>
          <p:nvPr/>
        </p:nvGrpSpPr>
        <p:grpSpPr bwMode="auto">
          <a:xfrm>
            <a:off x="4377734" y="2906102"/>
            <a:ext cx="336479" cy="476150"/>
            <a:chOff x="801" y="1409"/>
            <a:chExt cx="32" cy="56"/>
          </a:xfrm>
        </p:grpSpPr>
        <p:grpSp>
          <p:nvGrpSpPr>
            <p:cNvPr id="42033" name="Group 75"/>
            <p:cNvGrpSpPr>
              <a:grpSpLocks noChangeAspect="1"/>
            </p:cNvGrpSpPr>
            <p:nvPr/>
          </p:nvGrpSpPr>
          <p:grpSpPr bwMode="auto">
            <a:xfrm>
              <a:off x="801" y="1428"/>
              <a:ext cx="32" cy="37"/>
              <a:chOff x="653" y="204"/>
              <a:chExt cx="32" cy="31"/>
            </a:xfrm>
          </p:grpSpPr>
          <p:sp>
            <p:nvSpPr>
              <p:cNvPr id="42035"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36"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37"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2034"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2008" name="Group 80"/>
          <p:cNvGrpSpPr>
            <a:grpSpLocks noChangeAspect="1"/>
          </p:cNvGrpSpPr>
          <p:nvPr/>
        </p:nvGrpSpPr>
        <p:grpSpPr bwMode="auto">
          <a:xfrm>
            <a:off x="4377734" y="4653573"/>
            <a:ext cx="336479" cy="476150"/>
            <a:chOff x="801" y="1409"/>
            <a:chExt cx="32" cy="56"/>
          </a:xfrm>
        </p:grpSpPr>
        <p:grpSp>
          <p:nvGrpSpPr>
            <p:cNvPr id="42028" name="Group 81"/>
            <p:cNvGrpSpPr>
              <a:grpSpLocks noChangeAspect="1"/>
            </p:cNvGrpSpPr>
            <p:nvPr/>
          </p:nvGrpSpPr>
          <p:grpSpPr bwMode="auto">
            <a:xfrm>
              <a:off x="801" y="1428"/>
              <a:ext cx="32" cy="37"/>
              <a:chOff x="653" y="204"/>
              <a:chExt cx="32" cy="31"/>
            </a:xfrm>
          </p:grpSpPr>
          <p:sp>
            <p:nvSpPr>
              <p:cNvPr id="42030"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31"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2032"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2029"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2009" name="Group 86"/>
          <p:cNvGrpSpPr>
            <a:grpSpLocks/>
          </p:cNvGrpSpPr>
          <p:nvPr/>
        </p:nvGrpSpPr>
        <p:grpSpPr bwMode="auto">
          <a:xfrm>
            <a:off x="757408" y="4096478"/>
            <a:ext cx="1514157" cy="1271320"/>
            <a:chOff x="408" y="2341"/>
            <a:chExt cx="816" cy="726"/>
          </a:xfrm>
        </p:grpSpPr>
        <p:sp>
          <p:nvSpPr>
            <p:cNvPr id="42018" name="Oval 87"/>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19" name="Line 88"/>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0" name="Line 89"/>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1" name="Line 90"/>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2" name="Rectangle 91"/>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42023" name="Rectangle 92"/>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24" name="Rectangle 93"/>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25" name="Rectangle 94"/>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26" name="Line 95"/>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7" name="Line 96"/>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2010" name="Text Box 97"/>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42011" name="Line 98"/>
          <p:cNvSpPr>
            <a:spLocks noChangeShapeType="1"/>
          </p:cNvSpPr>
          <p:nvPr/>
        </p:nvSpPr>
        <p:spPr bwMode="auto">
          <a:xfrm flipH="1">
            <a:off x="4841187" y="4653572"/>
            <a:ext cx="84120" cy="15871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12" name="Text Box 99"/>
          <p:cNvSpPr txBox="1">
            <a:spLocks noChangeArrowheads="1"/>
          </p:cNvSpPr>
          <p:nvPr/>
        </p:nvSpPr>
        <p:spPr bwMode="auto">
          <a:xfrm>
            <a:off x="4336468" y="4177422"/>
            <a:ext cx="2693422" cy="51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Den maximalen Durchfluss begrenzen (drosseln)</a:t>
            </a:r>
          </a:p>
        </p:txBody>
      </p:sp>
      <p:sp>
        <p:nvSpPr>
          <p:cNvPr id="42013" name="Text Box 100"/>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p:txBody>
      </p:sp>
      <p:grpSp>
        <p:nvGrpSpPr>
          <p:cNvPr id="42014" name="Group 102"/>
          <p:cNvGrpSpPr>
            <a:grpSpLocks/>
          </p:cNvGrpSpPr>
          <p:nvPr/>
        </p:nvGrpSpPr>
        <p:grpSpPr bwMode="auto">
          <a:xfrm>
            <a:off x="4755481" y="4850381"/>
            <a:ext cx="169827" cy="319021"/>
            <a:chOff x="2562" y="2908"/>
            <a:chExt cx="91" cy="159"/>
          </a:xfrm>
        </p:grpSpPr>
        <p:sp>
          <p:nvSpPr>
            <p:cNvPr id="42016" name="Rectangle 103"/>
            <p:cNvSpPr>
              <a:spLocks noChangeArrowheads="1"/>
            </p:cNvSpPr>
            <p:nvPr/>
          </p:nvSpPr>
          <p:spPr bwMode="auto">
            <a:xfrm>
              <a:off x="2562" y="2908"/>
              <a:ext cx="91"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2017" name="Rectangle 104"/>
            <p:cNvSpPr>
              <a:spLocks noChangeArrowheads="1"/>
            </p:cNvSpPr>
            <p:nvPr/>
          </p:nvSpPr>
          <p:spPr bwMode="auto">
            <a:xfrm>
              <a:off x="2562" y="3022"/>
              <a:ext cx="91"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42015" name="Rectangle 105"/>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14679422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953418" y="1259557"/>
            <a:ext cx="9666386" cy="5632311"/>
          </a:xfrm>
          <a:prstGeom prst="rect">
            <a:avLst/>
          </a:prstGeom>
          <a:noFill/>
        </p:spPr>
        <p:txBody>
          <a:bodyPr wrap="square" rtlCol="0">
            <a:spAutoFit/>
          </a:bodyPr>
          <a:lstStyle/>
          <a:p>
            <a:pPr marL="342900" indent="-342900">
              <a:buFont typeface="Arial" panose="020B0604020202020204" pitchFamily="34" charset="0"/>
              <a:buChar char="•"/>
            </a:pPr>
            <a:r>
              <a:rPr lang="de-DE" sz="2000" b="1" dirty="0" smtClean="0">
                <a:solidFill>
                  <a:schemeClr val="tx1">
                    <a:lumMod val="85000"/>
                    <a:lumOff val="15000"/>
                  </a:schemeClr>
                </a:solidFill>
              </a:rPr>
              <a:t>Heizungspumpen</a:t>
            </a:r>
            <a:r>
              <a:rPr lang="de-DE" sz="2000" dirty="0" smtClean="0">
                <a:solidFill>
                  <a:schemeClr val="tx1">
                    <a:lumMod val="85000"/>
                    <a:lumOff val="15000"/>
                  </a:schemeClr>
                </a:solidFill>
              </a:rPr>
              <a:t/>
            </a:r>
            <a:br>
              <a:rPr lang="de-DE" sz="2000" dirty="0" smtClean="0">
                <a:solidFill>
                  <a:schemeClr val="tx1">
                    <a:lumMod val="85000"/>
                    <a:lumOff val="15000"/>
                  </a:schemeClr>
                </a:solidFill>
              </a:rPr>
            </a:br>
            <a:r>
              <a:rPr lang="de-DE" sz="2000" dirty="0" smtClean="0">
                <a:solidFill>
                  <a:schemeClr val="tx1">
                    <a:lumMod val="85000"/>
                    <a:lumOff val="15000"/>
                  </a:schemeClr>
                </a:solidFill>
              </a:rPr>
              <a:t>(pumpen das Heizungswasser durch Heizkörper / Fußbodenheizung)</a:t>
            </a:r>
          </a:p>
          <a:p>
            <a:pPr marL="342900" indent="-342900">
              <a:buFont typeface="Arial" panose="020B0604020202020204" pitchFamily="34" charset="0"/>
              <a:buChar char="•"/>
            </a:pPr>
            <a:endParaRPr lang="de-DE" sz="2000" dirty="0">
              <a:solidFill>
                <a:schemeClr val="tx1">
                  <a:lumMod val="85000"/>
                  <a:lumOff val="15000"/>
                </a:schemeClr>
              </a:solidFill>
            </a:endParaRPr>
          </a:p>
          <a:p>
            <a:pPr marL="342900" indent="-342900">
              <a:buFont typeface="Arial" panose="020B0604020202020204" pitchFamily="34" charset="0"/>
              <a:buChar char="•"/>
            </a:pPr>
            <a:r>
              <a:rPr lang="de-DE" sz="2000" b="1" dirty="0" smtClean="0">
                <a:solidFill>
                  <a:schemeClr val="tx1">
                    <a:lumMod val="85000"/>
                    <a:lumOff val="15000"/>
                  </a:schemeClr>
                </a:solidFill>
              </a:rPr>
              <a:t>„Dauerläufer“</a:t>
            </a:r>
            <a:r>
              <a:rPr lang="de-DE" sz="2000" dirty="0" smtClean="0">
                <a:solidFill>
                  <a:schemeClr val="tx1">
                    <a:lumMod val="85000"/>
                    <a:lumOff val="15000"/>
                  </a:schemeClr>
                </a:solidFill>
              </a:rPr>
              <a:t/>
            </a:r>
            <a:br>
              <a:rPr lang="de-DE" sz="2000" dirty="0" smtClean="0">
                <a:solidFill>
                  <a:schemeClr val="tx1">
                    <a:lumMod val="85000"/>
                    <a:lumOff val="15000"/>
                  </a:schemeClr>
                </a:solidFill>
              </a:rPr>
            </a:br>
            <a:r>
              <a:rPr lang="de-DE" sz="2000" dirty="0" smtClean="0">
                <a:solidFill>
                  <a:schemeClr val="tx1">
                    <a:lumMod val="85000"/>
                    <a:lumOff val="15000"/>
                  </a:schemeClr>
                </a:solidFill>
              </a:rPr>
              <a:t>(viele Betriebsstunden in einem Jahr)</a:t>
            </a:r>
          </a:p>
          <a:p>
            <a:pPr marL="342900" indent="-342900">
              <a:buFont typeface="Arial" panose="020B0604020202020204" pitchFamily="34" charset="0"/>
              <a:buChar char="•"/>
            </a:pPr>
            <a:endParaRPr lang="de-DE" sz="2000" b="1" dirty="0">
              <a:solidFill>
                <a:schemeClr val="tx1">
                  <a:lumMod val="85000"/>
                  <a:lumOff val="15000"/>
                </a:schemeClr>
              </a:solidFill>
            </a:endParaRPr>
          </a:p>
          <a:p>
            <a:pPr marL="342900" indent="-342900">
              <a:buFont typeface="Arial" panose="020B0604020202020204" pitchFamily="34" charset="0"/>
              <a:buChar char="•"/>
            </a:pPr>
            <a:r>
              <a:rPr lang="de-DE" sz="2000" b="1" dirty="0" smtClean="0">
                <a:solidFill>
                  <a:schemeClr val="tx1">
                    <a:lumMod val="85000"/>
                    <a:lumOff val="15000"/>
                  </a:schemeClr>
                </a:solidFill>
              </a:rPr>
              <a:t>externe Pumpen</a:t>
            </a:r>
            <a:r>
              <a:rPr lang="de-DE" sz="2000" dirty="0" smtClean="0">
                <a:solidFill>
                  <a:schemeClr val="tx1">
                    <a:lumMod val="85000"/>
                    <a:lumOff val="15000"/>
                  </a:schemeClr>
                </a:solidFill>
              </a:rPr>
              <a:t/>
            </a:r>
            <a:br>
              <a:rPr lang="de-DE" sz="2000" dirty="0" smtClean="0">
                <a:solidFill>
                  <a:schemeClr val="tx1">
                    <a:lumMod val="85000"/>
                    <a:lumOff val="15000"/>
                  </a:schemeClr>
                </a:solidFill>
              </a:rPr>
            </a:br>
            <a:r>
              <a:rPr lang="de-DE" sz="2000" dirty="0" smtClean="0">
                <a:solidFill>
                  <a:schemeClr val="tx1">
                    <a:lumMod val="85000"/>
                    <a:lumOff val="15000"/>
                  </a:schemeClr>
                </a:solidFill>
              </a:rPr>
              <a:t>(leicht zugänglich, integrierte oft nicht durch Hocheffizienzpumpen ersetzbar)</a:t>
            </a:r>
          </a:p>
          <a:p>
            <a:pPr marL="342900" indent="-342900">
              <a:buFont typeface="Arial" panose="020B0604020202020204" pitchFamily="34" charset="0"/>
              <a:buChar char="•"/>
            </a:pPr>
            <a:endParaRPr lang="de-DE" sz="2000" dirty="0">
              <a:solidFill>
                <a:schemeClr val="tx1">
                  <a:lumMod val="85000"/>
                  <a:lumOff val="15000"/>
                </a:schemeClr>
              </a:solidFill>
            </a:endParaRPr>
          </a:p>
          <a:p>
            <a:pPr marL="342900" indent="-342900">
              <a:buFont typeface="Arial" panose="020B0604020202020204" pitchFamily="34" charset="0"/>
              <a:buChar char="•"/>
            </a:pPr>
            <a:r>
              <a:rPr lang="de-DE" sz="2000" b="1" dirty="0" smtClean="0">
                <a:solidFill>
                  <a:schemeClr val="tx1">
                    <a:lumMod val="85000"/>
                    <a:lumOff val="15000"/>
                  </a:schemeClr>
                </a:solidFill>
              </a:rPr>
              <a:t>„alte“ Pumpen</a:t>
            </a:r>
            <a:r>
              <a:rPr lang="de-DE" sz="2000" dirty="0" smtClean="0">
                <a:solidFill>
                  <a:schemeClr val="tx1">
                    <a:lumMod val="85000"/>
                    <a:lumOff val="15000"/>
                  </a:schemeClr>
                </a:solidFill>
              </a:rPr>
              <a:t/>
            </a:r>
            <a:br>
              <a:rPr lang="de-DE" sz="2000" dirty="0" smtClean="0">
                <a:solidFill>
                  <a:schemeClr val="tx1">
                    <a:lumMod val="85000"/>
                    <a:lumOff val="15000"/>
                  </a:schemeClr>
                </a:solidFill>
              </a:rPr>
            </a:br>
            <a:r>
              <a:rPr lang="de-DE" sz="2000" dirty="0" smtClean="0">
                <a:solidFill>
                  <a:schemeClr val="tx1">
                    <a:lumMod val="85000"/>
                    <a:lumOff val="15000"/>
                  </a:schemeClr>
                </a:solidFill>
              </a:rPr>
              <a:t>(mit hoher Leistungsaufnahme, etwa 40 bis 120 W und mehr)</a:t>
            </a:r>
          </a:p>
          <a:p>
            <a:pPr marL="342900" indent="-342900">
              <a:buFont typeface="Arial" panose="020B0604020202020204" pitchFamily="34" charset="0"/>
              <a:buChar char="•"/>
            </a:pPr>
            <a:endParaRPr lang="de-DE" sz="2000" dirty="0">
              <a:solidFill>
                <a:schemeClr val="tx1">
                  <a:lumMod val="85000"/>
                  <a:lumOff val="15000"/>
                </a:schemeClr>
              </a:solidFill>
            </a:endParaRPr>
          </a:p>
          <a:p>
            <a:pPr marL="342900" indent="-342900">
              <a:buFont typeface="Arial" panose="020B0604020202020204" pitchFamily="34" charset="0"/>
              <a:buChar char="•"/>
            </a:pPr>
            <a:r>
              <a:rPr lang="de-DE" sz="2000" b="1" dirty="0" smtClean="0">
                <a:solidFill>
                  <a:schemeClr val="tx1">
                    <a:lumMod val="85000"/>
                    <a:lumOff val="15000"/>
                  </a:schemeClr>
                </a:solidFill>
              </a:rPr>
              <a:t>einstufig</a:t>
            </a:r>
            <a:r>
              <a:rPr lang="de-DE" sz="2000" dirty="0" smtClean="0">
                <a:solidFill>
                  <a:schemeClr val="tx1">
                    <a:lumMod val="85000"/>
                    <a:lumOff val="15000"/>
                  </a:schemeClr>
                </a:solidFill>
              </a:rPr>
              <a:t/>
            </a:r>
            <a:br>
              <a:rPr lang="de-DE" sz="2000" dirty="0" smtClean="0">
                <a:solidFill>
                  <a:schemeClr val="tx1">
                    <a:lumMod val="85000"/>
                    <a:lumOff val="15000"/>
                  </a:schemeClr>
                </a:solidFill>
              </a:rPr>
            </a:br>
            <a:r>
              <a:rPr lang="de-DE" sz="2000" dirty="0" smtClean="0">
                <a:solidFill>
                  <a:schemeClr val="tx1">
                    <a:lumMod val="85000"/>
                    <a:lumOff val="15000"/>
                  </a:schemeClr>
                </a:solidFill>
              </a:rPr>
              <a:t>(oder auch mehrstufig von Hand einstellbar, kleinste Leistung etwa 40 W)</a:t>
            </a:r>
          </a:p>
          <a:p>
            <a:pPr marL="342900" indent="-342900">
              <a:buFont typeface="Arial" panose="020B0604020202020204" pitchFamily="34" charset="0"/>
              <a:buChar char="•"/>
            </a:pPr>
            <a:endParaRPr lang="de-DE" sz="2000" dirty="0">
              <a:solidFill>
                <a:schemeClr val="tx1">
                  <a:lumMod val="85000"/>
                  <a:lumOff val="15000"/>
                </a:schemeClr>
              </a:solidFill>
            </a:endParaRPr>
          </a:p>
          <a:p>
            <a:pPr marL="342900" indent="-342900">
              <a:buFont typeface="Arial" panose="020B0604020202020204" pitchFamily="34" charset="0"/>
              <a:buChar char="•"/>
            </a:pPr>
            <a:r>
              <a:rPr lang="de-DE" sz="2000" b="1" dirty="0" smtClean="0">
                <a:solidFill>
                  <a:schemeClr val="tx1">
                    <a:lumMod val="85000"/>
                    <a:lumOff val="15000"/>
                  </a:schemeClr>
                </a:solidFill>
              </a:rPr>
              <a:t>ungeregelt</a:t>
            </a:r>
          </a:p>
          <a:p>
            <a:pPr marL="342900" indent="-342900">
              <a:buFont typeface="Arial" panose="020B0604020202020204" pitchFamily="34" charset="0"/>
              <a:buChar char="•"/>
            </a:pPr>
            <a:endParaRPr lang="de-DE" sz="2000" dirty="0">
              <a:solidFill>
                <a:schemeClr val="tx1">
                  <a:lumMod val="85000"/>
                  <a:lumOff val="15000"/>
                </a:schemeClr>
              </a:solidFill>
            </a:endParaRPr>
          </a:p>
          <a:p>
            <a:pPr marL="342900" indent="-342900">
              <a:buFont typeface="Arial" panose="020B0604020202020204" pitchFamily="34" charset="0"/>
              <a:buChar char="•"/>
            </a:pPr>
            <a:r>
              <a:rPr lang="de-DE" sz="2000" dirty="0" smtClean="0">
                <a:solidFill>
                  <a:schemeClr val="tx1">
                    <a:lumMod val="85000"/>
                    <a:lumOff val="15000"/>
                  </a:schemeClr>
                </a:solidFill>
              </a:rPr>
              <a:t>…</a:t>
            </a:r>
            <a:endParaRPr lang="de-DE" sz="2000" dirty="0">
              <a:solidFill>
                <a:schemeClr val="tx1">
                  <a:lumMod val="85000"/>
                  <a:lumOff val="15000"/>
                </a:schemeClr>
              </a:solidFill>
            </a:endParaRPr>
          </a:p>
        </p:txBody>
      </p:sp>
      <p:sp>
        <p:nvSpPr>
          <p:cNvPr id="6"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7" name="Text Box 3"/>
          <p:cNvSpPr txBox="1">
            <a:spLocks noChangeArrowheads="1"/>
          </p:cNvSpPr>
          <p:nvPr/>
        </p:nvSpPr>
        <p:spPr bwMode="auto">
          <a:xfrm>
            <a:off x="304800" y="431465"/>
            <a:ext cx="10387013" cy="461665"/>
          </a:xfrm>
          <a:prstGeom prst="rect">
            <a:avLst/>
          </a:prstGeom>
          <a:noFill/>
          <a:extLst/>
        </p:spPr>
        <p:txBody>
          <a:bodyPr wrap="square" rtlCol="0">
            <a:spAutoFit/>
          </a:bodyPr>
          <a:lstStyle>
            <a:defPPr>
              <a:defRPr lang="de-DE"/>
            </a:defPPr>
            <a:lvl1pPr>
              <a:defRPr sz="3200"/>
            </a:lvl1pPr>
          </a:lstStyle>
          <a:p>
            <a:r>
              <a:rPr lang="nb-NO" altLang="de-DE" sz="2400" b="1" dirty="0" smtClean="0">
                <a:solidFill>
                  <a:schemeClr val="tx1">
                    <a:lumMod val="85000"/>
                    <a:lumOff val="15000"/>
                  </a:schemeClr>
                </a:solidFill>
              </a:rPr>
              <a:t>Um welche Pumpen geht es?</a:t>
            </a:r>
            <a:endParaRPr lang="nb-NO" altLang="de-DE" sz="2400" b="1" dirty="0">
              <a:solidFill>
                <a:schemeClr val="tx1">
                  <a:lumMod val="85000"/>
                  <a:lumOff val="15000"/>
                </a:schemeClr>
              </a:solidFill>
            </a:endParaRPr>
          </a:p>
        </p:txBody>
      </p:sp>
    </p:spTree>
    <p:extLst>
      <p:ext uri="{BB962C8B-B14F-4D97-AF65-F5344CB8AC3E}">
        <p14:creationId xmlns:p14="http://schemas.microsoft.com/office/powerpoint/2010/main" val="302052284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36"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37" name="Rectangle 4"/>
          <p:cNvSpPr>
            <a:spLocks noChangeArrowheads="1"/>
          </p:cNvSpPr>
          <p:nvPr/>
        </p:nvSpPr>
        <p:spPr bwMode="auto">
          <a:xfrm>
            <a:off x="6482317" y="5685232"/>
            <a:ext cx="547573" cy="79358"/>
          </a:xfrm>
          <a:prstGeom prst="rect">
            <a:avLst/>
          </a:prstGeom>
          <a:gradFill rotWithShape="1">
            <a:gsLst>
              <a:gs pos="0">
                <a:srgbClr val="0099CC"/>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38"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39" name="Rectangle 6"/>
          <p:cNvSpPr>
            <a:spLocks noChangeArrowheads="1"/>
          </p:cNvSpPr>
          <p:nvPr/>
        </p:nvSpPr>
        <p:spPr bwMode="auto">
          <a:xfrm>
            <a:off x="4084109" y="3223536"/>
            <a:ext cx="966584" cy="80945"/>
          </a:xfrm>
          <a:prstGeom prst="rect">
            <a:avLst/>
          </a:prstGeom>
          <a:gradFill rotWithShape="1">
            <a:gsLst>
              <a:gs pos="0">
                <a:srgbClr val="FC8B02"/>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40"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41"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4042" name="Group 9"/>
          <p:cNvGrpSpPr>
            <a:grpSpLocks noChangeAspect="1"/>
          </p:cNvGrpSpPr>
          <p:nvPr/>
        </p:nvGrpSpPr>
        <p:grpSpPr bwMode="auto">
          <a:xfrm>
            <a:off x="5009427" y="3144178"/>
            <a:ext cx="1515745" cy="953887"/>
            <a:chOff x="793" y="196"/>
            <a:chExt cx="121" cy="112"/>
          </a:xfrm>
        </p:grpSpPr>
        <p:sp>
          <p:nvSpPr>
            <p:cNvPr id="44122" name="Rectangle 10"/>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4123" name="Group 11"/>
            <p:cNvGrpSpPr>
              <a:grpSpLocks noChangeAspect="1"/>
            </p:cNvGrpSpPr>
            <p:nvPr/>
          </p:nvGrpSpPr>
          <p:grpSpPr bwMode="auto">
            <a:xfrm>
              <a:off x="803" y="206"/>
              <a:ext cx="101" cy="93"/>
              <a:chOff x="807" y="209"/>
              <a:chExt cx="209" cy="88"/>
            </a:xfrm>
          </p:grpSpPr>
          <p:grpSp>
            <p:nvGrpSpPr>
              <p:cNvPr id="44124" name="Group 12"/>
              <p:cNvGrpSpPr>
                <a:grpSpLocks noChangeAspect="1"/>
              </p:cNvGrpSpPr>
              <p:nvPr/>
            </p:nvGrpSpPr>
            <p:grpSpPr bwMode="auto">
              <a:xfrm>
                <a:off x="807" y="209"/>
                <a:ext cx="93" cy="88"/>
                <a:chOff x="807" y="209"/>
                <a:chExt cx="93" cy="88"/>
              </a:xfrm>
            </p:grpSpPr>
            <p:sp>
              <p:nvSpPr>
                <p:cNvPr id="44131"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32"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33"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34"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35"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4125" name="Group 18"/>
              <p:cNvGrpSpPr>
                <a:grpSpLocks noChangeAspect="1"/>
              </p:cNvGrpSpPr>
              <p:nvPr/>
            </p:nvGrpSpPr>
            <p:grpSpPr bwMode="auto">
              <a:xfrm>
                <a:off x="923" y="209"/>
                <a:ext cx="93" cy="88"/>
                <a:chOff x="807" y="209"/>
                <a:chExt cx="93" cy="88"/>
              </a:xfrm>
            </p:grpSpPr>
            <p:sp>
              <p:nvSpPr>
                <p:cNvPr id="44126"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27"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28"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29"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30"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4043" name="Group 24"/>
          <p:cNvGrpSpPr>
            <a:grpSpLocks noChangeAspect="1"/>
          </p:cNvGrpSpPr>
          <p:nvPr/>
        </p:nvGrpSpPr>
        <p:grpSpPr bwMode="auto">
          <a:xfrm>
            <a:off x="5009427" y="1399881"/>
            <a:ext cx="1515745" cy="952300"/>
            <a:chOff x="793" y="196"/>
            <a:chExt cx="121" cy="112"/>
          </a:xfrm>
        </p:grpSpPr>
        <p:sp>
          <p:nvSpPr>
            <p:cNvPr id="44108"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4109" name="Group 26"/>
            <p:cNvGrpSpPr>
              <a:grpSpLocks noChangeAspect="1"/>
            </p:cNvGrpSpPr>
            <p:nvPr/>
          </p:nvGrpSpPr>
          <p:grpSpPr bwMode="auto">
            <a:xfrm>
              <a:off x="803" y="206"/>
              <a:ext cx="101" cy="93"/>
              <a:chOff x="807" y="209"/>
              <a:chExt cx="209" cy="88"/>
            </a:xfrm>
          </p:grpSpPr>
          <p:grpSp>
            <p:nvGrpSpPr>
              <p:cNvPr id="44110" name="Group 27"/>
              <p:cNvGrpSpPr>
                <a:grpSpLocks noChangeAspect="1"/>
              </p:cNvGrpSpPr>
              <p:nvPr/>
            </p:nvGrpSpPr>
            <p:grpSpPr bwMode="auto">
              <a:xfrm>
                <a:off x="807" y="209"/>
                <a:ext cx="93" cy="88"/>
                <a:chOff x="807" y="209"/>
                <a:chExt cx="93" cy="88"/>
              </a:xfrm>
            </p:grpSpPr>
            <p:sp>
              <p:nvSpPr>
                <p:cNvPr id="44117"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18"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19"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20"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21"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4111" name="Group 33"/>
              <p:cNvGrpSpPr>
                <a:grpSpLocks noChangeAspect="1"/>
              </p:cNvGrpSpPr>
              <p:nvPr/>
            </p:nvGrpSpPr>
            <p:grpSpPr bwMode="auto">
              <a:xfrm>
                <a:off x="923" y="209"/>
                <a:ext cx="93" cy="88"/>
                <a:chOff x="807" y="209"/>
                <a:chExt cx="93" cy="88"/>
              </a:xfrm>
            </p:grpSpPr>
            <p:sp>
              <p:nvSpPr>
                <p:cNvPr id="44112"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13"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14"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15"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16"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4044" name="Group 39"/>
          <p:cNvGrpSpPr>
            <a:grpSpLocks noChangeAspect="1"/>
          </p:cNvGrpSpPr>
          <p:nvPr/>
        </p:nvGrpSpPr>
        <p:grpSpPr bwMode="auto">
          <a:xfrm>
            <a:off x="5009427" y="4891648"/>
            <a:ext cx="1515745" cy="950713"/>
            <a:chOff x="793" y="196"/>
            <a:chExt cx="121" cy="112"/>
          </a:xfrm>
        </p:grpSpPr>
        <p:sp>
          <p:nvSpPr>
            <p:cNvPr id="44094"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0E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4095" name="Group 41"/>
            <p:cNvGrpSpPr>
              <a:grpSpLocks noChangeAspect="1"/>
            </p:cNvGrpSpPr>
            <p:nvPr/>
          </p:nvGrpSpPr>
          <p:grpSpPr bwMode="auto">
            <a:xfrm>
              <a:off x="803" y="206"/>
              <a:ext cx="101" cy="93"/>
              <a:chOff x="807" y="209"/>
              <a:chExt cx="209" cy="88"/>
            </a:xfrm>
          </p:grpSpPr>
          <p:grpSp>
            <p:nvGrpSpPr>
              <p:cNvPr id="44096" name="Group 42"/>
              <p:cNvGrpSpPr>
                <a:grpSpLocks noChangeAspect="1"/>
              </p:cNvGrpSpPr>
              <p:nvPr/>
            </p:nvGrpSpPr>
            <p:grpSpPr bwMode="auto">
              <a:xfrm>
                <a:off x="807" y="209"/>
                <a:ext cx="93" cy="88"/>
                <a:chOff x="807" y="209"/>
                <a:chExt cx="93" cy="88"/>
              </a:xfrm>
            </p:grpSpPr>
            <p:sp>
              <p:nvSpPr>
                <p:cNvPr id="44103"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04"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05"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06"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07"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4097" name="Group 48"/>
              <p:cNvGrpSpPr>
                <a:grpSpLocks noChangeAspect="1"/>
              </p:cNvGrpSpPr>
              <p:nvPr/>
            </p:nvGrpSpPr>
            <p:grpSpPr bwMode="auto">
              <a:xfrm>
                <a:off x="923" y="209"/>
                <a:ext cx="93" cy="88"/>
                <a:chOff x="807" y="209"/>
                <a:chExt cx="93" cy="88"/>
              </a:xfrm>
            </p:grpSpPr>
            <p:sp>
              <p:nvSpPr>
                <p:cNvPr id="44098"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099"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00"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01"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102"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44045"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46" name="Rectangle 55"/>
          <p:cNvSpPr>
            <a:spLocks noChangeArrowheads="1"/>
          </p:cNvSpPr>
          <p:nvPr/>
        </p:nvSpPr>
        <p:spPr bwMode="auto">
          <a:xfrm>
            <a:off x="6945770" y="4017120"/>
            <a:ext cx="84120" cy="2382337"/>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47"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48"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49"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50"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4051" name="Group 60"/>
          <p:cNvGrpSpPr>
            <a:grpSpLocks/>
          </p:cNvGrpSpPr>
          <p:nvPr/>
        </p:nvGrpSpPr>
        <p:grpSpPr bwMode="auto">
          <a:xfrm>
            <a:off x="3450829" y="5288440"/>
            <a:ext cx="252360" cy="238075"/>
            <a:chOff x="1451" y="2931"/>
            <a:chExt cx="136" cy="136"/>
          </a:xfrm>
        </p:grpSpPr>
        <p:sp>
          <p:nvSpPr>
            <p:cNvPr id="44091"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92"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93"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4052"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53"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4054" name="Group 68"/>
          <p:cNvGrpSpPr>
            <a:grpSpLocks noChangeAspect="1"/>
          </p:cNvGrpSpPr>
          <p:nvPr/>
        </p:nvGrpSpPr>
        <p:grpSpPr bwMode="auto">
          <a:xfrm>
            <a:off x="4377734" y="1160219"/>
            <a:ext cx="336479" cy="476150"/>
            <a:chOff x="801" y="1409"/>
            <a:chExt cx="32" cy="56"/>
          </a:xfrm>
        </p:grpSpPr>
        <p:grpSp>
          <p:nvGrpSpPr>
            <p:cNvPr id="44086" name="Group 69"/>
            <p:cNvGrpSpPr>
              <a:grpSpLocks noChangeAspect="1"/>
            </p:cNvGrpSpPr>
            <p:nvPr/>
          </p:nvGrpSpPr>
          <p:grpSpPr bwMode="auto">
            <a:xfrm>
              <a:off x="801" y="1428"/>
              <a:ext cx="32" cy="37"/>
              <a:chOff x="653" y="204"/>
              <a:chExt cx="32" cy="31"/>
            </a:xfrm>
          </p:grpSpPr>
          <p:sp>
            <p:nvSpPr>
              <p:cNvPr id="44088"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89"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090"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4087"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4055" name="Group 74"/>
          <p:cNvGrpSpPr>
            <a:grpSpLocks noChangeAspect="1"/>
          </p:cNvGrpSpPr>
          <p:nvPr/>
        </p:nvGrpSpPr>
        <p:grpSpPr bwMode="auto">
          <a:xfrm>
            <a:off x="4377734" y="2906102"/>
            <a:ext cx="336479" cy="476150"/>
            <a:chOff x="801" y="1409"/>
            <a:chExt cx="32" cy="56"/>
          </a:xfrm>
        </p:grpSpPr>
        <p:grpSp>
          <p:nvGrpSpPr>
            <p:cNvPr id="44081" name="Group 75"/>
            <p:cNvGrpSpPr>
              <a:grpSpLocks noChangeAspect="1"/>
            </p:cNvGrpSpPr>
            <p:nvPr/>
          </p:nvGrpSpPr>
          <p:grpSpPr bwMode="auto">
            <a:xfrm>
              <a:off x="801" y="1428"/>
              <a:ext cx="32" cy="37"/>
              <a:chOff x="653" y="204"/>
              <a:chExt cx="32" cy="31"/>
            </a:xfrm>
          </p:grpSpPr>
          <p:sp>
            <p:nvSpPr>
              <p:cNvPr id="44083"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84"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085"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4082"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4056" name="Group 80"/>
          <p:cNvGrpSpPr>
            <a:grpSpLocks noChangeAspect="1"/>
          </p:cNvGrpSpPr>
          <p:nvPr/>
        </p:nvGrpSpPr>
        <p:grpSpPr bwMode="auto">
          <a:xfrm>
            <a:off x="4377734" y="4653573"/>
            <a:ext cx="336479" cy="476150"/>
            <a:chOff x="801" y="1409"/>
            <a:chExt cx="32" cy="56"/>
          </a:xfrm>
        </p:grpSpPr>
        <p:grpSp>
          <p:nvGrpSpPr>
            <p:cNvPr id="44076" name="Group 81"/>
            <p:cNvGrpSpPr>
              <a:grpSpLocks noChangeAspect="1"/>
            </p:cNvGrpSpPr>
            <p:nvPr/>
          </p:nvGrpSpPr>
          <p:grpSpPr bwMode="auto">
            <a:xfrm>
              <a:off x="801" y="1428"/>
              <a:ext cx="32" cy="37"/>
              <a:chOff x="653" y="204"/>
              <a:chExt cx="32" cy="31"/>
            </a:xfrm>
          </p:grpSpPr>
          <p:sp>
            <p:nvSpPr>
              <p:cNvPr id="44078"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79"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080"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4077"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4057" name="Group 89"/>
          <p:cNvGrpSpPr>
            <a:grpSpLocks/>
          </p:cNvGrpSpPr>
          <p:nvPr/>
        </p:nvGrpSpPr>
        <p:grpSpPr bwMode="auto">
          <a:xfrm>
            <a:off x="757408" y="4096478"/>
            <a:ext cx="1514157" cy="1271320"/>
            <a:chOff x="408" y="2341"/>
            <a:chExt cx="816" cy="726"/>
          </a:xfrm>
        </p:grpSpPr>
        <p:sp>
          <p:nvSpPr>
            <p:cNvPr id="44066"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67"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8"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9"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70"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44071"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72"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73"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74"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75"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4058"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44059"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sp>
        <p:nvSpPr>
          <p:cNvPr id="44060" name="Text Box 102"/>
          <p:cNvSpPr txBox="1">
            <a:spLocks noChangeArrowheads="1"/>
          </p:cNvSpPr>
          <p:nvPr/>
        </p:nvSpPr>
        <p:spPr bwMode="auto">
          <a:xfrm>
            <a:off x="4545974" y="4574214"/>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3496039" name="Text Box 103"/>
          <p:cNvSpPr txBox="1">
            <a:spLocks noChangeArrowheads="1"/>
          </p:cNvSpPr>
          <p:nvPr/>
        </p:nvSpPr>
        <p:spPr bwMode="auto">
          <a:xfrm>
            <a:off x="1979526" y="3820311"/>
            <a:ext cx="2061729"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b="1"/>
              <a:t>Druck steigt</a:t>
            </a:r>
          </a:p>
        </p:txBody>
      </p:sp>
      <p:grpSp>
        <p:nvGrpSpPr>
          <p:cNvPr id="44062" name="Group 118"/>
          <p:cNvGrpSpPr>
            <a:grpSpLocks/>
          </p:cNvGrpSpPr>
          <p:nvPr/>
        </p:nvGrpSpPr>
        <p:grpSpPr bwMode="auto">
          <a:xfrm>
            <a:off x="4755481" y="4931327"/>
            <a:ext cx="169827" cy="158717"/>
            <a:chOff x="2426" y="2500"/>
            <a:chExt cx="91" cy="114"/>
          </a:xfrm>
        </p:grpSpPr>
        <p:sp>
          <p:nvSpPr>
            <p:cNvPr id="44064" name="Rectangle 114"/>
            <p:cNvSpPr>
              <a:spLocks noChangeArrowheads="1"/>
            </p:cNvSpPr>
            <p:nvPr/>
          </p:nvSpPr>
          <p:spPr bwMode="auto">
            <a:xfrm>
              <a:off x="2426" y="2500"/>
              <a:ext cx="91" cy="46"/>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4065" name="Rectangle 115"/>
            <p:cNvSpPr>
              <a:spLocks noChangeArrowheads="1"/>
            </p:cNvSpPr>
            <p:nvPr/>
          </p:nvSpPr>
          <p:spPr bwMode="auto">
            <a:xfrm>
              <a:off x="2426" y="2568"/>
              <a:ext cx="91" cy="46"/>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44063" name="Rectangle 120"/>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39725970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6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60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84"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85" name="Rectangle 4"/>
          <p:cNvSpPr>
            <a:spLocks noChangeArrowheads="1"/>
          </p:cNvSpPr>
          <p:nvPr/>
        </p:nvSpPr>
        <p:spPr bwMode="auto">
          <a:xfrm>
            <a:off x="6482317" y="5685232"/>
            <a:ext cx="547573" cy="79358"/>
          </a:xfrm>
          <a:prstGeom prst="rect">
            <a:avLst/>
          </a:prstGeom>
          <a:gradFill rotWithShape="1">
            <a:gsLst>
              <a:gs pos="0">
                <a:srgbClr val="0099CC"/>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86"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87"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88" name="Rectangle 7"/>
          <p:cNvSpPr>
            <a:spLocks noChangeArrowheads="1"/>
          </p:cNvSpPr>
          <p:nvPr/>
        </p:nvSpPr>
        <p:spPr bwMode="auto">
          <a:xfrm>
            <a:off x="4084109" y="1479240"/>
            <a:ext cx="966584" cy="79358"/>
          </a:xfrm>
          <a:prstGeom prst="rect">
            <a:avLst/>
          </a:prstGeom>
          <a:gradFill rotWithShape="1">
            <a:gsLst>
              <a:gs pos="0">
                <a:srgbClr val="99CCFF"/>
              </a:gs>
              <a:gs pos="100000">
                <a:srgbClr val="99CC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89"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6090" name="Group 9"/>
          <p:cNvGrpSpPr>
            <a:grpSpLocks noChangeAspect="1"/>
          </p:cNvGrpSpPr>
          <p:nvPr/>
        </p:nvGrpSpPr>
        <p:grpSpPr bwMode="auto">
          <a:xfrm>
            <a:off x="5009427" y="3144178"/>
            <a:ext cx="1515745" cy="953887"/>
            <a:chOff x="793" y="196"/>
            <a:chExt cx="121" cy="112"/>
          </a:xfrm>
        </p:grpSpPr>
        <p:sp>
          <p:nvSpPr>
            <p:cNvPr id="46171"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6172" name="Group 11"/>
            <p:cNvGrpSpPr>
              <a:grpSpLocks noChangeAspect="1"/>
            </p:cNvGrpSpPr>
            <p:nvPr/>
          </p:nvGrpSpPr>
          <p:grpSpPr bwMode="auto">
            <a:xfrm>
              <a:off x="803" y="206"/>
              <a:ext cx="101" cy="93"/>
              <a:chOff x="807" y="209"/>
              <a:chExt cx="209" cy="88"/>
            </a:xfrm>
          </p:grpSpPr>
          <p:grpSp>
            <p:nvGrpSpPr>
              <p:cNvPr id="46173" name="Group 12"/>
              <p:cNvGrpSpPr>
                <a:grpSpLocks noChangeAspect="1"/>
              </p:cNvGrpSpPr>
              <p:nvPr/>
            </p:nvGrpSpPr>
            <p:grpSpPr bwMode="auto">
              <a:xfrm>
                <a:off x="807" y="209"/>
                <a:ext cx="93" cy="88"/>
                <a:chOff x="807" y="209"/>
                <a:chExt cx="93" cy="88"/>
              </a:xfrm>
            </p:grpSpPr>
            <p:sp>
              <p:nvSpPr>
                <p:cNvPr id="46180"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81"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82"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83"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84"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6174" name="Group 18"/>
              <p:cNvGrpSpPr>
                <a:grpSpLocks noChangeAspect="1"/>
              </p:cNvGrpSpPr>
              <p:nvPr/>
            </p:nvGrpSpPr>
            <p:grpSpPr bwMode="auto">
              <a:xfrm>
                <a:off x="923" y="209"/>
                <a:ext cx="93" cy="88"/>
                <a:chOff x="807" y="209"/>
                <a:chExt cx="93" cy="88"/>
              </a:xfrm>
            </p:grpSpPr>
            <p:sp>
              <p:nvSpPr>
                <p:cNvPr id="46175"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76"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77"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78"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79"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6091" name="Group 24"/>
          <p:cNvGrpSpPr>
            <a:grpSpLocks noChangeAspect="1"/>
          </p:cNvGrpSpPr>
          <p:nvPr/>
        </p:nvGrpSpPr>
        <p:grpSpPr bwMode="auto">
          <a:xfrm>
            <a:off x="5009427" y="1399881"/>
            <a:ext cx="1515745" cy="952300"/>
            <a:chOff x="793" y="196"/>
            <a:chExt cx="121" cy="112"/>
          </a:xfrm>
        </p:grpSpPr>
        <p:sp>
          <p:nvSpPr>
            <p:cNvPr id="46157" name="Rectangle 25"/>
            <p:cNvSpPr>
              <a:spLocks noChangeAspect="1" noChangeArrowheads="1"/>
            </p:cNvSpPr>
            <p:nvPr/>
          </p:nvSpPr>
          <p:spPr bwMode="auto">
            <a:xfrm>
              <a:off x="793" y="196"/>
              <a:ext cx="121" cy="112"/>
            </a:xfrm>
            <a:prstGeom prst="rect">
              <a:avLst/>
            </a:prstGeom>
            <a:gradFill rotWithShape="1">
              <a:gsLst>
                <a:gs pos="0">
                  <a:srgbClr val="99CCFF"/>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6158" name="Group 26"/>
            <p:cNvGrpSpPr>
              <a:grpSpLocks noChangeAspect="1"/>
            </p:cNvGrpSpPr>
            <p:nvPr/>
          </p:nvGrpSpPr>
          <p:grpSpPr bwMode="auto">
            <a:xfrm>
              <a:off x="803" y="206"/>
              <a:ext cx="101" cy="93"/>
              <a:chOff x="807" y="209"/>
              <a:chExt cx="209" cy="88"/>
            </a:xfrm>
          </p:grpSpPr>
          <p:grpSp>
            <p:nvGrpSpPr>
              <p:cNvPr id="46159" name="Group 27"/>
              <p:cNvGrpSpPr>
                <a:grpSpLocks noChangeAspect="1"/>
              </p:cNvGrpSpPr>
              <p:nvPr/>
            </p:nvGrpSpPr>
            <p:grpSpPr bwMode="auto">
              <a:xfrm>
                <a:off x="807" y="209"/>
                <a:ext cx="93" cy="88"/>
                <a:chOff x="807" y="209"/>
                <a:chExt cx="93" cy="88"/>
              </a:xfrm>
            </p:grpSpPr>
            <p:sp>
              <p:nvSpPr>
                <p:cNvPr id="46166"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67"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68"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69"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70"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6160" name="Group 33"/>
              <p:cNvGrpSpPr>
                <a:grpSpLocks noChangeAspect="1"/>
              </p:cNvGrpSpPr>
              <p:nvPr/>
            </p:nvGrpSpPr>
            <p:grpSpPr bwMode="auto">
              <a:xfrm>
                <a:off x="923" y="209"/>
                <a:ext cx="93" cy="88"/>
                <a:chOff x="807" y="209"/>
                <a:chExt cx="93" cy="88"/>
              </a:xfrm>
            </p:grpSpPr>
            <p:sp>
              <p:nvSpPr>
                <p:cNvPr id="46161"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62"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63"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64"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65"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6092" name="Group 39"/>
          <p:cNvGrpSpPr>
            <a:grpSpLocks noChangeAspect="1"/>
          </p:cNvGrpSpPr>
          <p:nvPr/>
        </p:nvGrpSpPr>
        <p:grpSpPr bwMode="auto">
          <a:xfrm>
            <a:off x="5009427" y="4891648"/>
            <a:ext cx="1515745" cy="950713"/>
            <a:chOff x="793" y="196"/>
            <a:chExt cx="121" cy="112"/>
          </a:xfrm>
        </p:grpSpPr>
        <p:sp>
          <p:nvSpPr>
            <p:cNvPr id="46143"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5F4"/>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6144" name="Group 41"/>
            <p:cNvGrpSpPr>
              <a:grpSpLocks noChangeAspect="1"/>
            </p:cNvGrpSpPr>
            <p:nvPr/>
          </p:nvGrpSpPr>
          <p:grpSpPr bwMode="auto">
            <a:xfrm>
              <a:off x="803" y="206"/>
              <a:ext cx="101" cy="93"/>
              <a:chOff x="807" y="209"/>
              <a:chExt cx="209" cy="88"/>
            </a:xfrm>
          </p:grpSpPr>
          <p:grpSp>
            <p:nvGrpSpPr>
              <p:cNvPr id="46145" name="Group 42"/>
              <p:cNvGrpSpPr>
                <a:grpSpLocks noChangeAspect="1"/>
              </p:cNvGrpSpPr>
              <p:nvPr/>
            </p:nvGrpSpPr>
            <p:grpSpPr bwMode="auto">
              <a:xfrm>
                <a:off x="807" y="209"/>
                <a:ext cx="93" cy="88"/>
                <a:chOff x="807" y="209"/>
                <a:chExt cx="93" cy="88"/>
              </a:xfrm>
            </p:grpSpPr>
            <p:sp>
              <p:nvSpPr>
                <p:cNvPr id="46152"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53"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54"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55"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56"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6146" name="Group 48"/>
              <p:cNvGrpSpPr>
                <a:grpSpLocks noChangeAspect="1"/>
              </p:cNvGrpSpPr>
              <p:nvPr/>
            </p:nvGrpSpPr>
            <p:grpSpPr bwMode="auto">
              <a:xfrm>
                <a:off x="923" y="209"/>
                <a:ext cx="93" cy="88"/>
                <a:chOff x="807" y="209"/>
                <a:chExt cx="93" cy="88"/>
              </a:xfrm>
            </p:grpSpPr>
            <p:sp>
              <p:nvSpPr>
                <p:cNvPr id="46147"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48"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49"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50"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51"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46093"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94"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95"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96"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97" name="Rectangle 58"/>
          <p:cNvSpPr>
            <a:spLocks noChangeArrowheads="1"/>
          </p:cNvSpPr>
          <p:nvPr/>
        </p:nvSpPr>
        <p:spPr bwMode="auto">
          <a:xfrm>
            <a:off x="4084109" y="1479239"/>
            <a:ext cx="82533" cy="1745883"/>
          </a:xfrm>
          <a:prstGeom prst="rect">
            <a:avLst/>
          </a:prstGeom>
          <a:gradFill rotWithShape="1">
            <a:gsLst>
              <a:gs pos="0">
                <a:srgbClr val="99CC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098"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6099" name="Group 60"/>
          <p:cNvGrpSpPr>
            <a:grpSpLocks/>
          </p:cNvGrpSpPr>
          <p:nvPr/>
        </p:nvGrpSpPr>
        <p:grpSpPr bwMode="auto">
          <a:xfrm>
            <a:off x="3450829" y="5288440"/>
            <a:ext cx="252360" cy="238075"/>
            <a:chOff x="1451" y="2931"/>
            <a:chExt cx="136" cy="136"/>
          </a:xfrm>
        </p:grpSpPr>
        <p:sp>
          <p:nvSpPr>
            <p:cNvPr id="46140"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41"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6142"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610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0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6102" name="Group 68"/>
          <p:cNvGrpSpPr>
            <a:grpSpLocks noChangeAspect="1"/>
          </p:cNvGrpSpPr>
          <p:nvPr/>
        </p:nvGrpSpPr>
        <p:grpSpPr bwMode="auto">
          <a:xfrm>
            <a:off x="4377734" y="1160219"/>
            <a:ext cx="336479" cy="476150"/>
            <a:chOff x="801" y="1409"/>
            <a:chExt cx="32" cy="56"/>
          </a:xfrm>
        </p:grpSpPr>
        <p:grpSp>
          <p:nvGrpSpPr>
            <p:cNvPr id="46135" name="Group 69"/>
            <p:cNvGrpSpPr>
              <a:grpSpLocks noChangeAspect="1"/>
            </p:cNvGrpSpPr>
            <p:nvPr/>
          </p:nvGrpSpPr>
          <p:grpSpPr bwMode="auto">
            <a:xfrm>
              <a:off x="801" y="1428"/>
              <a:ext cx="32" cy="37"/>
              <a:chOff x="653" y="204"/>
              <a:chExt cx="32" cy="31"/>
            </a:xfrm>
          </p:grpSpPr>
          <p:sp>
            <p:nvSpPr>
              <p:cNvPr id="46137"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38"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39"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6136"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6103" name="Group 74"/>
          <p:cNvGrpSpPr>
            <a:grpSpLocks noChangeAspect="1"/>
          </p:cNvGrpSpPr>
          <p:nvPr/>
        </p:nvGrpSpPr>
        <p:grpSpPr bwMode="auto">
          <a:xfrm>
            <a:off x="4377734" y="2906102"/>
            <a:ext cx="336479" cy="476150"/>
            <a:chOff x="801" y="1409"/>
            <a:chExt cx="32" cy="56"/>
          </a:xfrm>
        </p:grpSpPr>
        <p:grpSp>
          <p:nvGrpSpPr>
            <p:cNvPr id="46130" name="Group 75"/>
            <p:cNvGrpSpPr>
              <a:grpSpLocks noChangeAspect="1"/>
            </p:cNvGrpSpPr>
            <p:nvPr/>
          </p:nvGrpSpPr>
          <p:grpSpPr bwMode="auto">
            <a:xfrm>
              <a:off x="801" y="1428"/>
              <a:ext cx="32" cy="37"/>
              <a:chOff x="653" y="204"/>
              <a:chExt cx="32" cy="31"/>
            </a:xfrm>
          </p:grpSpPr>
          <p:sp>
            <p:nvSpPr>
              <p:cNvPr id="46132"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33"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34"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6131"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6104" name="Group 80"/>
          <p:cNvGrpSpPr>
            <a:grpSpLocks noChangeAspect="1"/>
          </p:cNvGrpSpPr>
          <p:nvPr/>
        </p:nvGrpSpPr>
        <p:grpSpPr bwMode="auto">
          <a:xfrm>
            <a:off x="4377734" y="4653573"/>
            <a:ext cx="336479" cy="476150"/>
            <a:chOff x="801" y="1409"/>
            <a:chExt cx="32" cy="56"/>
          </a:xfrm>
        </p:grpSpPr>
        <p:grpSp>
          <p:nvGrpSpPr>
            <p:cNvPr id="46125" name="Group 81"/>
            <p:cNvGrpSpPr>
              <a:grpSpLocks noChangeAspect="1"/>
            </p:cNvGrpSpPr>
            <p:nvPr/>
          </p:nvGrpSpPr>
          <p:grpSpPr bwMode="auto">
            <a:xfrm>
              <a:off x="801" y="1428"/>
              <a:ext cx="32" cy="37"/>
              <a:chOff x="653" y="204"/>
              <a:chExt cx="32" cy="31"/>
            </a:xfrm>
          </p:grpSpPr>
          <p:sp>
            <p:nvSpPr>
              <p:cNvPr id="46127"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28"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129"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6126"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6105" name="Group 86"/>
          <p:cNvGrpSpPr>
            <a:grpSpLocks/>
          </p:cNvGrpSpPr>
          <p:nvPr/>
        </p:nvGrpSpPr>
        <p:grpSpPr bwMode="auto">
          <a:xfrm>
            <a:off x="4755481" y="4931327"/>
            <a:ext cx="169827" cy="158717"/>
            <a:chOff x="2154" y="2886"/>
            <a:chExt cx="68" cy="113"/>
          </a:xfrm>
        </p:grpSpPr>
        <p:sp>
          <p:nvSpPr>
            <p:cNvPr id="46123"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24"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6106" name="Group 89"/>
          <p:cNvGrpSpPr>
            <a:grpSpLocks/>
          </p:cNvGrpSpPr>
          <p:nvPr/>
        </p:nvGrpSpPr>
        <p:grpSpPr bwMode="auto">
          <a:xfrm>
            <a:off x="757408" y="4096478"/>
            <a:ext cx="1514157" cy="1271320"/>
            <a:chOff x="408" y="2341"/>
            <a:chExt cx="816" cy="726"/>
          </a:xfrm>
        </p:grpSpPr>
        <p:sp>
          <p:nvSpPr>
            <p:cNvPr id="46113"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14"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6115"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6116"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6117"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46118"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19"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20"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6121"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6122"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6107"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46108"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„Raum bleibt lange kalt“</a:t>
            </a:r>
          </a:p>
          <a:p>
            <a:pPr eaLnBrk="1" hangingPunct="1">
              <a:lnSpc>
                <a:spcPct val="130000"/>
              </a:lnSpc>
            </a:pPr>
            <a:r>
              <a:rPr lang="de-DE" altLang="de-DE" sz="1800">
                <a:solidFill>
                  <a:srgbClr val="5F5F5F"/>
                </a:solidFill>
              </a:rPr>
              <a:t>kaum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sp>
        <p:nvSpPr>
          <p:cNvPr id="46109" name="Text Box 102"/>
          <p:cNvSpPr txBox="1">
            <a:spLocks noChangeArrowheads="1"/>
          </p:cNvSpPr>
          <p:nvPr/>
        </p:nvSpPr>
        <p:spPr bwMode="auto">
          <a:xfrm>
            <a:off x="4545974" y="2828331"/>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steigt</a:t>
            </a:r>
          </a:p>
        </p:txBody>
      </p:sp>
      <p:sp>
        <p:nvSpPr>
          <p:cNvPr id="46110" name="Text Box 103"/>
          <p:cNvSpPr txBox="1">
            <a:spLocks noChangeArrowheads="1"/>
          </p:cNvSpPr>
          <p:nvPr/>
        </p:nvSpPr>
        <p:spPr bwMode="auto">
          <a:xfrm>
            <a:off x="1979526" y="3820311"/>
            <a:ext cx="2061729"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b="1"/>
              <a:t>Druck steigt</a:t>
            </a:r>
          </a:p>
        </p:txBody>
      </p:sp>
      <p:sp>
        <p:nvSpPr>
          <p:cNvPr id="46111" name="Text Box 104"/>
          <p:cNvSpPr txBox="1">
            <a:spLocks noChangeArrowheads="1"/>
          </p:cNvSpPr>
          <p:nvPr/>
        </p:nvSpPr>
        <p:spPr bwMode="auto">
          <a:xfrm>
            <a:off x="4545974" y="4574214"/>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46112" name="Rectangle 105"/>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335392059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10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32"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33"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34" name="Rectangle 4"/>
          <p:cNvSpPr>
            <a:spLocks noChangeArrowheads="1"/>
          </p:cNvSpPr>
          <p:nvPr/>
        </p:nvSpPr>
        <p:spPr bwMode="auto">
          <a:xfrm>
            <a:off x="6482317" y="5685232"/>
            <a:ext cx="547573" cy="79358"/>
          </a:xfrm>
          <a:prstGeom prst="rect">
            <a:avLst/>
          </a:prstGeom>
          <a:gradFill rotWithShape="1">
            <a:gsLst>
              <a:gs pos="0">
                <a:srgbClr val="0099CC"/>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35" name="Rectangle 5"/>
          <p:cNvSpPr>
            <a:spLocks noChangeArrowheads="1"/>
          </p:cNvSpPr>
          <p:nvPr/>
        </p:nvSpPr>
        <p:spPr bwMode="auto">
          <a:xfrm>
            <a:off x="4084109" y="4971007"/>
            <a:ext cx="966584"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36" name="Rectangle 7"/>
          <p:cNvSpPr>
            <a:spLocks noChangeArrowheads="1"/>
          </p:cNvSpPr>
          <p:nvPr/>
        </p:nvSpPr>
        <p:spPr bwMode="auto">
          <a:xfrm>
            <a:off x="4084109" y="1479240"/>
            <a:ext cx="966584" cy="79358"/>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37"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8138" name="Group 9"/>
          <p:cNvGrpSpPr>
            <a:grpSpLocks noChangeAspect="1"/>
          </p:cNvGrpSpPr>
          <p:nvPr/>
        </p:nvGrpSpPr>
        <p:grpSpPr bwMode="auto">
          <a:xfrm>
            <a:off x="5009427" y="3144178"/>
            <a:ext cx="1515745" cy="953887"/>
            <a:chOff x="793" y="196"/>
            <a:chExt cx="121" cy="112"/>
          </a:xfrm>
        </p:grpSpPr>
        <p:sp>
          <p:nvSpPr>
            <p:cNvPr id="48220"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8221" name="Group 11"/>
            <p:cNvGrpSpPr>
              <a:grpSpLocks noChangeAspect="1"/>
            </p:cNvGrpSpPr>
            <p:nvPr/>
          </p:nvGrpSpPr>
          <p:grpSpPr bwMode="auto">
            <a:xfrm>
              <a:off x="803" y="206"/>
              <a:ext cx="101" cy="93"/>
              <a:chOff x="807" y="209"/>
              <a:chExt cx="209" cy="88"/>
            </a:xfrm>
          </p:grpSpPr>
          <p:grpSp>
            <p:nvGrpSpPr>
              <p:cNvPr id="48222" name="Group 12"/>
              <p:cNvGrpSpPr>
                <a:grpSpLocks noChangeAspect="1"/>
              </p:cNvGrpSpPr>
              <p:nvPr/>
            </p:nvGrpSpPr>
            <p:grpSpPr bwMode="auto">
              <a:xfrm>
                <a:off x="807" y="209"/>
                <a:ext cx="93" cy="88"/>
                <a:chOff x="807" y="209"/>
                <a:chExt cx="93" cy="88"/>
              </a:xfrm>
            </p:grpSpPr>
            <p:sp>
              <p:nvSpPr>
                <p:cNvPr id="48229"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30"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31"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32"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33"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8223" name="Group 18"/>
              <p:cNvGrpSpPr>
                <a:grpSpLocks noChangeAspect="1"/>
              </p:cNvGrpSpPr>
              <p:nvPr/>
            </p:nvGrpSpPr>
            <p:grpSpPr bwMode="auto">
              <a:xfrm>
                <a:off x="923" y="209"/>
                <a:ext cx="93" cy="88"/>
                <a:chOff x="807" y="209"/>
                <a:chExt cx="93" cy="88"/>
              </a:xfrm>
            </p:grpSpPr>
            <p:sp>
              <p:nvSpPr>
                <p:cNvPr id="48224"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25"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26"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27"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28"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8139" name="Group 24"/>
          <p:cNvGrpSpPr>
            <a:grpSpLocks noChangeAspect="1"/>
          </p:cNvGrpSpPr>
          <p:nvPr/>
        </p:nvGrpSpPr>
        <p:grpSpPr bwMode="auto">
          <a:xfrm>
            <a:off x="5009427" y="1399881"/>
            <a:ext cx="1515745" cy="952300"/>
            <a:chOff x="793" y="196"/>
            <a:chExt cx="121" cy="112"/>
          </a:xfrm>
        </p:grpSpPr>
        <p:sp>
          <p:nvSpPr>
            <p:cNvPr id="48206"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8207" name="Group 26"/>
            <p:cNvGrpSpPr>
              <a:grpSpLocks noChangeAspect="1"/>
            </p:cNvGrpSpPr>
            <p:nvPr/>
          </p:nvGrpSpPr>
          <p:grpSpPr bwMode="auto">
            <a:xfrm>
              <a:off x="803" y="206"/>
              <a:ext cx="101" cy="93"/>
              <a:chOff x="807" y="209"/>
              <a:chExt cx="209" cy="88"/>
            </a:xfrm>
          </p:grpSpPr>
          <p:grpSp>
            <p:nvGrpSpPr>
              <p:cNvPr id="48208" name="Group 27"/>
              <p:cNvGrpSpPr>
                <a:grpSpLocks noChangeAspect="1"/>
              </p:cNvGrpSpPr>
              <p:nvPr/>
            </p:nvGrpSpPr>
            <p:grpSpPr bwMode="auto">
              <a:xfrm>
                <a:off x="807" y="209"/>
                <a:ext cx="93" cy="88"/>
                <a:chOff x="807" y="209"/>
                <a:chExt cx="93" cy="88"/>
              </a:xfrm>
            </p:grpSpPr>
            <p:sp>
              <p:nvSpPr>
                <p:cNvPr id="48215"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6"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7"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8"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9"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8209" name="Group 33"/>
              <p:cNvGrpSpPr>
                <a:grpSpLocks noChangeAspect="1"/>
              </p:cNvGrpSpPr>
              <p:nvPr/>
            </p:nvGrpSpPr>
            <p:grpSpPr bwMode="auto">
              <a:xfrm>
                <a:off x="923" y="209"/>
                <a:ext cx="93" cy="88"/>
                <a:chOff x="807" y="209"/>
                <a:chExt cx="93" cy="88"/>
              </a:xfrm>
            </p:grpSpPr>
            <p:sp>
              <p:nvSpPr>
                <p:cNvPr id="48210"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1"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2"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3"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14"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48140" name="Group 39"/>
          <p:cNvGrpSpPr>
            <a:grpSpLocks noChangeAspect="1"/>
          </p:cNvGrpSpPr>
          <p:nvPr/>
        </p:nvGrpSpPr>
        <p:grpSpPr bwMode="auto">
          <a:xfrm>
            <a:off x="5009427" y="4891648"/>
            <a:ext cx="1515745" cy="950713"/>
            <a:chOff x="793" y="196"/>
            <a:chExt cx="121" cy="112"/>
          </a:xfrm>
        </p:grpSpPr>
        <p:sp>
          <p:nvSpPr>
            <p:cNvPr id="48192"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5F4"/>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8193" name="Group 41"/>
            <p:cNvGrpSpPr>
              <a:grpSpLocks noChangeAspect="1"/>
            </p:cNvGrpSpPr>
            <p:nvPr/>
          </p:nvGrpSpPr>
          <p:grpSpPr bwMode="auto">
            <a:xfrm>
              <a:off x="803" y="206"/>
              <a:ext cx="101" cy="93"/>
              <a:chOff x="807" y="209"/>
              <a:chExt cx="209" cy="88"/>
            </a:xfrm>
          </p:grpSpPr>
          <p:grpSp>
            <p:nvGrpSpPr>
              <p:cNvPr id="48194" name="Group 42"/>
              <p:cNvGrpSpPr>
                <a:grpSpLocks noChangeAspect="1"/>
              </p:cNvGrpSpPr>
              <p:nvPr/>
            </p:nvGrpSpPr>
            <p:grpSpPr bwMode="auto">
              <a:xfrm>
                <a:off x="807" y="209"/>
                <a:ext cx="93" cy="88"/>
                <a:chOff x="807" y="209"/>
                <a:chExt cx="93" cy="88"/>
              </a:xfrm>
            </p:grpSpPr>
            <p:sp>
              <p:nvSpPr>
                <p:cNvPr id="48201"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02"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03"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04"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05"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48195" name="Group 48"/>
              <p:cNvGrpSpPr>
                <a:grpSpLocks noChangeAspect="1"/>
              </p:cNvGrpSpPr>
              <p:nvPr/>
            </p:nvGrpSpPr>
            <p:grpSpPr bwMode="auto">
              <a:xfrm>
                <a:off x="923" y="209"/>
                <a:ext cx="93" cy="88"/>
                <a:chOff x="807" y="209"/>
                <a:chExt cx="93" cy="88"/>
              </a:xfrm>
            </p:grpSpPr>
            <p:sp>
              <p:nvSpPr>
                <p:cNvPr id="48196"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197"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198"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199"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200"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48141"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42"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43"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44"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45" name="Rectangle 58"/>
          <p:cNvSpPr>
            <a:spLocks noChangeArrowheads="1"/>
          </p:cNvSpPr>
          <p:nvPr/>
        </p:nvSpPr>
        <p:spPr bwMode="auto">
          <a:xfrm>
            <a:off x="4084109" y="1479239"/>
            <a:ext cx="82533" cy="1745883"/>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46"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8147" name="Group 60"/>
          <p:cNvGrpSpPr>
            <a:grpSpLocks/>
          </p:cNvGrpSpPr>
          <p:nvPr/>
        </p:nvGrpSpPr>
        <p:grpSpPr bwMode="auto">
          <a:xfrm>
            <a:off x="3450829" y="5288440"/>
            <a:ext cx="252360" cy="238075"/>
            <a:chOff x="1451" y="2931"/>
            <a:chExt cx="136" cy="136"/>
          </a:xfrm>
        </p:grpSpPr>
        <p:sp>
          <p:nvSpPr>
            <p:cNvPr id="48189"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90"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191"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8148"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49"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48150" name="Group 68"/>
          <p:cNvGrpSpPr>
            <a:grpSpLocks noChangeAspect="1"/>
          </p:cNvGrpSpPr>
          <p:nvPr/>
        </p:nvGrpSpPr>
        <p:grpSpPr bwMode="auto">
          <a:xfrm>
            <a:off x="4377734" y="1160219"/>
            <a:ext cx="336479" cy="476150"/>
            <a:chOff x="801" y="1409"/>
            <a:chExt cx="32" cy="56"/>
          </a:xfrm>
        </p:grpSpPr>
        <p:grpSp>
          <p:nvGrpSpPr>
            <p:cNvPr id="48184" name="Group 69"/>
            <p:cNvGrpSpPr>
              <a:grpSpLocks noChangeAspect="1"/>
            </p:cNvGrpSpPr>
            <p:nvPr/>
          </p:nvGrpSpPr>
          <p:grpSpPr bwMode="auto">
            <a:xfrm>
              <a:off x="801" y="1428"/>
              <a:ext cx="32" cy="37"/>
              <a:chOff x="653" y="204"/>
              <a:chExt cx="32" cy="31"/>
            </a:xfrm>
          </p:grpSpPr>
          <p:sp>
            <p:nvSpPr>
              <p:cNvPr id="48186"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87"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188"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8185"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8151" name="Group 74"/>
          <p:cNvGrpSpPr>
            <a:grpSpLocks noChangeAspect="1"/>
          </p:cNvGrpSpPr>
          <p:nvPr/>
        </p:nvGrpSpPr>
        <p:grpSpPr bwMode="auto">
          <a:xfrm>
            <a:off x="4377734" y="2906102"/>
            <a:ext cx="336479" cy="476150"/>
            <a:chOff x="801" y="1409"/>
            <a:chExt cx="32" cy="56"/>
          </a:xfrm>
        </p:grpSpPr>
        <p:grpSp>
          <p:nvGrpSpPr>
            <p:cNvPr id="48179" name="Group 75"/>
            <p:cNvGrpSpPr>
              <a:grpSpLocks noChangeAspect="1"/>
            </p:cNvGrpSpPr>
            <p:nvPr/>
          </p:nvGrpSpPr>
          <p:grpSpPr bwMode="auto">
            <a:xfrm>
              <a:off x="801" y="1428"/>
              <a:ext cx="32" cy="37"/>
              <a:chOff x="653" y="204"/>
              <a:chExt cx="32" cy="31"/>
            </a:xfrm>
          </p:grpSpPr>
          <p:sp>
            <p:nvSpPr>
              <p:cNvPr id="48181"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82"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183"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8180"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8152" name="Group 80"/>
          <p:cNvGrpSpPr>
            <a:grpSpLocks noChangeAspect="1"/>
          </p:cNvGrpSpPr>
          <p:nvPr/>
        </p:nvGrpSpPr>
        <p:grpSpPr bwMode="auto">
          <a:xfrm>
            <a:off x="4377734" y="4653573"/>
            <a:ext cx="336479" cy="476150"/>
            <a:chOff x="801" y="1409"/>
            <a:chExt cx="32" cy="56"/>
          </a:xfrm>
        </p:grpSpPr>
        <p:grpSp>
          <p:nvGrpSpPr>
            <p:cNvPr id="48174" name="Group 81"/>
            <p:cNvGrpSpPr>
              <a:grpSpLocks noChangeAspect="1"/>
            </p:cNvGrpSpPr>
            <p:nvPr/>
          </p:nvGrpSpPr>
          <p:grpSpPr bwMode="auto">
            <a:xfrm>
              <a:off x="801" y="1428"/>
              <a:ext cx="32" cy="37"/>
              <a:chOff x="653" y="204"/>
              <a:chExt cx="32" cy="31"/>
            </a:xfrm>
          </p:grpSpPr>
          <p:sp>
            <p:nvSpPr>
              <p:cNvPr id="48176"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77"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178"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8175"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8153" name="Group 86"/>
          <p:cNvGrpSpPr>
            <a:grpSpLocks/>
          </p:cNvGrpSpPr>
          <p:nvPr/>
        </p:nvGrpSpPr>
        <p:grpSpPr bwMode="auto">
          <a:xfrm>
            <a:off x="4755481" y="4931327"/>
            <a:ext cx="169827" cy="158717"/>
            <a:chOff x="2154" y="2886"/>
            <a:chExt cx="68" cy="113"/>
          </a:xfrm>
        </p:grpSpPr>
        <p:sp>
          <p:nvSpPr>
            <p:cNvPr id="48172"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73"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48154" name="Group 89"/>
          <p:cNvGrpSpPr>
            <a:grpSpLocks/>
          </p:cNvGrpSpPr>
          <p:nvPr/>
        </p:nvGrpSpPr>
        <p:grpSpPr bwMode="auto">
          <a:xfrm>
            <a:off x="757408" y="4096478"/>
            <a:ext cx="1514157" cy="1271320"/>
            <a:chOff x="408" y="2341"/>
            <a:chExt cx="816" cy="726"/>
          </a:xfrm>
        </p:grpSpPr>
        <p:sp>
          <p:nvSpPr>
            <p:cNvPr id="48162"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63"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164"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165"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166"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48167"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68"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69"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48170"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171"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8155"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48156"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sp>
        <p:nvSpPr>
          <p:cNvPr id="48157" name="Text Box 102"/>
          <p:cNvSpPr txBox="1">
            <a:spLocks noChangeArrowheads="1"/>
          </p:cNvSpPr>
          <p:nvPr/>
        </p:nvSpPr>
        <p:spPr bwMode="auto">
          <a:xfrm>
            <a:off x="4630094" y="1080861"/>
            <a:ext cx="2399796"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steigt</a:t>
            </a:r>
          </a:p>
        </p:txBody>
      </p:sp>
      <p:sp>
        <p:nvSpPr>
          <p:cNvPr id="48158" name="Text Box 103"/>
          <p:cNvSpPr txBox="1">
            <a:spLocks noChangeArrowheads="1"/>
          </p:cNvSpPr>
          <p:nvPr/>
        </p:nvSpPr>
        <p:spPr bwMode="auto">
          <a:xfrm>
            <a:off x="4545974" y="2828331"/>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steigt</a:t>
            </a:r>
          </a:p>
        </p:txBody>
      </p:sp>
      <p:sp>
        <p:nvSpPr>
          <p:cNvPr id="48159" name="Text Box 104"/>
          <p:cNvSpPr txBox="1">
            <a:spLocks noChangeArrowheads="1"/>
          </p:cNvSpPr>
          <p:nvPr/>
        </p:nvSpPr>
        <p:spPr bwMode="auto">
          <a:xfrm>
            <a:off x="1979526" y="3820311"/>
            <a:ext cx="2061729"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b="1"/>
              <a:t>Druck steigt</a:t>
            </a:r>
          </a:p>
        </p:txBody>
      </p:sp>
      <p:sp>
        <p:nvSpPr>
          <p:cNvPr id="48160" name="Text Box 105"/>
          <p:cNvSpPr txBox="1">
            <a:spLocks noChangeArrowheads="1"/>
          </p:cNvSpPr>
          <p:nvPr/>
        </p:nvSpPr>
        <p:spPr bwMode="auto">
          <a:xfrm>
            <a:off x="4545974" y="4574214"/>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48161" name="Rectangle 107"/>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139190347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80"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81" name="Rectangle 4"/>
          <p:cNvSpPr>
            <a:spLocks noChangeArrowheads="1"/>
          </p:cNvSpPr>
          <p:nvPr/>
        </p:nvSpPr>
        <p:spPr bwMode="auto">
          <a:xfrm>
            <a:off x="6482317" y="5685232"/>
            <a:ext cx="547573" cy="79358"/>
          </a:xfrm>
          <a:prstGeom prst="rect">
            <a:avLst/>
          </a:prstGeom>
          <a:gradFill rotWithShape="1">
            <a:gsLst>
              <a:gs pos="0">
                <a:srgbClr val="0099CC"/>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82" name="Rectangle 5"/>
          <p:cNvSpPr>
            <a:spLocks noChangeArrowheads="1"/>
          </p:cNvSpPr>
          <p:nvPr/>
        </p:nvSpPr>
        <p:spPr bwMode="auto">
          <a:xfrm>
            <a:off x="4084109" y="4969419"/>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83"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84" name="Rectangle 7"/>
          <p:cNvSpPr>
            <a:spLocks noChangeArrowheads="1"/>
          </p:cNvSpPr>
          <p:nvPr/>
        </p:nvSpPr>
        <p:spPr bwMode="auto">
          <a:xfrm>
            <a:off x="4084109" y="1479240"/>
            <a:ext cx="966584" cy="79358"/>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85"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0186" name="Group 9"/>
          <p:cNvGrpSpPr>
            <a:grpSpLocks noChangeAspect="1"/>
          </p:cNvGrpSpPr>
          <p:nvPr/>
        </p:nvGrpSpPr>
        <p:grpSpPr bwMode="auto">
          <a:xfrm>
            <a:off x="5009427" y="3144178"/>
            <a:ext cx="1515745" cy="953887"/>
            <a:chOff x="793" y="196"/>
            <a:chExt cx="121" cy="112"/>
          </a:xfrm>
        </p:grpSpPr>
        <p:sp>
          <p:nvSpPr>
            <p:cNvPr id="50265"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0266" name="Group 11"/>
            <p:cNvGrpSpPr>
              <a:grpSpLocks noChangeAspect="1"/>
            </p:cNvGrpSpPr>
            <p:nvPr/>
          </p:nvGrpSpPr>
          <p:grpSpPr bwMode="auto">
            <a:xfrm>
              <a:off x="803" y="206"/>
              <a:ext cx="101" cy="93"/>
              <a:chOff x="807" y="209"/>
              <a:chExt cx="209" cy="88"/>
            </a:xfrm>
          </p:grpSpPr>
          <p:grpSp>
            <p:nvGrpSpPr>
              <p:cNvPr id="50267" name="Group 12"/>
              <p:cNvGrpSpPr>
                <a:grpSpLocks noChangeAspect="1"/>
              </p:cNvGrpSpPr>
              <p:nvPr/>
            </p:nvGrpSpPr>
            <p:grpSpPr bwMode="auto">
              <a:xfrm>
                <a:off x="807" y="209"/>
                <a:ext cx="93" cy="88"/>
                <a:chOff x="807" y="209"/>
                <a:chExt cx="93" cy="88"/>
              </a:xfrm>
            </p:grpSpPr>
            <p:sp>
              <p:nvSpPr>
                <p:cNvPr id="5027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0268" name="Group 18"/>
              <p:cNvGrpSpPr>
                <a:grpSpLocks noChangeAspect="1"/>
              </p:cNvGrpSpPr>
              <p:nvPr/>
            </p:nvGrpSpPr>
            <p:grpSpPr bwMode="auto">
              <a:xfrm>
                <a:off x="923" y="209"/>
                <a:ext cx="93" cy="88"/>
                <a:chOff x="807" y="209"/>
                <a:chExt cx="93" cy="88"/>
              </a:xfrm>
            </p:grpSpPr>
            <p:sp>
              <p:nvSpPr>
                <p:cNvPr id="5026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7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0187" name="Group 24"/>
          <p:cNvGrpSpPr>
            <a:grpSpLocks noChangeAspect="1"/>
          </p:cNvGrpSpPr>
          <p:nvPr/>
        </p:nvGrpSpPr>
        <p:grpSpPr bwMode="auto">
          <a:xfrm>
            <a:off x="5009427" y="1399881"/>
            <a:ext cx="1515745" cy="952300"/>
            <a:chOff x="793" y="196"/>
            <a:chExt cx="121" cy="112"/>
          </a:xfrm>
        </p:grpSpPr>
        <p:sp>
          <p:nvSpPr>
            <p:cNvPr id="50251"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0252" name="Group 26"/>
            <p:cNvGrpSpPr>
              <a:grpSpLocks noChangeAspect="1"/>
            </p:cNvGrpSpPr>
            <p:nvPr/>
          </p:nvGrpSpPr>
          <p:grpSpPr bwMode="auto">
            <a:xfrm>
              <a:off x="803" y="206"/>
              <a:ext cx="101" cy="93"/>
              <a:chOff x="807" y="209"/>
              <a:chExt cx="209" cy="88"/>
            </a:xfrm>
          </p:grpSpPr>
          <p:grpSp>
            <p:nvGrpSpPr>
              <p:cNvPr id="50253" name="Group 27"/>
              <p:cNvGrpSpPr>
                <a:grpSpLocks noChangeAspect="1"/>
              </p:cNvGrpSpPr>
              <p:nvPr/>
            </p:nvGrpSpPr>
            <p:grpSpPr bwMode="auto">
              <a:xfrm>
                <a:off x="807" y="209"/>
                <a:ext cx="93" cy="88"/>
                <a:chOff x="807" y="209"/>
                <a:chExt cx="93" cy="88"/>
              </a:xfrm>
            </p:grpSpPr>
            <p:sp>
              <p:nvSpPr>
                <p:cNvPr id="50260"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61"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62"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63"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64"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0254" name="Group 33"/>
              <p:cNvGrpSpPr>
                <a:grpSpLocks noChangeAspect="1"/>
              </p:cNvGrpSpPr>
              <p:nvPr/>
            </p:nvGrpSpPr>
            <p:grpSpPr bwMode="auto">
              <a:xfrm>
                <a:off x="923" y="209"/>
                <a:ext cx="93" cy="88"/>
                <a:chOff x="807" y="209"/>
                <a:chExt cx="93" cy="88"/>
              </a:xfrm>
            </p:grpSpPr>
            <p:sp>
              <p:nvSpPr>
                <p:cNvPr id="50255"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56"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57"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58"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59"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0188" name="Group 39"/>
          <p:cNvGrpSpPr>
            <a:grpSpLocks noChangeAspect="1"/>
          </p:cNvGrpSpPr>
          <p:nvPr/>
        </p:nvGrpSpPr>
        <p:grpSpPr bwMode="auto">
          <a:xfrm>
            <a:off x="5009427" y="4891648"/>
            <a:ext cx="1515745" cy="950713"/>
            <a:chOff x="793" y="196"/>
            <a:chExt cx="121" cy="112"/>
          </a:xfrm>
        </p:grpSpPr>
        <p:sp>
          <p:nvSpPr>
            <p:cNvPr id="50237"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5F4"/>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0238" name="Group 41"/>
            <p:cNvGrpSpPr>
              <a:grpSpLocks noChangeAspect="1"/>
            </p:cNvGrpSpPr>
            <p:nvPr/>
          </p:nvGrpSpPr>
          <p:grpSpPr bwMode="auto">
            <a:xfrm>
              <a:off x="803" y="206"/>
              <a:ext cx="101" cy="93"/>
              <a:chOff x="807" y="209"/>
              <a:chExt cx="209" cy="88"/>
            </a:xfrm>
          </p:grpSpPr>
          <p:grpSp>
            <p:nvGrpSpPr>
              <p:cNvPr id="50239" name="Group 42"/>
              <p:cNvGrpSpPr>
                <a:grpSpLocks noChangeAspect="1"/>
              </p:cNvGrpSpPr>
              <p:nvPr/>
            </p:nvGrpSpPr>
            <p:grpSpPr bwMode="auto">
              <a:xfrm>
                <a:off x="807" y="209"/>
                <a:ext cx="93" cy="88"/>
                <a:chOff x="807" y="209"/>
                <a:chExt cx="93" cy="88"/>
              </a:xfrm>
            </p:grpSpPr>
            <p:sp>
              <p:nvSpPr>
                <p:cNvPr id="50246"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47"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48"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49"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50"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0240" name="Group 48"/>
              <p:cNvGrpSpPr>
                <a:grpSpLocks noChangeAspect="1"/>
              </p:cNvGrpSpPr>
              <p:nvPr/>
            </p:nvGrpSpPr>
            <p:grpSpPr bwMode="auto">
              <a:xfrm>
                <a:off x="923" y="209"/>
                <a:ext cx="93" cy="88"/>
                <a:chOff x="807" y="209"/>
                <a:chExt cx="93" cy="88"/>
              </a:xfrm>
            </p:grpSpPr>
            <p:sp>
              <p:nvSpPr>
                <p:cNvPr id="50241"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42"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43"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44"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45"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50189"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90"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91"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92"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93" name="Rectangle 58"/>
          <p:cNvSpPr>
            <a:spLocks noChangeArrowheads="1"/>
          </p:cNvSpPr>
          <p:nvPr/>
        </p:nvSpPr>
        <p:spPr bwMode="auto">
          <a:xfrm>
            <a:off x="4084109" y="1479239"/>
            <a:ext cx="82533" cy="1745883"/>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94"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0195" name="Group 60"/>
          <p:cNvGrpSpPr>
            <a:grpSpLocks/>
          </p:cNvGrpSpPr>
          <p:nvPr/>
        </p:nvGrpSpPr>
        <p:grpSpPr bwMode="auto">
          <a:xfrm>
            <a:off x="3450829" y="5288440"/>
            <a:ext cx="252360" cy="238075"/>
            <a:chOff x="1451" y="2931"/>
            <a:chExt cx="136" cy="136"/>
          </a:xfrm>
        </p:grpSpPr>
        <p:sp>
          <p:nvSpPr>
            <p:cNvPr id="50234"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35"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236"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0196"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197"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0198" name="Group 68"/>
          <p:cNvGrpSpPr>
            <a:grpSpLocks noChangeAspect="1"/>
          </p:cNvGrpSpPr>
          <p:nvPr/>
        </p:nvGrpSpPr>
        <p:grpSpPr bwMode="auto">
          <a:xfrm>
            <a:off x="4377734" y="1160219"/>
            <a:ext cx="336479" cy="476150"/>
            <a:chOff x="801" y="1409"/>
            <a:chExt cx="32" cy="56"/>
          </a:xfrm>
        </p:grpSpPr>
        <p:grpSp>
          <p:nvGrpSpPr>
            <p:cNvPr id="50229" name="Group 69"/>
            <p:cNvGrpSpPr>
              <a:grpSpLocks noChangeAspect="1"/>
            </p:cNvGrpSpPr>
            <p:nvPr/>
          </p:nvGrpSpPr>
          <p:grpSpPr bwMode="auto">
            <a:xfrm>
              <a:off x="801" y="1428"/>
              <a:ext cx="32" cy="37"/>
              <a:chOff x="653" y="204"/>
              <a:chExt cx="32" cy="31"/>
            </a:xfrm>
          </p:grpSpPr>
          <p:sp>
            <p:nvSpPr>
              <p:cNvPr id="50231"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32"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33"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0230"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0199" name="Group 74"/>
          <p:cNvGrpSpPr>
            <a:grpSpLocks noChangeAspect="1"/>
          </p:cNvGrpSpPr>
          <p:nvPr/>
        </p:nvGrpSpPr>
        <p:grpSpPr bwMode="auto">
          <a:xfrm>
            <a:off x="4377734" y="2906102"/>
            <a:ext cx="336479" cy="476150"/>
            <a:chOff x="801" y="1409"/>
            <a:chExt cx="32" cy="56"/>
          </a:xfrm>
        </p:grpSpPr>
        <p:grpSp>
          <p:nvGrpSpPr>
            <p:cNvPr id="50224" name="Group 75"/>
            <p:cNvGrpSpPr>
              <a:grpSpLocks noChangeAspect="1"/>
            </p:cNvGrpSpPr>
            <p:nvPr/>
          </p:nvGrpSpPr>
          <p:grpSpPr bwMode="auto">
            <a:xfrm>
              <a:off x="801" y="1428"/>
              <a:ext cx="32" cy="37"/>
              <a:chOff x="653" y="204"/>
              <a:chExt cx="32" cy="31"/>
            </a:xfrm>
          </p:grpSpPr>
          <p:sp>
            <p:nvSpPr>
              <p:cNvPr id="50226"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27"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28"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0225"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0200" name="Group 80"/>
          <p:cNvGrpSpPr>
            <a:grpSpLocks noChangeAspect="1"/>
          </p:cNvGrpSpPr>
          <p:nvPr/>
        </p:nvGrpSpPr>
        <p:grpSpPr bwMode="auto">
          <a:xfrm>
            <a:off x="4377734" y="4653573"/>
            <a:ext cx="336479" cy="476150"/>
            <a:chOff x="801" y="1409"/>
            <a:chExt cx="32" cy="56"/>
          </a:xfrm>
        </p:grpSpPr>
        <p:grpSp>
          <p:nvGrpSpPr>
            <p:cNvPr id="50219" name="Group 81"/>
            <p:cNvGrpSpPr>
              <a:grpSpLocks noChangeAspect="1"/>
            </p:cNvGrpSpPr>
            <p:nvPr/>
          </p:nvGrpSpPr>
          <p:grpSpPr bwMode="auto">
            <a:xfrm>
              <a:off x="801" y="1428"/>
              <a:ext cx="32" cy="37"/>
              <a:chOff x="653" y="204"/>
              <a:chExt cx="32" cy="31"/>
            </a:xfrm>
          </p:grpSpPr>
          <p:sp>
            <p:nvSpPr>
              <p:cNvPr id="50221"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22"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223"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0220"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0201" name="Group 86"/>
          <p:cNvGrpSpPr>
            <a:grpSpLocks/>
          </p:cNvGrpSpPr>
          <p:nvPr/>
        </p:nvGrpSpPr>
        <p:grpSpPr bwMode="auto">
          <a:xfrm>
            <a:off x="4755481" y="4931327"/>
            <a:ext cx="169827" cy="158717"/>
            <a:chOff x="2154" y="2886"/>
            <a:chExt cx="68" cy="113"/>
          </a:xfrm>
        </p:grpSpPr>
        <p:sp>
          <p:nvSpPr>
            <p:cNvPr id="50217"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18"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0202" name="Group 89"/>
          <p:cNvGrpSpPr>
            <a:grpSpLocks/>
          </p:cNvGrpSpPr>
          <p:nvPr/>
        </p:nvGrpSpPr>
        <p:grpSpPr bwMode="auto">
          <a:xfrm>
            <a:off x="757408" y="4096478"/>
            <a:ext cx="1514157" cy="1271320"/>
            <a:chOff x="408" y="2341"/>
            <a:chExt cx="816" cy="726"/>
          </a:xfrm>
        </p:grpSpPr>
        <p:sp>
          <p:nvSpPr>
            <p:cNvPr id="50207"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08"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209"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210"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211"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50212"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13"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14"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0215"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216"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0203"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50204"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sp>
        <p:nvSpPr>
          <p:cNvPr id="50205" name="Rectangle 102"/>
          <p:cNvSpPr>
            <a:spLocks noChangeArrowheads="1"/>
          </p:cNvSpPr>
          <p:nvPr/>
        </p:nvSpPr>
        <p:spPr bwMode="auto">
          <a:xfrm>
            <a:off x="7493343" y="3382253"/>
            <a:ext cx="2526769" cy="676133"/>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Durchfluss</a:t>
            </a:r>
          </a:p>
          <a:p>
            <a:pPr algn="ctr" eaLnBrk="1" hangingPunct="1"/>
            <a:r>
              <a:rPr lang="de-DE" altLang="de-DE" sz="1800" b="1" i="1">
                <a:solidFill>
                  <a:srgbClr val="CC3300"/>
                </a:solidFill>
              </a:rPr>
              <a:t>drosseln!</a:t>
            </a:r>
          </a:p>
        </p:txBody>
      </p:sp>
      <p:sp>
        <p:nvSpPr>
          <p:cNvPr id="50206" name="Rectangle 103"/>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122470676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28"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29" name="Rectangle 4"/>
          <p:cNvSpPr>
            <a:spLocks noChangeArrowheads="1"/>
          </p:cNvSpPr>
          <p:nvPr/>
        </p:nvSpPr>
        <p:spPr bwMode="auto">
          <a:xfrm>
            <a:off x="6482317" y="5685232"/>
            <a:ext cx="547573" cy="79358"/>
          </a:xfrm>
          <a:prstGeom prst="rect">
            <a:avLst/>
          </a:prstGeom>
          <a:gradFill rotWithShape="1">
            <a:gsLst>
              <a:gs pos="0">
                <a:srgbClr val="0099CC"/>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30"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31"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32" name="Rectangle 7"/>
          <p:cNvSpPr>
            <a:spLocks noChangeArrowheads="1"/>
          </p:cNvSpPr>
          <p:nvPr/>
        </p:nvSpPr>
        <p:spPr bwMode="auto">
          <a:xfrm>
            <a:off x="4084109" y="1479240"/>
            <a:ext cx="966584" cy="79358"/>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33"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234" name="Group 9"/>
          <p:cNvGrpSpPr>
            <a:grpSpLocks noChangeAspect="1"/>
          </p:cNvGrpSpPr>
          <p:nvPr/>
        </p:nvGrpSpPr>
        <p:grpSpPr bwMode="auto">
          <a:xfrm>
            <a:off x="5009427" y="3144178"/>
            <a:ext cx="1515745" cy="953887"/>
            <a:chOff x="793" y="196"/>
            <a:chExt cx="121" cy="112"/>
          </a:xfrm>
        </p:grpSpPr>
        <p:sp>
          <p:nvSpPr>
            <p:cNvPr id="52316"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317" name="Group 11"/>
            <p:cNvGrpSpPr>
              <a:grpSpLocks noChangeAspect="1"/>
            </p:cNvGrpSpPr>
            <p:nvPr/>
          </p:nvGrpSpPr>
          <p:grpSpPr bwMode="auto">
            <a:xfrm>
              <a:off x="803" y="206"/>
              <a:ext cx="101" cy="93"/>
              <a:chOff x="807" y="209"/>
              <a:chExt cx="209" cy="88"/>
            </a:xfrm>
          </p:grpSpPr>
          <p:grpSp>
            <p:nvGrpSpPr>
              <p:cNvPr id="52318" name="Group 12"/>
              <p:cNvGrpSpPr>
                <a:grpSpLocks noChangeAspect="1"/>
              </p:cNvGrpSpPr>
              <p:nvPr/>
            </p:nvGrpSpPr>
            <p:grpSpPr bwMode="auto">
              <a:xfrm>
                <a:off x="807" y="209"/>
                <a:ext cx="93" cy="88"/>
                <a:chOff x="807" y="209"/>
                <a:chExt cx="93" cy="88"/>
              </a:xfrm>
            </p:grpSpPr>
            <p:sp>
              <p:nvSpPr>
                <p:cNvPr id="52325"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6"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7"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8"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9"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2319" name="Group 18"/>
              <p:cNvGrpSpPr>
                <a:grpSpLocks noChangeAspect="1"/>
              </p:cNvGrpSpPr>
              <p:nvPr/>
            </p:nvGrpSpPr>
            <p:grpSpPr bwMode="auto">
              <a:xfrm>
                <a:off x="923" y="209"/>
                <a:ext cx="93" cy="88"/>
                <a:chOff x="807" y="209"/>
                <a:chExt cx="93" cy="88"/>
              </a:xfrm>
            </p:grpSpPr>
            <p:sp>
              <p:nvSpPr>
                <p:cNvPr id="52320"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1"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2"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3"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24"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2235" name="Group 24"/>
          <p:cNvGrpSpPr>
            <a:grpSpLocks noChangeAspect="1"/>
          </p:cNvGrpSpPr>
          <p:nvPr/>
        </p:nvGrpSpPr>
        <p:grpSpPr bwMode="auto">
          <a:xfrm>
            <a:off x="5009427" y="1399881"/>
            <a:ext cx="1515745" cy="952300"/>
            <a:chOff x="793" y="196"/>
            <a:chExt cx="121" cy="112"/>
          </a:xfrm>
        </p:grpSpPr>
        <p:sp>
          <p:nvSpPr>
            <p:cNvPr id="52302"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303" name="Group 26"/>
            <p:cNvGrpSpPr>
              <a:grpSpLocks noChangeAspect="1"/>
            </p:cNvGrpSpPr>
            <p:nvPr/>
          </p:nvGrpSpPr>
          <p:grpSpPr bwMode="auto">
            <a:xfrm>
              <a:off x="803" y="206"/>
              <a:ext cx="101" cy="93"/>
              <a:chOff x="807" y="209"/>
              <a:chExt cx="209" cy="88"/>
            </a:xfrm>
          </p:grpSpPr>
          <p:grpSp>
            <p:nvGrpSpPr>
              <p:cNvPr id="52304" name="Group 27"/>
              <p:cNvGrpSpPr>
                <a:grpSpLocks noChangeAspect="1"/>
              </p:cNvGrpSpPr>
              <p:nvPr/>
            </p:nvGrpSpPr>
            <p:grpSpPr bwMode="auto">
              <a:xfrm>
                <a:off x="807" y="209"/>
                <a:ext cx="93" cy="88"/>
                <a:chOff x="807" y="209"/>
                <a:chExt cx="93" cy="88"/>
              </a:xfrm>
            </p:grpSpPr>
            <p:sp>
              <p:nvSpPr>
                <p:cNvPr id="52311"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12"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13"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14"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15"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2305" name="Group 33"/>
              <p:cNvGrpSpPr>
                <a:grpSpLocks noChangeAspect="1"/>
              </p:cNvGrpSpPr>
              <p:nvPr/>
            </p:nvGrpSpPr>
            <p:grpSpPr bwMode="auto">
              <a:xfrm>
                <a:off x="923" y="209"/>
                <a:ext cx="93" cy="88"/>
                <a:chOff x="807" y="209"/>
                <a:chExt cx="93" cy="88"/>
              </a:xfrm>
            </p:grpSpPr>
            <p:sp>
              <p:nvSpPr>
                <p:cNvPr id="52306"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07"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08"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09"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10"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2236" name="Group 39"/>
          <p:cNvGrpSpPr>
            <a:grpSpLocks noChangeAspect="1"/>
          </p:cNvGrpSpPr>
          <p:nvPr/>
        </p:nvGrpSpPr>
        <p:grpSpPr bwMode="auto">
          <a:xfrm>
            <a:off x="5009427" y="4891648"/>
            <a:ext cx="1515745" cy="950713"/>
            <a:chOff x="793" y="196"/>
            <a:chExt cx="121" cy="112"/>
          </a:xfrm>
        </p:grpSpPr>
        <p:sp>
          <p:nvSpPr>
            <p:cNvPr id="52288"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5F4"/>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289" name="Group 41"/>
            <p:cNvGrpSpPr>
              <a:grpSpLocks noChangeAspect="1"/>
            </p:cNvGrpSpPr>
            <p:nvPr/>
          </p:nvGrpSpPr>
          <p:grpSpPr bwMode="auto">
            <a:xfrm>
              <a:off x="803" y="206"/>
              <a:ext cx="101" cy="93"/>
              <a:chOff x="807" y="209"/>
              <a:chExt cx="209" cy="88"/>
            </a:xfrm>
          </p:grpSpPr>
          <p:grpSp>
            <p:nvGrpSpPr>
              <p:cNvPr id="52290" name="Group 42"/>
              <p:cNvGrpSpPr>
                <a:grpSpLocks noChangeAspect="1"/>
              </p:cNvGrpSpPr>
              <p:nvPr/>
            </p:nvGrpSpPr>
            <p:grpSpPr bwMode="auto">
              <a:xfrm>
                <a:off x="807" y="209"/>
                <a:ext cx="93" cy="88"/>
                <a:chOff x="807" y="209"/>
                <a:chExt cx="93" cy="88"/>
              </a:xfrm>
            </p:grpSpPr>
            <p:sp>
              <p:nvSpPr>
                <p:cNvPr id="52297"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98"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99"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00"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301"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2291" name="Group 48"/>
              <p:cNvGrpSpPr>
                <a:grpSpLocks noChangeAspect="1"/>
              </p:cNvGrpSpPr>
              <p:nvPr/>
            </p:nvGrpSpPr>
            <p:grpSpPr bwMode="auto">
              <a:xfrm>
                <a:off x="923" y="209"/>
                <a:ext cx="93" cy="88"/>
                <a:chOff x="807" y="209"/>
                <a:chExt cx="93" cy="88"/>
              </a:xfrm>
            </p:grpSpPr>
            <p:sp>
              <p:nvSpPr>
                <p:cNvPr id="52292"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93"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94"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95"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96"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52237"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38"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39"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40"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41" name="Rectangle 58"/>
          <p:cNvSpPr>
            <a:spLocks noChangeArrowheads="1"/>
          </p:cNvSpPr>
          <p:nvPr/>
        </p:nvSpPr>
        <p:spPr bwMode="auto">
          <a:xfrm>
            <a:off x="4084109" y="1479239"/>
            <a:ext cx="82533" cy="1745883"/>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42"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243" name="Group 60"/>
          <p:cNvGrpSpPr>
            <a:grpSpLocks/>
          </p:cNvGrpSpPr>
          <p:nvPr/>
        </p:nvGrpSpPr>
        <p:grpSpPr bwMode="auto">
          <a:xfrm>
            <a:off x="3450829" y="5288440"/>
            <a:ext cx="252360" cy="238075"/>
            <a:chOff x="1451" y="2931"/>
            <a:chExt cx="136" cy="136"/>
          </a:xfrm>
        </p:grpSpPr>
        <p:sp>
          <p:nvSpPr>
            <p:cNvPr id="52285"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86"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287"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2244"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45"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2246" name="Group 68"/>
          <p:cNvGrpSpPr>
            <a:grpSpLocks noChangeAspect="1"/>
          </p:cNvGrpSpPr>
          <p:nvPr/>
        </p:nvGrpSpPr>
        <p:grpSpPr bwMode="auto">
          <a:xfrm>
            <a:off x="4377734" y="1160219"/>
            <a:ext cx="336479" cy="476150"/>
            <a:chOff x="801" y="1409"/>
            <a:chExt cx="32" cy="56"/>
          </a:xfrm>
        </p:grpSpPr>
        <p:grpSp>
          <p:nvGrpSpPr>
            <p:cNvPr id="52280" name="Group 69"/>
            <p:cNvGrpSpPr>
              <a:grpSpLocks noChangeAspect="1"/>
            </p:cNvGrpSpPr>
            <p:nvPr/>
          </p:nvGrpSpPr>
          <p:grpSpPr bwMode="auto">
            <a:xfrm>
              <a:off x="801" y="1428"/>
              <a:ext cx="32" cy="37"/>
              <a:chOff x="653" y="204"/>
              <a:chExt cx="32" cy="31"/>
            </a:xfrm>
          </p:grpSpPr>
          <p:sp>
            <p:nvSpPr>
              <p:cNvPr id="52282"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83"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84"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2281"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2247" name="Group 74"/>
          <p:cNvGrpSpPr>
            <a:grpSpLocks noChangeAspect="1"/>
          </p:cNvGrpSpPr>
          <p:nvPr/>
        </p:nvGrpSpPr>
        <p:grpSpPr bwMode="auto">
          <a:xfrm>
            <a:off x="4377734" y="2906102"/>
            <a:ext cx="336479" cy="476150"/>
            <a:chOff x="801" y="1409"/>
            <a:chExt cx="32" cy="56"/>
          </a:xfrm>
        </p:grpSpPr>
        <p:grpSp>
          <p:nvGrpSpPr>
            <p:cNvPr id="52275" name="Group 75"/>
            <p:cNvGrpSpPr>
              <a:grpSpLocks noChangeAspect="1"/>
            </p:cNvGrpSpPr>
            <p:nvPr/>
          </p:nvGrpSpPr>
          <p:grpSpPr bwMode="auto">
            <a:xfrm>
              <a:off x="801" y="1428"/>
              <a:ext cx="32" cy="37"/>
              <a:chOff x="653" y="204"/>
              <a:chExt cx="32" cy="31"/>
            </a:xfrm>
          </p:grpSpPr>
          <p:sp>
            <p:nvSpPr>
              <p:cNvPr id="52277"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78"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79"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2276"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2248" name="Group 80"/>
          <p:cNvGrpSpPr>
            <a:grpSpLocks noChangeAspect="1"/>
          </p:cNvGrpSpPr>
          <p:nvPr/>
        </p:nvGrpSpPr>
        <p:grpSpPr bwMode="auto">
          <a:xfrm>
            <a:off x="4377734" y="4653573"/>
            <a:ext cx="336479" cy="476150"/>
            <a:chOff x="801" y="1409"/>
            <a:chExt cx="32" cy="56"/>
          </a:xfrm>
        </p:grpSpPr>
        <p:grpSp>
          <p:nvGrpSpPr>
            <p:cNvPr id="52270" name="Group 81"/>
            <p:cNvGrpSpPr>
              <a:grpSpLocks noChangeAspect="1"/>
            </p:cNvGrpSpPr>
            <p:nvPr/>
          </p:nvGrpSpPr>
          <p:grpSpPr bwMode="auto">
            <a:xfrm>
              <a:off x="801" y="1428"/>
              <a:ext cx="32" cy="37"/>
              <a:chOff x="653" y="204"/>
              <a:chExt cx="32" cy="31"/>
            </a:xfrm>
          </p:grpSpPr>
          <p:sp>
            <p:nvSpPr>
              <p:cNvPr id="52272"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73"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274"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2271"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2249" name="Group 86"/>
          <p:cNvGrpSpPr>
            <a:grpSpLocks/>
          </p:cNvGrpSpPr>
          <p:nvPr/>
        </p:nvGrpSpPr>
        <p:grpSpPr bwMode="auto">
          <a:xfrm>
            <a:off x="4755481" y="4931327"/>
            <a:ext cx="169827" cy="158717"/>
            <a:chOff x="2154" y="2886"/>
            <a:chExt cx="68" cy="113"/>
          </a:xfrm>
        </p:grpSpPr>
        <p:sp>
          <p:nvSpPr>
            <p:cNvPr id="52268"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69"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2250" name="Group 92"/>
          <p:cNvGrpSpPr>
            <a:grpSpLocks/>
          </p:cNvGrpSpPr>
          <p:nvPr/>
        </p:nvGrpSpPr>
        <p:grpSpPr bwMode="auto">
          <a:xfrm>
            <a:off x="757408" y="4096478"/>
            <a:ext cx="1514157" cy="1271320"/>
            <a:chOff x="408" y="2341"/>
            <a:chExt cx="816" cy="726"/>
          </a:xfrm>
        </p:grpSpPr>
        <p:sp>
          <p:nvSpPr>
            <p:cNvPr id="52258" name="Oval 93"/>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59" name="Line 94"/>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260" name="Line 95"/>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261" name="Line 96"/>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262" name="Rectangle 97"/>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52263" name="Rectangle 98"/>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64" name="Rectangle 99"/>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65" name="Rectangle 100"/>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2266" name="Line 101"/>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267" name="Line 102"/>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2251" name="Text Box 103"/>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52252" name="Text Box 104"/>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sp>
        <p:nvSpPr>
          <p:cNvPr id="52253" name="Rectangle 105"/>
          <p:cNvSpPr>
            <a:spLocks noChangeArrowheads="1"/>
          </p:cNvSpPr>
          <p:nvPr/>
        </p:nvSpPr>
        <p:spPr bwMode="auto">
          <a:xfrm>
            <a:off x="7493343" y="3382253"/>
            <a:ext cx="2526769" cy="676133"/>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Durchfluss</a:t>
            </a:r>
          </a:p>
          <a:p>
            <a:pPr algn="ctr" eaLnBrk="1" hangingPunct="1"/>
            <a:r>
              <a:rPr lang="de-DE" altLang="de-DE" sz="1800" b="1" i="1">
                <a:solidFill>
                  <a:srgbClr val="CC3300"/>
                </a:solidFill>
              </a:rPr>
              <a:t>drosseln!</a:t>
            </a:r>
          </a:p>
        </p:txBody>
      </p:sp>
      <p:grpSp>
        <p:nvGrpSpPr>
          <p:cNvPr id="52254" name="Group 110"/>
          <p:cNvGrpSpPr>
            <a:grpSpLocks/>
          </p:cNvGrpSpPr>
          <p:nvPr/>
        </p:nvGrpSpPr>
        <p:grpSpPr bwMode="auto">
          <a:xfrm>
            <a:off x="4293616" y="2471219"/>
            <a:ext cx="2693421" cy="634867"/>
            <a:chOff x="2336" y="2387"/>
            <a:chExt cx="1451" cy="363"/>
          </a:xfrm>
        </p:grpSpPr>
        <p:sp>
          <p:nvSpPr>
            <p:cNvPr id="52256" name="Line 111"/>
            <p:cNvSpPr>
              <a:spLocks noChangeShapeType="1"/>
            </p:cNvSpPr>
            <p:nvPr/>
          </p:nvSpPr>
          <p:spPr bwMode="auto">
            <a:xfrm flipH="1">
              <a:off x="2608" y="2659"/>
              <a:ext cx="45" cy="9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257" name="Text Box 112"/>
            <p:cNvSpPr txBox="1">
              <a:spLocks noChangeArrowheads="1"/>
            </p:cNvSpPr>
            <p:nvPr/>
          </p:nvSpPr>
          <p:spPr bwMode="auto">
            <a:xfrm>
              <a:off x="2336" y="2387"/>
              <a:ext cx="1451"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Den maximalen Durchfluss begrenzen (drosseln)</a:t>
              </a:r>
            </a:p>
          </p:txBody>
        </p:sp>
      </p:grpSp>
      <p:sp>
        <p:nvSpPr>
          <p:cNvPr id="52255" name="Rectangle 113"/>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331849781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76" name="Rectangle 3"/>
          <p:cNvSpPr>
            <a:spLocks noChangeArrowheads="1"/>
          </p:cNvSpPr>
          <p:nvPr/>
        </p:nvSpPr>
        <p:spPr bwMode="auto">
          <a:xfrm>
            <a:off x="6482317" y="3939348"/>
            <a:ext cx="547573" cy="80946"/>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77" name="Rectangle 4"/>
          <p:cNvSpPr>
            <a:spLocks noChangeArrowheads="1"/>
          </p:cNvSpPr>
          <p:nvPr/>
        </p:nvSpPr>
        <p:spPr bwMode="auto">
          <a:xfrm>
            <a:off x="6482317" y="5685232"/>
            <a:ext cx="547573" cy="79358"/>
          </a:xfrm>
          <a:prstGeom prst="rect">
            <a:avLst/>
          </a:prstGeom>
          <a:gradFill rotWithShape="1">
            <a:gsLst>
              <a:gs pos="0">
                <a:srgbClr val="0099CC"/>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78"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79"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80" name="Rectangle 7"/>
          <p:cNvSpPr>
            <a:spLocks noChangeArrowheads="1"/>
          </p:cNvSpPr>
          <p:nvPr/>
        </p:nvSpPr>
        <p:spPr bwMode="auto">
          <a:xfrm>
            <a:off x="4084109" y="1479240"/>
            <a:ext cx="966584" cy="79358"/>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81"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FFCC99"/>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4282" name="Group 9"/>
          <p:cNvGrpSpPr>
            <a:grpSpLocks noChangeAspect="1"/>
          </p:cNvGrpSpPr>
          <p:nvPr/>
        </p:nvGrpSpPr>
        <p:grpSpPr bwMode="auto">
          <a:xfrm>
            <a:off x="5009427" y="3144178"/>
            <a:ext cx="1515745" cy="953887"/>
            <a:chOff x="793" y="196"/>
            <a:chExt cx="121" cy="112"/>
          </a:xfrm>
        </p:grpSpPr>
        <p:sp>
          <p:nvSpPr>
            <p:cNvPr id="54367"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FFCC99"/>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4368" name="Group 11"/>
            <p:cNvGrpSpPr>
              <a:grpSpLocks noChangeAspect="1"/>
            </p:cNvGrpSpPr>
            <p:nvPr/>
          </p:nvGrpSpPr>
          <p:grpSpPr bwMode="auto">
            <a:xfrm>
              <a:off x="803" y="206"/>
              <a:ext cx="101" cy="93"/>
              <a:chOff x="807" y="209"/>
              <a:chExt cx="209" cy="88"/>
            </a:xfrm>
          </p:grpSpPr>
          <p:grpSp>
            <p:nvGrpSpPr>
              <p:cNvPr id="54369" name="Group 12"/>
              <p:cNvGrpSpPr>
                <a:grpSpLocks noChangeAspect="1"/>
              </p:cNvGrpSpPr>
              <p:nvPr/>
            </p:nvGrpSpPr>
            <p:grpSpPr bwMode="auto">
              <a:xfrm>
                <a:off x="807" y="209"/>
                <a:ext cx="93" cy="88"/>
                <a:chOff x="807" y="209"/>
                <a:chExt cx="93" cy="88"/>
              </a:xfrm>
            </p:grpSpPr>
            <p:sp>
              <p:nvSpPr>
                <p:cNvPr id="54376"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77"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78"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79"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80"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4370" name="Group 18"/>
              <p:cNvGrpSpPr>
                <a:grpSpLocks noChangeAspect="1"/>
              </p:cNvGrpSpPr>
              <p:nvPr/>
            </p:nvGrpSpPr>
            <p:grpSpPr bwMode="auto">
              <a:xfrm>
                <a:off x="923" y="209"/>
                <a:ext cx="93" cy="88"/>
                <a:chOff x="807" y="209"/>
                <a:chExt cx="93" cy="88"/>
              </a:xfrm>
            </p:grpSpPr>
            <p:sp>
              <p:nvSpPr>
                <p:cNvPr id="54371"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72"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73"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74"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75"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4283" name="Group 24"/>
          <p:cNvGrpSpPr>
            <a:grpSpLocks noChangeAspect="1"/>
          </p:cNvGrpSpPr>
          <p:nvPr/>
        </p:nvGrpSpPr>
        <p:grpSpPr bwMode="auto">
          <a:xfrm>
            <a:off x="5009427" y="1399881"/>
            <a:ext cx="1515745" cy="952300"/>
            <a:chOff x="793" y="196"/>
            <a:chExt cx="121" cy="112"/>
          </a:xfrm>
        </p:grpSpPr>
        <p:sp>
          <p:nvSpPr>
            <p:cNvPr id="54353"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4354" name="Group 26"/>
            <p:cNvGrpSpPr>
              <a:grpSpLocks noChangeAspect="1"/>
            </p:cNvGrpSpPr>
            <p:nvPr/>
          </p:nvGrpSpPr>
          <p:grpSpPr bwMode="auto">
            <a:xfrm>
              <a:off x="803" y="206"/>
              <a:ext cx="101" cy="93"/>
              <a:chOff x="807" y="209"/>
              <a:chExt cx="209" cy="88"/>
            </a:xfrm>
          </p:grpSpPr>
          <p:grpSp>
            <p:nvGrpSpPr>
              <p:cNvPr id="54355" name="Group 27"/>
              <p:cNvGrpSpPr>
                <a:grpSpLocks noChangeAspect="1"/>
              </p:cNvGrpSpPr>
              <p:nvPr/>
            </p:nvGrpSpPr>
            <p:grpSpPr bwMode="auto">
              <a:xfrm>
                <a:off x="807" y="209"/>
                <a:ext cx="93" cy="88"/>
                <a:chOff x="807" y="209"/>
                <a:chExt cx="93" cy="88"/>
              </a:xfrm>
            </p:grpSpPr>
            <p:sp>
              <p:nvSpPr>
                <p:cNvPr id="54362"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63"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64"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65"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66"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4356" name="Group 33"/>
              <p:cNvGrpSpPr>
                <a:grpSpLocks noChangeAspect="1"/>
              </p:cNvGrpSpPr>
              <p:nvPr/>
            </p:nvGrpSpPr>
            <p:grpSpPr bwMode="auto">
              <a:xfrm>
                <a:off x="923" y="209"/>
                <a:ext cx="93" cy="88"/>
                <a:chOff x="807" y="209"/>
                <a:chExt cx="93" cy="88"/>
              </a:xfrm>
            </p:grpSpPr>
            <p:sp>
              <p:nvSpPr>
                <p:cNvPr id="54357"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58"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59"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60"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61"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4284" name="Group 39"/>
          <p:cNvGrpSpPr>
            <a:grpSpLocks noChangeAspect="1"/>
          </p:cNvGrpSpPr>
          <p:nvPr/>
        </p:nvGrpSpPr>
        <p:grpSpPr bwMode="auto">
          <a:xfrm>
            <a:off x="5009427" y="4891648"/>
            <a:ext cx="1515745" cy="950713"/>
            <a:chOff x="793" y="196"/>
            <a:chExt cx="121" cy="112"/>
          </a:xfrm>
        </p:grpSpPr>
        <p:sp>
          <p:nvSpPr>
            <p:cNvPr id="54339"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5F4"/>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4340" name="Group 41"/>
            <p:cNvGrpSpPr>
              <a:grpSpLocks noChangeAspect="1"/>
            </p:cNvGrpSpPr>
            <p:nvPr/>
          </p:nvGrpSpPr>
          <p:grpSpPr bwMode="auto">
            <a:xfrm>
              <a:off x="803" y="206"/>
              <a:ext cx="101" cy="93"/>
              <a:chOff x="807" y="209"/>
              <a:chExt cx="209" cy="88"/>
            </a:xfrm>
          </p:grpSpPr>
          <p:grpSp>
            <p:nvGrpSpPr>
              <p:cNvPr id="54341" name="Group 42"/>
              <p:cNvGrpSpPr>
                <a:grpSpLocks noChangeAspect="1"/>
              </p:cNvGrpSpPr>
              <p:nvPr/>
            </p:nvGrpSpPr>
            <p:grpSpPr bwMode="auto">
              <a:xfrm>
                <a:off x="807" y="209"/>
                <a:ext cx="93" cy="88"/>
                <a:chOff x="807" y="209"/>
                <a:chExt cx="93" cy="88"/>
              </a:xfrm>
            </p:grpSpPr>
            <p:sp>
              <p:nvSpPr>
                <p:cNvPr id="54348"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49"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50"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51"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52"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4342" name="Group 48"/>
              <p:cNvGrpSpPr>
                <a:grpSpLocks noChangeAspect="1"/>
              </p:cNvGrpSpPr>
              <p:nvPr/>
            </p:nvGrpSpPr>
            <p:grpSpPr bwMode="auto">
              <a:xfrm>
                <a:off x="923" y="209"/>
                <a:ext cx="93" cy="88"/>
                <a:chOff x="807" y="209"/>
                <a:chExt cx="93" cy="88"/>
              </a:xfrm>
            </p:grpSpPr>
            <p:sp>
              <p:nvSpPr>
                <p:cNvPr id="54343"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44"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45"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46"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47"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54285" name="Rectangle 54"/>
          <p:cNvSpPr>
            <a:spLocks noChangeArrowheads="1"/>
          </p:cNvSpPr>
          <p:nvPr/>
        </p:nvSpPr>
        <p:spPr bwMode="auto">
          <a:xfrm>
            <a:off x="3031817" y="6320098"/>
            <a:ext cx="3913953" cy="7935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86" name="Rectangle 55"/>
          <p:cNvSpPr>
            <a:spLocks noChangeArrowheads="1"/>
          </p:cNvSpPr>
          <p:nvPr/>
        </p:nvSpPr>
        <p:spPr bwMode="auto">
          <a:xfrm>
            <a:off x="6945770" y="4017120"/>
            <a:ext cx="84120" cy="2382337"/>
          </a:xfrm>
          <a:prstGeom prst="rect">
            <a:avLst/>
          </a:prstGeom>
          <a:gradFill rotWithShape="1">
            <a:gsLst>
              <a:gs pos="0">
                <a:srgbClr val="FFCC99"/>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87"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88"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89" name="Rectangle 58"/>
          <p:cNvSpPr>
            <a:spLocks noChangeArrowheads="1"/>
          </p:cNvSpPr>
          <p:nvPr/>
        </p:nvSpPr>
        <p:spPr bwMode="auto">
          <a:xfrm>
            <a:off x="4084109" y="1479239"/>
            <a:ext cx="82533" cy="1745883"/>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90" name="Rectangle 59"/>
          <p:cNvSpPr>
            <a:spLocks noChangeArrowheads="1"/>
          </p:cNvSpPr>
          <p:nvPr/>
        </p:nvSpPr>
        <p:spPr bwMode="auto">
          <a:xfrm>
            <a:off x="6945770" y="2191878"/>
            <a:ext cx="84120" cy="1747470"/>
          </a:xfrm>
          <a:prstGeom prst="rect">
            <a:avLst/>
          </a:prstGeom>
          <a:gradFill rotWithShape="1">
            <a:gsLst>
              <a:gs pos="0">
                <a:srgbClr val="0099CC"/>
              </a:gs>
              <a:gs pos="100000">
                <a:srgbClr val="FFCC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4291" name="Group 60"/>
          <p:cNvGrpSpPr>
            <a:grpSpLocks/>
          </p:cNvGrpSpPr>
          <p:nvPr/>
        </p:nvGrpSpPr>
        <p:grpSpPr bwMode="auto">
          <a:xfrm>
            <a:off x="3450829" y="5288440"/>
            <a:ext cx="252360" cy="238075"/>
            <a:chOff x="1451" y="2931"/>
            <a:chExt cx="136" cy="136"/>
          </a:xfrm>
        </p:grpSpPr>
        <p:sp>
          <p:nvSpPr>
            <p:cNvPr id="54336"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37"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338"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4292"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293"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4294" name="Group 68"/>
          <p:cNvGrpSpPr>
            <a:grpSpLocks noChangeAspect="1"/>
          </p:cNvGrpSpPr>
          <p:nvPr/>
        </p:nvGrpSpPr>
        <p:grpSpPr bwMode="auto">
          <a:xfrm>
            <a:off x="4377734" y="1160219"/>
            <a:ext cx="336479" cy="476150"/>
            <a:chOff x="801" y="1409"/>
            <a:chExt cx="32" cy="56"/>
          </a:xfrm>
        </p:grpSpPr>
        <p:grpSp>
          <p:nvGrpSpPr>
            <p:cNvPr id="54331" name="Group 69"/>
            <p:cNvGrpSpPr>
              <a:grpSpLocks noChangeAspect="1"/>
            </p:cNvGrpSpPr>
            <p:nvPr/>
          </p:nvGrpSpPr>
          <p:grpSpPr bwMode="auto">
            <a:xfrm>
              <a:off x="801" y="1428"/>
              <a:ext cx="32" cy="37"/>
              <a:chOff x="653" y="204"/>
              <a:chExt cx="32" cy="31"/>
            </a:xfrm>
          </p:grpSpPr>
          <p:sp>
            <p:nvSpPr>
              <p:cNvPr id="54333"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34"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35"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4332"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4295" name="Group 74"/>
          <p:cNvGrpSpPr>
            <a:grpSpLocks noChangeAspect="1"/>
          </p:cNvGrpSpPr>
          <p:nvPr/>
        </p:nvGrpSpPr>
        <p:grpSpPr bwMode="auto">
          <a:xfrm>
            <a:off x="4377734" y="2906102"/>
            <a:ext cx="336479" cy="476150"/>
            <a:chOff x="801" y="1409"/>
            <a:chExt cx="32" cy="56"/>
          </a:xfrm>
        </p:grpSpPr>
        <p:grpSp>
          <p:nvGrpSpPr>
            <p:cNvPr id="54326" name="Group 75"/>
            <p:cNvGrpSpPr>
              <a:grpSpLocks noChangeAspect="1"/>
            </p:cNvGrpSpPr>
            <p:nvPr/>
          </p:nvGrpSpPr>
          <p:grpSpPr bwMode="auto">
            <a:xfrm>
              <a:off x="801" y="1428"/>
              <a:ext cx="32" cy="37"/>
              <a:chOff x="653" y="204"/>
              <a:chExt cx="32" cy="31"/>
            </a:xfrm>
          </p:grpSpPr>
          <p:sp>
            <p:nvSpPr>
              <p:cNvPr id="54328"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29"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30"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4327"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4296" name="Group 80"/>
          <p:cNvGrpSpPr>
            <a:grpSpLocks noChangeAspect="1"/>
          </p:cNvGrpSpPr>
          <p:nvPr/>
        </p:nvGrpSpPr>
        <p:grpSpPr bwMode="auto">
          <a:xfrm>
            <a:off x="4377734" y="4653573"/>
            <a:ext cx="336479" cy="476150"/>
            <a:chOff x="801" y="1409"/>
            <a:chExt cx="32" cy="56"/>
          </a:xfrm>
        </p:grpSpPr>
        <p:grpSp>
          <p:nvGrpSpPr>
            <p:cNvPr id="54321" name="Group 81"/>
            <p:cNvGrpSpPr>
              <a:grpSpLocks noChangeAspect="1"/>
            </p:cNvGrpSpPr>
            <p:nvPr/>
          </p:nvGrpSpPr>
          <p:grpSpPr bwMode="auto">
            <a:xfrm>
              <a:off x="801" y="1428"/>
              <a:ext cx="32" cy="37"/>
              <a:chOff x="653" y="204"/>
              <a:chExt cx="32" cy="31"/>
            </a:xfrm>
          </p:grpSpPr>
          <p:sp>
            <p:nvSpPr>
              <p:cNvPr id="54323"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24"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325"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4322"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4297" name="Group 86"/>
          <p:cNvGrpSpPr>
            <a:grpSpLocks/>
          </p:cNvGrpSpPr>
          <p:nvPr/>
        </p:nvGrpSpPr>
        <p:grpSpPr bwMode="auto">
          <a:xfrm>
            <a:off x="4755481" y="4931327"/>
            <a:ext cx="169827" cy="158717"/>
            <a:chOff x="2154" y="2886"/>
            <a:chExt cx="68" cy="113"/>
          </a:xfrm>
        </p:grpSpPr>
        <p:sp>
          <p:nvSpPr>
            <p:cNvPr id="54319"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20"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4298" name="Group 89"/>
          <p:cNvGrpSpPr>
            <a:grpSpLocks/>
          </p:cNvGrpSpPr>
          <p:nvPr/>
        </p:nvGrpSpPr>
        <p:grpSpPr bwMode="auto">
          <a:xfrm>
            <a:off x="757408" y="4096478"/>
            <a:ext cx="1514157" cy="1271320"/>
            <a:chOff x="408" y="2341"/>
            <a:chExt cx="816" cy="726"/>
          </a:xfrm>
        </p:grpSpPr>
        <p:sp>
          <p:nvSpPr>
            <p:cNvPr id="54309"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10"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311"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312"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313"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54314"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15"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16"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17"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318"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4299"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54300"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„zu warm“</a:t>
            </a:r>
          </a:p>
          <a:p>
            <a:pPr eaLnBrk="1" hangingPunct="1">
              <a:lnSpc>
                <a:spcPct val="130000"/>
              </a:lnSpc>
            </a:pPr>
            <a:r>
              <a:rPr lang="de-DE" altLang="de-DE" sz="1800">
                <a:solidFill>
                  <a:srgbClr val="5F5F5F"/>
                </a:solidFill>
              </a:rPr>
              <a:t>hoher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grpSp>
        <p:nvGrpSpPr>
          <p:cNvPr id="54301" name="Group 103"/>
          <p:cNvGrpSpPr>
            <a:grpSpLocks/>
          </p:cNvGrpSpPr>
          <p:nvPr/>
        </p:nvGrpSpPr>
        <p:grpSpPr bwMode="auto">
          <a:xfrm>
            <a:off x="4755481" y="3104498"/>
            <a:ext cx="169827" cy="319021"/>
            <a:chOff x="2562" y="2908"/>
            <a:chExt cx="91" cy="159"/>
          </a:xfrm>
        </p:grpSpPr>
        <p:sp>
          <p:nvSpPr>
            <p:cNvPr id="54307" name="Rectangle 104"/>
            <p:cNvSpPr>
              <a:spLocks noChangeArrowheads="1"/>
            </p:cNvSpPr>
            <p:nvPr/>
          </p:nvSpPr>
          <p:spPr bwMode="auto">
            <a:xfrm>
              <a:off x="2562" y="2908"/>
              <a:ext cx="91"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4308" name="Rectangle 105"/>
            <p:cNvSpPr>
              <a:spLocks noChangeArrowheads="1"/>
            </p:cNvSpPr>
            <p:nvPr/>
          </p:nvSpPr>
          <p:spPr bwMode="auto">
            <a:xfrm>
              <a:off x="2562" y="3022"/>
              <a:ext cx="91"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4302" name="Group 110"/>
          <p:cNvGrpSpPr>
            <a:grpSpLocks/>
          </p:cNvGrpSpPr>
          <p:nvPr/>
        </p:nvGrpSpPr>
        <p:grpSpPr bwMode="auto">
          <a:xfrm>
            <a:off x="4293616" y="2471219"/>
            <a:ext cx="2693421" cy="634867"/>
            <a:chOff x="2336" y="2387"/>
            <a:chExt cx="1451" cy="363"/>
          </a:xfrm>
        </p:grpSpPr>
        <p:sp>
          <p:nvSpPr>
            <p:cNvPr id="54305" name="Line 111"/>
            <p:cNvSpPr>
              <a:spLocks noChangeShapeType="1"/>
            </p:cNvSpPr>
            <p:nvPr/>
          </p:nvSpPr>
          <p:spPr bwMode="auto">
            <a:xfrm flipH="1">
              <a:off x="2608" y="2659"/>
              <a:ext cx="45" cy="9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306" name="Text Box 112"/>
            <p:cNvSpPr txBox="1">
              <a:spLocks noChangeArrowheads="1"/>
            </p:cNvSpPr>
            <p:nvPr/>
          </p:nvSpPr>
          <p:spPr bwMode="auto">
            <a:xfrm>
              <a:off x="2336" y="2387"/>
              <a:ext cx="1451"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Den maximalen Durchfluss begrenzen (drosseln)</a:t>
              </a:r>
            </a:p>
          </p:txBody>
        </p:sp>
      </p:grpSp>
      <p:sp>
        <p:nvSpPr>
          <p:cNvPr id="4000881" name="Rectangle 113"/>
          <p:cNvSpPr>
            <a:spLocks noChangeArrowheads="1"/>
          </p:cNvSpPr>
          <p:nvPr/>
        </p:nvSpPr>
        <p:spPr bwMode="auto">
          <a:xfrm>
            <a:off x="7493343" y="3382253"/>
            <a:ext cx="2526769" cy="676133"/>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Durchfluss</a:t>
            </a:r>
          </a:p>
          <a:p>
            <a:pPr algn="ctr" eaLnBrk="1" hangingPunct="1"/>
            <a:r>
              <a:rPr lang="de-DE" altLang="de-DE" sz="1800" b="1" i="1">
                <a:solidFill>
                  <a:srgbClr val="CC3300"/>
                </a:solidFill>
              </a:rPr>
              <a:t>drosseln!</a:t>
            </a:r>
          </a:p>
        </p:txBody>
      </p:sp>
      <p:sp>
        <p:nvSpPr>
          <p:cNvPr id="54304" name="Rectangle 114"/>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8879837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afterEffect">
                                  <p:stCondLst>
                                    <p:cond delay="0"/>
                                  </p:stCondLst>
                                  <p:childTnLst>
                                    <p:set>
                                      <p:cBhvr>
                                        <p:cTn id="6" dur="1" fill="hold">
                                          <p:stCondLst>
                                            <p:cond delay="0"/>
                                          </p:stCondLst>
                                        </p:cTn>
                                        <p:tgtEl>
                                          <p:spTgt spid="40008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088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24"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25"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26"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27"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28" name="Rectangle 7"/>
          <p:cNvSpPr>
            <a:spLocks noChangeArrowheads="1"/>
          </p:cNvSpPr>
          <p:nvPr/>
        </p:nvSpPr>
        <p:spPr bwMode="auto">
          <a:xfrm>
            <a:off x="4084109" y="1479240"/>
            <a:ext cx="966584" cy="79358"/>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29"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6330" name="Group 9"/>
          <p:cNvGrpSpPr>
            <a:grpSpLocks noChangeAspect="1"/>
          </p:cNvGrpSpPr>
          <p:nvPr/>
        </p:nvGrpSpPr>
        <p:grpSpPr bwMode="auto">
          <a:xfrm>
            <a:off x="5009427" y="3144178"/>
            <a:ext cx="1515745" cy="953887"/>
            <a:chOff x="793" y="196"/>
            <a:chExt cx="121" cy="112"/>
          </a:xfrm>
        </p:grpSpPr>
        <p:sp>
          <p:nvSpPr>
            <p:cNvPr id="56412"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6413" name="Group 11"/>
            <p:cNvGrpSpPr>
              <a:grpSpLocks noChangeAspect="1"/>
            </p:cNvGrpSpPr>
            <p:nvPr/>
          </p:nvGrpSpPr>
          <p:grpSpPr bwMode="auto">
            <a:xfrm>
              <a:off x="803" y="206"/>
              <a:ext cx="101" cy="93"/>
              <a:chOff x="807" y="209"/>
              <a:chExt cx="209" cy="88"/>
            </a:xfrm>
          </p:grpSpPr>
          <p:grpSp>
            <p:nvGrpSpPr>
              <p:cNvPr id="56414" name="Group 12"/>
              <p:cNvGrpSpPr>
                <a:grpSpLocks noChangeAspect="1"/>
              </p:cNvGrpSpPr>
              <p:nvPr/>
            </p:nvGrpSpPr>
            <p:grpSpPr bwMode="auto">
              <a:xfrm>
                <a:off x="807" y="209"/>
                <a:ext cx="93" cy="88"/>
                <a:chOff x="807" y="209"/>
                <a:chExt cx="93" cy="88"/>
              </a:xfrm>
            </p:grpSpPr>
            <p:sp>
              <p:nvSpPr>
                <p:cNvPr id="56421"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2"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3"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4"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5"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6415" name="Group 18"/>
              <p:cNvGrpSpPr>
                <a:grpSpLocks noChangeAspect="1"/>
              </p:cNvGrpSpPr>
              <p:nvPr/>
            </p:nvGrpSpPr>
            <p:grpSpPr bwMode="auto">
              <a:xfrm>
                <a:off x="923" y="209"/>
                <a:ext cx="93" cy="88"/>
                <a:chOff x="807" y="209"/>
                <a:chExt cx="93" cy="88"/>
              </a:xfrm>
            </p:grpSpPr>
            <p:sp>
              <p:nvSpPr>
                <p:cNvPr id="56416"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7"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8"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9"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0"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6331" name="Group 24"/>
          <p:cNvGrpSpPr>
            <a:grpSpLocks noChangeAspect="1"/>
          </p:cNvGrpSpPr>
          <p:nvPr/>
        </p:nvGrpSpPr>
        <p:grpSpPr bwMode="auto">
          <a:xfrm>
            <a:off x="5009427" y="1399881"/>
            <a:ext cx="1515745" cy="952300"/>
            <a:chOff x="793" y="196"/>
            <a:chExt cx="121" cy="112"/>
          </a:xfrm>
        </p:grpSpPr>
        <p:sp>
          <p:nvSpPr>
            <p:cNvPr id="56398"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6399" name="Group 26"/>
            <p:cNvGrpSpPr>
              <a:grpSpLocks noChangeAspect="1"/>
            </p:cNvGrpSpPr>
            <p:nvPr/>
          </p:nvGrpSpPr>
          <p:grpSpPr bwMode="auto">
            <a:xfrm>
              <a:off x="803" y="206"/>
              <a:ext cx="101" cy="93"/>
              <a:chOff x="807" y="209"/>
              <a:chExt cx="209" cy="88"/>
            </a:xfrm>
          </p:grpSpPr>
          <p:grpSp>
            <p:nvGrpSpPr>
              <p:cNvPr id="56400" name="Group 27"/>
              <p:cNvGrpSpPr>
                <a:grpSpLocks noChangeAspect="1"/>
              </p:cNvGrpSpPr>
              <p:nvPr/>
            </p:nvGrpSpPr>
            <p:grpSpPr bwMode="auto">
              <a:xfrm>
                <a:off x="807" y="209"/>
                <a:ext cx="93" cy="88"/>
                <a:chOff x="807" y="209"/>
                <a:chExt cx="93" cy="88"/>
              </a:xfrm>
            </p:grpSpPr>
            <p:sp>
              <p:nvSpPr>
                <p:cNvPr id="56407"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08"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09"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0"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1"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6401" name="Group 33"/>
              <p:cNvGrpSpPr>
                <a:grpSpLocks noChangeAspect="1"/>
              </p:cNvGrpSpPr>
              <p:nvPr/>
            </p:nvGrpSpPr>
            <p:grpSpPr bwMode="auto">
              <a:xfrm>
                <a:off x="923" y="209"/>
                <a:ext cx="93" cy="88"/>
                <a:chOff x="807" y="209"/>
                <a:chExt cx="93" cy="88"/>
              </a:xfrm>
            </p:grpSpPr>
            <p:sp>
              <p:nvSpPr>
                <p:cNvPr id="56402"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03"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04"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05"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06"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6332" name="Group 39"/>
          <p:cNvGrpSpPr>
            <a:grpSpLocks noChangeAspect="1"/>
          </p:cNvGrpSpPr>
          <p:nvPr/>
        </p:nvGrpSpPr>
        <p:grpSpPr bwMode="auto">
          <a:xfrm>
            <a:off x="5009427" y="4891648"/>
            <a:ext cx="1515745" cy="950713"/>
            <a:chOff x="793" y="196"/>
            <a:chExt cx="121" cy="112"/>
          </a:xfrm>
        </p:grpSpPr>
        <p:sp>
          <p:nvSpPr>
            <p:cNvPr id="56384"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5F4"/>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6385" name="Group 41"/>
            <p:cNvGrpSpPr>
              <a:grpSpLocks noChangeAspect="1"/>
            </p:cNvGrpSpPr>
            <p:nvPr/>
          </p:nvGrpSpPr>
          <p:grpSpPr bwMode="auto">
            <a:xfrm>
              <a:off x="803" y="206"/>
              <a:ext cx="101" cy="93"/>
              <a:chOff x="807" y="209"/>
              <a:chExt cx="209" cy="88"/>
            </a:xfrm>
          </p:grpSpPr>
          <p:grpSp>
            <p:nvGrpSpPr>
              <p:cNvPr id="56386" name="Group 42"/>
              <p:cNvGrpSpPr>
                <a:grpSpLocks noChangeAspect="1"/>
              </p:cNvGrpSpPr>
              <p:nvPr/>
            </p:nvGrpSpPr>
            <p:grpSpPr bwMode="auto">
              <a:xfrm>
                <a:off x="807" y="209"/>
                <a:ext cx="93" cy="88"/>
                <a:chOff x="807" y="209"/>
                <a:chExt cx="93" cy="88"/>
              </a:xfrm>
            </p:grpSpPr>
            <p:sp>
              <p:nvSpPr>
                <p:cNvPr id="56393"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4"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5"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6"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7"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6387" name="Group 48"/>
              <p:cNvGrpSpPr>
                <a:grpSpLocks noChangeAspect="1"/>
              </p:cNvGrpSpPr>
              <p:nvPr/>
            </p:nvGrpSpPr>
            <p:grpSpPr bwMode="auto">
              <a:xfrm>
                <a:off x="923" y="209"/>
                <a:ext cx="93" cy="88"/>
                <a:chOff x="807" y="209"/>
                <a:chExt cx="93" cy="88"/>
              </a:xfrm>
            </p:grpSpPr>
            <p:sp>
              <p:nvSpPr>
                <p:cNvPr id="56388"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89"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0"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1"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2"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56333"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34"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35"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36"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37" name="Rectangle 58"/>
          <p:cNvSpPr>
            <a:spLocks noChangeArrowheads="1"/>
          </p:cNvSpPr>
          <p:nvPr/>
        </p:nvSpPr>
        <p:spPr bwMode="auto">
          <a:xfrm>
            <a:off x="4084109" y="1479239"/>
            <a:ext cx="82533" cy="1745883"/>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38"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6339" name="Group 60"/>
          <p:cNvGrpSpPr>
            <a:grpSpLocks/>
          </p:cNvGrpSpPr>
          <p:nvPr/>
        </p:nvGrpSpPr>
        <p:grpSpPr bwMode="auto">
          <a:xfrm>
            <a:off x="3450829" y="5288440"/>
            <a:ext cx="252360" cy="238075"/>
            <a:chOff x="1451" y="2931"/>
            <a:chExt cx="136" cy="136"/>
          </a:xfrm>
        </p:grpSpPr>
        <p:sp>
          <p:nvSpPr>
            <p:cNvPr id="56381"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82"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383"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634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4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6342" name="Group 68"/>
          <p:cNvGrpSpPr>
            <a:grpSpLocks noChangeAspect="1"/>
          </p:cNvGrpSpPr>
          <p:nvPr/>
        </p:nvGrpSpPr>
        <p:grpSpPr bwMode="auto">
          <a:xfrm>
            <a:off x="4377734" y="1160219"/>
            <a:ext cx="336479" cy="476150"/>
            <a:chOff x="801" y="1409"/>
            <a:chExt cx="32" cy="56"/>
          </a:xfrm>
        </p:grpSpPr>
        <p:grpSp>
          <p:nvGrpSpPr>
            <p:cNvPr id="56376" name="Group 69"/>
            <p:cNvGrpSpPr>
              <a:grpSpLocks noChangeAspect="1"/>
            </p:cNvGrpSpPr>
            <p:nvPr/>
          </p:nvGrpSpPr>
          <p:grpSpPr bwMode="auto">
            <a:xfrm>
              <a:off x="801" y="1428"/>
              <a:ext cx="32" cy="37"/>
              <a:chOff x="653" y="204"/>
              <a:chExt cx="32" cy="31"/>
            </a:xfrm>
          </p:grpSpPr>
          <p:sp>
            <p:nvSpPr>
              <p:cNvPr id="56378"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79"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80"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6377"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6343" name="Group 74"/>
          <p:cNvGrpSpPr>
            <a:grpSpLocks noChangeAspect="1"/>
          </p:cNvGrpSpPr>
          <p:nvPr/>
        </p:nvGrpSpPr>
        <p:grpSpPr bwMode="auto">
          <a:xfrm>
            <a:off x="4377734" y="2906102"/>
            <a:ext cx="336479" cy="476150"/>
            <a:chOff x="801" y="1409"/>
            <a:chExt cx="32" cy="56"/>
          </a:xfrm>
        </p:grpSpPr>
        <p:grpSp>
          <p:nvGrpSpPr>
            <p:cNvPr id="56371" name="Group 75"/>
            <p:cNvGrpSpPr>
              <a:grpSpLocks noChangeAspect="1"/>
            </p:cNvGrpSpPr>
            <p:nvPr/>
          </p:nvGrpSpPr>
          <p:grpSpPr bwMode="auto">
            <a:xfrm>
              <a:off x="801" y="1428"/>
              <a:ext cx="32" cy="37"/>
              <a:chOff x="653" y="204"/>
              <a:chExt cx="32" cy="31"/>
            </a:xfrm>
          </p:grpSpPr>
          <p:sp>
            <p:nvSpPr>
              <p:cNvPr id="56373"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74"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75"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6372"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6344" name="Group 80"/>
          <p:cNvGrpSpPr>
            <a:grpSpLocks noChangeAspect="1"/>
          </p:cNvGrpSpPr>
          <p:nvPr/>
        </p:nvGrpSpPr>
        <p:grpSpPr bwMode="auto">
          <a:xfrm>
            <a:off x="4377734" y="4653573"/>
            <a:ext cx="336479" cy="476150"/>
            <a:chOff x="801" y="1409"/>
            <a:chExt cx="32" cy="56"/>
          </a:xfrm>
        </p:grpSpPr>
        <p:grpSp>
          <p:nvGrpSpPr>
            <p:cNvPr id="56366" name="Group 81"/>
            <p:cNvGrpSpPr>
              <a:grpSpLocks noChangeAspect="1"/>
            </p:cNvGrpSpPr>
            <p:nvPr/>
          </p:nvGrpSpPr>
          <p:grpSpPr bwMode="auto">
            <a:xfrm>
              <a:off x="801" y="1428"/>
              <a:ext cx="32" cy="37"/>
              <a:chOff x="653" y="204"/>
              <a:chExt cx="32" cy="31"/>
            </a:xfrm>
          </p:grpSpPr>
          <p:sp>
            <p:nvSpPr>
              <p:cNvPr id="56368"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69"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70"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6367"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6345" name="Group 86"/>
          <p:cNvGrpSpPr>
            <a:grpSpLocks/>
          </p:cNvGrpSpPr>
          <p:nvPr/>
        </p:nvGrpSpPr>
        <p:grpSpPr bwMode="auto">
          <a:xfrm>
            <a:off x="4755481" y="4931327"/>
            <a:ext cx="169827" cy="158717"/>
            <a:chOff x="2154" y="2886"/>
            <a:chExt cx="68" cy="113"/>
          </a:xfrm>
        </p:grpSpPr>
        <p:sp>
          <p:nvSpPr>
            <p:cNvPr id="56364"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65"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6346" name="Group 92"/>
          <p:cNvGrpSpPr>
            <a:grpSpLocks/>
          </p:cNvGrpSpPr>
          <p:nvPr/>
        </p:nvGrpSpPr>
        <p:grpSpPr bwMode="auto">
          <a:xfrm>
            <a:off x="757408" y="4096478"/>
            <a:ext cx="1514157" cy="1271320"/>
            <a:chOff x="408" y="2341"/>
            <a:chExt cx="816" cy="726"/>
          </a:xfrm>
        </p:grpSpPr>
        <p:sp>
          <p:nvSpPr>
            <p:cNvPr id="56354" name="Oval 93"/>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55" name="Line 94"/>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356" name="Line 95"/>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357" name="Line 96"/>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358" name="Rectangle 97"/>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56359" name="Rectangle 98"/>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60" name="Rectangle 99"/>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61" name="Rectangle 100"/>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62" name="Line 101"/>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363" name="Line 102"/>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6347" name="Text Box 103"/>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56348" name="Text Box 104"/>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grpSp>
        <p:nvGrpSpPr>
          <p:cNvPr id="56349" name="Group 105"/>
          <p:cNvGrpSpPr>
            <a:grpSpLocks/>
          </p:cNvGrpSpPr>
          <p:nvPr/>
        </p:nvGrpSpPr>
        <p:grpSpPr bwMode="auto">
          <a:xfrm>
            <a:off x="4755481" y="3185444"/>
            <a:ext cx="169827" cy="158717"/>
            <a:chOff x="2154" y="2886"/>
            <a:chExt cx="68" cy="113"/>
          </a:xfrm>
        </p:grpSpPr>
        <p:sp>
          <p:nvSpPr>
            <p:cNvPr id="56352" name="Rectangle 106"/>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6353" name="Rectangle 107"/>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56350" name="Text Box 108"/>
          <p:cNvSpPr txBox="1">
            <a:spLocks noChangeArrowheads="1"/>
          </p:cNvSpPr>
          <p:nvPr/>
        </p:nvSpPr>
        <p:spPr bwMode="auto">
          <a:xfrm>
            <a:off x="4545974" y="2828331"/>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56351" name="Rectangle 110"/>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14314654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72"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73"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74"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75"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76" name="Rectangle 7"/>
          <p:cNvSpPr>
            <a:spLocks noChangeArrowheads="1"/>
          </p:cNvSpPr>
          <p:nvPr/>
        </p:nvSpPr>
        <p:spPr bwMode="auto">
          <a:xfrm>
            <a:off x="4084109" y="1479240"/>
            <a:ext cx="966584" cy="79358"/>
          </a:xfrm>
          <a:prstGeom prst="rect">
            <a:avLst/>
          </a:prstGeom>
          <a:gradFill rotWithShape="1">
            <a:gsLst>
              <a:gs pos="0">
                <a:srgbClr val="FFCC99"/>
              </a:gs>
              <a:gs pos="100000">
                <a:srgbClr val="FFCC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77"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8378" name="Group 9"/>
          <p:cNvGrpSpPr>
            <a:grpSpLocks noChangeAspect="1"/>
          </p:cNvGrpSpPr>
          <p:nvPr/>
        </p:nvGrpSpPr>
        <p:grpSpPr bwMode="auto">
          <a:xfrm>
            <a:off x="5009427" y="3144178"/>
            <a:ext cx="1515745" cy="953887"/>
            <a:chOff x="793" y="196"/>
            <a:chExt cx="121" cy="112"/>
          </a:xfrm>
        </p:grpSpPr>
        <p:sp>
          <p:nvSpPr>
            <p:cNvPr id="58461"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8462" name="Group 11"/>
            <p:cNvGrpSpPr>
              <a:grpSpLocks noChangeAspect="1"/>
            </p:cNvGrpSpPr>
            <p:nvPr/>
          </p:nvGrpSpPr>
          <p:grpSpPr bwMode="auto">
            <a:xfrm>
              <a:off x="803" y="206"/>
              <a:ext cx="101" cy="93"/>
              <a:chOff x="807" y="209"/>
              <a:chExt cx="209" cy="88"/>
            </a:xfrm>
          </p:grpSpPr>
          <p:grpSp>
            <p:nvGrpSpPr>
              <p:cNvPr id="58463" name="Group 12"/>
              <p:cNvGrpSpPr>
                <a:grpSpLocks noChangeAspect="1"/>
              </p:cNvGrpSpPr>
              <p:nvPr/>
            </p:nvGrpSpPr>
            <p:grpSpPr bwMode="auto">
              <a:xfrm>
                <a:off x="807" y="209"/>
                <a:ext cx="93" cy="88"/>
                <a:chOff x="807" y="209"/>
                <a:chExt cx="93" cy="88"/>
              </a:xfrm>
            </p:grpSpPr>
            <p:sp>
              <p:nvSpPr>
                <p:cNvPr id="58470"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71"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72"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73"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74"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8464" name="Group 18"/>
              <p:cNvGrpSpPr>
                <a:grpSpLocks noChangeAspect="1"/>
              </p:cNvGrpSpPr>
              <p:nvPr/>
            </p:nvGrpSpPr>
            <p:grpSpPr bwMode="auto">
              <a:xfrm>
                <a:off x="923" y="209"/>
                <a:ext cx="93" cy="88"/>
                <a:chOff x="807" y="209"/>
                <a:chExt cx="93" cy="88"/>
              </a:xfrm>
            </p:grpSpPr>
            <p:sp>
              <p:nvSpPr>
                <p:cNvPr id="58465"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66"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67"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68"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69"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8379" name="Group 24"/>
          <p:cNvGrpSpPr>
            <a:grpSpLocks noChangeAspect="1"/>
          </p:cNvGrpSpPr>
          <p:nvPr/>
        </p:nvGrpSpPr>
        <p:grpSpPr bwMode="auto">
          <a:xfrm>
            <a:off x="5009427" y="1399881"/>
            <a:ext cx="1515745" cy="952300"/>
            <a:chOff x="793" y="196"/>
            <a:chExt cx="121" cy="112"/>
          </a:xfrm>
        </p:grpSpPr>
        <p:sp>
          <p:nvSpPr>
            <p:cNvPr id="58447" name="Rectangle 25"/>
            <p:cNvSpPr>
              <a:spLocks noChangeAspect="1" noChangeArrowheads="1"/>
            </p:cNvSpPr>
            <p:nvPr/>
          </p:nvSpPr>
          <p:spPr bwMode="auto">
            <a:xfrm>
              <a:off x="793" y="196"/>
              <a:ext cx="121" cy="112"/>
            </a:xfrm>
            <a:prstGeom prst="rect">
              <a:avLst/>
            </a:prstGeom>
            <a:gradFill rotWithShape="1">
              <a:gsLst>
                <a:gs pos="0">
                  <a:srgbClr val="FFCC99"/>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8448" name="Group 26"/>
            <p:cNvGrpSpPr>
              <a:grpSpLocks noChangeAspect="1"/>
            </p:cNvGrpSpPr>
            <p:nvPr/>
          </p:nvGrpSpPr>
          <p:grpSpPr bwMode="auto">
            <a:xfrm>
              <a:off x="803" y="206"/>
              <a:ext cx="101" cy="93"/>
              <a:chOff x="807" y="209"/>
              <a:chExt cx="209" cy="88"/>
            </a:xfrm>
          </p:grpSpPr>
          <p:grpSp>
            <p:nvGrpSpPr>
              <p:cNvPr id="58449" name="Group 27"/>
              <p:cNvGrpSpPr>
                <a:grpSpLocks noChangeAspect="1"/>
              </p:cNvGrpSpPr>
              <p:nvPr/>
            </p:nvGrpSpPr>
            <p:grpSpPr bwMode="auto">
              <a:xfrm>
                <a:off x="807" y="209"/>
                <a:ext cx="93" cy="88"/>
                <a:chOff x="807" y="209"/>
                <a:chExt cx="93" cy="88"/>
              </a:xfrm>
            </p:grpSpPr>
            <p:sp>
              <p:nvSpPr>
                <p:cNvPr id="58456"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57"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58"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59"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60"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8450" name="Group 33"/>
              <p:cNvGrpSpPr>
                <a:grpSpLocks noChangeAspect="1"/>
              </p:cNvGrpSpPr>
              <p:nvPr/>
            </p:nvGrpSpPr>
            <p:grpSpPr bwMode="auto">
              <a:xfrm>
                <a:off x="923" y="209"/>
                <a:ext cx="93" cy="88"/>
                <a:chOff x="807" y="209"/>
                <a:chExt cx="93" cy="88"/>
              </a:xfrm>
            </p:grpSpPr>
            <p:sp>
              <p:nvSpPr>
                <p:cNvPr id="58451"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52"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53"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54"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55"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58380" name="Group 39"/>
          <p:cNvGrpSpPr>
            <a:grpSpLocks noChangeAspect="1"/>
          </p:cNvGrpSpPr>
          <p:nvPr/>
        </p:nvGrpSpPr>
        <p:grpSpPr bwMode="auto">
          <a:xfrm>
            <a:off x="5009427" y="4891648"/>
            <a:ext cx="1515745" cy="950713"/>
            <a:chOff x="793" y="196"/>
            <a:chExt cx="121" cy="112"/>
          </a:xfrm>
        </p:grpSpPr>
        <p:sp>
          <p:nvSpPr>
            <p:cNvPr id="58433"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8A5F4"/>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8434" name="Group 41"/>
            <p:cNvGrpSpPr>
              <a:grpSpLocks noChangeAspect="1"/>
            </p:cNvGrpSpPr>
            <p:nvPr/>
          </p:nvGrpSpPr>
          <p:grpSpPr bwMode="auto">
            <a:xfrm>
              <a:off x="803" y="206"/>
              <a:ext cx="101" cy="93"/>
              <a:chOff x="807" y="209"/>
              <a:chExt cx="209" cy="88"/>
            </a:xfrm>
          </p:grpSpPr>
          <p:grpSp>
            <p:nvGrpSpPr>
              <p:cNvPr id="58435" name="Group 42"/>
              <p:cNvGrpSpPr>
                <a:grpSpLocks noChangeAspect="1"/>
              </p:cNvGrpSpPr>
              <p:nvPr/>
            </p:nvGrpSpPr>
            <p:grpSpPr bwMode="auto">
              <a:xfrm>
                <a:off x="807" y="209"/>
                <a:ext cx="93" cy="88"/>
                <a:chOff x="807" y="209"/>
                <a:chExt cx="93" cy="88"/>
              </a:xfrm>
            </p:grpSpPr>
            <p:sp>
              <p:nvSpPr>
                <p:cNvPr id="58442"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43"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44"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45"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46"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8436" name="Group 48"/>
              <p:cNvGrpSpPr>
                <a:grpSpLocks noChangeAspect="1"/>
              </p:cNvGrpSpPr>
              <p:nvPr/>
            </p:nvGrpSpPr>
            <p:grpSpPr bwMode="auto">
              <a:xfrm>
                <a:off x="923" y="209"/>
                <a:ext cx="93" cy="88"/>
                <a:chOff x="807" y="209"/>
                <a:chExt cx="93" cy="88"/>
              </a:xfrm>
            </p:grpSpPr>
            <p:sp>
              <p:nvSpPr>
                <p:cNvPr id="58437"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38"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39"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40"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41"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58381"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82"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83"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84"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85" name="Rectangle 58"/>
          <p:cNvSpPr>
            <a:spLocks noChangeArrowheads="1"/>
          </p:cNvSpPr>
          <p:nvPr/>
        </p:nvSpPr>
        <p:spPr bwMode="auto">
          <a:xfrm>
            <a:off x="4084109" y="1479239"/>
            <a:ext cx="82533" cy="1745883"/>
          </a:xfrm>
          <a:prstGeom prst="rect">
            <a:avLst/>
          </a:prstGeom>
          <a:gradFill rotWithShape="1">
            <a:gsLst>
              <a:gs pos="0">
                <a:srgbClr val="FFCC99"/>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86"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8387" name="Group 60"/>
          <p:cNvGrpSpPr>
            <a:grpSpLocks/>
          </p:cNvGrpSpPr>
          <p:nvPr/>
        </p:nvGrpSpPr>
        <p:grpSpPr bwMode="auto">
          <a:xfrm>
            <a:off x="3450829" y="5288440"/>
            <a:ext cx="252360" cy="238075"/>
            <a:chOff x="1451" y="2931"/>
            <a:chExt cx="136" cy="136"/>
          </a:xfrm>
        </p:grpSpPr>
        <p:sp>
          <p:nvSpPr>
            <p:cNvPr id="58430"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31"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432"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8388"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389"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58390" name="Group 68"/>
          <p:cNvGrpSpPr>
            <a:grpSpLocks noChangeAspect="1"/>
          </p:cNvGrpSpPr>
          <p:nvPr/>
        </p:nvGrpSpPr>
        <p:grpSpPr bwMode="auto">
          <a:xfrm>
            <a:off x="4377734" y="1160219"/>
            <a:ext cx="336479" cy="476150"/>
            <a:chOff x="801" y="1409"/>
            <a:chExt cx="32" cy="56"/>
          </a:xfrm>
        </p:grpSpPr>
        <p:grpSp>
          <p:nvGrpSpPr>
            <p:cNvPr id="58425" name="Group 69"/>
            <p:cNvGrpSpPr>
              <a:grpSpLocks noChangeAspect="1"/>
            </p:cNvGrpSpPr>
            <p:nvPr/>
          </p:nvGrpSpPr>
          <p:grpSpPr bwMode="auto">
            <a:xfrm>
              <a:off x="801" y="1428"/>
              <a:ext cx="32" cy="37"/>
              <a:chOff x="653" y="204"/>
              <a:chExt cx="32" cy="31"/>
            </a:xfrm>
          </p:grpSpPr>
          <p:sp>
            <p:nvSpPr>
              <p:cNvPr id="58427"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28"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29"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8426"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8391" name="Group 74"/>
          <p:cNvGrpSpPr>
            <a:grpSpLocks noChangeAspect="1"/>
          </p:cNvGrpSpPr>
          <p:nvPr/>
        </p:nvGrpSpPr>
        <p:grpSpPr bwMode="auto">
          <a:xfrm>
            <a:off x="4377734" y="2906102"/>
            <a:ext cx="336479" cy="476150"/>
            <a:chOff x="801" y="1409"/>
            <a:chExt cx="32" cy="56"/>
          </a:xfrm>
        </p:grpSpPr>
        <p:grpSp>
          <p:nvGrpSpPr>
            <p:cNvPr id="58420" name="Group 75"/>
            <p:cNvGrpSpPr>
              <a:grpSpLocks noChangeAspect="1"/>
            </p:cNvGrpSpPr>
            <p:nvPr/>
          </p:nvGrpSpPr>
          <p:grpSpPr bwMode="auto">
            <a:xfrm>
              <a:off x="801" y="1428"/>
              <a:ext cx="32" cy="37"/>
              <a:chOff x="653" y="204"/>
              <a:chExt cx="32" cy="31"/>
            </a:xfrm>
          </p:grpSpPr>
          <p:sp>
            <p:nvSpPr>
              <p:cNvPr id="58422"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23"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24"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8421"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8392" name="Group 80"/>
          <p:cNvGrpSpPr>
            <a:grpSpLocks noChangeAspect="1"/>
          </p:cNvGrpSpPr>
          <p:nvPr/>
        </p:nvGrpSpPr>
        <p:grpSpPr bwMode="auto">
          <a:xfrm>
            <a:off x="4377734" y="4653573"/>
            <a:ext cx="336479" cy="476150"/>
            <a:chOff x="801" y="1409"/>
            <a:chExt cx="32" cy="56"/>
          </a:xfrm>
        </p:grpSpPr>
        <p:grpSp>
          <p:nvGrpSpPr>
            <p:cNvPr id="58415" name="Group 81"/>
            <p:cNvGrpSpPr>
              <a:grpSpLocks noChangeAspect="1"/>
            </p:cNvGrpSpPr>
            <p:nvPr/>
          </p:nvGrpSpPr>
          <p:grpSpPr bwMode="auto">
            <a:xfrm>
              <a:off x="801" y="1428"/>
              <a:ext cx="32" cy="37"/>
              <a:chOff x="653" y="204"/>
              <a:chExt cx="32" cy="31"/>
            </a:xfrm>
          </p:grpSpPr>
          <p:sp>
            <p:nvSpPr>
              <p:cNvPr id="58417"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18"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419"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8416"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8393" name="Group 86"/>
          <p:cNvGrpSpPr>
            <a:grpSpLocks/>
          </p:cNvGrpSpPr>
          <p:nvPr/>
        </p:nvGrpSpPr>
        <p:grpSpPr bwMode="auto">
          <a:xfrm>
            <a:off x="4755481" y="4931327"/>
            <a:ext cx="169827" cy="158717"/>
            <a:chOff x="2154" y="2886"/>
            <a:chExt cx="68" cy="113"/>
          </a:xfrm>
        </p:grpSpPr>
        <p:sp>
          <p:nvSpPr>
            <p:cNvPr id="58413"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14"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58394" name="Group 89"/>
          <p:cNvGrpSpPr>
            <a:grpSpLocks/>
          </p:cNvGrpSpPr>
          <p:nvPr/>
        </p:nvGrpSpPr>
        <p:grpSpPr bwMode="auto">
          <a:xfrm>
            <a:off x="757408" y="4096478"/>
            <a:ext cx="1514157" cy="1271320"/>
            <a:chOff x="408" y="2341"/>
            <a:chExt cx="816" cy="726"/>
          </a:xfrm>
        </p:grpSpPr>
        <p:sp>
          <p:nvSpPr>
            <p:cNvPr id="58403"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04"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405"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406"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407"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58408"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09"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10"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11"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412"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8395"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58396"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„lauwarm“</a:t>
            </a:r>
          </a:p>
          <a:p>
            <a:pPr eaLnBrk="1" hangingPunct="1">
              <a:lnSpc>
                <a:spcPct val="130000"/>
              </a:lnSpc>
            </a:pPr>
            <a:r>
              <a:rPr lang="de-DE" altLang="de-DE" sz="1800">
                <a:solidFill>
                  <a:srgbClr val="5F5F5F"/>
                </a:solidFill>
              </a:rPr>
              <a:t>geringer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grpSp>
        <p:nvGrpSpPr>
          <p:cNvPr id="58397" name="Group 102"/>
          <p:cNvGrpSpPr>
            <a:grpSpLocks/>
          </p:cNvGrpSpPr>
          <p:nvPr/>
        </p:nvGrpSpPr>
        <p:grpSpPr bwMode="auto">
          <a:xfrm>
            <a:off x="4755481" y="3185444"/>
            <a:ext cx="169827" cy="158717"/>
            <a:chOff x="2154" y="2886"/>
            <a:chExt cx="68" cy="113"/>
          </a:xfrm>
        </p:grpSpPr>
        <p:sp>
          <p:nvSpPr>
            <p:cNvPr id="58401" name="Rectangle 103"/>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58402" name="Rectangle 104"/>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58398" name="Text Box 105"/>
          <p:cNvSpPr txBox="1">
            <a:spLocks noChangeArrowheads="1"/>
          </p:cNvSpPr>
          <p:nvPr/>
        </p:nvSpPr>
        <p:spPr bwMode="auto">
          <a:xfrm>
            <a:off x="4545974" y="2828331"/>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58399" name="Text Box 106"/>
          <p:cNvSpPr txBox="1">
            <a:spLocks noChangeArrowheads="1"/>
          </p:cNvSpPr>
          <p:nvPr/>
        </p:nvSpPr>
        <p:spPr bwMode="auto">
          <a:xfrm>
            <a:off x="2019204" y="3185444"/>
            <a:ext cx="2063317"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b="1"/>
              <a:t>Druck steigt</a:t>
            </a:r>
          </a:p>
        </p:txBody>
      </p:sp>
      <p:sp>
        <p:nvSpPr>
          <p:cNvPr id="58400" name="Rectangle 107"/>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78061158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ChangeArrowheads="1"/>
          </p:cNvSpPr>
          <p:nvPr/>
        </p:nvSpPr>
        <p:spPr bwMode="auto">
          <a:xfrm>
            <a:off x="6482317" y="2191878"/>
            <a:ext cx="54757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20" name="Rectangle 3"/>
          <p:cNvSpPr>
            <a:spLocks noChangeArrowheads="1"/>
          </p:cNvSpPr>
          <p:nvPr/>
        </p:nvSpPr>
        <p:spPr bwMode="auto">
          <a:xfrm>
            <a:off x="6482317" y="3939348"/>
            <a:ext cx="547573" cy="80946"/>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21" name="Rectangle 4"/>
          <p:cNvSpPr>
            <a:spLocks noChangeArrowheads="1"/>
          </p:cNvSpPr>
          <p:nvPr/>
        </p:nvSpPr>
        <p:spPr bwMode="auto">
          <a:xfrm>
            <a:off x="6482317" y="5685232"/>
            <a:ext cx="54757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22"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23" name="Rectangle 6"/>
          <p:cNvSpPr>
            <a:spLocks noChangeArrowheads="1"/>
          </p:cNvSpPr>
          <p:nvPr/>
        </p:nvSpPr>
        <p:spPr bwMode="auto">
          <a:xfrm>
            <a:off x="4084109" y="3223536"/>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24" name="Rectangle 7"/>
          <p:cNvSpPr>
            <a:spLocks noChangeArrowheads="1"/>
          </p:cNvSpPr>
          <p:nvPr/>
        </p:nvSpPr>
        <p:spPr bwMode="auto">
          <a:xfrm>
            <a:off x="4084109" y="1479240"/>
            <a:ext cx="966584"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25"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26B2F8"/>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0426" name="Group 9"/>
          <p:cNvGrpSpPr>
            <a:grpSpLocks noChangeAspect="1"/>
          </p:cNvGrpSpPr>
          <p:nvPr/>
        </p:nvGrpSpPr>
        <p:grpSpPr bwMode="auto">
          <a:xfrm>
            <a:off x="5009427" y="3144178"/>
            <a:ext cx="1515745" cy="953887"/>
            <a:chOff x="793" y="196"/>
            <a:chExt cx="121" cy="112"/>
          </a:xfrm>
        </p:grpSpPr>
        <p:sp>
          <p:nvSpPr>
            <p:cNvPr id="60511"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0512" name="Group 11"/>
            <p:cNvGrpSpPr>
              <a:grpSpLocks noChangeAspect="1"/>
            </p:cNvGrpSpPr>
            <p:nvPr/>
          </p:nvGrpSpPr>
          <p:grpSpPr bwMode="auto">
            <a:xfrm>
              <a:off x="803" y="206"/>
              <a:ext cx="101" cy="93"/>
              <a:chOff x="807" y="209"/>
              <a:chExt cx="209" cy="88"/>
            </a:xfrm>
          </p:grpSpPr>
          <p:grpSp>
            <p:nvGrpSpPr>
              <p:cNvPr id="60513" name="Group 12"/>
              <p:cNvGrpSpPr>
                <a:grpSpLocks noChangeAspect="1"/>
              </p:cNvGrpSpPr>
              <p:nvPr/>
            </p:nvGrpSpPr>
            <p:grpSpPr bwMode="auto">
              <a:xfrm>
                <a:off x="807" y="209"/>
                <a:ext cx="93" cy="88"/>
                <a:chOff x="807" y="209"/>
                <a:chExt cx="93" cy="88"/>
              </a:xfrm>
            </p:grpSpPr>
            <p:sp>
              <p:nvSpPr>
                <p:cNvPr id="60520"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21"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22"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23"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24"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0514" name="Group 18"/>
              <p:cNvGrpSpPr>
                <a:grpSpLocks noChangeAspect="1"/>
              </p:cNvGrpSpPr>
              <p:nvPr/>
            </p:nvGrpSpPr>
            <p:grpSpPr bwMode="auto">
              <a:xfrm>
                <a:off x="923" y="209"/>
                <a:ext cx="93" cy="88"/>
                <a:chOff x="807" y="209"/>
                <a:chExt cx="93" cy="88"/>
              </a:xfrm>
            </p:grpSpPr>
            <p:sp>
              <p:nvSpPr>
                <p:cNvPr id="60515"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16"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17"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18"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19"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0427" name="Group 24"/>
          <p:cNvGrpSpPr>
            <a:grpSpLocks noChangeAspect="1"/>
          </p:cNvGrpSpPr>
          <p:nvPr/>
        </p:nvGrpSpPr>
        <p:grpSpPr bwMode="auto">
          <a:xfrm>
            <a:off x="5009427" y="1399881"/>
            <a:ext cx="1515745" cy="952300"/>
            <a:chOff x="793" y="196"/>
            <a:chExt cx="121" cy="112"/>
          </a:xfrm>
        </p:grpSpPr>
        <p:sp>
          <p:nvSpPr>
            <p:cNvPr id="60497"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0498" name="Group 26"/>
            <p:cNvGrpSpPr>
              <a:grpSpLocks noChangeAspect="1"/>
            </p:cNvGrpSpPr>
            <p:nvPr/>
          </p:nvGrpSpPr>
          <p:grpSpPr bwMode="auto">
            <a:xfrm>
              <a:off x="803" y="206"/>
              <a:ext cx="101" cy="93"/>
              <a:chOff x="807" y="209"/>
              <a:chExt cx="209" cy="88"/>
            </a:xfrm>
          </p:grpSpPr>
          <p:grpSp>
            <p:nvGrpSpPr>
              <p:cNvPr id="60499" name="Group 27"/>
              <p:cNvGrpSpPr>
                <a:grpSpLocks noChangeAspect="1"/>
              </p:cNvGrpSpPr>
              <p:nvPr/>
            </p:nvGrpSpPr>
            <p:grpSpPr bwMode="auto">
              <a:xfrm>
                <a:off x="807" y="209"/>
                <a:ext cx="93" cy="88"/>
                <a:chOff x="807" y="209"/>
                <a:chExt cx="93" cy="88"/>
              </a:xfrm>
            </p:grpSpPr>
            <p:sp>
              <p:nvSpPr>
                <p:cNvPr id="60506"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07"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08"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09"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10"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0500" name="Group 33"/>
              <p:cNvGrpSpPr>
                <a:grpSpLocks noChangeAspect="1"/>
              </p:cNvGrpSpPr>
              <p:nvPr/>
            </p:nvGrpSpPr>
            <p:grpSpPr bwMode="auto">
              <a:xfrm>
                <a:off x="923" y="209"/>
                <a:ext cx="93" cy="88"/>
                <a:chOff x="807" y="209"/>
                <a:chExt cx="93" cy="88"/>
              </a:xfrm>
            </p:grpSpPr>
            <p:sp>
              <p:nvSpPr>
                <p:cNvPr id="60501"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02"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03"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04"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505"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0428" name="Group 39"/>
          <p:cNvGrpSpPr>
            <a:grpSpLocks noChangeAspect="1"/>
          </p:cNvGrpSpPr>
          <p:nvPr/>
        </p:nvGrpSpPr>
        <p:grpSpPr bwMode="auto">
          <a:xfrm>
            <a:off x="5009427" y="4891648"/>
            <a:ext cx="1515745" cy="950713"/>
            <a:chOff x="793" y="196"/>
            <a:chExt cx="121" cy="112"/>
          </a:xfrm>
        </p:grpSpPr>
        <p:sp>
          <p:nvSpPr>
            <p:cNvPr id="60483"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0484" name="Group 41"/>
            <p:cNvGrpSpPr>
              <a:grpSpLocks noChangeAspect="1"/>
            </p:cNvGrpSpPr>
            <p:nvPr/>
          </p:nvGrpSpPr>
          <p:grpSpPr bwMode="auto">
            <a:xfrm>
              <a:off x="803" y="206"/>
              <a:ext cx="101" cy="93"/>
              <a:chOff x="807" y="209"/>
              <a:chExt cx="209" cy="88"/>
            </a:xfrm>
          </p:grpSpPr>
          <p:grpSp>
            <p:nvGrpSpPr>
              <p:cNvPr id="60485" name="Group 42"/>
              <p:cNvGrpSpPr>
                <a:grpSpLocks noChangeAspect="1"/>
              </p:cNvGrpSpPr>
              <p:nvPr/>
            </p:nvGrpSpPr>
            <p:grpSpPr bwMode="auto">
              <a:xfrm>
                <a:off x="807" y="209"/>
                <a:ext cx="93" cy="88"/>
                <a:chOff x="807" y="209"/>
                <a:chExt cx="93" cy="88"/>
              </a:xfrm>
            </p:grpSpPr>
            <p:sp>
              <p:nvSpPr>
                <p:cNvPr id="60492"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93"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94"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95"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96"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0486" name="Group 48"/>
              <p:cNvGrpSpPr>
                <a:grpSpLocks noChangeAspect="1"/>
              </p:cNvGrpSpPr>
              <p:nvPr/>
            </p:nvGrpSpPr>
            <p:grpSpPr bwMode="auto">
              <a:xfrm>
                <a:off x="923" y="209"/>
                <a:ext cx="93" cy="88"/>
                <a:chOff x="807" y="209"/>
                <a:chExt cx="93" cy="88"/>
              </a:xfrm>
            </p:grpSpPr>
            <p:sp>
              <p:nvSpPr>
                <p:cNvPr id="60487"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88"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89"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90"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91"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60429" name="Rectangle 54"/>
          <p:cNvSpPr>
            <a:spLocks noChangeArrowheads="1"/>
          </p:cNvSpPr>
          <p:nvPr/>
        </p:nvSpPr>
        <p:spPr bwMode="auto">
          <a:xfrm>
            <a:off x="3031817" y="6320098"/>
            <a:ext cx="391395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30" name="Rectangle 55"/>
          <p:cNvSpPr>
            <a:spLocks noChangeArrowheads="1"/>
          </p:cNvSpPr>
          <p:nvPr/>
        </p:nvSpPr>
        <p:spPr bwMode="auto">
          <a:xfrm>
            <a:off x="6945770" y="4017120"/>
            <a:ext cx="84120" cy="2382337"/>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31" name="Rectangle 56"/>
          <p:cNvSpPr>
            <a:spLocks noChangeArrowheads="1"/>
          </p:cNvSpPr>
          <p:nvPr/>
        </p:nvSpPr>
        <p:spPr bwMode="auto">
          <a:xfrm>
            <a:off x="4084109" y="3225123"/>
            <a:ext cx="82533" cy="21426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32"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33" name="Rectangle 58"/>
          <p:cNvSpPr>
            <a:spLocks noChangeArrowheads="1"/>
          </p:cNvSpPr>
          <p:nvPr/>
        </p:nvSpPr>
        <p:spPr bwMode="auto">
          <a:xfrm>
            <a:off x="4084109" y="1479239"/>
            <a:ext cx="82533" cy="174588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34" name="Rectangle 59"/>
          <p:cNvSpPr>
            <a:spLocks noChangeArrowheads="1"/>
          </p:cNvSpPr>
          <p:nvPr/>
        </p:nvSpPr>
        <p:spPr bwMode="auto">
          <a:xfrm>
            <a:off x="6945770" y="2191878"/>
            <a:ext cx="84120" cy="1747470"/>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0435" name="Group 60"/>
          <p:cNvGrpSpPr>
            <a:grpSpLocks/>
          </p:cNvGrpSpPr>
          <p:nvPr/>
        </p:nvGrpSpPr>
        <p:grpSpPr bwMode="auto">
          <a:xfrm>
            <a:off x="3450829" y="5288440"/>
            <a:ext cx="252360" cy="238075"/>
            <a:chOff x="1451" y="2931"/>
            <a:chExt cx="136" cy="136"/>
          </a:xfrm>
        </p:grpSpPr>
        <p:sp>
          <p:nvSpPr>
            <p:cNvPr id="60480"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81"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482"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0436"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37"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0438" name="Group 68"/>
          <p:cNvGrpSpPr>
            <a:grpSpLocks noChangeAspect="1"/>
          </p:cNvGrpSpPr>
          <p:nvPr/>
        </p:nvGrpSpPr>
        <p:grpSpPr bwMode="auto">
          <a:xfrm>
            <a:off x="4377734" y="1160219"/>
            <a:ext cx="336479" cy="476150"/>
            <a:chOff x="801" y="1409"/>
            <a:chExt cx="32" cy="56"/>
          </a:xfrm>
        </p:grpSpPr>
        <p:grpSp>
          <p:nvGrpSpPr>
            <p:cNvPr id="60475" name="Group 69"/>
            <p:cNvGrpSpPr>
              <a:grpSpLocks noChangeAspect="1"/>
            </p:cNvGrpSpPr>
            <p:nvPr/>
          </p:nvGrpSpPr>
          <p:grpSpPr bwMode="auto">
            <a:xfrm>
              <a:off x="801" y="1428"/>
              <a:ext cx="32" cy="37"/>
              <a:chOff x="653" y="204"/>
              <a:chExt cx="32" cy="31"/>
            </a:xfrm>
          </p:grpSpPr>
          <p:sp>
            <p:nvSpPr>
              <p:cNvPr id="60477"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78"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79"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0476"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0439" name="Group 74"/>
          <p:cNvGrpSpPr>
            <a:grpSpLocks noChangeAspect="1"/>
          </p:cNvGrpSpPr>
          <p:nvPr/>
        </p:nvGrpSpPr>
        <p:grpSpPr bwMode="auto">
          <a:xfrm>
            <a:off x="4377734" y="2906102"/>
            <a:ext cx="336479" cy="476150"/>
            <a:chOff x="801" y="1409"/>
            <a:chExt cx="32" cy="56"/>
          </a:xfrm>
        </p:grpSpPr>
        <p:grpSp>
          <p:nvGrpSpPr>
            <p:cNvPr id="60470" name="Group 75"/>
            <p:cNvGrpSpPr>
              <a:grpSpLocks noChangeAspect="1"/>
            </p:cNvGrpSpPr>
            <p:nvPr/>
          </p:nvGrpSpPr>
          <p:grpSpPr bwMode="auto">
            <a:xfrm>
              <a:off x="801" y="1428"/>
              <a:ext cx="32" cy="37"/>
              <a:chOff x="653" y="204"/>
              <a:chExt cx="32" cy="31"/>
            </a:xfrm>
          </p:grpSpPr>
          <p:sp>
            <p:nvSpPr>
              <p:cNvPr id="60472"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73"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74"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0471"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0440" name="Group 80"/>
          <p:cNvGrpSpPr>
            <a:grpSpLocks noChangeAspect="1"/>
          </p:cNvGrpSpPr>
          <p:nvPr/>
        </p:nvGrpSpPr>
        <p:grpSpPr bwMode="auto">
          <a:xfrm>
            <a:off x="4377734" y="4653573"/>
            <a:ext cx="336479" cy="476150"/>
            <a:chOff x="801" y="1409"/>
            <a:chExt cx="32" cy="56"/>
          </a:xfrm>
        </p:grpSpPr>
        <p:grpSp>
          <p:nvGrpSpPr>
            <p:cNvPr id="60465" name="Group 81"/>
            <p:cNvGrpSpPr>
              <a:grpSpLocks noChangeAspect="1"/>
            </p:cNvGrpSpPr>
            <p:nvPr/>
          </p:nvGrpSpPr>
          <p:grpSpPr bwMode="auto">
            <a:xfrm>
              <a:off x="801" y="1428"/>
              <a:ext cx="32" cy="37"/>
              <a:chOff x="653" y="204"/>
              <a:chExt cx="32" cy="31"/>
            </a:xfrm>
          </p:grpSpPr>
          <p:sp>
            <p:nvSpPr>
              <p:cNvPr id="60467"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68"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469"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0466"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0441" name="Group 86"/>
          <p:cNvGrpSpPr>
            <a:grpSpLocks/>
          </p:cNvGrpSpPr>
          <p:nvPr/>
        </p:nvGrpSpPr>
        <p:grpSpPr bwMode="auto">
          <a:xfrm>
            <a:off x="4755481" y="4931327"/>
            <a:ext cx="169827" cy="158717"/>
            <a:chOff x="2154" y="2886"/>
            <a:chExt cx="68" cy="113"/>
          </a:xfrm>
        </p:grpSpPr>
        <p:sp>
          <p:nvSpPr>
            <p:cNvPr id="60463"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64"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0442" name="Group 89"/>
          <p:cNvGrpSpPr>
            <a:grpSpLocks/>
          </p:cNvGrpSpPr>
          <p:nvPr/>
        </p:nvGrpSpPr>
        <p:grpSpPr bwMode="auto">
          <a:xfrm>
            <a:off x="757408" y="4096478"/>
            <a:ext cx="1514157" cy="1271320"/>
            <a:chOff x="408" y="2341"/>
            <a:chExt cx="816" cy="726"/>
          </a:xfrm>
        </p:grpSpPr>
        <p:sp>
          <p:nvSpPr>
            <p:cNvPr id="60453"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54"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455"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456"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457"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60458"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59"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60"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61"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462"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0443"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60444"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grpSp>
        <p:nvGrpSpPr>
          <p:cNvPr id="60445" name="Group 102"/>
          <p:cNvGrpSpPr>
            <a:grpSpLocks/>
          </p:cNvGrpSpPr>
          <p:nvPr/>
        </p:nvGrpSpPr>
        <p:grpSpPr bwMode="auto">
          <a:xfrm>
            <a:off x="4755481" y="3185444"/>
            <a:ext cx="169827" cy="158717"/>
            <a:chOff x="2154" y="2886"/>
            <a:chExt cx="68" cy="113"/>
          </a:xfrm>
        </p:grpSpPr>
        <p:sp>
          <p:nvSpPr>
            <p:cNvPr id="60451" name="Rectangle 103"/>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0452" name="Rectangle 104"/>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60446" name="Text Box 105"/>
          <p:cNvSpPr txBox="1">
            <a:spLocks noChangeArrowheads="1"/>
          </p:cNvSpPr>
          <p:nvPr/>
        </p:nvSpPr>
        <p:spPr bwMode="auto">
          <a:xfrm>
            <a:off x="4545974" y="2828331"/>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60447" name="Text Box 107"/>
          <p:cNvSpPr txBox="1">
            <a:spLocks noChangeArrowheads="1"/>
          </p:cNvSpPr>
          <p:nvPr/>
        </p:nvSpPr>
        <p:spPr bwMode="auto">
          <a:xfrm>
            <a:off x="4545974" y="4574214"/>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steigt</a:t>
            </a:r>
          </a:p>
        </p:txBody>
      </p:sp>
      <p:sp>
        <p:nvSpPr>
          <p:cNvPr id="60448" name="Text Box 108"/>
          <p:cNvSpPr txBox="1">
            <a:spLocks noChangeArrowheads="1"/>
          </p:cNvSpPr>
          <p:nvPr/>
        </p:nvSpPr>
        <p:spPr bwMode="auto">
          <a:xfrm>
            <a:off x="4630094" y="1080861"/>
            <a:ext cx="2399796"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steigt</a:t>
            </a:r>
          </a:p>
        </p:txBody>
      </p:sp>
      <p:sp>
        <p:nvSpPr>
          <p:cNvPr id="60449" name="Text Box 109"/>
          <p:cNvSpPr txBox="1">
            <a:spLocks noChangeArrowheads="1"/>
          </p:cNvSpPr>
          <p:nvPr/>
        </p:nvSpPr>
        <p:spPr bwMode="auto">
          <a:xfrm>
            <a:off x="2019204" y="3185444"/>
            <a:ext cx="2063317"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b="1"/>
              <a:t>Druck steigt</a:t>
            </a:r>
          </a:p>
        </p:txBody>
      </p:sp>
      <p:sp>
        <p:nvSpPr>
          <p:cNvPr id="60450" name="Rectangle 110"/>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Voreinstellung der</a:t>
            </a:r>
          </a:p>
          <a:p>
            <a:pPr algn="ctr" eaLnBrk="1" hangingPunct="1"/>
            <a:r>
              <a:rPr lang="de-DE" altLang="de-DE" sz="1800" b="1" i="1">
                <a:solidFill>
                  <a:srgbClr val="CC3300"/>
                </a:solidFill>
              </a:rPr>
              <a:t>Thermostatventile!</a:t>
            </a:r>
          </a:p>
        </p:txBody>
      </p:sp>
    </p:spTree>
    <p:extLst>
      <p:ext uri="{BB962C8B-B14F-4D97-AF65-F5344CB8AC3E}">
        <p14:creationId xmlns:p14="http://schemas.microsoft.com/office/powerpoint/2010/main" val="152399625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ChangeArrowheads="1"/>
          </p:cNvSpPr>
          <p:nvPr/>
        </p:nvSpPr>
        <p:spPr bwMode="auto">
          <a:xfrm>
            <a:off x="6482317" y="2191878"/>
            <a:ext cx="54757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68" name="Rectangle 3"/>
          <p:cNvSpPr>
            <a:spLocks noChangeArrowheads="1"/>
          </p:cNvSpPr>
          <p:nvPr/>
        </p:nvSpPr>
        <p:spPr bwMode="auto">
          <a:xfrm>
            <a:off x="6482317" y="3939348"/>
            <a:ext cx="547573" cy="80946"/>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69" name="Rectangle 4"/>
          <p:cNvSpPr>
            <a:spLocks noChangeArrowheads="1"/>
          </p:cNvSpPr>
          <p:nvPr/>
        </p:nvSpPr>
        <p:spPr bwMode="auto">
          <a:xfrm>
            <a:off x="6482317" y="5685232"/>
            <a:ext cx="54757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70"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71" name="Rectangle 6"/>
          <p:cNvSpPr>
            <a:spLocks noChangeArrowheads="1"/>
          </p:cNvSpPr>
          <p:nvPr/>
        </p:nvSpPr>
        <p:spPr bwMode="auto">
          <a:xfrm>
            <a:off x="4084109" y="3223536"/>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72" name="Rectangle 7"/>
          <p:cNvSpPr>
            <a:spLocks noChangeArrowheads="1"/>
          </p:cNvSpPr>
          <p:nvPr/>
        </p:nvSpPr>
        <p:spPr bwMode="auto">
          <a:xfrm>
            <a:off x="4084109" y="1479240"/>
            <a:ext cx="966584"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73"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26B2F8"/>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2474" name="Group 9"/>
          <p:cNvGrpSpPr>
            <a:grpSpLocks noChangeAspect="1"/>
          </p:cNvGrpSpPr>
          <p:nvPr/>
        </p:nvGrpSpPr>
        <p:grpSpPr bwMode="auto">
          <a:xfrm>
            <a:off x="5009427" y="3144178"/>
            <a:ext cx="1515745" cy="953887"/>
            <a:chOff x="793" y="196"/>
            <a:chExt cx="121" cy="112"/>
          </a:xfrm>
        </p:grpSpPr>
        <p:sp>
          <p:nvSpPr>
            <p:cNvPr id="62555"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2556" name="Group 11"/>
            <p:cNvGrpSpPr>
              <a:grpSpLocks noChangeAspect="1"/>
            </p:cNvGrpSpPr>
            <p:nvPr/>
          </p:nvGrpSpPr>
          <p:grpSpPr bwMode="auto">
            <a:xfrm>
              <a:off x="803" y="206"/>
              <a:ext cx="101" cy="93"/>
              <a:chOff x="807" y="209"/>
              <a:chExt cx="209" cy="88"/>
            </a:xfrm>
          </p:grpSpPr>
          <p:grpSp>
            <p:nvGrpSpPr>
              <p:cNvPr id="62557" name="Group 12"/>
              <p:cNvGrpSpPr>
                <a:grpSpLocks noChangeAspect="1"/>
              </p:cNvGrpSpPr>
              <p:nvPr/>
            </p:nvGrpSpPr>
            <p:grpSpPr bwMode="auto">
              <a:xfrm>
                <a:off x="807" y="209"/>
                <a:ext cx="93" cy="88"/>
                <a:chOff x="807" y="209"/>
                <a:chExt cx="93" cy="88"/>
              </a:xfrm>
            </p:grpSpPr>
            <p:sp>
              <p:nvSpPr>
                <p:cNvPr id="6256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2558" name="Group 18"/>
              <p:cNvGrpSpPr>
                <a:grpSpLocks noChangeAspect="1"/>
              </p:cNvGrpSpPr>
              <p:nvPr/>
            </p:nvGrpSpPr>
            <p:grpSpPr bwMode="auto">
              <a:xfrm>
                <a:off x="923" y="209"/>
                <a:ext cx="93" cy="88"/>
                <a:chOff x="807" y="209"/>
                <a:chExt cx="93" cy="88"/>
              </a:xfrm>
            </p:grpSpPr>
            <p:sp>
              <p:nvSpPr>
                <p:cNvPr id="6255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6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2475" name="Group 24"/>
          <p:cNvGrpSpPr>
            <a:grpSpLocks noChangeAspect="1"/>
          </p:cNvGrpSpPr>
          <p:nvPr/>
        </p:nvGrpSpPr>
        <p:grpSpPr bwMode="auto">
          <a:xfrm>
            <a:off x="5009427" y="1399881"/>
            <a:ext cx="1515745" cy="952300"/>
            <a:chOff x="793" y="196"/>
            <a:chExt cx="121" cy="112"/>
          </a:xfrm>
        </p:grpSpPr>
        <p:sp>
          <p:nvSpPr>
            <p:cNvPr id="62541"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2542" name="Group 26"/>
            <p:cNvGrpSpPr>
              <a:grpSpLocks noChangeAspect="1"/>
            </p:cNvGrpSpPr>
            <p:nvPr/>
          </p:nvGrpSpPr>
          <p:grpSpPr bwMode="auto">
            <a:xfrm>
              <a:off x="803" y="206"/>
              <a:ext cx="101" cy="93"/>
              <a:chOff x="807" y="209"/>
              <a:chExt cx="209" cy="88"/>
            </a:xfrm>
          </p:grpSpPr>
          <p:grpSp>
            <p:nvGrpSpPr>
              <p:cNvPr id="62543" name="Group 27"/>
              <p:cNvGrpSpPr>
                <a:grpSpLocks noChangeAspect="1"/>
              </p:cNvGrpSpPr>
              <p:nvPr/>
            </p:nvGrpSpPr>
            <p:grpSpPr bwMode="auto">
              <a:xfrm>
                <a:off x="807" y="209"/>
                <a:ext cx="93" cy="88"/>
                <a:chOff x="807" y="209"/>
                <a:chExt cx="93" cy="88"/>
              </a:xfrm>
            </p:grpSpPr>
            <p:sp>
              <p:nvSpPr>
                <p:cNvPr id="62550"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51"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52"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53"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54"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2544" name="Group 33"/>
              <p:cNvGrpSpPr>
                <a:grpSpLocks noChangeAspect="1"/>
              </p:cNvGrpSpPr>
              <p:nvPr/>
            </p:nvGrpSpPr>
            <p:grpSpPr bwMode="auto">
              <a:xfrm>
                <a:off x="923" y="209"/>
                <a:ext cx="93" cy="88"/>
                <a:chOff x="807" y="209"/>
                <a:chExt cx="93" cy="88"/>
              </a:xfrm>
            </p:grpSpPr>
            <p:sp>
              <p:nvSpPr>
                <p:cNvPr id="62545"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46"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47"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48"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49"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2476" name="Group 39"/>
          <p:cNvGrpSpPr>
            <a:grpSpLocks noChangeAspect="1"/>
          </p:cNvGrpSpPr>
          <p:nvPr/>
        </p:nvGrpSpPr>
        <p:grpSpPr bwMode="auto">
          <a:xfrm>
            <a:off x="5009427" y="4891648"/>
            <a:ext cx="1515745" cy="950713"/>
            <a:chOff x="793" y="196"/>
            <a:chExt cx="121" cy="112"/>
          </a:xfrm>
        </p:grpSpPr>
        <p:sp>
          <p:nvSpPr>
            <p:cNvPr id="62527"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2528" name="Group 41"/>
            <p:cNvGrpSpPr>
              <a:grpSpLocks noChangeAspect="1"/>
            </p:cNvGrpSpPr>
            <p:nvPr/>
          </p:nvGrpSpPr>
          <p:grpSpPr bwMode="auto">
            <a:xfrm>
              <a:off x="803" y="206"/>
              <a:ext cx="101" cy="93"/>
              <a:chOff x="807" y="209"/>
              <a:chExt cx="209" cy="88"/>
            </a:xfrm>
          </p:grpSpPr>
          <p:grpSp>
            <p:nvGrpSpPr>
              <p:cNvPr id="62529" name="Group 42"/>
              <p:cNvGrpSpPr>
                <a:grpSpLocks noChangeAspect="1"/>
              </p:cNvGrpSpPr>
              <p:nvPr/>
            </p:nvGrpSpPr>
            <p:grpSpPr bwMode="auto">
              <a:xfrm>
                <a:off x="807" y="209"/>
                <a:ext cx="93" cy="88"/>
                <a:chOff x="807" y="209"/>
                <a:chExt cx="93" cy="88"/>
              </a:xfrm>
            </p:grpSpPr>
            <p:sp>
              <p:nvSpPr>
                <p:cNvPr id="62536"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37"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38"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39"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40"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2530" name="Group 48"/>
              <p:cNvGrpSpPr>
                <a:grpSpLocks noChangeAspect="1"/>
              </p:cNvGrpSpPr>
              <p:nvPr/>
            </p:nvGrpSpPr>
            <p:grpSpPr bwMode="auto">
              <a:xfrm>
                <a:off x="923" y="209"/>
                <a:ext cx="93" cy="88"/>
                <a:chOff x="807" y="209"/>
                <a:chExt cx="93" cy="88"/>
              </a:xfrm>
            </p:grpSpPr>
            <p:sp>
              <p:nvSpPr>
                <p:cNvPr id="62531"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32"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33"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34"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35"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62477" name="Rectangle 54"/>
          <p:cNvSpPr>
            <a:spLocks noChangeArrowheads="1"/>
          </p:cNvSpPr>
          <p:nvPr/>
        </p:nvSpPr>
        <p:spPr bwMode="auto">
          <a:xfrm>
            <a:off x="3031817" y="6320098"/>
            <a:ext cx="391395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78" name="Rectangle 55"/>
          <p:cNvSpPr>
            <a:spLocks noChangeArrowheads="1"/>
          </p:cNvSpPr>
          <p:nvPr/>
        </p:nvSpPr>
        <p:spPr bwMode="auto">
          <a:xfrm>
            <a:off x="6945770" y="4017120"/>
            <a:ext cx="84120" cy="2382337"/>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79" name="Rectangle 56"/>
          <p:cNvSpPr>
            <a:spLocks noChangeArrowheads="1"/>
          </p:cNvSpPr>
          <p:nvPr/>
        </p:nvSpPr>
        <p:spPr bwMode="auto">
          <a:xfrm>
            <a:off x="4084109" y="3225123"/>
            <a:ext cx="82533" cy="21426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80"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81" name="Rectangle 58"/>
          <p:cNvSpPr>
            <a:spLocks noChangeArrowheads="1"/>
          </p:cNvSpPr>
          <p:nvPr/>
        </p:nvSpPr>
        <p:spPr bwMode="auto">
          <a:xfrm>
            <a:off x="4084109" y="1479239"/>
            <a:ext cx="82533" cy="174588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82" name="Rectangle 59"/>
          <p:cNvSpPr>
            <a:spLocks noChangeArrowheads="1"/>
          </p:cNvSpPr>
          <p:nvPr/>
        </p:nvSpPr>
        <p:spPr bwMode="auto">
          <a:xfrm>
            <a:off x="6945770" y="2191878"/>
            <a:ext cx="84120" cy="1747470"/>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2483" name="Group 60"/>
          <p:cNvGrpSpPr>
            <a:grpSpLocks/>
          </p:cNvGrpSpPr>
          <p:nvPr/>
        </p:nvGrpSpPr>
        <p:grpSpPr bwMode="auto">
          <a:xfrm>
            <a:off x="3450829" y="5288440"/>
            <a:ext cx="252360" cy="238075"/>
            <a:chOff x="1451" y="2931"/>
            <a:chExt cx="136" cy="136"/>
          </a:xfrm>
        </p:grpSpPr>
        <p:sp>
          <p:nvSpPr>
            <p:cNvPr id="62524"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25"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526"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2484"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85"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2486" name="Group 66"/>
          <p:cNvGrpSpPr>
            <a:grpSpLocks noChangeAspect="1"/>
          </p:cNvGrpSpPr>
          <p:nvPr/>
        </p:nvGrpSpPr>
        <p:grpSpPr bwMode="auto">
          <a:xfrm>
            <a:off x="4377734" y="1160219"/>
            <a:ext cx="336479" cy="476150"/>
            <a:chOff x="801" y="1409"/>
            <a:chExt cx="32" cy="56"/>
          </a:xfrm>
        </p:grpSpPr>
        <p:grpSp>
          <p:nvGrpSpPr>
            <p:cNvPr id="62519" name="Group 67"/>
            <p:cNvGrpSpPr>
              <a:grpSpLocks noChangeAspect="1"/>
            </p:cNvGrpSpPr>
            <p:nvPr/>
          </p:nvGrpSpPr>
          <p:grpSpPr bwMode="auto">
            <a:xfrm>
              <a:off x="801" y="1428"/>
              <a:ext cx="32" cy="37"/>
              <a:chOff x="653" y="204"/>
              <a:chExt cx="32" cy="31"/>
            </a:xfrm>
          </p:grpSpPr>
          <p:sp>
            <p:nvSpPr>
              <p:cNvPr id="62521" name="AutoShape 68"/>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22" name="Line 69"/>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23" name="Line 70"/>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2520" name="Rectangle 71"/>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2487" name="Group 72"/>
          <p:cNvGrpSpPr>
            <a:grpSpLocks noChangeAspect="1"/>
          </p:cNvGrpSpPr>
          <p:nvPr/>
        </p:nvGrpSpPr>
        <p:grpSpPr bwMode="auto">
          <a:xfrm>
            <a:off x="4377734" y="2906102"/>
            <a:ext cx="336479" cy="476150"/>
            <a:chOff x="801" y="1409"/>
            <a:chExt cx="32" cy="56"/>
          </a:xfrm>
        </p:grpSpPr>
        <p:grpSp>
          <p:nvGrpSpPr>
            <p:cNvPr id="62514" name="Group 73"/>
            <p:cNvGrpSpPr>
              <a:grpSpLocks noChangeAspect="1"/>
            </p:cNvGrpSpPr>
            <p:nvPr/>
          </p:nvGrpSpPr>
          <p:grpSpPr bwMode="auto">
            <a:xfrm>
              <a:off x="801" y="1428"/>
              <a:ext cx="32" cy="37"/>
              <a:chOff x="653" y="204"/>
              <a:chExt cx="32" cy="31"/>
            </a:xfrm>
          </p:grpSpPr>
          <p:sp>
            <p:nvSpPr>
              <p:cNvPr id="62516" name="AutoShape 74"/>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17" name="Line 75"/>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18" name="Line 76"/>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2515" name="Rectangle 77"/>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2488" name="Group 78"/>
          <p:cNvGrpSpPr>
            <a:grpSpLocks noChangeAspect="1"/>
          </p:cNvGrpSpPr>
          <p:nvPr/>
        </p:nvGrpSpPr>
        <p:grpSpPr bwMode="auto">
          <a:xfrm>
            <a:off x="4377734" y="4653573"/>
            <a:ext cx="336479" cy="476150"/>
            <a:chOff x="801" y="1409"/>
            <a:chExt cx="32" cy="56"/>
          </a:xfrm>
        </p:grpSpPr>
        <p:grpSp>
          <p:nvGrpSpPr>
            <p:cNvPr id="62509" name="Group 79"/>
            <p:cNvGrpSpPr>
              <a:grpSpLocks noChangeAspect="1"/>
            </p:cNvGrpSpPr>
            <p:nvPr/>
          </p:nvGrpSpPr>
          <p:grpSpPr bwMode="auto">
            <a:xfrm>
              <a:off x="801" y="1428"/>
              <a:ext cx="32" cy="37"/>
              <a:chOff x="653" y="204"/>
              <a:chExt cx="32" cy="31"/>
            </a:xfrm>
          </p:grpSpPr>
          <p:sp>
            <p:nvSpPr>
              <p:cNvPr id="62511" name="AutoShape 8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12" name="Line 8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513" name="Line 8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2510" name="Rectangle 8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2489" name="Group 84"/>
          <p:cNvGrpSpPr>
            <a:grpSpLocks/>
          </p:cNvGrpSpPr>
          <p:nvPr/>
        </p:nvGrpSpPr>
        <p:grpSpPr bwMode="auto">
          <a:xfrm>
            <a:off x="4755481" y="4931327"/>
            <a:ext cx="169827" cy="158717"/>
            <a:chOff x="2154" y="2886"/>
            <a:chExt cx="68" cy="113"/>
          </a:xfrm>
        </p:grpSpPr>
        <p:sp>
          <p:nvSpPr>
            <p:cNvPr id="62507" name="Rectangle 85"/>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08" name="Rectangle 86"/>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2490" name="Group 87"/>
          <p:cNvGrpSpPr>
            <a:grpSpLocks/>
          </p:cNvGrpSpPr>
          <p:nvPr/>
        </p:nvGrpSpPr>
        <p:grpSpPr bwMode="auto">
          <a:xfrm>
            <a:off x="757408" y="4096478"/>
            <a:ext cx="1514157" cy="1271320"/>
            <a:chOff x="408" y="2341"/>
            <a:chExt cx="816" cy="726"/>
          </a:xfrm>
        </p:grpSpPr>
        <p:sp>
          <p:nvSpPr>
            <p:cNvPr id="62497" name="Oval 88"/>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98" name="Line 89"/>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499" name="Line 90"/>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500" name="Line 91"/>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501" name="Rectangle 92"/>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62502" name="Rectangle 93"/>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03" name="Rectangle 94"/>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04" name="Rectangle 95"/>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505" name="Line 96"/>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506" name="Line 97"/>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2491" name="Text Box 98"/>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62492" name="Text Box 99"/>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grpSp>
        <p:nvGrpSpPr>
          <p:cNvPr id="62493" name="Group 100"/>
          <p:cNvGrpSpPr>
            <a:grpSpLocks/>
          </p:cNvGrpSpPr>
          <p:nvPr/>
        </p:nvGrpSpPr>
        <p:grpSpPr bwMode="auto">
          <a:xfrm>
            <a:off x="4755481" y="3185444"/>
            <a:ext cx="169827" cy="158717"/>
            <a:chOff x="2154" y="2886"/>
            <a:chExt cx="68" cy="113"/>
          </a:xfrm>
        </p:grpSpPr>
        <p:sp>
          <p:nvSpPr>
            <p:cNvPr id="62495" name="Rectangle 101"/>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2496" name="Rectangle 102"/>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4027496" name="AutoShape 104"/>
          <p:cNvSpPr>
            <a:spLocks noChangeArrowheads="1"/>
          </p:cNvSpPr>
          <p:nvPr/>
        </p:nvSpPr>
        <p:spPr bwMode="auto">
          <a:xfrm>
            <a:off x="7998063" y="406315"/>
            <a:ext cx="2356942" cy="872942"/>
          </a:xfrm>
          <a:prstGeom prst="wedgeEllipseCallout">
            <a:avLst>
              <a:gd name="adj1" fmla="val 4329"/>
              <a:gd name="adj2" fmla="val 113727"/>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lIns="20529" tIns="12317" rIns="20529" bIns="12317"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Was tun?</a:t>
            </a:r>
          </a:p>
        </p:txBody>
      </p:sp>
    </p:spTree>
    <p:extLst>
      <p:ext uri="{BB962C8B-B14F-4D97-AF65-F5344CB8AC3E}">
        <p14:creationId xmlns:p14="http://schemas.microsoft.com/office/powerpoint/2010/main" val="18909274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27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4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ieren 24"/>
          <p:cNvGrpSpPr/>
          <p:nvPr/>
        </p:nvGrpSpPr>
        <p:grpSpPr>
          <a:xfrm>
            <a:off x="2753618" y="3779837"/>
            <a:ext cx="2520000" cy="3240000"/>
            <a:chOff x="2753618" y="3779837"/>
            <a:chExt cx="2520000" cy="3240000"/>
          </a:xfrm>
        </p:grpSpPr>
        <p:pic>
          <p:nvPicPr>
            <p:cNvPr id="12" name="Picture 2" descr="C:\Dokumente und Einstellungen\Bernhard\Eigene Dateien\1. BÜRO\2. FOLIEN\1. eigene Folien\Fotos\2. Heizung\1. Heizkessel\verkleinert 800x600\k-120_2091.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618" y="3779837"/>
              <a:ext cx="252000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7"/>
            <p:cNvSpPr txBox="1">
              <a:spLocks noChangeArrowheads="1"/>
            </p:cNvSpPr>
            <p:nvPr/>
          </p:nvSpPr>
          <p:spPr bwMode="auto">
            <a:xfrm>
              <a:off x="3725726" y="6696161"/>
              <a:ext cx="1440160" cy="2308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accent2"/>
                </a:buClr>
                <a:buFont typeface="Wingdings" panose="05000000000000000000" pitchFamily="2" charset="2"/>
                <a:defRPr b="1">
                  <a:solidFill>
                    <a:schemeClr val="tx1"/>
                  </a:solidFill>
                  <a:latin typeface="Arial" panose="020B0604020202020204" pitchFamily="34" charset="0"/>
                </a:defRPr>
              </a:lvl1pPr>
              <a:lvl2pPr marL="742950" indent="-28575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2pPr>
              <a:lvl3pPr marL="11430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3pPr>
              <a:lvl4pPr marL="16002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4pPr>
              <a:lvl5pPr marL="20574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5pPr>
              <a:lvl6pPr marL="25146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6pPr>
              <a:lvl7pPr marL="29718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7pPr>
              <a:lvl8pPr marL="34290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8pPr>
              <a:lvl9pPr marL="38862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9pPr>
            </a:lstStyle>
            <a:p>
              <a:pPr algn="r">
                <a:buClrTx/>
                <a:buFontTx/>
                <a:buNone/>
              </a:pPr>
              <a:r>
                <a:rPr lang="de-DE" altLang="de-DE" sz="900" b="0" dirty="0" smtClean="0">
                  <a:solidFill>
                    <a:schemeClr val="accent3"/>
                  </a:solidFill>
                </a:rPr>
                <a:t>Fotos: B. ANDRE</a:t>
              </a:r>
              <a:endParaRPr lang="de-DE" altLang="de-DE" sz="900" b="0" dirty="0">
                <a:solidFill>
                  <a:schemeClr val="accent3"/>
                </a:solidFill>
              </a:endParaRPr>
            </a:p>
          </p:txBody>
        </p:sp>
      </p:grpSp>
      <p:pic>
        <p:nvPicPr>
          <p:cNvPr id="4" name="Picture 3" descr="C:\Dokumente und Einstellungen\Bernhard\Eigene Dateien\1. BÜRO\2. FOLIEN\1. eigene Folien\Fotos\3. ANLAGENTEILE\1. Heizung\1. Heizkessel\verkleinert 640x480\k-113_1333.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914" y="3779837"/>
            <a:ext cx="252000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p:cNvGrpSpPr/>
          <p:nvPr/>
        </p:nvGrpSpPr>
        <p:grpSpPr>
          <a:xfrm>
            <a:off x="5417915" y="179438"/>
            <a:ext cx="5148572" cy="3456384"/>
            <a:chOff x="5417915" y="179438"/>
            <a:chExt cx="5148572" cy="3456384"/>
          </a:xfrm>
        </p:grpSpPr>
        <p:pic>
          <p:nvPicPr>
            <p:cNvPr id="13" name="Grafik 12" descr="Auswertungstabelle.jp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r="2386"/>
            <a:stretch/>
          </p:blipFill>
          <p:spPr>
            <a:xfrm>
              <a:off x="5417915" y="179438"/>
              <a:ext cx="5148572" cy="3456384"/>
            </a:xfrm>
            <a:prstGeom prst="rect">
              <a:avLst/>
            </a:prstGeom>
          </p:spPr>
        </p:pic>
        <p:sp>
          <p:nvSpPr>
            <p:cNvPr id="30" name="Text Box 7"/>
            <p:cNvSpPr txBox="1">
              <a:spLocks noChangeArrowheads="1"/>
            </p:cNvSpPr>
            <p:nvPr/>
          </p:nvSpPr>
          <p:spPr bwMode="auto">
            <a:xfrm>
              <a:off x="9342350" y="3275781"/>
              <a:ext cx="1224136" cy="2308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accent2"/>
                </a:buClr>
                <a:buFont typeface="Wingdings" panose="05000000000000000000" pitchFamily="2" charset="2"/>
                <a:defRPr b="1">
                  <a:solidFill>
                    <a:schemeClr val="tx1"/>
                  </a:solidFill>
                  <a:latin typeface="Arial" panose="020B0604020202020204" pitchFamily="34" charset="0"/>
                </a:defRPr>
              </a:lvl1pPr>
              <a:lvl2pPr marL="742950" indent="-28575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2pPr>
              <a:lvl3pPr marL="11430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3pPr>
              <a:lvl4pPr marL="16002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4pPr>
              <a:lvl5pPr marL="20574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5pPr>
              <a:lvl6pPr marL="25146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6pPr>
              <a:lvl7pPr marL="29718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7pPr>
              <a:lvl8pPr marL="34290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8pPr>
              <a:lvl9pPr marL="38862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9pPr>
            </a:lstStyle>
            <a:p>
              <a:pPr algn="r">
                <a:buClrTx/>
                <a:buFontTx/>
                <a:buNone/>
              </a:pPr>
              <a:r>
                <a:rPr lang="de-DE" altLang="de-DE" sz="900" b="0" dirty="0" smtClean="0">
                  <a:solidFill>
                    <a:schemeClr val="accent3"/>
                  </a:solidFill>
                </a:rPr>
                <a:t>Quelle: FM Uhle</a:t>
              </a:r>
              <a:endParaRPr lang="de-DE" altLang="de-DE" sz="900" b="0" dirty="0">
                <a:solidFill>
                  <a:schemeClr val="accent3"/>
                </a:solidFill>
              </a:endParaRPr>
            </a:p>
          </p:txBody>
        </p:sp>
      </p:grpSp>
      <p:grpSp>
        <p:nvGrpSpPr>
          <p:cNvPr id="24" name="Gruppieren 23"/>
          <p:cNvGrpSpPr/>
          <p:nvPr/>
        </p:nvGrpSpPr>
        <p:grpSpPr>
          <a:xfrm>
            <a:off x="8046206" y="3779837"/>
            <a:ext cx="2520000" cy="3240000"/>
            <a:chOff x="8046206" y="3779837"/>
            <a:chExt cx="2520000" cy="3240000"/>
          </a:xfrm>
        </p:grpSpPr>
        <p:pic>
          <p:nvPicPr>
            <p:cNvPr id="8" name="Picture 2" descr="C:\Dokumente und Einstellungen\Bernhard\Eigene Dateien\1. BÜRO\2. FOLIEN\1. eigene Folien\Fotos\3. ANLAGENTEILE\1. Heizung\2. Wärmeverteilung\verkleinert 320x240\k-P1000771.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6206" y="3779837"/>
              <a:ext cx="252000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8982310" y="6732165"/>
              <a:ext cx="1440160" cy="2308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accent2"/>
                </a:buClr>
                <a:buFont typeface="Wingdings" panose="05000000000000000000" pitchFamily="2" charset="2"/>
                <a:defRPr b="1">
                  <a:solidFill>
                    <a:schemeClr val="tx1"/>
                  </a:solidFill>
                  <a:latin typeface="Arial" panose="020B0604020202020204" pitchFamily="34" charset="0"/>
                </a:defRPr>
              </a:lvl1pPr>
              <a:lvl2pPr marL="742950" indent="-28575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2pPr>
              <a:lvl3pPr marL="11430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3pPr>
              <a:lvl4pPr marL="16002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4pPr>
              <a:lvl5pPr marL="2057400" indent="-228600">
                <a:spcBef>
                  <a:spcPct val="50000"/>
                </a:spcBef>
                <a:buClr>
                  <a:schemeClr val="accent2"/>
                </a:buClr>
                <a:buFont typeface="Wingdings" panose="05000000000000000000" pitchFamily="2" charset="2"/>
                <a:defRPr b="1">
                  <a:solidFill>
                    <a:schemeClr val="tx1"/>
                  </a:solidFill>
                  <a:latin typeface="Arial" panose="020B0604020202020204" pitchFamily="34" charset="0"/>
                </a:defRPr>
              </a:lvl5pPr>
              <a:lvl6pPr marL="25146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6pPr>
              <a:lvl7pPr marL="29718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7pPr>
              <a:lvl8pPr marL="34290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8pPr>
              <a:lvl9pPr marL="3886200" indent="-228600" fontAlgn="base">
                <a:spcBef>
                  <a:spcPct val="50000"/>
                </a:spcBef>
                <a:spcAft>
                  <a:spcPct val="0"/>
                </a:spcAft>
                <a:buClr>
                  <a:schemeClr val="accent2"/>
                </a:buClr>
                <a:buFont typeface="Wingdings" panose="05000000000000000000" pitchFamily="2" charset="2"/>
                <a:defRPr b="1">
                  <a:solidFill>
                    <a:schemeClr val="tx1"/>
                  </a:solidFill>
                  <a:latin typeface="Arial" panose="020B0604020202020204" pitchFamily="34" charset="0"/>
                </a:defRPr>
              </a:lvl9pPr>
            </a:lstStyle>
            <a:p>
              <a:pPr algn="r">
                <a:buClrTx/>
                <a:buFontTx/>
                <a:buNone/>
              </a:pPr>
              <a:r>
                <a:rPr lang="de-DE" altLang="de-DE" sz="900" b="0" dirty="0" smtClean="0">
                  <a:solidFill>
                    <a:schemeClr val="accent3"/>
                  </a:solidFill>
                </a:rPr>
                <a:t>Fotos: B. ANDRE</a:t>
              </a:r>
              <a:endParaRPr lang="de-DE" altLang="de-DE" sz="900" b="0" dirty="0">
                <a:solidFill>
                  <a:schemeClr val="accent3"/>
                </a:solidFill>
              </a:endParaRPr>
            </a:p>
          </p:txBody>
        </p:sp>
      </p:grpSp>
      <p:pic>
        <p:nvPicPr>
          <p:cNvPr id="14" name="Picture 3"/>
          <p:cNvPicPr>
            <a:picLocks noChangeArrowheads="1"/>
          </p:cNvPicPr>
          <p:nvPr/>
        </p:nvPicPr>
        <p:blipFill>
          <a:blip r:embed="rId7" cstate="print"/>
          <a:stretch>
            <a:fillRect/>
          </a:stretch>
        </p:blipFill>
        <p:spPr bwMode="auto">
          <a:xfrm>
            <a:off x="125326" y="3779837"/>
            <a:ext cx="2520000" cy="3240000"/>
          </a:xfrm>
          <a:prstGeom prst="rect">
            <a:avLst/>
          </a:prstGeom>
          <a:noFill/>
          <a:ln w="9525">
            <a:noFill/>
            <a:miter lim="800000"/>
            <a:headEnd/>
            <a:tailEnd/>
          </a:ln>
          <a:effectLst/>
        </p:spPr>
      </p:pic>
      <p:sp>
        <p:nvSpPr>
          <p:cNvPr id="16" name="Textfeld 15"/>
          <p:cNvSpPr txBox="1"/>
          <p:nvPr/>
        </p:nvSpPr>
        <p:spPr>
          <a:xfrm>
            <a:off x="341350" y="395461"/>
            <a:ext cx="5040560" cy="2369880"/>
          </a:xfrm>
          <a:prstGeom prst="rect">
            <a:avLst/>
          </a:prstGeom>
          <a:noFill/>
        </p:spPr>
        <p:txBody>
          <a:bodyPr wrap="square" rtlCol="0">
            <a:spAutoFit/>
          </a:bodyPr>
          <a:lstStyle/>
          <a:p>
            <a:r>
              <a:rPr lang="de-DE" sz="3200" dirty="0" smtClean="0">
                <a:solidFill>
                  <a:schemeClr val="accent4"/>
                </a:solidFill>
              </a:rPr>
              <a:t>Die Wechselkandidaten Nr. 1</a:t>
            </a:r>
          </a:p>
          <a:p>
            <a:endParaRPr lang="de-DE" sz="2400" dirty="0">
              <a:solidFill>
                <a:schemeClr val="accent4">
                  <a:lumMod val="20000"/>
                  <a:lumOff val="80000"/>
                </a:schemeClr>
              </a:solidFill>
            </a:endParaRPr>
          </a:p>
          <a:p>
            <a:r>
              <a:rPr lang="de-DE" sz="2000" dirty="0" smtClean="0">
                <a:solidFill>
                  <a:schemeClr val="accent4">
                    <a:lumMod val="20000"/>
                    <a:lumOff val="80000"/>
                  </a:schemeClr>
                </a:solidFill>
              </a:rPr>
              <a:t>sind alte, externe Heizungspumpen</a:t>
            </a:r>
          </a:p>
          <a:p>
            <a:r>
              <a:rPr lang="de-DE" sz="2000" dirty="0" smtClean="0">
                <a:solidFill>
                  <a:schemeClr val="accent4">
                    <a:lumMod val="20000"/>
                    <a:lumOff val="80000"/>
                  </a:schemeClr>
                </a:solidFill>
              </a:rPr>
              <a:t>mit langen Laufzeiten…</a:t>
            </a:r>
          </a:p>
          <a:p>
            <a:r>
              <a:rPr lang="de-DE" sz="2000" dirty="0" smtClean="0">
                <a:solidFill>
                  <a:schemeClr val="accent4">
                    <a:lumMod val="20000"/>
                    <a:lumOff val="80000"/>
                  </a:schemeClr>
                </a:solidFill>
              </a:rPr>
              <a:t>(oft einstufig, ungeregelt,…)</a:t>
            </a:r>
            <a:endParaRPr lang="de-DE" sz="2000" dirty="0">
              <a:solidFill>
                <a:schemeClr val="accent4">
                  <a:lumMod val="20000"/>
                  <a:lumOff val="80000"/>
                </a:schemeClr>
              </a:solidFill>
            </a:endParaRPr>
          </a:p>
        </p:txBody>
      </p:sp>
      <p:grpSp>
        <p:nvGrpSpPr>
          <p:cNvPr id="5" name="Gruppieren 4"/>
          <p:cNvGrpSpPr/>
          <p:nvPr/>
        </p:nvGrpSpPr>
        <p:grpSpPr>
          <a:xfrm>
            <a:off x="4625826" y="2123653"/>
            <a:ext cx="4968488" cy="2592224"/>
            <a:chOff x="4625826" y="2123653"/>
            <a:chExt cx="4968488" cy="2592224"/>
          </a:xfrm>
        </p:grpSpPr>
        <p:sp>
          <p:nvSpPr>
            <p:cNvPr id="19" name="Ellipse 18"/>
            <p:cNvSpPr/>
            <p:nvPr/>
          </p:nvSpPr>
          <p:spPr bwMode="auto">
            <a:xfrm>
              <a:off x="9018314" y="4139877"/>
              <a:ext cx="576000" cy="576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21" name="Gerade Verbindung mit Pfeil 20"/>
            <p:cNvCxnSpPr/>
            <p:nvPr/>
          </p:nvCxnSpPr>
          <p:spPr bwMode="auto">
            <a:xfrm>
              <a:off x="4625826" y="2123653"/>
              <a:ext cx="4284476" cy="2124236"/>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grpSp>
        <p:nvGrpSpPr>
          <p:cNvPr id="6" name="Gruppieren 5"/>
          <p:cNvGrpSpPr/>
          <p:nvPr/>
        </p:nvGrpSpPr>
        <p:grpSpPr>
          <a:xfrm>
            <a:off x="4625826" y="2123653"/>
            <a:ext cx="3456320" cy="3096280"/>
            <a:chOff x="4625826" y="2123653"/>
            <a:chExt cx="3456320" cy="3096280"/>
          </a:xfrm>
        </p:grpSpPr>
        <p:sp>
          <p:nvSpPr>
            <p:cNvPr id="17" name="Ellipse 16"/>
            <p:cNvSpPr/>
            <p:nvPr/>
          </p:nvSpPr>
          <p:spPr bwMode="auto">
            <a:xfrm>
              <a:off x="7506146" y="4643933"/>
              <a:ext cx="576000" cy="576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23" name="Gerade Verbindung mit Pfeil 22"/>
            <p:cNvCxnSpPr/>
            <p:nvPr/>
          </p:nvCxnSpPr>
          <p:spPr bwMode="auto">
            <a:xfrm>
              <a:off x="4625826" y="2123653"/>
              <a:ext cx="2880320" cy="2592288"/>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grpSp>
        <p:nvGrpSpPr>
          <p:cNvPr id="10" name="Gruppieren 9"/>
          <p:cNvGrpSpPr/>
          <p:nvPr/>
        </p:nvGrpSpPr>
        <p:grpSpPr>
          <a:xfrm>
            <a:off x="2753618" y="2123653"/>
            <a:ext cx="1872208" cy="2736240"/>
            <a:chOff x="2753618" y="2123653"/>
            <a:chExt cx="1872208" cy="2736240"/>
          </a:xfrm>
        </p:grpSpPr>
        <p:sp>
          <p:nvSpPr>
            <p:cNvPr id="2" name="Ellipse 1"/>
            <p:cNvSpPr/>
            <p:nvPr/>
          </p:nvSpPr>
          <p:spPr bwMode="auto">
            <a:xfrm>
              <a:off x="2753618" y="4283893"/>
              <a:ext cx="576000" cy="576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26" name="Gerade Verbindung mit Pfeil 25"/>
            <p:cNvCxnSpPr/>
            <p:nvPr/>
          </p:nvCxnSpPr>
          <p:spPr bwMode="auto">
            <a:xfrm flipH="1">
              <a:off x="3257674" y="2123653"/>
              <a:ext cx="1368152" cy="2124236"/>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grpSp>
        <p:nvGrpSpPr>
          <p:cNvPr id="11" name="Gruppieren 10"/>
          <p:cNvGrpSpPr/>
          <p:nvPr/>
        </p:nvGrpSpPr>
        <p:grpSpPr>
          <a:xfrm>
            <a:off x="1133438" y="2123653"/>
            <a:ext cx="3492388" cy="2772244"/>
            <a:chOff x="1133438" y="2123653"/>
            <a:chExt cx="3492388" cy="2772244"/>
          </a:xfrm>
        </p:grpSpPr>
        <p:sp>
          <p:nvSpPr>
            <p:cNvPr id="18" name="Ellipse 17"/>
            <p:cNvSpPr/>
            <p:nvPr/>
          </p:nvSpPr>
          <p:spPr bwMode="auto">
            <a:xfrm>
              <a:off x="1133438" y="4319897"/>
              <a:ext cx="576000" cy="576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29" name="Gerade Verbindung mit Pfeil 28"/>
            <p:cNvCxnSpPr/>
            <p:nvPr/>
          </p:nvCxnSpPr>
          <p:spPr bwMode="auto">
            <a:xfrm flipH="1">
              <a:off x="1781510" y="2123653"/>
              <a:ext cx="2844316" cy="2268252"/>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grpSp>
        <p:nvGrpSpPr>
          <p:cNvPr id="15" name="Gruppieren 14"/>
          <p:cNvGrpSpPr/>
          <p:nvPr/>
        </p:nvGrpSpPr>
        <p:grpSpPr>
          <a:xfrm>
            <a:off x="4553818" y="827509"/>
            <a:ext cx="4284244" cy="2088000"/>
            <a:chOff x="4553818" y="827509"/>
            <a:chExt cx="4284244" cy="2088000"/>
          </a:xfrm>
        </p:grpSpPr>
        <p:grpSp>
          <p:nvGrpSpPr>
            <p:cNvPr id="3" name="Gruppieren 2"/>
            <p:cNvGrpSpPr/>
            <p:nvPr/>
          </p:nvGrpSpPr>
          <p:grpSpPr>
            <a:xfrm>
              <a:off x="4625826" y="827509"/>
              <a:ext cx="4212236" cy="2088000"/>
              <a:chOff x="4625826" y="827509"/>
              <a:chExt cx="4212236" cy="2088000"/>
            </a:xfrm>
          </p:grpSpPr>
          <p:sp>
            <p:nvSpPr>
              <p:cNvPr id="20" name="Ellipse 19"/>
              <p:cNvSpPr/>
              <p:nvPr/>
            </p:nvSpPr>
            <p:spPr bwMode="auto">
              <a:xfrm>
                <a:off x="6750062" y="827509"/>
                <a:ext cx="2088000" cy="2088000"/>
              </a:xfrm>
              <a:prstGeom prst="ellipse">
                <a:avLst/>
              </a:prstGeom>
              <a:noFill/>
              <a:ln w="57150">
                <a:solidFill>
                  <a:schemeClr val="accent4"/>
                </a:solidFill>
                <a:prstDash val="solid"/>
                <a:round/>
                <a:headEnd/>
                <a:tailEnd/>
              </a:ln>
              <a:effectLst>
                <a:glow rad="635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9" name="Gerade Verbindung mit Pfeil 8"/>
              <p:cNvCxnSpPr/>
              <p:nvPr/>
            </p:nvCxnSpPr>
            <p:spPr bwMode="auto">
              <a:xfrm flipV="1">
                <a:off x="4625826" y="1979637"/>
                <a:ext cx="1980220" cy="144016"/>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sp>
          <p:nvSpPr>
            <p:cNvPr id="48" name="Ellipse 47"/>
            <p:cNvSpPr/>
            <p:nvPr/>
          </p:nvSpPr>
          <p:spPr bwMode="auto">
            <a:xfrm>
              <a:off x="4553818" y="2051645"/>
              <a:ext cx="144000" cy="144000"/>
            </a:xfrm>
            <a:prstGeom prst="ellipse">
              <a:avLst/>
            </a:prstGeom>
            <a:solidFill>
              <a:schemeClr val="accent4"/>
            </a:solidFill>
            <a:ln w="9525">
              <a:solidFill>
                <a:schemeClr val="tx1">
                  <a:lumMod val="75000"/>
                  <a:lumOff val="25000"/>
                </a:schemeClr>
              </a:solidFill>
              <a:round/>
              <a:headEnd/>
              <a:tailEnd/>
            </a:ln>
            <a:effectLst/>
            <a:extLst/>
          </p:spPr>
          <p:txBody>
            <a:bodyPr rtlCol="0" anchor="ctr"/>
            <a:lstStyle/>
            <a:p>
              <a:pPr algn="ctr"/>
              <a:endParaRPr lang="de-DE" sz="2000"/>
            </a:p>
          </p:txBody>
        </p:sp>
      </p:grpSp>
    </p:spTree>
    <p:extLst>
      <p:ext uri="{BB962C8B-B14F-4D97-AF65-F5344CB8AC3E}">
        <p14:creationId xmlns:p14="http://schemas.microsoft.com/office/powerpoint/2010/main" val="922054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ChangeArrowheads="1"/>
          </p:cNvSpPr>
          <p:nvPr/>
        </p:nvSpPr>
        <p:spPr bwMode="auto">
          <a:xfrm>
            <a:off x="6482317" y="2191878"/>
            <a:ext cx="54757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16" name="Rectangle 3"/>
          <p:cNvSpPr>
            <a:spLocks noChangeArrowheads="1"/>
          </p:cNvSpPr>
          <p:nvPr/>
        </p:nvSpPr>
        <p:spPr bwMode="auto">
          <a:xfrm>
            <a:off x="6482317" y="3939348"/>
            <a:ext cx="547573" cy="80946"/>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17" name="Rectangle 4"/>
          <p:cNvSpPr>
            <a:spLocks noChangeArrowheads="1"/>
          </p:cNvSpPr>
          <p:nvPr/>
        </p:nvSpPr>
        <p:spPr bwMode="auto">
          <a:xfrm>
            <a:off x="6482317" y="5685232"/>
            <a:ext cx="54757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18" name="Rectangle 5"/>
          <p:cNvSpPr>
            <a:spLocks noChangeArrowheads="1"/>
          </p:cNvSpPr>
          <p:nvPr/>
        </p:nvSpPr>
        <p:spPr bwMode="auto">
          <a:xfrm>
            <a:off x="4084110" y="4969419"/>
            <a:ext cx="974520"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19" name="Rectangle 6"/>
          <p:cNvSpPr>
            <a:spLocks noChangeArrowheads="1"/>
          </p:cNvSpPr>
          <p:nvPr/>
        </p:nvSpPr>
        <p:spPr bwMode="auto">
          <a:xfrm>
            <a:off x="4084109" y="3223536"/>
            <a:ext cx="966584" cy="8094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20" name="Rectangle 7"/>
          <p:cNvSpPr>
            <a:spLocks noChangeArrowheads="1"/>
          </p:cNvSpPr>
          <p:nvPr/>
        </p:nvSpPr>
        <p:spPr bwMode="auto">
          <a:xfrm>
            <a:off x="4084109" y="1479240"/>
            <a:ext cx="966584"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21"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26B2F8"/>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4522" name="Group 9"/>
          <p:cNvGrpSpPr>
            <a:grpSpLocks noChangeAspect="1"/>
          </p:cNvGrpSpPr>
          <p:nvPr/>
        </p:nvGrpSpPr>
        <p:grpSpPr bwMode="auto">
          <a:xfrm>
            <a:off x="5009427" y="3144178"/>
            <a:ext cx="1515745" cy="953887"/>
            <a:chOff x="793" y="196"/>
            <a:chExt cx="121" cy="112"/>
          </a:xfrm>
        </p:grpSpPr>
        <p:sp>
          <p:nvSpPr>
            <p:cNvPr id="64603"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4604" name="Group 11"/>
            <p:cNvGrpSpPr>
              <a:grpSpLocks noChangeAspect="1"/>
            </p:cNvGrpSpPr>
            <p:nvPr/>
          </p:nvGrpSpPr>
          <p:grpSpPr bwMode="auto">
            <a:xfrm>
              <a:off x="803" y="206"/>
              <a:ext cx="101" cy="93"/>
              <a:chOff x="807" y="209"/>
              <a:chExt cx="209" cy="88"/>
            </a:xfrm>
          </p:grpSpPr>
          <p:grpSp>
            <p:nvGrpSpPr>
              <p:cNvPr id="64605" name="Group 12"/>
              <p:cNvGrpSpPr>
                <a:grpSpLocks noChangeAspect="1"/>
              </p:cNvGrpSpPr>
              <p:nvPr/>
            </p:nvGrpSpPr>
            <p:grpSpPr bwMode="auto">
              <a:xfrm>
                <a:off x="807" y="209"/>
                <a:ext cx="93" cy="88"/>
                <a:chOff x="807" y="209"/>
                <a:chExt cx="93" cy="88"/>
              </a:xfrm>
            </p:grpSpPr>
            <p:sp>
              <p:nvSpPr>
                <p:cNvPr id="64612"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13"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14"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15"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16"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4606" name="Group 18"/>
              <p:cNvGrpSpPr>
                <a:grpSpLocks noChangeAspect="1"/>
              </p:cNvGrpSpPr>
              <p:nvPr/>
            </p:nvGrpSpPr>
            <p:grpSpPr bwMode="auto">
              <a:xfrm>
                <a:off x="923" y="209"/>
                <a:ext cx="93" cy="88"/>
                <a:chOff x="807" y="209"/>
                <a:chExt cx="93" cy="88"/>
              </a:xfrm>
            </p:grpSpPr>
            <p:sp>
              <p:nvSpPr>
                <p:cNvPr id="64607"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08"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09"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10"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11"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4523" name="Group 24"/>
          <p:cNvGrpSpPr>
            <a:grpSpLocks noChangeAspect="1"/>
          </p:cNvGrpSpPr>
          <p:nvPr/>
        </p:nvGrpSpPr>
        <p:grpSpPr bwMode="auto">
          <a:xfrm>
            <a:off x="5009427" y="1399881"/>
            <a:ext cx="1515745" cy="952300"/>
            <a:chOff x="793" y="196"/>
            <a:chExt cx="121" cy="112"/>
          </a:xfrm>
        </p:grpSpPr>
        <p:sp>
          <p:nvSpPr>
            <p:cNvPr id="64589"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4590" name="Group 26"/>
            <p:cNvGrpSpPr>
              <a:grpSpLocks noChangeAspect="1"/>
            </p:cNvGrpSpPr>
            <p:nvPr/>
          </p:nvGrpSpPr>
          <p:grpSpPr bwMode="auto">
            <a:xfrm>
              <a:off x="803" y="206"/>
              <a:ext cx="101" cy="93"/>
              <a:chOff x="807" y="209"/>
              <a:chExt cx="209" cy="88"/>
            </a:xfrm>
          </p:grpSpPr>
          <p:grpSp>
            <p:nvGrpSpPr>
              <p:cNvPr id="64591" name="Group 27"/>
              <p:cNvGrpSpPr>
                <a:grpSpLocks noChangeAspect="1"/>
              </p:cNvGrpSpPr>
              <p:nvPr/>
            </p:nvGrpSpPr>
            <p:grpSpPr bwMode="auto">
              <a:xfrm>
                <a:off x="807" y="209"/>
                <a:ext cx="93" cy="88"/>
                <a:chOff x="807" y="209"/>
                <a:chExt cx="93" cy="88"/>
              </a:xfrm>
            </p:grpSpPr>
            <p:sp>
              <p:nvSpPr>
                <p:cNvPr id="64598"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99"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00"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01"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602"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4592" name="Group 33"/>
              <p:cNvGrpSpPr>
                <a:grpSpLocks noChangeAspect="1"/>
              </p:cNvGrpSpPr>
              <p:nvPr/>
            </p:nvGrpSpPr>
            <p:grpSpPr bwMode="auto">
              <a:xfrm>
                <a:off x="923" y="209"/>
                <a:ext cx="93" cy="88"/>
                <a:chOff x="807" y="209"/>
                <a:chExt cx="93" cy="88"/>
              </a:xfrm>
            </p:grpSpPr>
            <p:sp>
              <p:nvSpPr>
                <p:cNvPr id="64593"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94"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95"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96"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97"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4524" name="Group 39"/>
          <p:cNvGrpSpPr>
            <a:grpSpLocks noChangeAspect="1"/>
          </p:cNvGrpSpPr>
          <p:nvPr/>
        </p:nvGrpSpPr>
        <p:grpSpPr bwMode="auto">
          <a:xfrm>
            <a:off x="5009427" y="4891648"/>
            <a:ext cx="1515745" cy="950713"/>
            <a:chOff x="793" y="196"/>
            <a:chExt cx="121" cy="112"/>
          </a:xfrm>
        </p:grpSpPr>
        <p:sp>
          <p:nvSpPr>
            <p:cNvPr id="64575"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26B2F8"/>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4576" name="Group 41"/>
            <p:cNvGrpSpPr>
              <a:grpSpLocks noChangeAspect="1"/>
            </p:cNvGrpSpPr>
            <p:nvPr/>
          </p:nvGrpSpPr>
          <p:grpSpPr bwMode="auto">
            <a:xfrm>
              <a:off x="803" y="206"/>
              <a:ext cx="101" cy="93"/>
              <a:chOff x="807" y="209"/>
              <a:chExt cx="209" cy="88"/>
            </a:xfrm>
          </p:grpSpPr>
          <p:grpSp>
            <p:nvGrpSpPr>
              <p:cNvPr id="64577" name="Group 42"/>
              <p:cNvGrpSpPr>
                <a:grpSpLocks noChangeAspect="1"/>
              </p:cNvGrpSpPr>
              <p:nvPr/>
            </p:nvGrpSpPr>
            <p:grpSpPr bwMode="auto">
              <a:xfrm>
                <a:off x="807" y="209"/>
                <a:ext cx="93" cy="88"/>
                <a:chOff x="807" y="209"/>
                <a:chExt cx="93" cy="88"/>
              </a:xfrm>
            </p:grpSpPr>
            <p:sp>
              <p:nvSpPr>
                <p:cNvPr id="64584"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5"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6"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7"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8"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4578" name="Group 48"/>
              <p:cNvGrpSpPr>
                <a:grpSpLocks noChangeAspect="1"/>
              </p:cNvGrpSpPr>
              <p:nvPr/>
            </p:nvGrpSpPr>
            <p:grpSpPr bwMode="auto">
              <a:xfrm>
                <a:off x="923" y="209"/>
                <a:ext cx="93" cy="88"/>
                <a:chOff x="807" y="209"/>
                <a:chExt cx="93" cy="88"/>
              </a:xfrm>
            </p:grpSpPr>
            <p:sp>
              <p:nvSpPr>
                <p:cNvPr id="64579"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0"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1"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2"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83"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64525" name="Rectangle 54"/>
          <p:cNvSpPr>
            <a:spLocks noChangeArrowheads="1"/>
          </p:cNvSpPr>
          <p:nvPr/>
        </p:nvSpPr>
        <p:spPr bwMode="auto">
          <a:xfrm>
            <a:off x="3031817" y="6320098"/>
            <a:ext cx="3913953" cy="79358"/>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26" name="Rectangle 55"/>
          <p:cNvSpPr>
            <a:spLocks noChangeArrowheads="1"/>
          </p:cNvSpPr>
          <p:nvPr/>
        </p:nvSpPr>
        <p:spPr bwMode="auto">
          <a:xfrm>
            <a:off x="6945770" y="4017120"/>
            <a:ext cx="84120" cy="2382337"/>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27" name="Rectangle 56"/>
          <p:cNvSpPr>
            <a:spLocks noChangeArrowheads="1"/>
          </p:cNvSpPr>
          <p:nvPr/>
        </p:nvSpPr>
        <p:spPr bwMode="auto">
          <a:xfrm>
            <a:off x="4084109" y="3225123"/>
            <a:ext cx="82533" cy="21426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28"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29" name="Rectangle 58"/>
          <p:cNvSpPr>
            <a:spLocks noChangeArrowheads="1"/>
          </p:cNvSpPr>
          <p:nvPr/>
        </p:nvSpPr>
        <p:spPr bwMode="auto">
          <a:xfrm>
            <a:off x="4084109" y="1479239"/>
            <a:ext cx="82533" cy="174588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30" name="Rectangle 59"/>
          <p:cNvSpPr>
            <a:spLocks noChangeArrowheads="1"/>
          </p:cNvSpPr>
          <p:nvPr/>
        </p:nvSpPr>
        <p:spPr bwMode="auto">
          <a:xfrm>
            <a:off x="6945770" y="2191878"/>
            <a:ext cx="84120" cy="1747470"/>
          </a:xfrm>
          <a:prstGeom prst="rect">
            <a:avLst/>
          </a:prstGeom>
          <a:solidFill>
            <a:srgbClr val="26B2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4531" name="Group 60"/>
          <p:cNvGrpSpPr>
            <a:grpSpLocks/>
          </p:cNvGrpSpPr>
          <p:nvPr/>
        </p:nvGrpSpPr>
        <p:grpSpPr bwMode="auto">
          <a:xfrm>
            <a:off x="3450829" y="5288440"/>
            <a:ext cx="252360" cy="238075"/>
            <a:chOff x="1451" y="2931"/>
            <a:chExt cx="136" cy="136"/>
          </a:xfrm>
        </p:grpSpPr>
        <p:sp>
          <p:nvSpPr>
            <p:cNvPr id="64572"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73"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574"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4532"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33"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4534" name="Group 68"/>
          <p:cNvGrpSpPr>
            <a:grpSpLocks noChangeAspect="1"/>
          </p:cNvGrpSpPr>
          <p:nvPr/>
        </p:nvGrpSpPr>
        <p:grpSpPr bwMode="auto">
          <a:xfrm>
            <a:off x="4377734" y="1160219"/>
            <a:ext cx="336479" cy="476150"/>
            <a:chOff x="801" y="1409"/>
            <a:chExt cx="32" cy="56"/>
          </a:xfrm>
        </p:grpSpPr>
        <p:grpSp>
          <p:nvGrpSpPr>
            <p:cNvPr id="64567" name="Group 69"/>
            <p:cNvGrpSpPr>
              <a:grpSpLocks noChangeAspect="1"/>
            </p:cNvGrpSpPr>
            <p:nvPr/>
          </p:nvGrpSpPr>
          <p:grpSpPr bwMode="auto">
            <a:xfrm>
              <a:off x="801" y="1428"/>
              <a:ext cx="32" cy="37"/>
              <a:chOff x="653" y="204"/>
              <a:chExt cx="32" cy="31"/>
            </a:xfrm>
          </p:grpSpPr>
          <p:sp>
            <p:nvSpPr>
              <p:cNvPr id="64569" name="AutoShape 7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70" name="Line 7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71" name="Line 7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4568" name="Rectangle 7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4535" name="Group 74"/>
          <p:cNvGrpSpPr>
            <a:grpSpLocks noChangeAspect="1"/>
          </p:cNvGrpSpPr>
          <p:nvPr/>
        </p:nvGrpSpPr>
        <p:grpSpPr bwMode="auto">
          <a:xfrm>
            <a:off x="4377734" y="2906102"/>
            <a:ext cx="336479" cy="476150"/>
            <a:chOff x="801" y="1409"/>
            <a:chExt cx="32" cy="56"/>
          </a:xfrm>
        </p:grpSpPr>
        <p:grpSp>
          <p:nvGrpSpPr>
            <p:cNvPr id="64562" name="Group 75"/>
            <p:cNvGrpSpPr>
              <a:grpSpLocks noChangeAspect="1"/>
            </p:cNvGrpSpPr>
            <p:nvPr/>
          </p:nvGrpSpPr>
          <p:grpSpPr bwMode="auto">
            <a:xfrm>
              <a:off x="801" y="1428"/>
              <a:ext cx="32" cy="37"/>
              <a:chOff x="653" y="204"/>
              <a:chExt cx="32" cy="31"/>
            </a:xfrm>
          </p:grpSpPr>
          <p:sp>
            <p:nvSpPr>
              <p:cNvPr id="64564" name="AutoShape 76"/>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65" name="Line 77"/>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66" name="Line 78"/>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4563" name="Rectangle 79"/>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4536" name="Group 80"/>
          <p:cNvGrpSpPr>
            <a:grpSpLocks noChangeAspect="1"/>
          </p:cNvGrpSpPr>
          <p:nvPr/>
        </p:nvGrpSpPr>
        <p:grpSpPr bwMode="auto">
          <a:xfrm>
            <a:off x="4377734" y="4653573"/>
            <a:ext cx="336479" cy="476150"/>
            <a:chOff x="801" y="1409"/>
            <a:chExt cx="32" cy="56"/>
          </a:xfrm>
        </p:grpSpPr>
        <p:grpSp>
          <p:nvGrpSpPr>
            <p:cNvPr id="64557" name="Group 81"/>
            <p:cNvGrpSpPr>
              <a:grpSpLocks noChangeAspect="1"/>
            </p:cNvGrpSpPr>
            <p:nvPr/>
          </p:nvGrpSpPr>
          <p:grpSpPr bwMode="auto">
            <a:xfrm>
              <a:off x="801" y="1428"/>
              <a:ext cx="32" cy="37"/>
              <a:chOff x="653" y="204"/>
              <a:chExt cx="32" cy="31"/>
            </a:xfrm>
          </p:grpSpPr>
          <p:sp>
            <p:nvSpPr>
              <p:cNvPr id="64559" name="AutoShape 82"/>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60" name="Line 83"/>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561" name="Line 84"/>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4558" name="Rectangle 85"/>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4537" name="Group 86"/>
          <p:cNvGrpSpPr>
            <a:grpSpLocks/>
          </p:cNvGrpSpPr>
          <p:nvPr/>
        </p:nvGrpSpPr>
        <p:grpSpPr bwMode="auto">
          <a:xfrm>
            <a:off x="4755481" y="4931327"/>
            <a:ext cx="169827" cy="158717"/>
            <a:chOff x="2154" y="2886"/>
            <a:chExt cx="68" cy="113"/>
          </a:xfrm>
        </p:grpSpPr>
        <p:sp>
          <p:nvSpPr>
            <p:cNvPr id="64555" name="Rectangle 87"/>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56" name="Rectangle 88"/>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4538" name="Group 89"/>
          <p:cNvGrpSpPr>
            <a:grpSpLocks/>
          </p:cNvGrpSpPr>
          <p:nvPr/>
        </p:nvGrpSpPr>
        <p:grpSpPr bwMode="auto">
          <a:xfrm>
            <a:off x="757408" y="4096478"/>
            <a:ext cx="1514157" cy="1271320"/>
            <a:chOff x="408" y="2341"/>
            <a:chExt cx="816" cy="726"/>
          </a:xfrm>
        </p:grpSpPr>
        <p:sp>
          <p:nvSpPr>
            <p:cNvPr id="64545" name="Oval 90"/>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46" name="Line 91"/>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547" name="Line 92"/>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548" name="Line 93"/>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549" name="Rectangle 94"/>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64550" name="Rectangle 95"/>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51" name="Rectangle 96"/>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52" name="Rectangle 97"/>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53" name="Line 98"/>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554" name="Line 99"/>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4539" name="Text Box 100"/>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60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64540" name="Text Box 101"/>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fast richtiger Durchfluss</a:t>
            </a:r>
          </a:p>
        </p:txBody>
      </p:sp>
      <p:grpSp>
        <p:nvGrpSpPr>
          <p:cNvPr id="64541" name="Group 102"/>
          <p:cNvGrpSpPr>
            <a:grpSpLocks/>
          </p:cNvGrpSpPr>
          <p:nvPr/>
        </p:nvGrpSpPr>
        <p:grpSpPr bwMode="auto">
          <a:xfrm>
            <a:off x="4755481" y="3185444"/>
            <a:ext cx="169827" cy="158717"/>
            <a:chOff x="2154" y="2886"/>
            <a:chExt cx="68" cy="113"/>
          </a:xfrm>
        </p:grpSpPr>
        <p:sp>
          <p:nvSpPr>
            <p:cNvPr id="64543" name="Rectangle 103"/>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4544" name="Rectangle 104"/>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sp>
        <p:nvSpPr>
          <p:cNvPr id="64542" name="Rectangle 109"/>
          <p:cNvSpPr>
            <a:spLocks noChangeArrowheads="1"/>
          </p:cNvSpPr>
          <p:nvPr/>
        </p:nvSpPr>
        <p:spPr bwMode="auto">
          <a:xfrm>
            <a:off x="7325103" y="525352"/>
            <a:ext cx="2734688" cy="753904"/>
          </a:xfrm>
          <a:prstGeom prst="rect">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Pumpenleistung</a:t>
            </a:r>
          </a:p>
          <a:p>
            <a:pPr algn="ctr" eaLnBrk="1" hangingPunct="1"/>
            <a:r>
              <a:rPr lang="de-DE" altLang="de-DE" sz="1800" b="1" i="1">
                <a:solidFill>
                  <a:srgbClr val="CC3300"/>
                </a:solidFill>
              </a:rPr>
              <a:t>reduzieren?</a:t>
            </a:r>
          </a:p>
        </p:txBody>
      </p:sp>
    </p:spTree>
    <p:extLst>
      <p:ext uri="{BB962C8B-B14F-4D97-AF65-F5344CB8AC3E}">
        <p14:creationId xmlns:p14="http://schemas.microsoft.com/office/powerpoint/2010/main" val="214343976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64"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65"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66" name="Rectangle 5"/>
          <p:cNvSpPr>
            <a:spLocks noChangeArrowheads="1"/>
          </p:cNvSpPr>
          <p:nvPr/>
        </p:nvSpPr>
        <p:spPr bwMode="auto">
          <a:xfrm>
            <a:off x="4084109" y="4971007"/>
            <a:ext cx="966584"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67"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68" name="Rectangle 7"/>
          <p:cNvSpPr>
            <a:spLocks noChangeArrowheads="1"/>
          </p:cNvSpPr>
          <p:nvPr/>
        </p:nvSpPr>
        <p:spPr bwMode="auto">
          <a:xfrm>
            <a:off x="4084109" y="1479240"/>
            <a:ext cx="966584" cy="79358"/>
          </a:xfrm>
          <a:prstGeom prst="rect">
            <a:avLst/>
          </a:prstGeom>
          <a:gradFill rotWithShape="1">
            <a:gsLst>
              <a:gs pos="0">
                <a:srgbClr val="FF9900"/>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69"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6570" name="Group 9"/>
          <p:cNvGrpSpPr>
            <a:grpSpLocks noChangeAspect="1"/>
          </p:cNvGrpSpPr>
          <p:nvPr/>
        </p:nvGrpSpPr>
        <p:grpSpPr bwMode="auto">
          <a:xfrm>
            <a:off x="5009427" y="3144178"/>
            <a:ext cx="1515745" cy="953887"/>
            <a:chOff x="793" y="196"/>
            <a:chExt cx="121" cy="112"/>
          </a:xfrm>
        </p:grpSpPr>
        <p:sp>
          <p:nvSpPr>
            <p:cNvPr id="66655"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6656" name="Group 11"/>
            <p:cNvGrpSpPr>
              <a:grpSpLocks noChangeAspect="1"/>
            </p:cNvGrpSpPr>
            <p:nvPr/>
          </p:nvGrpSpPr>
          <p:grpSpPr bwMode="auto">
            <a:xfrm>
              <a:off x="803" y="206"/>
              <a:ext cx="101" cy="93"/>
              <a:chOff x="807" y="209"/>
              <a:chExt cx="209" cy="88"/>
            </a:xfrm>
          </p:grpSpPr>
          <p:grpSp>
            <p:nvGrpSpPr>
              <p:cNvPr id="66657" name="Group 12"/>
              <p:cNvGrpSpPr>
                <a:grpSpLocks noChangeAspect="1"/>
              </p:cNvGrpSpPr>
              <p:nvPr/>
            </p:nvGrpSpPr>
            <p:grpSpPr bwMode="auto">
              <a:xfrm>
                <a:off x="807" y="209"/>
                <a:ext cx="93" cy="88"/>
                <a:chOff x="807" y="209"/>
                <a:chExt cx="93" cy="88"/>
              </a:xfrm>
            </p:grpSpPr>
            <p:sp>
              <p:nvSpPr>
                <p:cNvPr id="6666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6658" name="Group 18"/>
              <p:cNvGrpSpPr>
                <a:grpSpLocks noChangeAspect="1"/>
              </p:cNvGrpSpPr>
              <p:nvPr/>
            </p:nvGrpSpPr>
            <p:grpSpPr bwMode="auto">
              <a:xfrm>
                <a:off x="923" y="209"/>
                <a:ext cx="93" cy="88"/>
                <a:chOff x="807" y="209"/>
                <a:chExt cx="93" cy="88"/>
              </a:xfrm>
            </p:grpSpPr>
            <p:sp>
              <p:nvSpPr>
                <p:cNvPr id="6665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6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6571" name="Group 24"/>
          <p:cNvGrpSpPr>
            <a:grpSpLocks noChangeAspect="1"/>
          </p:cNvGrpSpPr>
          <p:nvPr/>
        </p:nvGrpSpPr>
        <p:grpSpPr bwMode="auto">
          <a:xfrm>
            <a:off x="5009427" y="1399881"/>
            <a:ext cx="1515745" cy="952300"/>
            <a:chOff x="793" y="196"/>
            <a:chExt cx="121" cy="112"/>
          </a:xfrm>
        </p:grpSpPr>
        <p:sp>
          <p:nvSpPr>
            <p:cNvPr id="66641"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6642" name="Group 26"/>
            <p:cNvGrpSpPr>
              <a:grpSpLocks noChangeAspect="1"/>
            </p:cNvGrpSpPr>
            <p:nvPr/>
          </p:nvGrpSpPr>
          <p:grpSpPr bwMode="auto">
            <a:xfrm>
              <a:off x="803" y="206"/>
              <a:ext cx="101" cy="93"/>
              <a:chOff x="807" y="209"/>
              <a:chExt cx="209" cy="88"/>
            </a:xfrm>
          </p:grpSpPr>
          <p:grpSp>
            <p:nvGrpSpPr>
              <p:cNvPr id="66643" name="Group 27"/>
              <p:cNvGrpSpPr>
                <a:grpSpLocks noChangeAspect="1"/>
              </p:cNvGrpSpPr>
              <p:nvPr/>
            </p:nvGrpSpPr>
            <p:grpSpPr bwMode="auto">
              <a:xfrm>
                <a:off x="807" y="209"/>
                <a:ext cx="93" cy="88"/>
                <a:chOff x="807" y="209"/>
                <a:chExt cx="93" cy="88"/>
              </a:xfrm>
            </p:grpSpPr>
            <p:sp>
              <p:nvSpPr>
                <p:cNvPr id="66650"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51"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52"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53"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54"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6644" name="Group 33"/>
              <p:cNvGrpSpPr>
                <a:grpSpLocks noChangeAspect="1"/>
              </p:cNvGrpSpPr>
              <p:nvPr/>
            </p:nvGrpSpPr>
            <p:grpSpPr bwMode="auto">
              <a:xfrm>
                <a:off x="923" y="209"/>
                <a:ext cx="93" cy="88"/>
                <a:chOff x="807" y="209"/>
                <a:chExt cx="93" cy="88"/>
              </a:xfrm>
            </p:grpSpPr>
            <p:sp>
              <p:nvSpPr>
                <p:cNvPr id="66645"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46"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47"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48"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49"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6572" name="Group 39"/>
          <p:cNvGrpSpPr>
            <a:grpSpLocks noChangeAspect="1"/>
          </p:cNvGrpSpPr>
          <p:nvPr/>
        </p:nvGrpSpPr>
        <p:grpSpPr bwMode="auto">
          <a:xfrm>
            <a:off x="5009427" y="4891648"/>
            <a:ext cx="1515745" cy="950713"/>
            <a:chOff x="793" y="196"/>
            <a:chExt cx="121" cy="112"/>
          </a:xfrm>
        </p:grpSpPr>
        <p:sp>
          <p:nvSpPr>
            <p:cNvPr id="66627"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6628" name="Group 41"/>
            <p:cNvGrpSpPr>
              <a:grpSpLocks noChangeAspect="1"/>
            </p:cNvGrpSpPr>
            <p:nvPr/>
          </p:nvGrpSpPr>
          <p:grpSpPr bwMode="auto">
            <a:xfrm>
              <a:off x="803" y="206"/>
              <a:ext cx="101" cy="93"/>
              <a:chOff x="807" y="209"/>
              <a:chExt cx="209" cy="88"/>
            </a:xfrm>
          </p:grpSpPr>
          <p:grpSp>
            <p:nvGrpSpPr>
              <p:cNvPr id="66629" name="Group 42"/>
              <p:cNvGrpSpPr>
                <a:grpSpLocks noChangeAspect="1"/>
              </p:cNvGrpSpPr>
              <p:nvPr/>
            </p:nvGrpSpPr>
            <p:grpSpPr bwMode="auto">
              <a:xfrm>
                <a:off x="807" y="209"/>
                <a:ext cx="93" cy="88"/>
                <a:chOff x="807" y="209"/>
                <a:chExt cx="93" cy="88"/>
              </a:xfrm>
            </p:grpSpPr>
            <p:sp>
              <p:nvSpPr>
                <p:cNvPr id="66636"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37"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38"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39"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40"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6630" name="Group 48"/>
              <p:cNvGrpSpPr>
                <a:grpSpLocks noChangeAspect="1"/>
              </p:cNvGrpSpPr>
              <p:nvPr/>
            </p:nvGrpSpPr>
            <p:grpSpPr bwMode="auto">
              <a:xfrm>
                <a:off x="923" y="209"/>
                <a:ext cx="93" cy="88"/>
                <a:chOff x="807" y="209"/>
                <a:chExt cx="93" cy="88"/>
              </a:xfrm>
            </p:grpSpPr>
            <p:sp>
              <p:nvSpPr>
                <p:cNvPr id="66631"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32"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33"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34"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35"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66573"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74"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75" name="Rectangle 56"/>
          <p:cNvSpPr>
            <a:spLocks noChangeArrowheads="1"/>
          </p:cNvSpPr>
          <p:nvPr/>
        </p:nvSpPr>
        <p:spPr bwMode="auto">
          <a:xfrm>
            <a:off x="4084109" y="3225123"/>
            <a:ext cx="82533" cy="2142675"/>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76"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77" name="Rectangle 58"/>
          <p:cNvSpPr>
            <a:spLocks noChangeArrowheads="1"/>
          </p:cNvSpPr>
          <p:nvPr/>
        </p:nvSpPr>
        <p:spPr bwMode="auto">
          <a:xfrm>
            <a:off x="4084109" y="1479239"/>
            <a:ext cx="82533" cy="174588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78"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6579" name="Group 60"/>
          <p:cNvGrpSpPr>
            <a:grpSpLocks/>
          </p:cNvGrpSpPr>
          <p:nvPr/>
        </p:nvGrpSpPr>
        <p:grpSpPr bwMode="auto">
          <a:xfrm>
            <a:off x="3450829" y="5288440"/>
            <a:ext cx="252360" cy="238075"/>
            <a:chOff x="1451" y="2931"/>
            <a:chExt cx="136" cy="136"/>
          </a:xfrm>
        </p:grpSpPr>
        <p:sp>
          <p:nvSpPr>
            <p:cNvPr id="66624"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25"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626"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658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8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6582" name="Group 67"/>
          <p:cNvGrpSpPr>
            <a:grpSpLocks noChangeAspect="1"/>
          </p:cNvGrpSpPr>
          <p:nvPr/>
        </p:nvGrpSpPr>
        <p:grpSpPr bwMode="auto">
          <a:xfrm>
            <a:off x="4377734" y="1160219"/>
            <a:ext cx="336479" cy="476150"/>
            <a:chOff x="801" y="1409"/>
            <a:chExt cx="32" cy="56"/>
          </a:xfrm>
        </p:grpSpPr>
        <p:grpSp>
          <p:nvGrpSpPr>
            <p:cNvPr id="66619" name="Group 68"/>
            <p:cNvGrpSpPr>
              <a:grpSpLocks noChangeAspect="1"/>
            </p:cNvGrpSpPr>
            <p:nvPr/>
          </p:nvGrpSpPr>
          <p:grpSpPr bwMode="auto">
            <a:xfrm>
              <a:off x="801" y="1428"/>
              <a:ext cx="32" cy="37"/>
              <a:chOff x="653" y="204"/>
              <a:chExt cx="32" cy="31"/>
            </a:xfrm>
          </p:grpSpPr>
          <p:sp>
            <p:nvSpPr>
              <p:cNvPr id="66621"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22"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23"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6620"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6583" name="Group 73"/>
          <p:cNvGrpSpPr>
            <a:grpSpLocks noChangeAspect="1"/>
          </p:cNvGrpSpPr>
          <p:nvPr/>
        </p:nvGrpSpPr>
        <p:grpSpPr bwMode="auto">
          <a:xfrm>
            <a:off x="4377734" y="2906102"/>
            <a:ext cx="336479" cy="476150"/>
            <a:chOff x="801" y="1409"/>
            <a:chExt cx="32" cy="56"/>
          </a:xfrm>
        </p:grpSpPr>
        <p:grpSp>
          <p:nvGrpSpPr>
            <p:cNvPr id="66614" name="Group 74"/>
            <p:cNvGrpSpPr>
              <a:grpSpLocks noChangeAspect="1"/>
            </p:cNvGrpSpPr>
            <p:nvPr/>
          </p:nvGrpSpPr>
          <p:grpSpPr bwMode="auto">
            <a:xfrm>
              <a:off x="801" y="1428"/>
              <a:ext cx="32" cy="37"/>
              <a:chOff x="653" y="204"/>
              <a:chExt cx="32" cy="31"/>
            </a:xfrm>
          </p:grpSpPr>
          <p:sp>
            <p:nvSpPr>
              <p:cNvPr id="66616"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17"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18"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6615"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6584" name="Group 79"/>
          <p:cNvGrpSpPr>
            <a:grpSpLocks noChangeAspect="1"/>
          </p:cNvGrpSpPr>
          <p:nvPr/>
        </p:nvGrpSpPr>
        <p:grpSpPr bwMode="auto">
          <a:xfrm>
            <a:off x="4377734" y="4653573"/>
            <a:ext cx="336479" cy="476150"/>
            <a:chOff x="801" y="1409"/>
            <a:chExt cx="32" cy="56"/>
          </a:xfrm>
        </p:grpSpPr>
        <p:grpSp>
          <p:nvGrpSpPr>
            <p:cNvPr id="66609" name="Group 80"/>
            <p:cNvGrpSpPr>
              <a:grpSpLocks noChangeAspect="1"/>
            </p:cNvGrpSpPr>
            <p:nvPr/>
          </p:nvGrpSpPr>
          <p:grpSpPr bwMode="auto">
            <a:xfrm>
              <a:off x="801" y="1428"/>
              <a:ext cx="32" cy="37"/>
              <a:chOff x="653" y="204"/>
              <a:chExt cx="32" cy="31"/>
            </a:xfrm>
          </p:grpSpPr>
          <p:sp>
            <p:nvSpPr>
              <p:cNvPr id="66611"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12"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613"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6610"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6585" name="Group 85"/>
          <p:cNvGrpSpPr>
            <a:grpSpLocks/>
          </p:cNvGrpSpPr>
          <p:nvPr/>
        </p:nvGrpSpPr>
        <p:grpSpPr bwMode="auto">
          <a:xfrm>
            <a:off x="4755481" y="4931327"/>
            <a:ext cx="169827" cy="158717"/>
            <a:chOff x="2154" y="2886"/>
            <a:chExt cx="68" cy="113"/>
          </a:xfrm>
        </p:grpSpPr>
        <p:sp>
          <p:nvSpPr>
            <p:cNvPr id="66607" name="Rectangle 86"/>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08" name="Rectangle 87"/>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6586" name="Group 88"/>
          <p:cNvGrpSpPr>
            <a:grpSpLocks/>
          </p:cNvGrpSpPr>
          <p:nvPr/>
        </p:nvGrpSpPr>
        <p:grpSpPr bwMode="auto">
          <a:xfrm>
            <a:off x="4755481" y="3185444"/>
            <a:ext cx="169827" cy="158717"/>
            <a:chOff x="2154" y="2886"/>
            <a:chExt cx="68" cy="113"/>
          </a:xfrm>
        </p:grpSpPr>
        <p:sp>
          <p:nvSpPr>
            <p:cNvPr id="66605" name="Rectangle 89"/>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06" name="Rectangle 90"/>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6587" name="Group 91"/>
          <p:cNvGrpSpPr>
            <a:grpSpLocks/>
          </p:cNvGrpSpPr>
          <p:nvPr/>
        </p:nvGrpSpPr>
        <p:grpSpPr bwMode="auto">
          <a:xfrm>
            <a:off x="757408" y="4096478"/>
            <a:ext cx="1514157" cy="1271320"/>
            <a:chOff x="408" y="2341"/>
            <a:chExt cx="816" cy="726"/>
          </a:xfrm>
        </p:grpSpPr>
        <p:sp>
          <p:nvSpPr>
            <p:cNvPr id="66595" name="Oval 92"/>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596" name="Line 93"/>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97" name="Line 94"/>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98" name="Line 95"/>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99" name="Rectangle 96"/>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66600" name="Rectangle 97"/>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01" name="Rectangle 98"/>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02" name="Rectangle 99"/>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6603" name="Line 100"/>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604" name="Line 101"/>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6588" name="Text Box 102"/>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a:t>
            </a:r>
            <a:r>
              <a:rPr lang="de-DE" altLang="de-DE" sz="1800" b="1">
                <a:solidFill>
                  <a:srgbClr val="CC3300"/>
                </a:solidFill>
              </a:rPr>
              <a:t>... 40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66589" name="Text Box 104"/>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p:txBody>
      </p:sp>
      <p:sp>
        <p:nvSpPr>
          <p:cNvPr id="66590" name="Text Box 109"/>
          <p:cNvSpPr txBox="1">
            <a:spLocks noChangeArrowheads="1"/>
          </p:cNvSpPr>
          <p:nvPr/>
        </p:nvSpPr>
        <p:spPr bwMode="auto">
          <a:xfrm>
            <a:off x="1979526" y="3820311"/>
            <a:ext cx="2061729"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b="1"/>
              <a:t>Druck sinkt.</a:t>
            </a:r>
          </a:p>
        </p:txBody>
      </p:sp>
      <p:sp>
        <p:nvSpPr>
          <p:cNvPr id="66591" name="Text Box 110"/>
          <p:cNvSpPr txBox="1">
            <a:spLocks noChangeArrowheads="1"/>
          </p:cNvSpPr>
          <p:nvPr/>
        </p:nvSpPr>
        <p:spPr bwMode="auto">
          <a:xfrm>
            <a:off x="4630094" y="1080861"/>
            <a:ext cx="2399796" cy="3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66592" name="Text Box 111"/>
          <p:cNvSpPr txBox="1">
            <a:spLocks noChangeArrowheads="1"/>
          </p:cNvSpPr>
          <p:nvPr/>
        </p:nvSpPr>
        <p:spPr bwMode="auto">
          <a:xfrm>
            <a:off x="4545974" y="2828331"/>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66593" name="Text Box 112"/>
          <p:cNvSpPr txBox="1">
            <a:spLocks noChangeArrowheads="1"/>
          </p:cNvSpPr>
          <p:nvPr/>
        </p:nvSpPr>
        <p:spPr bwMode="auto">
          <a:xfrm>
            <a:off x="4545974" y="4574214"/>
            <a:ext cx="2399796" cy="3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b="1"/>
              <a:t>Durchfluss sinkt</a:t>
            </a:r>
          </a:p>
        </p:txBody>
      </p:sp>
      <p:sp>
        <p:nvSpPr>
          <p:cNvPr id="66594" name="Rectangle 113"/>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Pumpenleistung</a:t>
            </a:r>
          </a:p>
          <a:p>
            <a:pPr algn="ctr" eaLnBrk="1" hangingPunct="1"/>
            <a:r>
              <a:rPr lang="de-DE" altLang="de-DE" sz="1800" b="1" i="1">
                <a:solidFill>
                  <a:srgbClr val="CC3300"/>
                </a:solidFill>
              </a:rPr>
              <a:t>von 60 W auf 40 W!</a:t>
            </a:r>
          </a:p>
        </p:txBody>
      </p:sp>
    </p:spTree>
    <p:extLst>
      <p:ext uri="{BB962C8B-B14F-4D97-AF65-F5344CB8AC3E}">
        <p14:creationId xmlns:p14="http://schemas.microsoft.com/office/powerpoint/2010/main" val="274973560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12"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13"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14" name="Rectangle 5"/>
          <p:cNvSpPr>
            <a:spLocks noChangeArrowheads="1"/>
          </p:cNvSpPr>
          <p:nvPr/>
        </p:nvSpPr>
        <p:spPr bwMode="auto">
          <a:xfrm>
            <a:off x="4084109" y="4971007"/>
            <a:ext cx="966584"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15"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16" name="Rectangle 7"/>
          <p:cNvSpPr>
            <a:spLocks noChangeArrowheads="1"/>
          </p:cNvSpPr>
          <p:nvPr/>
        </p:nvSpPr>
        <p:spPr bwMode="auto">
          <a:xfrm>
            <a:off x="4084109" y="1479240"/>
            <a:ext cx="966584" cy="79358"/>
          </a:xfrm>
          <a:prstGeom prst="rect">
            <a:avLst/>
          </a:prstGeom>
          <a:gradFill rotWithShape="1">
            <a:gsLst>
              <a:gs pos="0">
                <a:srgbClr val="FF9900"/>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17"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8618" name="Group 9"/>
          <p:cNvGrpSpPr>
            <a:grpSpLocks noChangeAspect="1"/>
          </p:cNvGrpSpPr>
          <p:nvPr/>
        </p:nvGrpSpPr>
        <p:grpSpPr bwMode="auto">
          <a:xfrm>
            <a:off x="5009427" y="3144178"/>
            <a:ext cx="1515745" cy="953887"/>
            <a:chOff x="793" y="196"/>
            <a:chExt cx="121" cy="112"/>
          </a:xfrm>
        </p:grpSpPr>
        <p:sp>
          <p:nvSpPr>
            <p:cNvPr id="68699"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8700" name="Group 11"/>
            <p:cNvGrpSpPr>
              <a:grpSpLocks noChangeAspect="1"/>
            </p:cNvGrpSpPr>
            <p:nvPr/>
          </p:nvGrpSpPr>
          <p:grpSpPr bwMode="auto">
            <a:xfrm>
              <a:off x="803" y="206"/>
              <a:ext cx="101" cy="93"/>
              <a:chOff x="807" y="209"/>
              <a:chExt cx="209" cy="88"/>
            </a:xfrm>
          </p:grpSpPr>
          <p:grpSp>
            <p:nvGrpSpPr>
              <p:cNvPr id="68701" name="Group 12"/>
              <p:cNvGrpSpPr>
                <a:grpSpLocks noChangeAspect="1"/>
              </p:cNvGrpSpPr>
              <p:nvPr/>
            </p:nvGrpSpPr>
            <p:grpSpPr bwMode="auto">
              <a:xfrm>
                <a:off x="807" y="209"/>
                <a:ext cx="93" cy="88"/>
                <a:chOff x="807" y="209"/>
                <a:chExt cx="93" cy="88"/>
              </a:xfrm>
            </p:grpSpPr>
            <p:sp>
              <p:nvSpPr>
                <p:cNvPr id="68708"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09"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10"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11"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12"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8702" name="Group 18"/>
              <p:cNvGrpSpPr>
                <a:grpSpLocks noChangeAspect="1"/>
              </p:cNvGrpSpPr>
              <p:nvPr/>
            </p:nvGrpSpPr>
            <p:grpSpPr bwMode="auto">
              <a:xfrm>
                <a:off x="923" y="209"/>
                <a:ext cx="93" cy="88"/>
                <a:chOff x="807" y="209"/>
                <a:chExt cx="93" cy="88"/>
              </a:xfrm>
            </p:grpSpPr>
            <p:sp>
              <p:nvSpPr>
                <p:cNvPr id="68703"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04"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05"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06"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707"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8619" name="Group 24"/>
          <p:cNvGrpSpPr>
            <a:grpSpLocks noChangeAspect="1"/>
          </p:cNvGrpSpPr>
          <p:nvPr/>
        </p:nvGrpSpPr>
        <p:grpSpPr bwMode="auto">
          <a:xfrm>
            <a:off x="5009427" y="1399881"/>
            <a:ext cx="1515745" cy="952300"/>
            <a:chOff x="793" y="196"/>
            <a:chExt cx="121" cy="112"/>
          </a:xfrm>
        </p:grpSpPr>
        <p:sp>
          <p:nvSpPr>
            <p:cNvPr id="68685"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8686" name="Group 26"/>
            <p:cNvGrpSpPr>
              <a:grpSpLocks noChangeAspect="1"/>
            </p:cNvGrpSpPr>
            <p:nvPr/>
          </p:nvGrpSpPr>
          <p:grpSpPr bwMode="auto">
            <a:xfrm>
              <a:off x="803" y="206"/>
              <a:ext cx="101" cy="93"/>
              <a:chOff x="807" y="209"/>
              <a:chExt cx="209" cy="88"/>
            </a:xfrm>
          </p:grpSpPr>
          <p:grpSp>
            <p:nvGrpSpPr>
              <p:cNvPr id="68687" name="Group 27"/>
              <p:cNvGrpSpPr>
                <a:grpSpLocks noChangeAspect="1"/>
              </p:cNvGrpSpPr>
              <p:nvPr/>
            </p:nvGrpSpPr>
            <p:grpSpPr bwMode="auto">
              <a:xfrm>
                <a:off x="807" y="209"/>
                <a:ext cx="93" cy="88"/>
                <a:chOff x="807" y="209"/>
                <a:chExt cx="93" cy="88"/>
              </a:xfrm>
            </p:grpSpPr>
            <p:sp>
              <p:nvSpPr>
                <p:cNvPr id="68694"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5"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6"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7"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8"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8688" name="Group 33"/>
              <p:cNvGrpSpPr>
                <a:grpSpLocks noChangeAspect="1"/>
              </p:cNvGrpSpPr>
              <p:nvPr/>
            </p:nvGrpSpPr>
            <p:grpSpPr bwMode="auto">
              <a:xfrm>
                <a:off x="923" y="209"/>
                <a:ext cx="93" cy="88"/>
                <a:chOff x="807" y="209"/>
                <a:chExt cx="93" cy="88"/>
              </a:xfrm>
            </p:grpSpPr>
            <p:sp>
              <p:nvSpPr>
                <p:cNvPr id="68689"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0"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1"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2"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93"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68620" name="Group 39"/>
          <p:cNvGrpSpPr>
            <a:grpSpLocks noChangeAspect="1"/>
          </p:cNvGrpSpPr>
          <p:nvPr/>
        </p:nvGrpSpPr>
        <p:grpSpPr bwMode="auto">
          <a:xfrm>
            <a:off x="5009427" y="4891648"/>
            <a:ext cx="1515745" cy="950713"/>
            <a:chOff x="793" y="196"/>
            <a:chExt cx="121" cy="112"/>
          </a:xfrm>
        </p:grpSpPr>
        <p:sp>
          <p:nvSpPr>
            <p:cNvPr id="68671"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8672" name="Group 41"/>
            <p:cNvGrpSpPr>
              <a:grpSpLocks noChangeAspect="1"/>
            </p:cNvGrpSpPr>
            <p:nvPr/>
          </p:nvGrpSpPr>
          <p:grpSpPr bwMode="auto">
            <a:xfrm>
              <a:off x="803" y="206"/>
              <a:ext cx="101" cy="93"/>
              <a:chOff x="807" y="209"/>
              <a:chExt cx="209" cy="88"/>
            </a:xfrm>
          </p:grpSpPr>
          <p:grpSp>
            <p:nvGrpSpPr>
              <p:cNvPr id="68673" name="Group 42"/>
              <p:cNvGrpSpPr>
                <a:grpSpLocks noChangeAspect="1"/>
              </p:cNvGrpSpPr>
              <p:nvPr/>
            </p:nvGrpSpPr>
            <p:grpSpPr bwMode="auto">
              <a:xfrm>
                <a:off x="807" y="209"/>
                <a:ext cx="93" cy="88"/>
                <a:chOff x="807" y="209"/>
                <a:chExt cx="93" cy="88"/>
              </a:xfrm>
            </p:grpSpPr>
            <p:sp>
              <p:nvSpPr>
                <p:cNvPr id="68680"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81"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82"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83"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84"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8674" name="Group 48"/>
              <p:cNvGrpSpPr>
                <a:grpSpLocks noChangeAspect="1"/>
              </p:cNvGrpSpPr>
              <p:nvPr/>
            </p:nvGrpSpPr>
            <p:grpSpPr bwMode="auto">
              <a:xfrm>
                <a:off x="923" y="209"/>
                <a:ext cx="93" cy="88"/>
                <a:chOff x="807" y="209"/>
                <a:chExt cx="93" cy="88"/>
              </a:xfrm>
            </p:grpSpPr>
            <p:sp>
              <p:nvSpPr>
                <p:cNvPr id="68675"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76"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77"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78"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79"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68621"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22"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23" name="Rectangle 56"/>
          <p:cNvSpPr>
            <a:spLocks noChangeArrowheads="1"/>
          </p:cNvSpPr>
          <p:nvPr/>
        </p:nvSpPr>
        <p:spPr bwMode="auto">
          <a:xfrm>
            <a:off x="4084109" y="3225123"/>
            <a:ext cx="82533" cy="21426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24"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25" name="Rectangle 58"/>
          <p:cNvSpPr>
            <a:spLocks noChangeArrowheads="1"/>
          </p:cNvSpPr>
          <p:nvPr/>
        </p:nvSpPr>
        <p:spPr bwMode="auto">
          <a:xfrm>
            <a:off x="4084109" y="1479239"/>
            <a:ext cx="82533" cy="1745883"/>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26"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8627" name="Group 60"/>
          <p:cNvGrpSpPr>
            <a:grpSpLocks/>
          </p:cNvGrpSpPr>
          <p:nvPr/>
        </p:nvGrpSpPr>
        <p:grpSpPr bwMode="auto">
          <a:xfrm>
            <a:off x="3450829" y="5288440"/>
            <a:ext cx="252360" cy="238075"/>
            <a:chOff x="1451" y="2931"/>
            <a:chExt cx="136" cy="136"/>
          </a:xfrm>
        </p:grpSpPr>
        <p:sp>
          <p:nvSpPr>
            <p:cNvPr id="68668"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69"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670"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8628"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29"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68630" name="Group 66"/>
          <p:cNvGrpSpPr>
            <a:grpSpLocks noChangeAspect="1"/>
          </p:cNvGrpSpPr>
          <p:nvPr/>
        </p:nvGrpSpPr>
        <p:grpSpPr bwMode="auto">
          <a:xfrm>
            <a:off x="4377734" y="1160219"/>
            <a:ext cx="336479" cy="476150"/>
            <a:chOff x="801" y="1409"/>
            <a:chExt cx="32" cy="56"/>
          </a:xfrm>
        </p:grpSpPr>
        <p:grpSp>
          <p:nvGrpSpPr>
            <p:cNvPr id="68663" name="Group 67"/>
            <p:cNvGrpSpPr>
              <a:grpSpLocks noChangeAspect="1"/>
            </p:cNvGrpSpPr>
            <p:nvPr/>
          </p:nvGrpSpPr>
          <p:grpSpPr bwMode="auto">
            <a:xfrm>
              <a:off x="801" y="1428"/>
              <a:ext cx="32" cy="37"/>
              <a:chOff x="653" y="204"/>
              <a:chExt cx="32" cy="31"/>
            </a:xfrm>
          </p:grpSpPr>
          <p:sp>
            <p:nvSpPr>
              <p:cNvPr id="68665" name="AutoShape 68"/>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66" name="Line 69"/>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67" name="Line 70"/>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8664" name="Rectangle 71"/>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8631" name="Group 72"/>
          <p:cNvGrpSpPr>
            <a:grpSpLocks noChangeAspect="1"/>
          </p:cNvGrpSpPr>
          <p:nvPr/>
        </p:nvGrpSpPr>
        <p:grpSpPr bwMode="auto">
          <a:xfrm>
            <a:off x="4377734" y="2906102"/>
            <a:ext cx="336479" cy="476150"/>
            <a:chOff x="801" y="1409"/>
            <a:chExt cx="32" cy="56"/>
          </a:xfrm>
        </p:grpSpPr>
        <p:grpSp>
          <p:nvGrpSpPr>
            <p:cNvPr id="68658" name="Group 73"/>
            <p:cNvGrpSpPr>
              <a:grpSpLocks noChangeAspect="1"/>
            </p:cNvGrpSpPr>
            <p:nvPr/>
          </p:nvGrpSpPr>
          <p:grpSpPr bwMode="auto">
            <a:xfrm>
              <a:off x="801" y="1428"/>
              <a:ext cx="32" cy="37"/>
              <a:chOff x="653" y="204"/>
              <a:chExt cx="32" cy="31"/>
            </a:xfrm>
          </p:grpSpPr>
          <p:sp>
            <p:nvSpPr>
              <p:cNvPr id="68660" name="AutoShape 74"/>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61" name="Line 75"/>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62" name="Line 76"/>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8659" name="Rectangle 77"/>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8632" name="Group 78"/>
          <p:cNvGrpSpPr>
            <a:grpSpLocks noChangeAspect="1"/>
          </p:cNvGrpSpPr>
          <p:nvPr/>
        </p:nvGrpSpPr>
        <p:grpSpPr bwMode="auto">
          <a:xfrm>
            <a:off x="4377734" y="4653573"/>
            <a:ext cx="336479" cy="476150"/>
            <a:chOff x="801" y="1409"/>
            <a:chExt cx="32" cy="56"/>
          </a:xfrm>
        </p:grpSpPr>
        <p:grpSp>
          <p:nvGrpSpPr>
            <p:cNvPr id="68653" name="Group 79"/>
            <p:cNvGrpSpPr>
              <a:grpSpLocks noChangeAspect="1"/>
            </p:cNvGrpSpPr>
            <p:nvPr/>
          </p:nvGrpSpPr>
          <p:grpSpPr bwMode="auto">
            <a:xfrm>
              <a:off x="801" y="1428"/>
              <a:ext cx="32" cy="37"/>
              <a:chOff x="653" y="204"/>
              <a:chExt cx="32" cy="31"/>
            </a:xfrm>
          </p:grpSpPr>
          <p:sp>
            <p:nvSpPr>
              <p:cNvPr id="68655" name="AutoShape 8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56" name="Line 8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657" name="Line 8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8654" name="Rectangle 8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8633" name="Group 84"/>
          <p:cNvGrpSpPr>
            <a:grpSpLocks/>
          </p:cNvGrpSpPr>
          <p:nvPr/>
        </p:nvGrpSpPr>
        <p:grpSpPr bwMode="auto">
          <a:xfrm>
            <a:off x="4755481" y="4931327"/>
            <a:ext cx="169827" cy="158717"/>
            <a:chOff x="2154" y="2886"/>
            <a:chExt cx="68" cy="113"/>
          </a:xfrm>
        </p:grpSpPr>
        <p:sp>
          <p:nvSpPr>
            <p:cNvPr id="68651" name="Rectangle 85"/>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52" name="Rectangle 86"/>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8634" name="Group 87"/>
          <p:cNvGrpSpPr>
            <a:grpSpLocks/>
          </p:cNvGrpSpPr>
          <p:nvPr/>
        </p:nvGrpSpPr>
        <p:grpSpPr bwMode="auto">
          <a:xfrm>
            <a:off x="4755481" y="3185444"/>
            <a:ext cx="169827" cy="158717"/>
            <a:chOff x="2154" y="2886"/>
            <a:chExt cx="68" cy="113"/>
          </a:xfrm>
        </p:grpSpPr>
        <p:sp>
          <p:nvSpPr>
            <p:cNvPr id="68649" name="Rectangle 88"/>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50" name="Rectangle 89"/>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68635" name="Group 90"/>
          <p:cNvGrpSpPr>
            <a:grpSpLocks/>
          </p:cNvGrpSpPr>
          <p:nvPr/>
        </p:nvGrpSpPr>
        <p:grpSpPr bwMode="auto">
          <a:xfrm>
            <a:off x="757408" y="4096478"/>
            <a:ext cx="1514157" cy="1271320"/>
            <a:chOff x="408" y="2341"/>
            <a:chExt cx="816" cy="726"/>
          </a:xfrm>
        </p:grpSpPr>
        <p:sp>
          <p:nvSpPr>
            <p:cNvPr id="68639" name="Oval 91"/>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40" name="Line 92"/>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641" name="Line 93"/>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642" name="Line 94"/>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643" name="Rectangle 95"/>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68644" name="Rectangle 96"/>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45" name="Rectangle 97"/>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46" name="Rectangle 98"/>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68647" name="Line 99"/>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648" name="Line 100"/>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8636" name="Text Box 101"/>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a:t>
            </a:r>
            <a:r>
              <a:rPr lang="de-DE" altLang="de-DE" sz="1800" b="1">
                <a:solidFill>
                  <a:srgbClr val="CC3300"/>
                </a:solidFill>
              </a:rPr>
              <a:t>... 40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68637" name="Text Box 102"/>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p:txBody>
      </p:sp>
      <p:sp>
        <p:nvSpPr>
          <p:cNvPr id="4029544" name="AutoShape 104"/>
          <p:cNvSpPr>
            <a:spLocks noChangeArrowheads="1"/>
          </p:cNvSpPr>
          <p:nvPr/>
        </p:nvSpPr>
        <p:spPr bwMode="auto">
          <a:xfrm>
            <a:off x="7998063" y="406315"/>
            <a:ext cx="2356942" cy="872942"/>
          </a:xfrm>
          <a:prstGeom prst="wedgeEllipseCallout">
            <a:avLst>
              <a:gd name="adj1" fmla="val -33069"/>
              <a:gd name="adj2" fmla="val 77255"/>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lIns="20529" tIns="12317" rIns="20529" bIns="12317"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Was tun?</a:t>
            </a:r>
          </a:p>
        </p:txBody>
      </p:sp>
    </p:spTree>
    <p:extLst>
      <p:ext uri="{BB962C8B-B14F-4D97-AF65-F5344CB8AC3E}">
        <p14:creationId xmlns:p14="http://schemas.microsoft.com/office/powerpoint/2010/main" val="619960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29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95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60"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61"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62" name="Rectangle 5"/>
          <p:cNvSpPr>
            <a:spLocks noChangeArrowheads="1"/>
          </p:cNvSpPr>
          <p:nvPr/>
        </p:nvSpPr>
        <p:spPr bwMode="auto">
          <a:xfrm>
            <a:off x="4084109" y="4971007"/>
            <a:ext cx="966584"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63" name="Rectangle 6"/>
          <p:cNvSpPr>
            <a:spLocks noChangeArrowheads="1"/>
          </p:cNvSpPr>
          <p:nvPr/>
        </p:nvSpPr>
        <p:spPr bwMode="auto">
          <a:xfrm>
            <a:off x="4084109" y="3223536"/>
            <a:ext cx="966584" cy="80945"/>
          </a:xfrm>
          <a:prstGeom prst="rect">
            <a:avLst/>
          </a:prstGeom>
          <a:gradFill rotWithShape="1">
            <a:gsLst>
              <a:gs pos="0">
                <a:srgbClr val="FC8B02"/>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64" name="Rectangle 7"/>
          <p:cNvSpPr>
            <a:spLocks noChangeArrowheads="1"/>
          </p:cNvSpPr>
          <p:nvPr/>
        </p:nvSpPr>
        <p:spPr bwMode="auto">
          <a:xfrm>
            <a:off x="4084109" y="1479240"/>
            <a:ext cx="966584" cy="79358"/>
          </a:xfrm>
          <a:prstGeom prst="rect">
            <a:avLst/>
          </a:prstGeom>
          <a:gradFill rotWithShape="1">
            <a:gsLst>
              <a:gs pos="0">
                <a:srgbClr val="FF9900"/>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65" name="Rectangle 8"/>
          <p:cNvSpPr>
            <a:spLocks noChangeAspect="1" noChangeArrowheads="1"/>
          </p:cNvSpPr>
          <p:nvPr/>
        </p:nvSpPr>
        <p:spPr bwMode="auto">
          <a:xfrm>
            <a:off x="1727166" y="5010686"/>
            <a:ext cx="1387184" cy="1825242"/>
          </a:xfrm>
          <a:prstGeom prst="rect">
            <a:avLst/>
          </a:prstGeom>
          <a:gradFill rotWithShape="1">
            <a:gsLst>
              <a:gs pos="0">
                <a:srgbClr val="FF99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0666" name="Group 9"/>
          <p:cNvGrpSpPr>
            <a:grpSpLocks noChangeAspect="1"/>
          </p:cNvGrpSpPr>
          <p:nvPr/>
        </p:nvGrpSpPr>
        <p:grpSpPr bwMode="auto">
          <a:xfrm>
            <a:off x="5009427" y="3144178"/>
            <a:ext cx="1515745" cy="953887"/>
            <a:chOff x="793" y="196"/>
            <a:chExt cx="121" cy="112"/>
          </a:xfrm>
        </p:grpSpPr>
        <p:sp>
          <p:nvSpPr>
            <p:cNvPr id="70747" name="Rectangle 10"/>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0748" name="Group 11"/>
            <p:cNvGrpSpPr>
              <a:grpSpLocks noChangeAspect="1"/>
            </p:cNvGrpSpPr>
            <p:nvPr/>
          </p:nvGrpSpPr>
          <p:grpSpPr bwMode="auto">
            <a:xfrm>
              <a:off x="803" y="206"/>
              <a:ext cx="101" cy="93"/>
              <a:chOff x="807" y="209"/>
              <a:chExt cx="209" cy="88"/>
            </a:xfrm>
          </p:grpSpPr>
          <p:grpSp>
            <p:nvGrpSpPr>
              <p:cNvPr id="70749" name="Group 12"/>
              <p:cNvGrpSpPr>
                <a:grpSpLocks noChangeAspect="1"/>
              </p:cNvGrpSpPr>
              <p:nvPr/>
            </p:nvGrpSpPr>
            <p:grpSpPr bwMode="auto">
              <a:xfrm>
                <a:off x="807" y="209"/>
                <a:ext cx="93" cy="88"/>
                <a:chOff x="807" y="209"/>
                <a:chExt cx="93" cy="88"/>
              </a:xfrm>
            </p:grpSpPr>
            <p:sp>
              <p:nvSpPr>
                <p:cNvPr id="70756"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57"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58"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59"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60"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750" name="Group 18"/>
              <p:cNvGrpSpPr>
                <a:grpSpLocks noChangeAspect="1"/>
              </p:cNvGrpSpPr>
              <p:nvPr/>
            </p:nvGrpSpPr>
            <p:grpSpPr bwMode="auto">
              <a:xfrm>
                <a:off x="923" y="209"/>
                <a:ext cx="93" cy="88"/>
                <a:chOff x="807" y="209"/>
                <a:chExt cx="93" cy="88"/>
              </a:xfrm>
            </p:grpSpPr>
            <p:sp>
              <p:nvSpPr>
                <p:cNvPr id="70751"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52"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53"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54"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55"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0667" name="Group 24"/>
          <p:cNvGrpSpPr>
            <a:grpSpLocks noChangeAspect="1"/>
          </p:cNvGrpSpPr>
          <p:nvPr/>
        </p:nvGrpSpPr>
        <p:grpSpPr bwMode="auto">
          <a:xfrm>
            <a:off x="5009427" y="1399881"/>
            <a:ext cx="1515745" cy="952300"/>
            <a:chOff x="793" y="196"/>
            <a:chExt cx="121" cy="112"/>
          </a:xfrm>
        </p:grpSpPr>
        <p:sp>
          <p:nvSpPr>
            <p:cNvPr id="70733" name="Rectangle 25"/>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0734" name="Group 26"/>
            <p:cNvGrpSpPr>
              <a:grpSpLocks noChangeAspect="1"/>
            </p:cNvGrpSpPr>
            <p:nvPr/>
          </p:nvGrpSpPr>
          <p:grpSpPr bwMode="auto">
            <a:xfrm>
              <a:off x="803" y="206"/>
              <a:ext cx="101" cy="93"/>
              <a:chOff x="807" y="209"/>
              <a:chExt cx="209" cy="88"/>
            </a:xfrm>
          </p:grpSpPr>
          <p:grpSp>
            <p:nvGrpSpPr>
              <p:cNvPr id="70735" name="Group 27"/>
              <p:cNvGrpSpPr>
                <a:grpSpLocks noChangeAspect="1"/>
              </p:cNvGrpSpPr>
              <p:nvPr/>
            </p:nvGrpSpPr>
            <p:grpSpPr bwMode="auto">
              <a:xfrm>
                <a:off x="807" y="209"/>
                <a:ext cx="93" cy="88"/>
                <a:chOff x="807" y="209"/>
                <a:chExt cx="93" cy="88"/>
              </a:xfrm>
            </p:grpSpPr>
            <p:sp>
              <p:nvSpPr>
                <p:cNvPr id="70742"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43"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44"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45"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46"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736" name="Group 33"/>
              <p:cNvGrpSpPr>
                <a:grpSpLocks noChangeAspect="1"/>
              </p:cNvGrpSpPr>
              <p:nvPr/>
            </p:nvGrpSpPr>
            <p:grpSpPr bwMode="auto">
              <a:xfrm>
                <a:off x="923" y="209"/>
                <a:ext cx="93" cy="88"/>
                <a:chOff x="807" y="209"/>
                <a:chExt cx="93" cy="88"/>
              </a:xfrm>
            </p:grpSpPr>
            <p:sp>
              <p:nvSpPr>
                <p:cNvPr id="70737"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38"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39"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40"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41"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0668" name="Group 39"/>
          <p:cNvGrpSpPr>
            <a:grpSpLocks noChangeAspect="1"/>
          </p:cNvGrpSpPr>
          <p:nvPr/>
        </p:nvGrpSpPr>
        <p:grpSpPr bwMode="auto">
          <a:xfrm>
            <a:off x="5009427" y="4891648"/>
            <a:ext cx="1515745" cy="950713"/>
            <a:chOff x="793" y="196"/>
            <a:chExt cx="121" cy="112"/>
          </a:xfrm>
        </p:grpSpPr>
        <p:sp>
          <p:nvSpPr>
            <p:cNvPr id="70719" name="Rectangle 40"/>
            <p:cNvSpPr>
              <a:spLocks noChangeAspect="1" noChangeArrowheads="1"/>
            </p:cNvSpPr>
            <p:nvPr/>
          </p:nvSpPr>
          <p:spPr bwMode="auto">
            <a:xfrm>
              <a:off x="793" y="196"/>
              <a:ext cx="121" cy="112"/>
            </a:xfrm>
            <a:prstGeom prst="rect">
              <a:avLst/>
            </a:prstGeom>
            <a:gradFill rotWithShape="1">
              <a:gsLst>
                <a:gs pos="0">
                  <a:srgbClr val="FF99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0720" name="Group 41"/>
            <p:cNvGrpSpPr>
              <a:grpSpLocks noChangeAspect="1"/>
            </p:cNvGrpSpPr>
            <p:nvPr/>
          </p:nvGrpSpPr>
          <p:grpSpPr bwMode="auto">
            <a:xfrm>
              <a:off x="803" y="206"/>
              <a:ext cx="101" cy="93"/>
              <a:chOff x="807" y="209"/>
              <a:chExt cx="209" cy="88"/>
            </a:xfrm>
          </p:grpSpPr>
          <p:grpSp>
            <p:nvGrpSpPr>
              <p:cNvPr id="70721" name="Group 42"/>
              <p:cNvGrpSpPr>
                <a:grpSpLocks noChangeAspect="1"/>
              </p:cNvGrpSpPr>
              <p:nvPr/>
            </p:nvGrpSpPr>
            <p:grpSpPr bwMode="auto">
              <a:xfrm>
                <a:off x="807" y="209"/>
                <a:ext cx="93" cy="88"/>
                <a:chOff x="807" y="209"/>
                <a:chExt cx="93" cy="88"/>
              </a:xfrm>
            </p:grpSpPr>
            <p:sp>
              <p:nvSpPr>
                <p:cNvPr id="70728"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29"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30"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31"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32"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722" name="Group 48"/>
              <p:cNvGrpSpPr>
                <a:grpSpLocks noChangeAspect="1"/>
              </p:cNvGrpSpPr>
              <p:nvPr/>
            </p:nvGrpSpPr>
            <p:grpSpPr bwMode="auto">
              <a:xfrm>
                <a:off x="923" y="209"/>
                <a:ext cx="93" cy="88"/>
                <a:chOff x="807" y="209"/>
                <a:chExt cx="93" cy="88"/>
              </a:xfrm>
            </p:grpSpPr>
            <p:sp>
              <p:nvSpPr>
                <p:cNvPr id="70723"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24"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25"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26"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27"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70669"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70"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71" name="Rectangle 56"/>
          <p:cNvSpPr>
            <a:spLocks noChangeArrowheads="1"/>
          </p:cNvSpPr>
          <p:nvPr/>
        </p:nvSpPr>
        <p:spPr bwMode="auto">
          <a:xfrm>
            <a:off x="4084109" y="3225123"/>
            <a:ext cx="82533" cy="21426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72" name="Rectangle 57"/>
          <p:cNvSpPr>
            <a:spLocks noChangeArrowheads="1"/>
          </p:cNvSpPr>
          <p:nvPr/>
        </p:nvSpPr>
        <p:spPr bwMode="auto">
          <a:xfrm>
            <a:off x="3031817" y="5367798"/>
            <a:ext cx="1134825" cy="7935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73" name="Rectangle 58"/>
          <p:cNvSpPr>
            <a:spLocks noChangeArrowheads="1"/>
          </p:cNvSpPr>
          <p:nvPr/>
        </p:nvSpPr>
        <p:spPr bwMode="auto">
          <a:xfrm>
            <a:off x="4084109" y="1479239"/>
            <a:ext cx="82533" cy="1745883"/>
          </a:xfrm>
          <a:prstGeom prst="rect">
            <a:avLst/>
          </a:prstGeom>
          <a:gradFill rotWithShape="1">
            <a:gsLst>
              <a:gs pos="0">
                <a:srgbClr val="FF9900"/>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74"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0675" name="Group 60"/>
          <p:cNvGrpSpPr>
            <a:grpSpLocks/>
          </p:cNvGrpSpPr>
          <p:nvPr/>
        </p:nvGrpSpPr>
        <p:grpSpPr bwMode="auto">
          <a:xfrm>
            <a:off x="3450829" y="5288440"/>
            <a:ext cx="252360" cy="238075"/>
            <a:chOff x="1451" y="2931"/>
            <a:chExt cx="136" cy="136"/>
          </a:xfrm>
        </p:grpSpPr>
        <p:sp>
          <p:nvSpPr>
            <p:cNvPr id="70716"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717"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718"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0676"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77"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0678" name="Group 67"/>
          <p:cNvGrpSpPr>
            <a:grpSpLocks noChangeAspect="1"/>
          </p:cNvGrpSpPr>
          <p:nvPr/>
        </p:nvGrpSpPr>
        <p:grpSpPr bwMode="auto">
          <a:xfrm>
            <a:off x="4377734" y="1160219"/>
            <a:ext cx="336479" cy="476150"/>
            <a:chOff x="801" y="1409"/>
            <a:chExt cx="32" cy="56"/>
          </a:xfrm>
        </p:grpSpPr>
        <p:grpSp>
          <p:nvGrpSpPr>
            <p:cNvPr id="70711" name="Group 68"/>
            <p:cNvGrpSpPr>
              <a:grpSpLocks noChangeAspect="1"/>
            </p:cNvGrpSpPr>
            <p:nvPr/>
          </p:nvGrpSpPr>
          <p:grpSpPr bwMode="auto">
            <a:xfrm>
              <a:off x="801" y="1428"/>
              <a:ext cx="32" cy="37"/>
              <a:chOff x="653" y="204"/>
              <a:chExt cx="32" cy="31"/>
            </a:xfrm>
          </p:grpSpPr>
          <p:sp>
            <p:nvSpPr>
              <p:cNvPr id="70713"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714"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15"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712"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0679" name="Group 73"/>
          <p:cNvGrpSpPr>
            <a:grpSpLocks noChangeAspect="1"/>
          </p:cNvGrpSpPr>
          <p:nvPr/>
        </p:nvGrpSpPr>
        <p:grpSpPr bwMode="auto">
          <a:xfrm>
            <a:off x="4377734" y="2906102"/>
            <a:ext cx="336479" cy="476150"/>
            <a:chOff x="801" y="1409"/>
            <a:chExt cx="32" cy="56"/>
          </a:xfrm>
        </p:grpSpPr>
        <p:grpSp>
          <p:nvGrpSpPr>
            <p:cNvPr id="70706" name="Group 74"/>
            <p:cNvGrpSpPr>
              <a:grpSpLocks noChangeAspect="1"/>
            </p:cNvGrpSpPr>
            <p:nvPr/>
          </p:nvGrpSpPr>
          <p:grpSpPr bwMode="auto">
            <a:xfrm>
              <a:off x="801" y="1428"/>
              <a:ext cx="32" cy="37"/>
              <a:chOff x="653" y="204"/>
              <a:chExt cx="32" cy="31"/>
            </a:xfrm>
          </p:grpSpPr>
          <p:sp>
            <p:nvSpPr>
              <p:cNvPr id="70708"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709"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10"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707"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0680" name="Group 79"/>
          <p:cNvGrpSpPr>
            <a:grpSpLocks noChangeAspect="1"/>
          </p:cNvGrpSpPr>
          <p:nvPr/>
        </p:nvGrpSpPr>
        <p:grpSpPr bwMode="auto">
          <a:xfrm>
            <a:off x="4377734" y="4653573"/>
            <a:ext cx="336479" cy="476150"/>
            <a:chOff x="801" y="1409"/>
            <a:chExt cx="32" cy="56"/>
          </a:xfrm>
        </p:grpSpPr>
        <p:grpSp>
          <p:nvGrpSpPr>
            <p:cNvPr id="70701" name="Group 80"/>
            <p:cNvGrpSpPr>
              <a:grpSpLocks noChangeAspect="1"/>
            </p:cNvGrpSpPr>
            <p:nvPr/>
          </p:nvGrpSpPr>
          <p:grpSpPr bwMode="auto">
            <a:xfrm>
              <a:off x="801" y="1428"/>
              <a:ext cx="32" cy="37"/>
              <a:chOff x="653" y="204"/>
              <a:chExt cx="32" cy="31"/>
            </a:xfrm>
          </p:grpSpPr>
          <p:sp>
            <p:nvSpPr>
              <p:cNvPr id="70703"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704"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705"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702"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0681" name="Group 85"/>
          <p:cNvGrpSpPr>
            <a:grpSpLocks/>
          </p:cNvGrpSpPr>
          <p:nvPr/>
        </p:nvGrpSpPr>
        <p:grpSpPr bwMode="auto">
          <a:xfrm>
            <a:off x="4755481" y="4931327"/>
            <a:ext cx="169827" cy="158717"/>
            <a:chOff x="2154" y="2886"/>
            <a:chExt cx="68" cy="113"/>
          </a:xfrm>
        </p:grpSpPr>
        <p:sp>
          <p:nvSpPr>
            <p:cNvPr id="70699" name="Rectangle 86"/>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700" name="Rectangle 87"/>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0682" name="Group 88"/>
          <p:cNvGrpSpPr>
            <a:grpSpLocks/>
          </p:cNvGrpSpPr>
          <p:nvPr/>
        </p:nvGrpSpPr>
        <p:grpSpPr bwMode="auto">
          <a:xfrm>
            <a:off x="4755481" y="3185444"/>
            <a:ext cx="169827" cy="158717"/>
            <a:chOff x="2154" y="2886"/>
            <a:chExt cx="68" cy="113"/>
          </a:xfrm>
        </p:grpSpPr>
        <p:sp>
          <p:nvSpPr>
            <p:cNvPr id="70697" name="Rectangle 89"/>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98" name="Rectangle 90"/>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0683" name="Group 91"/>
          <p:cNvGrpSpPr>
            <a:grpSpLocks/>
          </p:cNvGrpSpPr>
          <p:nvPr/>
        </p:nvGrpSpPr>
        <p:grpSpPr bwMode="auto">
          <a:xfrm>
            <a:off x="757408" y="4096478"/>
            <a:ext cx="1514157" cy="1271320"/>
            <a:chOff x="408" y="2341"/>
            <a:chExt cx="816" cy="726"/>
          </a:xfrm>
        </p:grpSpPr>
        <p:sp>
          <p:nvSpPr>
            <p:cNvPr id="70687" name="Oval 92"/>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88" name="Line 93"/>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689" name="Line 94"/>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690" name="Line 95"/>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691" name="Rectangle 96"/>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70692" name="Rectangle 97"/>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93" name="Rectangle 98"/>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94" name="Rectangle 99"/>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0695" name="Line 100"/>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696" name="Line 101"/>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0684" name="Text Box 102"/>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a:t>
            </a:r>
            <a:r>
              <a:rPr lang="de-DE" altLang="de-DE" sz="1800" b="1">
                <a:solidFill>
                  <a:srgbClr val="CC3300"/>
                </a:solidFill>
              </a:rPr>
              <a:t>... 40 W</a:t>
            </a:r>
          </a:p>
          <a:p>
            <a:pPr eaLnBrk="1" hangingPunct="1">
              <a:lnSpc>
                <a:spcPct val="110000"/>
              </a:lnSpc>
            </a:pPr>
            <a:r>
              <a:rPr lang="de-DE" altLang="de-DE" sz="1800" b="1">
                <a:solidFill>
                  <a:srgbClr val="777777"/>
                </a:solidFill>
              </a:rPr>
              <a:t>Vorlauftemperatur	... 45°C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70685" name="Text Box 104"/>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„gut warm“</a:t>
            </a:r>
          </a:p>
          <a:p>
            <a:pPr eaLnBrk="1" hangingPunct="1">
              <a:lnSpc>
                <a:spcPct val="130000"/>
              </a:lnSpc>
            </a:pPr>
            <a:r>
              <a:rPr lang="de-DE" altLang="de-DE" sz="1800">
                <a:solidFill>
                  <a:srgbClr val="5F5F5F"/>
                </a:solidFill>
              </a:rPr>
              <a:t>richtiger Durchfluss</a:t>
            </a:r>
          </a:p>
        </p:txBody>
      </p:sp>
      <p:sp>
        <p:nvSpPr>
          <p:cNvPr id="70686" name="Rectangle 105"/>
          <p:cNvSpPr>
            <a:spLocks noChangeArrowheads="1"/>
          </p:cNvSpPr>
          <p:nvPr/>
        </p:nvSpPr>
        <p:spPr bwMode="auto">
          <a:xfrm>
            <a:off x="7325103" y="525352"/>
            <a:ext cx="2734688" cy="753904"/>
          </a:xfrm>
          <a:prstGeom prst="rect">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Vorlauftemperatur</a:t>
            </a:r>
          </a:p>
          <a:p>
            <a:pPr algn="ctr" eaLnBrk="1" hangingPunct="1"/>
            <a:r>
              <a:rPr lang="de-DE" altLang="de-DE" sz="1800" b="1" i="1">
                <a:solidFill>
                  <a:srgbClr val="CC3300"/>
                </a:solidFill>
              </a:rPr>
              <a:t>kleiner?</a:t>
            </a:r>
          </a:p>
        </p:txBody>
      </p:sp>
    </p:spTree>
    <p:extLst>
      <p:ext uri="{BB962C8B-B14F-4D97-AF65-F5344CB8AC3E}">
        <p14:creationId xmlns:p14="http://schemas.microsoft.com/office/powerpoint/2010/main" val="14285135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08"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09"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10" name="Rectangle 5"/>
          <p:cNvSpPr>
            <a:spLocks noChangeArrowheads="1"/>
          </p:cNvSpPr>
          <p:nvPr/>
        </p:nvSpPr>
        <p:spPr bwMode="auto">
          <a:xfrm>
            <a:off x="4084109" y="4971007"/>
            <a:ext cx="966584"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11" name="Rectangle 6"/>
          <p:cNvSpPr>
            <a:spLocks noChangeArrowheads="1"/>
          </p:cNvSpPr>
          <p:nvPr/>
        </p:nvSpPr>
        <p:spPr bwMode="auto">
          <a:xfrm>
            <a:off x="4084109" y="3223536"/>
            <a:ext cx="966584" cy="8094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12" name="Rectangle 7"/>
          <p:cNvSpPr>
            <a:spLocks noChangeArrowheads="1"/>
          </p:cNvSpPr>
          <p:nvPr/>
        </p:nvSpPr>
        <p:spPr bwMode="auto">
          <a:xfrm>
            <a:off x="4084109" y="1479240"/>
            <a:ext cx="966584"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13" name="Rectangle 8"/>
          <p:cNvSpPr>
            <a:spLocks noChangeAspect="1" noChangeArrowheads="1"/>
          </p:cNvSpPr>
          <p:nvPr/>
        </p:nvSpPr>
        <p:spPr bwMode="auto">
          <a:xfrm>
            <a:off x="1727166" y="5010686"/>
            <a:ext cx="1387184" cy="1825242"/>
          </a:xfrm>
          <a:prstGeom prst="rect">
            <a:avLst/>
          </a:prstGeom>
          <a:gradFill rotWithShape="1">
            <a:gsLst>
              <a:gs pos="0">
                <a:srgbClr val="FFCC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714" name="Group 9"/>
          <p:cNvGrpSpPr>
            <a:grpSpLocks noChangeAspect="1"/>
          </p:cNvGrpSpPr>
          <p:nvPr/>
        </p:nvGrpSpPr>
        <p:grpSpPr bwMode="auto">
          <a:xfrm>
            <a:off x="5009427" y="3144178"/>
            <a:ext cx="1515745" cy="953887"/>
            <a:chOff x="793" y="196"/>
            <a:chExt cx="121" cy="112"/>
          </a:xfrm>
        </p:grpSpPr>
        <p:sp>
          <p:nvSpPr>
            <p:cNvPr id="72795" name="Rectangle 10"/>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796" name="Group 11"/>
            <p:cNvGrpSpPr>
              <a:grpSpLocks noChangeAspect="1"/>
            </p:cNvGrpSpPr>
            <p:nvPr/>
          </p:nvGrpSpPr>
          <p:grpSpPr bwMode="auto">
            <a:xfrm>
              <a:off x="803" y="206"/>
              <a:ext cx="101" cy="93"/>
              <a:chOff x="807" y="209"/>
              <a:chExt cx="209" cy="88"/>
            </a:xfrm>
          </p:grpSpPr>
          <p:grpSp>
            <p:nvGrpSpPr>
              <p:cNvPr id="72797" name="Group 12"/>
              <p:cNvGrpSpPr>
                <a:grpSpLocks noChangeAspect="1"/>
              </p:cNvGrpSpPr>
              <p:nvPr/>
            </p:nvGrpSpPr>
            <p:grpSpPr bwMode="auto">
              <a:xfrm>
                <a:off x="807" y="209"/>
                <a:ext cx="93" cy="88"/>
                <a:chOff x="807" y="209"/>
                <a:chExt cx="93" cy="88"/>
              </a:xfrm>
            </p:grpSpPr>
            <p:sp>
              <p:nvSpPr>
                <p:cNvPr id="72804"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5"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6"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7"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8"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2798" name="Group 18"/>
              <p:cNvGrpSpPr>
                <a:grpSpLocks noChangeAspect="1"/>
              </p:cNvGrpSpPr>
              <p:nvPr/>
            </p:nvGrpSpPr>
            <p:grpSpPr bwMode="auto">
              <a:xfrm>
                <a:off x="923" y="209"/>
                <a:ext cx="93" cy="88"/>
                <a:chOff x="807" y="209"/>
                <a:chExt cx="93" cy="88"/>
              </a:xfrm>
            </p:grpSpPr>
            <p:sp>
              <p:nvSpPr>
                <p:cNvPr id="72799"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0"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1"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2"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803"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2715" name="Group 39"/>
          <p:cNvGrpSpPr>
            <a:grpSpLocks noChangeAspect="1"/>
          </p:cNvGrpSpPr>
          <p:nvPr/>
        </p:nvGrpSpPr>
        <p:grpSpPr bwMode="auto">
          <a:xfrm>
            <a:off x="5009427" y="4891648"/>
            <a:ext cx="1515745" cy="950713"/>
            <a:chOff x="793" y="196"/>
            <a:chExt cx="121" cy="112"/>
          </a:xfrm>
        </p:grpSpPr>
        <p:sp>
          <p:nvSpPr>
            <p:cNvPr id="72781" name="Rectangle 40"/>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782" name="Group 41"/>
            <p:cNvGrpSpPr>
              <a:grpSpLocks noChangeAspect="1"/>
            </p:cNvGrpSpPr>
            <p:nvPr/>
          </p:nvGrpSpPr>
          <p:grpSpPr bwMode="auto">
            <a:xfrm>
              <a:off x="803" y="206"/>
              <a:ext cx="101" cy="93"/>
              <a:chOff x="807" y="209"/>
              <a:chExt cx="209" cy="88"/>
            </a:xfrm>
          </p:grpSpPr>
          <p:grpSp>
            <p:nvGrpSpPr>
              <p:cNvPr id="72783" name="Group 42"/>
              <p:cNvGrpSpPr>
                <a:grpSpLocks noChangeAspect="1"/>
              </p:cNvGrpSpPr>
              <p:nvPr/>
            </p:nvGrpSpPr>
            <p:grpSpPr bwMode="auto">
              <a:xfrm>
                <a:off x="807" y="209"/>
                <a:ext cx="93" cy="88"/>
                <a:chOff x="807" y="209"/>
                <a:chExt cx="93" cy="88"/>
              </a:xfrm>
            </p:grpSpPr>
            <p:sp>
              <p:nvSpPr>
                <p:cNvPr id="72790"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91"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92"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93"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94"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2784" name="Group 48"/>
              <p:cNvGrpSpPr>
                <a:grpSpLocks noChangeAspect="1"/>
              </p:cNvGrpSpPr>
              <p:nvPr/>
            </p:nvGrpSpPr>
            <p:grpSpPr bwMode="auto">
              <a:xfrm>
                <a:off x="923" y="209"/>
                <a:ext cx="93" cy="88"/>
                <a:chOff x="807" y="209"/>
                <a:chExt cx="93" cy="88"/>
              </a:xfrm>
            </p:grpSpPr>
            <p:sp>
              <p:nvSpPr>
                <p:cNvPr id="72785"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86"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87"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88"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89"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72716"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17"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18" name="Rectangle 56"/>
          <p:cNvSpPr>
            <a:spLocks noChangeArrowheads="1"/>
          </p:cNvSpPr>
          <p:nvPr/>
        </p:nvSpPr>
        <p:spPr bwMode="auto">
          <a:xfrm>
            <a:off x="4084109" y="3225123"/>
            <a:ext cx="82533" cy="21426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19" name="Rectangle 57"/>
          <p:cNvSpPr>
            <a:spLocks noChangeArrowheads="1"/>
          </p:cNvSpPr>
          <p:nvPr/>
        </p:nvSpPr>
        <p:spPr bwMode="auto">
          <a:xfrm>
            <a:off x="3031817" y="5367798"/>
            <a:ext cx="1134825"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20" name="Rectangle 58"/>
          <p:cNvSpPr>
            <a:spLocks noChangeArrowheads="1"/>
          </p:cNvSpPr>
          <p:nvPr/>
        </p:nvSpPr>
        <p:spPr bwMode="auto">
          <a:xfrm>
            <a:off x="4084109" y="1479239"/>
            <a:ext cx="82533" cy="174588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21"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722" name="Group 60"/>
          <p:cNvGrpSpPr>
            <a:grpSpLocks/>
          </p:cNvGrpSpPr>
          <p:nvPr/>
        </p:nvGrpSpPr>
        <p:grpSpPr bwMode="auto">
          <a:xfrm>
            <a:off x="3450829" y="5288440"/>
            <a:ext cx="252360" cy="238075"/>
            <a:chOff x="1451" y="2931"/>
            <a:chExt cx="136" cy="136"/>
          </a:xfrm>
        </p:grpSpPr>
        <p:sp>
          <p:nvSpPr>
            <p:cNvPr id="72778"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79"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780"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2723"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24"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725" name="Group 67"/>
          <p:cNvGrpSpPr>
            <a:grpSpLocks noChangeAspect="1"/>
          </p:cNvGrpSpPr>
          <p:nvPr/>
        </p:nvGrpSpPr>
        <p:grpSpPr bwMode="auto">
          <a:xfrm>
            <a:off x="4377734" y="1160219"/>
            <a:ext cx="336479" cy="476150"/>
            <a:chOff x="801" y="1409"/>
            <a:chExt cx="32" cy="56"/>
          </a:xfrm>
        </p:grpSpPr>
        <p:grpSp>
          <p:nvGrpSpPr>
            <p:cNvPr id="72773" name="Group 68"/>
            <p:cNvGrpSpPr>
              <a:grpSpLocks noChangeAspect="1"/>
            </p:cNvGrpSpPr>
            <p:nvPr/>
          </p:nvGrpSpPr>
          <p:grpSpPr bwMode="auto">
            <a:xfrm>
              <a:off x="801" y="1428"/>
              <a:ext cx="32" cy="37"/>
              <a:chOff x="653" y="204"/>
              <a:chExt cx="32" cy="31"/>
            </a:xfrm>
          </p:grpSpPr>
          <p:sp>
            <p:nvSpPr>
              <p:cNvPr id="72775"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76"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77"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2774"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2726" name="Group 73"/>
          <p:cNvGrpSpPr>
            <a:grpSpLocks noChangeAspect="1"/>
          </p:cNvGrpSpPr>
          <p:nvPr/>
        </p:nvGrpSpPr>
        <p:grpSpPr bwMode="auto">
          <a:xfrm>
            <a:off x="4377734" y="2906102"/>
            <a:ext cx="336479" cy="476150"/>
            <a:chOff x="801" y="1409"/>
            <a:chExt cx="32" cy="56"/>
          </a:xfrm>
        </p:grpSpPr>
        <p:grpSp>
          <p:nvGrpSpPr>
            <p:cNvPr id="72768" name="Group 74"/>
            <p:cNvGrpSpPr>
              <a:grpSpLocks noChangeAspect="1"/>
            </p:cNvGrpSpPr>
            <p:nvPr/>
          </p:nvGrpSpPr>
          <p:grpSpPr bwMode="auto">
            <a:xfrm>
              <a:off x="801" y="1428"/>
              <a:ext cx="32" cy="37"/>
              <a:chOff x="653" y="204"/>
              <a:chExt cx="32" cy="31"/>
            </a:xfrm>
          </p:grpSpPr>
          <p:sp>
            <p:nvSpPr>
              <p:cNvPr id="72770"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71"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72"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2769"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2727" name="Group 79"/>
          <p:cNvGrpSpPr>
            <a:grpSpLocks noChangeAspect="1"/>
          </p:cNvGrpSpPr>
          <p:nvPr/>
        </p:nvGrpSpPr>
        <p:grpSpPr bwMode="auto">
          <a:xfrm>
            <a:off x="4377734" y="4653573"/>
            <a:ext cx="336479" cy="476150"/>
            <a:chOff x="801" y="1409"/>
            <a:chExt cx="32" cy="56"/>
          </a:xfrm>
        </p:grpSpPr>
        <p:grpSp>
          <p:nvGrpSpPr>
            <p:cNvPr id="72763" name="Group 80"/>
            <p:cNvGrpSpPr>
              <a:grpSpLocks noChangeAspect="1"/>
            </p:cNvGrpSpPr>
            <p:nvPr/>
          </p:nvGrpSpPr>
          <p:grpSpPr bwMode="auto">
            <a:xfrm>
              <a:off x="801" y="1428"/>
              <a:ext cx="32" cy="37"/>
              <a:chOff x="653" y="204"/>
              <a:chExt cx="32" cy="31"/>
            </a:xfrm>
          </p:grpSpPr>
          <p:sp>
            <p:nvSpPr>
              <p:cNvPr id="72765"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66"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67"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2764"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2728" name="Group 85"/>
          <p:cNvGrpSpPr>
            <a:grpSpLocks/>
          </p:cNvGrpSpPr>
          <p:nvPr/>
        </p:nvGrpSpPr>
        <p:grpSpPr bwMode="auto">
          <a:xfrm>
            <a:off x="4755481" y="4931327"/>
            <a:ext cx="169827" cy="158717"/>
            <a:chOff x="2154" y="2886"/>
            <a:chExt cx="68" cy="113"/>
          </a:xfrm>
        </p:grpSpPr>
        <p:sp>
          <p:nvSpPr>
            <p:cNvPr id="72761" name="Rectangle 86"/>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62" name="Rectangle 87"/>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2729" name="Group 88"/>
          <p:cNvGrpSpPr>
            <a:grpSpLocks/>
          </p:cNvGrpSpPr>
          <p:nvPr/>
        </p:nvGrpSpPr>
        <p:grpSpPr bwMode="auto">
          <a:xfrm>
            <a:off x="4755481" y="3185444"/>
            <a:ext cx="169827" cy="158717"/>
            <a:chOff x="2154" y="2886"/>
            <a:chExt cx="68" cy="113"/>
          </a:xfrm>
        </p:grpSpPr>
        <p:sp>
          <p:nvSpPr>
            <p:cNvPr id="72759" name="Rectangle 89"/>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60" name="Rectangle 90"/>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2730" name="Group 91"/>
          <p:cNvGrpSpPr>
            <a:grpSpLocks/>
          </p:cNvGrpSpPr>
          <p:nvPr/>
        </p:nvGrpSpPr>
        <p:grpSpPr bwMode="auto">
          <a:xfrm>
            <a:off x="757408" y="4096478"/>
            <a:ext cx="1514157" cy="1271320"/>
            <a:chOff x="408" y="2341"/>
            <a:chExt cx="816" cy="726"/>
          </a:xfrm>
        </p:grpSpPr>
        <p:sp>
          <p:nvSpPr>
            <p:cNvPr id="72749" name="Oval 92"/>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50" name="Line 93"/>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751" name="Line 94"/>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752" name="Line 95"/>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753" name="Rectangle 96"/>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72754" name="Rectangle 97"/>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55" name="Rectangle 98"/>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56" name="Rectangle 99"/>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2757" name="Line 100"/>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758" name="Line 101"/>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2731" name="Text Box 102"/>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a:t>
            </a:r>
            <a:r>
              <a:rPr lang="de-DE" altLang="de-DE" sz="1800" b="1">
                <a:solidFill>
                  <a:srgbClr val="CC3300"/>
                </a:solidFill>
              </a:rPr>
              <a:t>... 40 W</a:t>
            </a:r>
          </a:p>
          <a:p>
            <a:pPr eaLnBrk="1" hangingPunct="1">
              <a:lnSpc>
                <a:spcPct val="110000"/>
              </a:lnSpc>
            </a:pPr>
            <a:r>
              <a:rPr lang="de-DE" altLang="de-DE" sz="1800" b="1">
                <a:solidFill>
                  <a:srgbClr val="777777"/>
                </a:solidFill>
              </a:rPr>
              <a:t>Vorlauftemperatur</a:t>
            </a:r>
            <a:r>
              <a:rPr lang="de-DE" altLang="de-DE" sz="1800" b="1">
                <a:solidFill>
                  <a:srgbClr val="CC3300"/>
                </a:solidFill>
              </a:rPr>
              <a:t>	... 40°C</a:t>
            </a:r>
          </a:p>
          <a:p>
            <a:pPr eaLnBrk="1" hangingPunct="1">
              <a:lnSpc>
                <a:spcPct val="110000"/>
              </a:lnSpc>
            </a:pPr>
            <a:endParaRPr lang="de-DE" altLang="de-DE" sz="1800" b="1">
              <a:solidFill>
                <a:srgbClr val="CC3300"/>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72732" name="Text Box 104"/>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„warm“</a:t>
            </a:r>
          </a:p>
          <a:p>
            <a:pPr eaLnBrk="1" hangingPunct="1">
              <a:lnSpc>
                <a:spcPct val="130000"/>
              </a:lnSpc>
            </a:pPr>
            <a:r>
              <a:rPr lang="de-DE" altLang="de-DE" sz="1800">
                <a:solidFill>
                  <a:srgbClr val="5F5F5F"/>
                </a:solidFill>
              </a:rPr>
              <a:t>richtiger Durchfluss</a:t>
            </a:r>
          </a:p>
        </p:txBody>
      </p:sp>
      <p:sp>
        <p:nvSpPr>
          <p:cNvPr id="72733" name="Rectangle 105"/>
          <p:cNvSpPr>
            <a:spLocks noChangeArrowheads="1"/>
          </p:cNvSpPr>
          <p:nvPr/>
        </p:nvSpPr>
        <p:spPr bwMode="auto">
          <a:xfrm>
            <a:off x="7325103" y="525352"/>
            <a:ext cx="2734688" cy="753904"/>
          </a:xfrm>
          <a:prstGeom prst="rect">
            <a:avLst/>
          </a:prstGeom>
          <a:solidFill>
            <a:srgbClr val="FEDCF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CC3300"/>
                </a:solidFill>
                <a:miter lim="800000"/>
                <a:headEnd/>
                <a:tailEnd/>
              </a14:hiddenLine>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i="1">
                <a:solidFill>
                  <a:srgbClr val="CC3300"/>
                </a:solidFill>
              </a:rPr>
              <a:t>Vorlauftemperatur</a:t>
            </a:r>
          </a:p>
          <a:p>
            <a:pPr algn="ctr" eaLnBrk="1" hangingPunct="1"/>
            <a:r>
              <a:rPr lang="de-DE" altLang="de-DE" sz="1800" b="1" i="1">
                <a:solidFill>
                  <a:srgbClr val="CC3300"/>
                </a:solidFill>
              </a:rPr>
              <a:t>5°C kleiner!</a:t>
            </a:r>
          </a:p>
        </p:txBody>
      </p:sp>
      <p:grpSp>
        <p:nvGrpSpPr>
          <p:cNvPr id="72734" name="Group 106"/>
          <p:cNvGrpSpPr>
            <a:grpSpLocks noChangeAspect="1"/>
          </p:cNvGrpSpPr>
          <p:nvPr/>
        </p:nvGrpSpPr>
        <p:grpSpPr bwMode="auto">
          <a:xfrm>
            <a:off x="5009427" y="1398294"/>
            <a:ext cx="1515745" cy="953887"/>
            <a:chOff x="793" y="196"/>
            <a:chExt cx="121" cy="112"/>
          </a:xfrm>
        </p:grpSpPr>
        <p:sp>
          <p:nvSpPr>
            <p:cNvPr id="72735" name="Rectangle 107"/>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2736" name="Group 108"/>
            <p:cNvGrpSpPr>
              <a:grpSpLocks noChangeAspect="1"/>
            </p:cNvGrpSpPr>
            <p:nvPr/>
          </p:nvGrpSpPr>
          <p:grpSpPr bwMode="auto">
            <a:xfrm>
              <a:off x="803" y="206"/>
              <a:ext cx="101" cy="93"/>
              <a:chOff x="807" y="209"/>
              <a:chExt cx="209" cy="88"/>
            </a:xfrm>
          </p:grpSpPr>
          <p:grpSp>
            <p:nvGrpSpPr>
              <p:cNvPr id="72737" name="Group 109"/>
              <p:cNvGrpSpPr>
                <a:grpSpLocks noChangeAspect="1"/>
              </p:cNvGrpSpPr>
              <p:nvPr/>
            </p:nvGrpSpPr>
            <p:grpSpPr bwMode="auto">
              <a:xfrm>
                <a:off x="807" y="209"/>
                <a:ext cx="93" cy="88"/>
                <a:chOff x="807" y="209"/>
                <a:chExt cx="93" cy="88"/>
              </a:xfrm>
            </p:grpSpPr>
            <p:sp>
              <p:nvSpPr>
                <p:cNvPr id="72744" name="Line 110"/>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5" name="Line 111"/>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6" name="Line 112"/>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7" name="Line 113"/>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8" name="Line 114"/>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2738" name="Group 115"/>
              <p:cNvGrpSpPr>
                <a:grpSpLocks noChangeAspect="1"/>
              </p:cNvGrpSpPr>
              <p:nvPr/>
            </p:nvGrpSpPr>
            <p:grpSpPr bwMode="auto">
              <a:xfrm>
                <a:off x="923" y="209"/>
                <a:ext cx="93" cy="88"/>
                <a:chOff x="807" y="209"/>
                <a:chExt cx="93" cy="88"/>
              </a:xfrm>
            </p:grpSpPr>
            <p:sp>
              <p:nvSpPr>
                <p:cNvPr id="72739" name="Line 116"/>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0" name="Line 117"/>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1" name="Line 118"/>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2" name="Line 119"/>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743" name="Line 120"/>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Tree>
    <p:extLst>
      <p:ext uri="{BB962C8B-B14F-4D97-AF65-F5344CB8AC3E}">
        <p14:creationId xmlns:p14="http://schemas.microsoft.com/office/powerpoint/2010/main" val="47721601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56"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57"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58" name="Rectangle 5"/>
          <p:cNvSpPr>
            <a:spLocks noChangeArrowheads="1"/>
          </p:cNvSpPr>
          <p:nvPr/>
        </p:nvSpPr>
        <p:spPr bwMode="auto">
          <a:xfrm>
            <a:off x="4084109" y="4971007"/>
            <a:ext cx="966584"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59" name="Rectangle 6"/>
          <p:cNvSpPr>
            <a:spLocks noChangeArrowheads="1"/>
          </p:cNvSpPr>
          <p:nvPr/>
        </p:nvSpPr>
        <p:spPr bwMode="auto">
          <a:xfrm>
            <a:off x="4084109" y="3223536"/>
            <a:ext cx="966584" cy="8094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60" name="Rectangle 7"/>
          <p:cNvSpPr>
            <a:spLocks noChangeArrowheads="1"/>
          </p:cNvSpPr>
          <p:nvPr/>
        </p:nvSpPr>
        <p:spPr bwMode="auto">
          <a:xfrm>
            <a:off x="4084109" y="1479240"/>
            <a:ext cx="966584"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61" name="Rectangle 8"/>
          <p:cNvSpPr>
            <a:spLocks noChangeAspect="1" noChangeArrowheads="1"/>
          </p:cNvSpPr>
          <p:nvPr/>
        </p:nvSpPr>
        <p:spPr bwMode="auto">
          <a:xfrm>
            <a:off x="1727166" y="5010686"/>
            <a:ext cx="1387184" cy="1825242"/>
          </a:xfrm>
          <a:prstGeom prst="rect">
            <a:avLst/>
          </a:prstGeom>
          <a:gradFill rotWithShape="1">
            <a:gsLst>
              <a:gs pos="0">
                <a:srgbClr val="FFCC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4762" name="Group 9"/>
          <p:cNvGrpSpPr>
            <a:grpSpLocks noChangeAspect="1"/>
          </p:cNvGrpSpPr>
          <p:nvPr/>
        </p:nvGrpSpPr>
        <p:grpSpPr bwMode="auto">
          <a:xfrm>
            <a:off x="5009427" y="3144178"/>
            <a:ext cx="1515745" cy="953887"/>
            <a:chOff x="793" y="196"/>
            <a:chExt cx="121" cy="112"/>
          </a:xfrm>
        </p:grpSpPr>
        <p:sp>
          <p:nvSpPr>
            <p:cNvPr id="74843" name="Rectangle 10"/>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4844" name="Group 11"/>
            <p:cNvGrpSpPr>
              <a:grpSpLocks noChangeAspect="1"/>
            </p:cNvGrpSpPr>
            <p:nvPr/>
          </p:nvGrpSpPr>
          <p:grpSpPr bwMode="auto">
            <a:xfrm>
              <a:off x="803" y="206"/>
              <a:ext cx="101" cy="93"/>
              <a:chOff x="807" y="209"/>
              <a:chExt cx="209" cy="88"/>
            </a:xfrm>
          </p:grpSpPr>
          <p:grpSp>
            <p:nvGrpSpPr>
              <p:cNvPr id="74845" name="Group 12"/>
              <p:cNvGrpSpPr>
                <a:grpSpLocks noChangeAspect="1"/>
              </p:cNvGrpSpPr>
              <p:nvPr/>
            </p:nvGrpSpPr>
            <p:grpSpPr bwMode="auto">
              <a:xfrm>
                <a:off x="807" y="209"/>
                <a:ext cx="93" cy="88"/>
                <a:chOff x="807" y="209"/>
                <a:chExt cx="93" cy="88"/>
              </a:xfrm>
            </p:grpSpPr>
            <p:sp>
              <p:nvSpPr>
                <p:cNvPr id="74852"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53"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54"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55"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56"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4846" name="Group 18"/>
              <p:cNvGrpSpPr>
                <a:grpSpLocks noChangeAspect="1"/>
              </p:cNvGrpSpPr>
              <p:nvPr/>
            </p:nvGrpSpPr>
            <p:grpSpPr bwMode="auto">
              <a:xfrm>
                <a:off x="923" y="209"/>
                <a:ext cx="93" cy="88"/>
                <a:chOff x="807" y="209"/>
                <a:chExt cx="93" cy="88"/>
              </a:xfrm>
            </p:grpSpPr>
            <p:sp>
              <p:nvSpPr>
                <p:cNvPr id="74847"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48"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49"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50"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51"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4763" name="Group 24"/>
          <p:cNvGrpSpPr>
            <a:grpSpLocks noChangeAspect="1"/>
          </p:cNvGrpSpPr>
          <p:nvPr/>
        </p:nvGrpSpPr>
        <p:grpSpPr bwMode="auto">
          <a:xfrm>
            <a:off x="5009427" y="1399881"/>
            <a:ext cx="1515745" cy="952300"/>
            <a:chOff x="793" y="196"/>
            <a:chExt cx="121" cy="112"/>
          </a:xfrm>
        </p:grpSpPr>
        <p:sp>
          <p:nvSpPr>
            <p:cNvPr id="74829" name="Rectangle 25"/>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4830" name="Group 26"/>
            <p:cNvGrpSpPr>
              <a:grpSpLocks noChangeAspect="1"/>
            </p:cNvGrpSpPr>
            <p:nvPr/>
          </p:nvGrpSpPr>
          <p:grpSpPr bwMode="auto">
            <a:xfrm>
              <a:off x="803" y="206"/>
              <a:ext cx="101" cy="93"/>
              <a:chOff x="807" y="209"/>
              <a:chExt cx="209" cy="88"/>
            </a:xfrm>
          </p:grpSpPr>
          <p:grpSp>
            <p:nvGrpSpPr>
              <p:cNvPr id="74831" name="Group 27"/>
              <p:cNvGrpSpPr>
                <a:grpSpLocks noChangeAspect="1"/>
              </p:cNvGrpSpPr>
              <p:nvPr/>
            </p:nvGrpSpPr>
            <p:grpSpPr bwMode="auto">
              <a:xfrm>
                <a:off x="807" y="209"/>
                <a:ext cx="93" cy="88"/>
                <a:chOff x="807" y="209"/>
                <a:chExt cx="93" cy="88"/>
              </a:xfrm>
            </p:grpSpPr>
            <p:sp>
              <p:nvSpPr>
                <p:cNvPr id="74838"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39"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40"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41"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42"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4832" name="Group 33"/>
              <p:cNvGrpSpPr>
                <a:grpSpLocks noChangeAspect="1"/>
              </p:cNvGrpSpPr>
              <p:nvPr/>
            </p:nvGrpSpPr>
            <p:grpSpPr bwMode="auto">
              <a:xfrm>
                <a:off x="923" y="209"/>
                <a:ext cx="93" cy="88"/>
                <a:chOff x="807" y="209"/>
                <a:chExt cx="93" cy="88"/>
              </a:xfrm>
            </p:grpSpPr>
            <p:sp>
              <p:nvSpPr>
                <p:cNvPr id="74833"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34"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35"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36"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37"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4764" name="Group 39"/>
          <p:cNvGrpSpPr>
            <a:grpSpLocks noChangeAspect="1"/>
          </p:cNvGrpSpPr>
          <p:nvPr/>
        </p:nvGrpSpPr>
        <p:grpSpPr bwMode="auto">
          <a:xfrm>
            <a:off x="5009427" y="4891648"/>
            <a:ext cx="1515745" cy="950713"/>
            <a:chOff x="793" y="196"/>
            <a:chExt cx="121" cy="112"/>
          </a:xfrm>
        </p:grpSpPr>
        <p:sp>
          <p:nvSpPr>
            <p:cNvPr id="74815" name="Rectangle 40"/>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4816" name="Group 41"/>
            <p:cNvGrpSpPr>
              <a:grpSpLocks noChangeAspect="1"/>
            </p:cNvGrpSpPr>
            <p:nvPr/>
          </p:nvGrpSpPr>
          <p:grpSpPr bwMode="auto">
            <a:xfrm>
              <a:off x="803" y="206"/>
              <a:ext cx="101" cy="93"/>
              <a:chOff x="807" y="209"/>
              <a:chExt cx="209" cy="88"/>
            </a:xfrm>
          </p:grpSpPr>
          <p:grpSp>
            <p:nvGrpSpPr>
              <p:cNvPr id="74817" name="Group 42"/>
              <p:cNvGrpSpPr>
                <a:grpSpLocks noChangeAspect="1"/>
              </p:cNvGrpSpPr>
              <p:nvPr/>
            </p:nvGrpSpPr>
            <p:grpSpPr bwMode="auto">
              <a:xfrm>
                <a:off x="807" y="209"/>
                <a:ext cx="93" cy="88"/>
                <a:chOff x="807" y="209"/>
                <a:chExt cx="93" cy="88"/>
              </a:xfrm>
            </p:grpSpPr>
            <p:sp>
              <p:nvSpPr>
                <p:cNvPr id="74824"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5"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6"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7"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8"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4818" name="Group 48"/>
              <p:cNvGrpSpPr>
                <a:grpSpLocks noChangeAspect="1"/>
              </p:cNvGrpSpPr>
              <p:nvPr/>
            </p:nvGrpSpPr>
            <p:grpSpPr bwMode="auto">
              <a:xfrm>
                <a:off x="923" y="209"/>
                <a:ext cx="93" cy="88"/>
                <a:chOff x="807" y="209"/>
                <a:chExt cx="93" cy="88"/>
              </a:xfrm>
            </p:grpSpPr>
            <p:sp>
              <p:nvSpPr>
                <p:cNvPr id="74819"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0"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1"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2"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23"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74765"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66"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67" name="Rectangle 56"/>
          <p:cNvSpPr>
            <a:spLocks noChangeArrowheads="1"/>
          </p:cNvSpPr>
          <p:nvPr/>
        </p:nvSpPr>
        <p:spPr bwMode="auto">
          <a:xfrm>
            <a:off x="4084109" y="3225123"/>
            <a:ext cx="82533" cy="21426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68" name="Rectangle 57"/>
          <p:cNvSpPr>
            <a:spLocks noChangeArrowheads="1"/>
          </p:cNvSpPr>
          <p:nvPr/>
        </p:nvSpPr>
        <p:spPr bwMode="auto">
          <a:xfrm>
            <a:off x="3031817" y="5367798"/>
            <a:ext cx="1134825"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69" name="Rectangle 58"/>
          <p:cNvSpPr>
            <a:spLocks noChangeArrowheads="1"/>
          </p:cNvSpPr>
          <p:nvPr/>
        </p:nvSpPr>
        <p:spPr bwMode="auto">
          <a:xfrm>
            <a:off x="4084109" y="1479239"/>
            <a:ext cx="82533" cy="174588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70"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4771" name="Group 60"/>
          <p:cNvGrpSpPr>
            <a:grpSpLocks/>
          </p:cNvGrpSpPr>
          <p:nvPr/>
        </p:nvGrpSpPr>
        <p:grpSpPr bwMode="auto">
          <a:xfrm>
            <a:off x="3450829" y="5288440"/>
            <a:ext cx="252360" cy="238075"/>
            <a:chOff x="1451" y="2931"/>
            <a:chExt cx="136" cy="136"/>
          </a:xfrm>
        </p:grpSpPr>
        <p:sp>
          <p:nvSpPr>
            <p:cNvPr id="74812"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813"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814"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4772"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73"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4774" name="Group 67"/>
          <p:cNvGrpSpPr>
            <a:grpSpLocks noChangeAspect="1"/>
          </p:cNvGrpSpPr>
          <p:nvPr/>
        </p:nvGrpSpPr>
        <p:grpSpPr bwMode="auto">
          <a:xfrm>
            <a:off x="4377734" y="1160219"/>
            <a:ext cx="336479" cy="476150"/>
            <a:chOff x="801" y="1409"/>
            <a:chExt cx="32" cy="56"/>
          </a:xfrm>
        </p:grpSpPr>
        <p:grpSp>
          <p:nvGrpSpPr>
            <p:cNvPr id="74807" name="Group 68"/>
            <p:cNvGrpSpPr>
              <a:grpSpLocks noChangeAspect="1"/>
            </p:cNvGrpSpPr>
            <p:nvPr/>
          </p:nvGrpSpPr>
          <p:grpSpPr bwMode="auto">
            <a:xfrm>
              <a:off x="801" y="1428"/>
              <a:ext cx="32" cy="37"/>
              <a:chOff x="653" y="204"/>
              <a:chExt cx="32" cy="31"/>
            </a:xfrm>
          </p:grpSpPr>
          <p:sp>
            <p:nvSpPr>
              <p:cNvPr id="74809" name="AutoShape 69"/>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810" name="Line 70"/>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11" name="Line 71"/>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4808" name="Rectangle 7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4775" name="Group 73"/>
          <p:cNvGrpSpPr>
            <a:grpSpLocks noChangeAspect="1"/>
          </p:cNvGrpSpPr>
          <p:nvPr/>
        </p:nvGrpSpPr>
        <p:grpSpPr bwMode="auto">
          <a:xfrm>
            <a:off x="4377734" y="2906102"/>
            <a:ext cx="336479" cy="476150"/>
            <a:chOff x="801" y="1409"/>
            <a:chExt cx="32" cy="56"/>
          </a:xfrm>
        </p:grpSpPr>
        <p:grpSp>
          <p:nvGrpSpPr>
            <p:cNvPr id="74802" name="Group 74"/>
            <p:cNvGrpSpPr>
              <a:grpSpLocks noChangeAspect="1"/>
            </p:cNvGrpSpPr>
            <p:nvPr/>
          </p:nvGrpSpPr>
          <p:grpSpPr bwMode="auto">
            <a:xfrm>
              <a:off x="801" y="1428"/>
              <a:ext cx="32" cy="37"/>
              <a:chOff x="653" y="204"/>
              <a:chExt cx="32" cy="31"/>
            </a:xfrm>
          </p:grpSpPr>
          <p:sp>
            <p:nvSpPr>
              <p:cNvPr id="74804" name="AutoShape 75"/>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805" name="Line 76"/>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06" name="Line 77"/>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4803" name="Rectangle 7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4776" name="Group 79"/>
          <p:cNvGrpSpPr>
            <a:grpSpLocks noChangeAspect="1"/>
          </p:cNvGrpSpPr>
          <p:nvPr/>
        </p:nvGrpSpPr>
        <p:grpSpPr bwMode="auto">
          <a:xfrm>
            <a:off x="4377734" y="4653573"/>
            <a:ext cx="336479" cy="476150"/>
            <a:chOff x="801" y="1409"/>
            <a:chExt cx="32" cy="56"/>
          </a:xfrm>
        </p:grpSpPr>
        <p:grpSp>
          <p:nvGrpSpPr>
            <p:cNvPr id="74797" name="Group 80"/>
            <p:cNvGrpSpPr>
              <a:grpSpLocks noChangeAspect="1"/>
            </p:cNvGrpSpPr>
            <p:nvPr/>
          </p:nvGrpSpPr>
          <p:grpSpPr bwMode="auto">
            <a:xfrm>
              <a:off x="801" y="1428"/>
              <a:ext cx="32" cy="37"/>
              <a:chOff x="653" y="204"/>
              <a:chExt cx="32" cy="31"/>
            </a:xfrm>
          </p:grpSpPr>
          <p:sp>
            <p:nvSpPr>
              <p:cNvPr id="74799" name="AutoShape 81"/>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800" name="Line 82"/>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801" name="Line 83"/>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4798" name="Rectangle 84"/>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4777" name="Group 85"/>
          <p:cNvGrpSpPr>
            <a:grpSpLocks/>
          </p:cNvGrpSpPr>
          <p:nvPr/>
        </p:nvGrpSpPr>
        <p:grpSpPr bwMode="auto">
          <a:xfrm>
            <a:off x="4755481" y="4931327"/>
            <a:ext cx="169827" cy="158717"/>
            <a:chOff x="2154" y="2886"/>
            <a:chExt cx="68" cy="113"/>
          </a:xfrm>
        </p:grpSpPr>
        <p:sp>
          <p:nvSpPr>
            <p:cNvPr id="74795" name="Rectangle 86"/>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96" name="Rectangle 87"/>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4778" name="Group 88"/>
          <p:cNvGrpSpPr>
            <a:grpSpLocks/>
          </p:cNvGrpSpPr>
          <p:nvPr/>
        </p:nvGrpSpPr>
        <p:grpSpPr bwMode="auto">
          <a:xfrm>
            <a:off x="4755481" y="3185444"/>
            <a:ext cx="169827" cy="158717"/>
            <a:chOff x="2154" y="2886"/>
            <a:chExt cx="68" cy="113"/>
          </a:xfrm>
        </p:grpSpPr>
        <p:sp>
          <p:nvSpPr>
            <p:cNvPr id="74793" name="Rectangle 89"/>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94" name="Rectangle 90"/>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4779" name="Group 91"/>
          <p:cNvGrpSpPr>
            <a:grpSpLocks/>
          </p:cNvGrpSpPr>
          <p:nvPr/>
        </p:nvGrpSpPr>
        <p:grpSpPr bwMode="auto">
          <a:xfrm>
            <a:off x="757408" y="4096478"/>
            <a:ext cx="1514157" cy="1271320"/>
            <a:chOff x="408" y="2341"/>
            <a:chExt cx="816" cy="726"/>
          </a:xfrm>
        </p:grpSpPr>
        <p:sp>
          <p:nvSpPr>
            <p:cNvPr id="74783" name="Oval 92"/>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84" name="Line 93"/>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785" name="Line 94"/>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786" name="Line 95"/>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787" name="Rectangle 96"/>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74788" name="Rectangle 97"/>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89" name="Rectangle 98"/>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90" name="Rectangle 99"/>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4791" name="Line 100"/>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792" name="Line 101"/>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4780" name="Text Box 102"/>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a:solidFill>
                  <a:srgbClr val="777777"/>
                </a:solidFill>
              </a:rPr>
              <a:t>„Morgens aufheizen“</a:t>
            </a:r>
          </a:p>
          <a:p>
            <a:pPr eaLnBrk="1" hangingPunct="1">
              <a:lnSpc>
                <a:spcPct val="110000"/>
              </a:lnSpc>
            </a:pPr>
            <a:endParaRPr lang="de-DE" altLang="de-DE" sz="1800" b="1" u="sng">
              <a:solidFill>
                <a:srgbClr val="777777"/>
              </a:solidFill>
            </a:endParaRPr>
          </a:p>
          <a:p>
            <a:pPr eaLnBrk="1" hangingPunct="1">
              <a:lnSpc>
                <a:spcPct val="110000"/>
              </a:lnSpc>
            </a:pPr>
            <a:r>
              <a:rPr lang="de-DE" altLang="de-DE" sz="1800" b="1">
                <a:solidFill>
                  <a:srgbClr val="777777"/>
                </a:solidFill>
              </a:rPr>
              <a:t>Heizung: EIN</a:t>
            </a:r>
          </a:p>
          <a:p>
            <a:pPr eaLnBrk="1" hangingPunct="1">
              <a:lnSpc>
                <a:spcPct val="110000"/>
              </a:lnSpc>
            </a:pPr>
            <a:r>
              <a:rPr lang="de-DE" altLang="de-DE" sz="1800" b="1">
                <a:solidFill>
                  <a:srgbClr val="777777"/>
                </a:solidFill>
              </a:rPr>
              <a:t>Thermostatventile geöffnet</a:t>
            </a:r>
          </a:p>
          <a:p>
            <a:pPr eaLnBrk="1" hangingPunct="1">
              <a:lnSpc>
                <a:spcPct val="110000"/>
              </a:lnSpc>
            </a:pPr>
            <a:r>
              <a:rPr lang="de-DE" altLang="de-DE" sz="1800" b="1">
                <a:solidFill>
                  <a:srgbClr val="777777"/>
                </a:solidFill>
              </a:rPr>
              <a:t>Pumpe: 	EIN    	... 40 W</a:t>
            </a:r>
          </a:p>
          <a:p>
            <a:pPr eaLnBrk="1" hangingPunct="1">
              <a:lnSpc>
                <a:spcPct val="110000"/>
              </a:lnSpc>
            </a:pPr>
            <a:r>
              <a:rPr lang="de-DE" altLang="de-DE" sz="1800" b="1">
                <a:solidFill>
                  <a:srgbClr val="777777"/>
                </a:solidFill>
              </a:rPr>
              <a:t>Vorlauftemperatur	... 40°C</a:t>
            </a: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endParaRPr lang="de-DE" altLang="de-DE" sz="1800" b="1">
              <a:solidFill>
                <a:srgbClr val="777777"/>
              </a:solidFill>
            </a:endParaRPr>
          </a:p>
          <a:p>
            <a:pPr eaLnBrk="1" hangingPunct="1">
              <a:lnSpc>
                <a:spcPct val="110000"/>
              </a:lnSpc>
            </a:pPr>
            <a:r>
              <a:rPr lang="de-DE" altLang="de-DE" sz="1800" b="1">
                <a:solidFill>
                  <a:srgbClr val="777777"/>
                </a:solidFill>
              </a:rPr>
              <a:t>5°C</a:t>
            </a:r>
          </a:p>
          <a:p>
            <a:pPr eaLnBrk="1" hangingPunct="1">
              <a:lnSpc>
                <a:spcPct val="110000"/>
              </a:lnSpc>
            </a:pPr>
            <a:endParaRPr lang="de-DE" altLang="de-DE" sz="1800" b="1">
              <a:solidFill>
                <a:srgbClr val="777777"/>
              </a:solidFill>
            </a:endParaRPr>
          </a:p>
        </p:txBody>
      </p:sp>
      <p:sp>
        <p:nvSpPr>
          <p:cNvPr id="74781" name="Text Box 104"/>
          <p:cNvSpPr txBox="1">
            <a:spLocks noChangeArrowheads="1"/>
          </p:cNvSpPr>
          <p:nvPr/>
        </p:nvSpPr>
        <p:spPr bwMode="auto">
          <a:xfrm>
            <a:off x="7493343" y="1557012"/>
            <a:ext cx="3198140" cy="48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30000"/>
              </a:lnSpc>
            </a:pPr>
            <a:r>
              <a:rPr lang="de-DE" altLang="de-DE" sz="1800">
                <a:solidFill>
                  <a:srgbClr val="CC3300"/>
                </a:solidFill>
              </a:rPr>
              <a:t>„warm“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„warm“</a:t>
            </a:r>
          </a:p>
          <a:p>
            <a:pPr eaLnBrk="1" hangingPunct="1">
              <a:lnSpc>
                <a:spcPct val="130000"/>
              </a:lnSpc>
            </a:pPr>
            <a:r>
              <a:rPr lang="de-DE" altLang="de-DE" sz="1800">
                <a:solidFill>
                  <a:srgbClr val="5F5F5F"/>
                </a:solidFill>
              </a:rPr>
              <a:t>richtiger Durchfluss</a:t>
            </a: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endParaRPr lang="de-DE" altLang="de-DE" sz="1800">
              <a:solidFill>
                <a:srgbClr val="5F5F5F"/>
              </a:solidFill>
            </a:endParaRPr>
          </a:p>
          <a:p>
            <a:pPr eaLnBrk="1" hangingPunct="1">
              <a:lnSpc>
                <a:spcPct val="130000"/>
              </a:lnSpc>
            </a:pPr>
            <a:r>
              <a:rPr lang="de-DE" altLang="de-DE" sz="1800">
                <a:solidFill>
                  <a:srgbClr val="CC3300"/>
                </a:solidFill>
              </a:rPr>
              <a:t>„warm“</a:t>
            </a:r>
          </a:p>
          <a:p>
            <a:pPr eaLnBrk="1" hangingPunct="1">
              <a:lnSpc>
                <a:spcPct val="130000"/>
              </a:lnSpc>
            </a:pPr>
            <a:r>
              <a:rPr lang="de-DE" altLang="de-DE" sz="1800">
                <a:solidFill>
                  <a:srgbClr val="5F5F5F"/>
                </a:solidFill>
              </a:rPr>
              <a:t>richtiger Durchfluss</a:t>
            </a:r>
          </a:p>
        </p:txBody>
      </p:sp>
      <p:sp>
        <p:nvSpPr>
          <p:cNvPr id="3502185" name="Text Box 105"/>
          <p:cNvSpPr txBox="1">
            <a:spLocks noChangeArrowheads="1"/>
          </p:cNvSpPr>
          <p:nvPr/>
        </p:nvSpPr>
        <p:spPr bwMode="auto">
          <a:xfrm>
            <a:off x="7450490" y="1041181"/>
            <a:ext cx="3240994" cy="38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i="1">
                <a:solidFill>
                  <a:srgbClr val="000000"/>
                </a:solidFill>
                <a:latin typeface="Calibri" panose="020F0502020204030204" pitchFamily="34" charset="0"/>
              </a:rPr>
              <a:t>„ ... g e s c h a f f t !“</a:t>
            </a:r>
          </a:p>
        </p:txBody>
      </p:sp>
    </p:spTree>
    <p:extLst>
      <p:ext uri="{BB962C8B-B14F-4D97-AF65-F5344CB8AC3E}">
        <p14:creationId xmlns:p14="http://schemas.microsoft.com/office/powerpoint/2010/main" val="3534561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02185"/>
                                        </p:tgtEl>
                                        <p:attrNameLst>
                                          <p:attrName>style.visibility</p:attrName>
                                        </p:attrNameLst>
                                      </p:cBhvr>
                                      <p:to>
                                        <p:strVal val="visible"/>
                                      </p:to>
                                    </p:set>
                                    <p:animEffect transition="in" filter="wipe(left)">
                                      <p:cBhvr>
                                        <p:cTn id="7" dur="1000"/>
                                        <p:tgtEl>
                                          <p:spTgt spid="3502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8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ChangeArrowheads="1"/>
          </p:cNvSpPr>
          <p:nvPr/>
        </p:nvSpPr>
        <p:spPr bwMode="auto">
          <a:xfrm>
            <a:off x="6482317" y="2191878"/>
            <a:ext cx="547573" cy="79358"/>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04" name="Rectangle 3"/>
          <p:cNvSpPr>
            <a:spLocks noChangeArrowheads="1"/>
          </p:cNvSpPr>
          <p:nvPr/>
        </p:nvSpPr>
        <p:spPr bwMode="auto">
          <a:xfrm>
            <a:off x="6482317" y="3939348"/>
            <a:ext cx="547573" cy="80946"/>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05" name="Rectangle 4"/>
          <p:cNvSpPr>
            <a:spLocks noChangeArrowheads="1"/>
          </p:cNvSpPr>
          <p:nvPr/>
        </p:nvSpPr>
        <p:spPr bwMode="auto">
          <a:xfrm>
            <a:off x="6482317" y="5685232"/>
            <a:ext cx="54757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06" name="Rectangle 5"/>
          <p:cNvSpPr>
            <a:spLocks noChangeArrowheads="1"/>
          </p:cNvSpPr>
          <p:nvPr/>
        </p:nvSpPr>
        <p:spPr bwMode="auto">
          <a:xfrm>
            <a:off x="4084109" y="4971007"/>
            <a:ext cx="966584"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07" name="Rectangle 6"/>
          <p:cNvSpPr>
            <a:spLocks noChangeArrowheads="1"/>
          </p:cNvSpPr>
          <p:nvPr/>
        </p:nvSpPr>
        <p:spPr bwMode="auto">
          <a:xfrm>
            <a:off x="4084109" y="3223536"/>
            <a:ext cx="966584" cy="8094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08" name="Rectangle 7"/>
          <p:cNvSpPr>
            <a:spLocks noChangeArrowheads="1"/>
          </p:cNvSpPr>
          <p:nvPr/>
        </p:nvSpPr>
        <p:spPr bwMode="auto">
          <a:xfrm>
            <a:off x="4084109" y="1479240"/>
            <a:ext cx="966584"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09" name="Rectangle 8"/>
          <p:cNvSpPr>
            <a:spLocks noChangeAspect="1" noChangeArrowheads="1"/>
          </p:cNvSpPr>
          <p:nvPr/>
        </p:nvSpPr>
        <p:spPr bwMode="auto">
          <a:xfrm>
            <a:off x="1727166" y="5010686"/>
            <a:ext cx="1387184" cy="1825242"/>
          </a:xfrm>
          <a:prstGeom prst="rect">
            <a:avLst/>
          </a:prstGeom>
          <a:gradFill rotWithShape="1">
            <a:gsLst>
              <a:gs pos="0">
                <a:srgbClr val="FFCC00"/>
              </a:gs>
              <a:gs pos="100000">
                <a:srgbClr val="0099CC"/>
              </a:gs>
            </a:gsLst>
            <a:lin ang="5400000" scaled="1"/>
          </a:gradFill>
          <a:ln w="76200" cmpd="tri">
            <a:solidFill>
              <a:schemeClr val="tx1"/>
            </a:solidFill>
            <a:miter lim="800000"/>
            <a:headEnd/>
            <a:tailEnd/>
          </a:ln>
          <a:effectLst>
            <a:prstShdw prst="shdw12">
              <a:srgbClr val="C0C0C0">
                <a:alpha val="50000"/>
              </a:srgbClr>
            </a:prstShdw>
          </a:effec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6810" name="Group 9"/>
          <p:cNvGrpSpPr>
            <a:grpSpLocks noChangeAspect="1"/>
          </p:cNvGrpSpPr>
          <p:nvPr/>
        </p:nvGrpSpPr>
        <p:grpSpPr bwMode="auto">
          <a:xfrm>
            <a:off x="5009427" y="3144178"/>
            <a:ext cx="1515745" cy="953887"/>
            <a:chOff x="793" y="196"/>
            <a:chExt cx="121" cy="112"/>
          </a:xfrm>
        </p:grpSpPr>
        <p:sp>
          <p:nvSpPr>
            <p:cNvPr id="76890" name="Rectangle 10"/>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6891" name="Group 11"/>
            <p:cNvGrpSpPr>
              <a:grpSpLocks noChangeAspect="1"/>
            </p:cNvGrpSpPr>
            <p:nvPr/>
          </p:nvGrpSpPr>
          <p:grpSpPr bwMode="auto">
            <a:xfrm>
              <a:off x="803" y="206"/>
              <a:ext cx="101" cy="93"/>
              <a:chOff x="807" y="209"/>
              <a:chExt cx="209" cy="88"/>
            </a:xfrm>
          </p:grpSpPr>
          <p:grpSp>
            <p:nvGrpSpPr>
              <p:cNvPr id="76892" name="Group 12"/>
              <p:cNvGrpSpPr>
                <a:grpSpLocks noChangeAspect="1"/>
              </p:cNvGrpSpPr>
              <p:nvPr/>
            </p:nvGrpSpPr>
            <p:grpSpPr bwMode="auto">
              <a:xfrm>
                <a:off x="807" y="209"/>
                <a:ext cx="93" cy="88"/>
                <a:chOff x="807" y="209"/>
                <a:chExt cx="93" cy="88"/>
              </a:xfrm>
            </p:grpSpPr>
            <p:sp>
              <p:nvSpPr>
                <p:cNvPr id="76899" name="Line 1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900" name="Line 1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901" name="Line 1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902" name="Line 1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903" name="Line 1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6893" name="Group 18"/>
              <p:cNvGrpSpPr>
                <a:grpSpLocks noChangeAspect="1"/>
              </p:cNvGrpSpPr>
              <p:nvPr/>
            </p:nvGrpSpPr>
            <p:grpSpPr bwMode="auto">
              <a:xfrm>
                <a:off x="923" y="209"/>
                <a:ext cx="93" cy="88"/>
                <a:chOff x="807" y="209"/>
                <a:chExt cx="93" cy="88"/>
              </a:xfrm>
            </p:grpSpPr>
            <p:sp>
              <p:nvSpPr>
                <p:cNvPr id="76894" name="Line 1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95" name="Line 2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96" name="Line 2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97" name="Line 2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98" name="Line 2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6811" name="Group 24"/>
          <p:cNvGrpSpPr>
            <a:grpSpLocks noChangeAspect="1"/>
          </p:cNvGrpSpPr>
          <p:nvPr/>
        </p:nvGrpSpPr>
        <p:grpSpPr bwMode="auto">
          <a:xfrm>
            <a:off x="5009427" y="1399881"/>
            <a:ext cx="1515745" cy="952300"/>
            <a:chOff x="793" y="196"/>
            <a:chExt cx="121" cy="112"/>
          </a:xfrm>
        </p:grpSpPr>
        <p:sp>
          <p:nvSpPr>
            <p:cNvPr id="76876" name="Rectangle 25"/>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6877" name="Group 26"/>
            <p:cNvGrpSpPr>
              <a:grpSpLocks noChangeAspect="1"/>
            </p:cNvGrpSpPr>
            <p:nvPr/>
          </p:nvGrpSpPr>
          <p:grpSpPr bwMode="auto">
            <a:xfrm>
              <a:off x="803" y="206"/>
              <a:ext cx="101" cy="93"/>
              <a:chOff x="807" y="209"/>
              <a:chExt cx="209" cy="88"/>
            </a:xfrm>
          </p:grpSpPr>
          <p:grpSp>
            <p:nvGrpSpPr>
              <p:cNvPr id="76878" name="Group 27"/>
              <p:cNvGrpSpPr>
                <a:grpSpLocks noChangeAspect="1"/>
              </p:cNvGrpSpPr>
              <p:nvPr/>
            </p:nvGrpSpPr>
            <p:grpSpPr bwMode="auto">
              <a:xfrm>
                <a:off x="807" y="209"/>
                <a:ext cx="93" cy="88"/>
                <a:chOff x="807" y="209"/>
                <a:chExt cx="93" cy="88"/>
              </a:xfrm>
            </p:grpSpPr>
            <p:sp>
              <p:nvSpPr>
                <p:cNvPr id="76885" name="Line 28"/>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6" name="Line 29"/>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7" name="Line 30"/>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8" name="Line 31"/>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9" name="Line 32"/>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6879" name="Group 33"/>
              <p:cNvGrpSpPr>
                <a:grpSpLocks noChangeAspect="1"/>
              </p:cNvGrpSpPr>
              <p:nvPr/>
            </p:nvGrpSpPr>
            <p:grpSpPr bwMode="auto">
              <a:xfrm>
                <a:off x="923" y="209"/>
                <a:ext cx="93" cy="88"/>
                <a:chOff x="807" y="209"/>
                <a:chExt cx="93" cy="88"/>
              </a:xfrm>
            </p:grpSpPr>
            <p:sp>
              <p:nvSpPr>
                <p:cNvPr id="76880" name="Line 34"/>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1" name="Line 35"/>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2" name="Line 36"/>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3" name="Line 37"/>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84" name="Line 38"/>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nvGrpSpPr>
          <p:cNvPr id="76812" name="Group 39"/>
          <p:cNvGrpSpPr>
            <a:grpSpLocks noChangeAspect="1"/>
          </p:cNvGrpSpPr>
          <p:nvPr/>
        </p:nvGrpSpPr>
        <p:grpSpPr bwMode="auto">
          <a:xfrm>
            <a:off x="5009427" y="4891648"/>
            <a:ext cx="1515745" cy="950713"/>
            <a:chOff x="793" y="196"/>
            <a:chExt cx="121" cy="112"/>
          </a:xfrm>
        </p:grpSpPr>
        <p:sp>
          <p:nvSpPr>
            <p:cNvPr id="76862" name="Rectangle 40"/>
            <p:cNvSpPr>
              <a:spLocks noChangeAspect="1" noChangeArrowheads="1"/>
            </p:cNvSpPr>
            <p:nvPr/>
          </p:nvSpPr>
          <p:spPr bwMode="auto">
            <a:xfrm>
              <a:off x="793" y="196"/>
              <a:ext cx="121" cy="112"/>
            </a:xfrm>
            <a:prstGeom prst="rect">
              <a:avLst/>
            </a:prstGeom>
            <a:gradFill rotWithShape="1">
              <a:gsLst>
                <a:gs pos="0">
                  <a:srgbClr val="FFCC00"/>
                </a:gs>
                <a:gs pos="100000">
                  <a:srgbClr val="0099CC"/>
                </a:gs>
              </a:gsLst>
              <a:lin ang="5400000" scaled="1"/>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6863" name="Group 41"/>
            <p:cNvGrpSpPr>
              <a:grpSpLocks noChangeAspect="1"/>
            </p:cNvGrpSpPr>
            <p:nvPr/>
          </p:nvGrpSpPr>
          <p:grpSpPr bwMode="auto">
            <a:xfrm>
              <a:off x="803" y="206"/>
              <a:ext cx="101" cy="93"/>
              <a:chOff x="807" y="209"/>
              <a:chExt cx="209" cy="88"/>
            </a:xfrm>
          </p:grpSpPr>
          <p:grpSp>
            <p:nvGrpSpPr>
              <p:cNvPr id="76864" name="Group 42"/>
              <p:cNvGrpSpPr>
                <a:grpSpLocks noChangeAspect="1"/>
              </p:cNvGrpSpPr>
              <p:nvPr/>
            </p:nvGrpSpPr>
            <p:grpSpPr bwMode="auto">
              <a:xfrm>
                <a:off x="807" y="209"/>
                <a:ext cx="93" cy="88"/>
                <a:chOff x="807" y="209"/>
                <a:chExt cx="93" cy="88"/>
              </a:xfrm>
            </p:grpSpPr>
            <p:sp>
              <p:nvSpPr>
                <p:cNvPr id="76871" name="Line 43"/>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72" name="Line 44"/>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73" name="Line 45"/>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74" name="Line 46"/>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75" name="Line 47"/>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6865" name="Group 48"/>
              <p:cNvGrpSpPr>
                <a:grpSpLocks noChangeAspect="1"/>
              </p:cNvGrpSpPr>
              <p:nvPr/>
            </p:nvGrpSpPr>
            <p:grpSpPr bwMode="auto">
              <a:xfrm>
                <a:off x="923" y="209"/>
                <a:ext cx="93" cy="88"/>
                <a:chOff x="807" y="209"/>
                <a:chExt cx="93" cy="88"/>
              </a:xfrm>
            </p:grpSpPr>
            <p:sp>
              <p:nvSpPr>
                <p:cNvPr id="76866" name="Line 4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67" name="Line 5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68" name="Line 5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69" name="Line 5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70" name="Line 5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76813" name="Rectangle 54"/>
          <p:cNvSpPr>
            <a:spLocks noChangeArrowheads="1"/>
          </p:cNvSpPr>
          <p:nvPr/>
        </p:nvSpPr>
        <p:spPr bwMode="auto">
          <a:xfrm>
            <a:off x="3031817" y="6320098"/>
            <a:ext cx="3913953" cy="79358"/>
          </a:xfrm>
          <a:prstGeom prst="rect">
            <a:avLst/>
          </a:prstGeom>
          <a:gradFill rotWithShape="1">
            <a:gsLst>
              <a:gs pos="0">
                <a:srgbClr val="0099CC"/>
              </a:gs>
              <a:gs pos="100000">
                <a:srgbClr val="0099C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14" name="Rectangle 55"/>
          <p:cNvSpPr>
            <a:spLocks noChangeArrowheads="1"/>
          </p:cNvSpPr>
          <p:nvPr/>
        </p:nvSpPr>
        <p:spPr bwMode="auto">
          <a:xfrm>
            <a:off x="6945770" y="4017120"/>
            <a:ext cx="84120" cy="2382337"/>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15" name="Rectangle 56"/>
          <p:cNvSpPr>
            <a:spLocks noChangeArrowheads="1"/>
          </p:cNvSpPr>
          <p:nvPr/>
        </p:nvSpPr>
        <p:spPr bwMode="auto">
          <a:xfrm>
            <a:off x="4084109" y="3225123"/>
            <a:ext cx="82533" cy="21426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16" name="Rectangle 57"/>
          <p:cNvSpPr>
            <a:spLocks noChangeArrowheads="1"/>
          </p:cNvSpPr>
          <p:nvPr/>
        </p:nvSpPr>
        <p:spPr bwMode="auto">
          <a:xfrm>
            <a:off x="3031817" y="5367798"/>
            <a:ext cx="1134825" cy="7935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17" name="Rectangle 58"/>
          <p:cNvSpPr>
            <a:spLocks noChangeArrowheads="1"/>
          </p:cNvSpPr>
          <p:nvPr/>
        </p:nvSpPr>
        <p:spPr bwMode="auto">
          <a:xfrm>
            <a:off x="4084109" y="1479239"/>
            <a:ext cx="82533" cy="174588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18" name="Rectangle 59"/>
          <p:cNvSpPr>
            <a:spLocks noChangeArrowheads="1"/>
          </p:cNvSpPr>
          <p:nvPr/>
        </p:nvSpPr>
        <p:spPr bwMode="auto">
          <a:xfrm>
            <a:off x="6945770" y="2191878"/>
            <a:ext cx="84120" cy="1747470"/>
          </a:xfrm>
          <a:prstGeom prst="rect">
            <a:avLst/>
          </a:prstGeom>
          <a:gradFill rotWithShape="1">
            <a:gsLst>
              <a:gs pos="0">
                <a:srgbClr val="0099CC"/>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6819" name="Group 60"/>
          <p:cNvGrpSpPr>
            <a:grpSpLocks/>
          </p:cNvGrpSpPr>
          <p:nvPr/>
        </p:nvGrpSpPr>
        <p:grpSpPr bwMode="auto">
          <a:xfrm>
            <a:off x="3450829" y="5288440"/>
            <a:ext cx="252360" cy="238075"/>
            <a:chOff x="1451" y="2931"/>
            <a:chExt cx="136" cy="136"/>
          </a:xfrm>
        </p:grpSpPr>
        <p:sp>
          <p:nvSpPr>
            <p:cNvPr id="76859" name="Oval 61"/>
            <p:cNvSpPr>
              <a:spLocks noChangeAspect="1" noChangeArrowheads="1"/>
            </p:cNvSpPr>
            <p:nvPr/>
          </p:nvSpPr>
          <p:spPr bwMode="auto">
            <a:xfrm>
              <a:off x="1451" y="2931"/>
              <a:ext cx="136" cy="136"/>
            </a:xfrm>
            <a:prstGeom prst="ellipse">
              <a:avLst/>
            </a:prstGeom>
            <a:solidFill>
              <a:schemeClr val="bg1"/>
            </a:solidFill>
            <a:ln w="9525">
              <a:solidFill>
                <a:srgbClr val="000000"/>
              </a:solidFill>
              <a:round/>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60" name="Line 62"/>
            <p:cNvSpPr>
              <a:spLocks noChangeShapeType="1"/>
            </p:cNvSpPr>
            <p:nvPr/>
          </p:nvSpPr>
          <p:spPr bwMode="auto">
            <a:xfrm>
              <a:off x="1519" y="2931"/>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861" name="Line 63"/>
            <p:cNvSpPr>
              <a:spLocks noChangeShapeType="1"/>
            </p:cNvSpPr>
            <p:nvPr/>
          </p:nvSpPr>
          <p:spPr bwMode="auto">
            <a:xfrm flipH="1">
              <a:off x="1519" y="2999"/>
              <a:ext cx="68"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6820" name="AutoShape 64"/>
          <p:cNvSpPr>
            <a:spLocks noChangeArrowheads="1"/>
          </p:cNvSpPr>
          <p:nvPr/>
        </p:nvSpPr>
        <p:spPr bwMode="auto">
          <a:xfrm>
            <a:off x="3871429" y="4217103"/>
            <a:ext cx="126973" cy="357112"/>
          </a:xfrm>
          <a:prstGeom prst="upArrow">
            <a:avLst>
              <a:gd name="adj1" fmla="val 50000"/>
              <a:gd name="adj2" fmla="val 70312"/>
            </a:avLst>
          </a:prstGeom>
          <a:solidFill>
            <a:srgbClr val="FF3300"/>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21" name="AutoShape 65"/>
          <p:cNvSpPr>
            <a:spLocks noChangeArrowheads="1"/>
          </p:cNvSpPr>
          <p:nvPr/>
        </p:nvSpPr>
        <p:spPr bwMode="auto">
          <a:xfrm>
            <a:off x="3998402" y="6478815"/>
            <a:ext cx="419012" cy="119038"/>
          </a:xfrm>
          <a:prstGeom prst="leftArrow">
            <a:avLst>
              <a:gd name="adj1" fmla="val 50000"/>
              <a:gd name="adj2" fmla="val 88000"/>
            </a:avLst>
          </a:prstGeom>
          <a:solidFill>
            <a:srgbClr val="0066CC"/>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nvGrpSpPr>
          <p:cNvPr id="76822" name="Group 66"/>
          <p:cNvGrpSpPr>
            <a:grpSpLocks noChangeAspect="1"/>
          </p:cNvGrpSpPr>
          <p:nvPr/>
        </p:nvGrpSpPr>
        <p:grpSpPr bwMode="auto">
          <a:xfrm>
            <a:off x="4377734" y="1160219"/>
            <a:ext cx="336479" cy="476150"/>
            <a:chOff x="801" y="1409"/>
            <a:chExt cx="32" cy="56"/>
          </a:xfrm>
        </p:grpSpPr>
        <p:grpSp>
          <p:nvGrpSpPr>
            <p:cNvPr id="76854" name="Group 67"/>
            <p:cNvGrpSpPr>
              <a:grpSpLocks noChangeAspect="1"/>
            </p:cNvGrpSpPr>
            <p:nvPr/>
          </p:nvGrpSpPr>
          <p:grpSpPr bwMode="auto">
            <a:xfrm>
              <a:off x="801" y="1428"/>
              <a:ext cx="32" cy="37"/>
              <a:chOff x="653" y="204"/>
              <a:chExt cx="32" cy="31"/>
            </a:xfrm>
          </p:grpSpPr>
          <p:sp>
            <p:nvSpPr>
              <p:cNvPr id="76856" name="AutoShape 68"/>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57" name="Line 69"/>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58" name="Line 70"/>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6855" name="Rectangle 71"/>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6823" name="Group 72"/>
          <p:cNvGrpSpPr>
            <a:grpSpLocks noChangeAspect="1"/>
          </p:cNvGrpSpPr>
          <p:nvPr/>
        </p:nvGrpSpPr>
        <p:grpSpPr bwMode="auto">
          <a:xfrm>
            <a:off x="4377734" y="2906102"/>
            <a:ext cx="336479" cy="476150"/>
            <a:chOff x="801" y="1409"/>
            <a:chExt cx="32" cy="56"/>
          </a:xfrm>
        </p:grpSpPr>
        <p:grpSp>
          <p:nvGrpSpPr>
            <p:cNvPr id="76849" name="Group 73"/>
            <p:cNvGrpSpPr>
              <a:grpSpLocks noChangeAspect="1"/>
            </p:cNvGrpSpPr>
            <p:nvPr/>
          </p:nvGrpSpPr>
          <p:grpSpPr bwMode="auto">
            <a:xfrm>
              <a:off x="801" y="1428"/>
              <a:ext cx="32" cy="37"/>
              <a:chOff x="653" y="204"/>
              <a:chExt cx="32" cy="31"/>
            </a:xfrm>
          </p:grpSpPr>
          <p:sp>
            <p:nvSpPr>
              <p:cNvPr id="76851" name="AutoShape 74"/>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52" name="Line 75"/>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53" name="Line 76"/>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6850" name="Rectangle 77"/>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6824" name="Group 78"/>
          <p:cNvGrpSpPr>
            <a:grpSpLocks noChangeAspect="1"/>
          </p:cNvGrpSpPr>
          <p:nvPr/>
        </p:nvGrpSpPr>
        <p:grpSpPr bwMode="auto">
          <a:xfrm>
            <a:off x="4377734" y="4653573"/>
            <a:ext cx="336479" cy="476150"/>
            <a:chOff x="801" y="1409"/>
            <a:chExt cx="32" cy="56"/>
          </a:xfrm>
        </p:grpSpPr>
        <p:grpSp>
          <p:nvGrpSpPr>
            <p:cNvPr id="76844" name="Group 79"/>
            <p:cNvGrpSpPr>
              <a:grpSpLocks noChangeAspect="1"/>
            </p:cNvGrpSpPr>
            <p:nvPr/>
          </p:nvGrpSpPr>
          <p:grpSpPr bwMode="auto">
            <a:xfrm>
              <a:off x="801" y="1428"/>
              <a:ext cx="32" cy="37"/>
              <a:chOff x="653" y="204"/>
              <a:chExt cx="32" cy="31"/>
            </a:xfrm>
          </p:grpSpPr>
          <p:sp>
            <p:nvSpPr>
              <p:cNvPr id="76846" name="AutoShape 80"/>
              <p:cNvSpPr>
                <a:spLocks noChangeAspect="1" noChangeArrowheads="1"/>
              </p:cNvSpPr>
              <p:nvPr/>
            </p:nvSpPr>
            <p:spPr bwMode="auto">
              <a:xfrm rot="-5400000">
                <a:off x="658" y="208"/>
                <a:ext cx="22" cy="32"/>
              </a:xfrm>
              <a:prstGeom prst="flowChartCollate">
                <a:avLst/>
              </a:prstGeom>
              <a:solidFill>
                <a:schemeClr val="bg1"/>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47" name="Line 81"/>
              <p:cNvSpPr>
                <a:spLocks noChangeAspect="1" noChangeShapeType="1"/>
              </p:cNvSpPr>
              <p:nvPr/>
            </p:nvSpPr>
            <p:spPr bwMode="auto">
              <a:xfrm rot="-54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6848" name="Line 82"/>
              <p:cNvSpPr>
                <a:spLocks noChangeAspect="1" noChangeShapeType="1"/>
              </p:cNvSpPr>
              <p:nvPr/>
            </p:nvSpPr>
            <p:spPr bwMode="auto">
              <a:xfrm rot="-54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6845" name="Rectangle 83"/>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6825" name="Group 84"/>
          <p:cNvGrpSpPr>
            <a:grpSpLocks/>
          </p:cNvGrpSpPr>
          <p:nvPr/>
        </p:nvGrpSpPr>
        <p:grpSpPr bwMode="auto">
          <a:xfrm>
            <a:off x="4755481" y="4931327"/>
            <a:ext cx="169827" cy="158717"/>
            <a:chOff x="2154" y="2886"/>
            <a:chExt cx="68" cy="113"/>
          </a:xfrm>
        </p:grpSpPr>
        <p:sp>
          <p:nvSpPr>
            <p:cNvPr id="76842" name="Rectangle 85"/>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43" name="Rectangle 86"/>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6826" name="Group 87"/>
          <p:cNvGrpSpPr>
            <a:grpSpLocks/>
          </p:cNvGrpSpPr>
          <p:nvPr/>
        </p:nvGrpSpPr>
        <p:grpSpPr bwMode="auto">
          <a:xfrm>
            <a:off x="4755481" y="3185444"/>
            <a:ext cx="169827" cy="158717"/>
            <a:chOff x="2154" y="2886"/>
            <a:chExt cx="68" cy="113"/>
          </a:xfrm>
        </p:grpSpPr>
        <p:sp>
          <p:nvSpPr>
            <p:cNvPr id="76840" name="Rectangle 88"/>
            <p:cNvSpPr>
              <a:spLocks noChangeArrowheads="1"/>
            </p:cNvSpPr>
            <p:nvPr/>
          </p:nvSpPr>
          <p:spPr bwMode="auto">
            <a:xfrm>
              <a:off x="2154" y="2886"/>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41" name="Rectangle 89"/>
            <p:cNvSpPr>
              <a:spLocks noChangeArrowheads="1"/>
            </p:cNvSpPr>
            <p:nvPr/>
          </p:nvSpPr>
          <p:spPr bwMode="auto">
            <a:xfrm>
              <a:off x="2154" y="2954"/>
              <a:ext cx="68" cy="45"/>
            </a:xfrm>
            <a:prstGeom prst="rect">
              <a:avLst/>
            </a:prstGeom>
            <a:solidFill>
              <a:schemeClr val="tx1"/>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grpSp>
      <p:grpSp>
        <p:nvGrpSpPr>
          <p:cNvPr id="76827" name="Group 90"/>
          <p:cNvGrpSpPr>
            <a:grpSpLocks/>
          </p:cNvGrpSpPr>
          <p:nvPr/>
        </p:nvGrpSpPr>
        <p:grpSpPr bwMode="auto">
          <a:xfrm>
            <a:off x="757408" y="4096478"/>
            <a:ext cx="1514157" cy="1271320"/>
            <a:chOff x="408" y="2341"/>
            <a:chExt cx="816" cy="726"/>
          </a:xfrm>
        </p:grpSpPr>
        <p:sp>
          <p:nvSpPr>
            <p:cNvPr id="76830" name="Oval 91"/>
            <p:cNvSpPr>
              <a:spLocks noChangeArrowheads="1"/>
            </p:cNvSpPr>
            <p:nvPr/>
          </p:nvSpPr>
          <p:spPr bwMode="auto">
            <a:xfrm>
              <a:off x="408" y="2659"/>
              <a:ext cx="45" cy="45"/>
            </a:xfrm>
            <a:prstGeom prst="ellipse">
              <a:avLst/>
            </a:prstGeom>
            <a:solidFill>
              <a:srgbClr val="CC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31" name="Line 92"/>
            <p:cNvSpPr>
              <a:spLocks noChangeShapeType="1"/>
            </p:cNvSpPr>
            <p:nvPr/>
          </p:nvSpPr>
          <p:spPr bwMode="auto">
            <a:xfrm>
              <a:off x="453" y="2682"/>
              <a:ext cx="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832" name="Line 93"/>
            <p:cNvSpPr>
              <a:spLocks noChangeShapeType="1"/>
            </p:cNvSpPr>
            <p:nvPr/>
          </p:nvSpPr>
          <p:spPr bwMode="auto">
            <a:xfrm>
              <a:off x="1066" y="26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833" name="Line 94"/>
            <p:cNvSpPr>
              <a:spLocks noChangeShapeType="1"/>
            </p:cNvSpPr>
            <p:nvPr/>
          </p:nvSpPr>
          <p:spPr bwMode="auto">
            <a:xfrm>
              <a:off x="476" y="2341"/>
              <a:ext cx="0" cy="72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834" name="Rectangle 95"/>
            <p:cNvSpPr>
              <a:spLocks noChangeArrowheads="1"/>
            </p:cNvSpPr>
            <p:nvPr/>
          </p:nvSpPr>
          <p:spPr bwMode="auto">
            <a:xfrm>
              <a:off x="998" y="2931"/>
              <a:ext cx="226" cy="11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8C8C8C"/>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100"/>
            </a:p>
          </p:txBody>
        </p:sp>
        <p:sp>
          <p:nvSpPr>
            <p:cNvPr id="76835" name="Rectangle 96"/>
            <p:cNvSpPr>
              <a:spLocks noChangeArrowheads="1"/>
            </p:cNvSpPr>
            <p:nvPr/>
          </p:nvSpPr>
          <p:spPr bwMode="auto">
            <a:xfrm>
              <a:off x="1134"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36" name="Rectangle 97"/>
            <p:cNvSpPr>
              <a:spLocks noChangeArrowheads="1"/>
            </p:cNvSpPr>
            <p:nvPr/>
          </p:nvSpPr>
          <p:spPr bwMode="auto">
            <a:xfrm>
              <a:off x="1179" y="2976"/>
              <a:ext cx="23" cy="45"/>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37" name="Rectangle 98"/>
            <p:cNvSpPr>
              <a:spLocks noChangeArrowheads="1"/>
            </p:cNvSpPr>
            <p:nvPr/>
          </p:nvSpPr>
          <p:spPr bwMode="auto">
            <a:xfrm>
              <a:off x="1020" y="2954"/>
              <a:ext cx="68" cy="45"/>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4" tIns="52142" rIns="104284" bIns="52142" anchor="ctr"/>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2699"/>
            </a:p>
          </p:txBody>
        </p:sp>
        <p:sp>
          <p:nvSpPr>
            <p:cNvPr id="76838" name="Line 99"/>
            <p:cNvSpPr>
              <a:spLocks noChangeShapeType="1"/>
            </p:cNvSpPr>
            <p:nvPr/>
          </p:nvSpPr>
          <p:spPr bwMode="auto">
            <a:xfrm>
              <a:off x="998" y="304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839" name="Line 100"/>
            <p:cNvSpPr>
              <a:spLocks noChangeShapeType="1"/>
            </p:cNvSpPr>
            <p:nvPr/>
          </p:nvSpPr>
          <p:spPr bwMode="auto">
            <a:xfrm>
              <a:off x="1224" y="2931"/>
              <a:ext cx="0"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6828" name="Text Box 101"/>
          <p:cNvSpPr txBox="1">
            <a:spLocks noChangeArrowheads="1"/>
          </p:cNvSpPr>
          <p:nvPr/>
        </p:nvSpPr>
        <p:spPr bwMode="auto">
          <a:xfrm>
            <a:off x="293955" y="922145"/>
            <a:ext cx="3367968" cy="39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10000"/>
              </a:lnSpc>
            </a:pPr>
            <a:r>
              <a:rPr lang="de-DE" altLang="de-DE" sz="1800" b="1" u="sng" dirty="0">
                <a:solidFill>
                  <a:srgbClr val="777777"/>
                </a:solidFill>
              </a:rPr>
              <a:t>„Morgens aufheizen“</a:t>
            </a:r>
          </a:p>
          <a:p>
            <a:pPr eaLnBrk="1" hangingPunct="1">
              <a:lnSpc>
                <a:spcPct val="110000"/>
              </a:lnSpc>
            </a:pPr>
            <a:endParaRPr lang="de-DE" altLang="de-DE" sz="1800" b="1" u="sng" dirty="0">
              <a:solidFill>
                <a:srgbClr val="777777"/>
              </a:solidFill>
            </a:endParaRPr>
          </a:p>
          <a:p>
            <a:pPr eaLnBrk="1" hangingPunct="1">
              <a:lnSpc>
                <a:spcPct val="110000"/>
              </a:lnSpc>
            </a:pPr>
            <a:r>
              <a:rPr lang="de-DE" altLang="de-DE" sz="1800" b="1" dirty="0">
                <a:solidFill>
                  <a:srgbClr val="777777"/>
                </a:solidFill>
              </a:rPr>
              <a:t>Heizung: EIN</a:t>
            </a:r>
          </a:p>
          <a:p>
            <a:pPr eaLnBrk="1" hangingPunct="1">
              <a:lnSpc>
                <a:spcPct val="110000"/>
              </a:lnSpc>
            </a:pPr>
            <a:r>
              <a:rPr lang="de-DE" altLang="de-DE" sz="1800" b="1" dirty="0">
                <a:solidFill>
                  <a:srgbClr val="777777"/>
                </a:solidFill>
              </a:rPr>
              <a:t>Thermostatventile geöffnet</a:t>
            </a:r>
          </a:p>
          <a:p>
            <a:pPr eaLnBrk="1" hangingPunct="1">
              <a:lnSpc>
                <a:spcPct val="110000"/>
              </a:lnSpc>
            </a:pPr>
            <a:r>
              <a:rPr lang="de-DE" altLang="de-DE" sz="1800" b="1" dirty="0">
                <a:solidFill>
                  <a:srgbClr val="777777"/>
                </a:solidFill>
              </a:rPr>
              <a:t>Pumpe: 	EIN    	... 40 W</a:t>
            </a:r>
          </a:p>
          <a:p>
            <a:pPr eaLnBrk="1" hangingPunct="1">
              <a:lnSpc>
                <a:spcPct val="110000"/>
              </a:lnSpc>
            </a:pPr>
            <a:r>
              <a:rPr lang="de-DE" altLang="de-DE" sz="1800" b="1" dirty="0">
                <a:solidFill>
                  <a:srgbClr val="777777"/>
                </a:solidFill>
              </a:rPr>
              <a:t>Vorlauftemperatur	... 40°C</a:t>
            </a:r>
          </a:p>
          <a:p>
            <a:pPr eaLnBrk="1" hangingPunct="1">
              <a:lnSpc>
                <a:spcPct val="110000"/>
              </a:lnSpc>
            </a:pPr>
            <a:endParaRPr lang="de-DE" altLang="de-DE" sz="1800" b="1" dirty="0">
              <a:solidFill>
                <a:srgbClr val="777777"/>
              </a:solidFill>
            </a:endParaRPr>
          </a:p>
          <a:p>
            <a:pPr eaLnBrk="1" hangingPunct="1">
              <a:lnSpc>
                <a:spcPct val="110000"/>
              </a:lnSpc>
            </a:pPr>
            <a:endParaRPr lang="de-DE" altLang="de-DE" sz="1800" b="1" dirty="0">
              <a:solidFill>
                <a:srgbClr val="777777"/>
              </a:solidFill>
            </a:endParaRPr>
          </a:p>
          <a:p>
            <a:pPr eaLnBrk="1" hangingPunct="1">
              <a:lnSpc>
                <a:spcPct val="110000"/>
              </a:lnSpc>
            </a:pPr>
            <a:endParaRPr lang="de-DE" altLang="de-DE" sz="1800" b="1" dirty="0">
              <a:solidFill>
                <a:srgbClr val="777777"/>
              </a:solidFill>
            </a:endParaRPr>
          </a:p>
          <a:p>
            <a:pPr eaLnBrk="1" hangingPunct="1">
              <a:lnSpc>
                <a:spcPct val="110000"/>
              </a:lnSpc>
            </a:pPr>
            <a:endParaRPr lang="de-DE" altLang="de-DE" sz="1800" b="1" dirty="0">
              <a:solidFill>
                <a:srgbClr val="777777"/>
              </a:solidFill>
            </a:endParaRPr>
          </a:p>
          <a:p>
            <a:pPr eaLnBrk="1" hangingPunct="1">
              <a:lnSpc>
                <a:spcPct val="110000"/>
              </a:lnSpc>
            </a:pPr>
            <a:endParaRPr lang="de-DE" altLang="de-DE" sz="1800" b="1" dirty="0">
              <a:solidFill>
                <a:srgbClr val="777777"/>
              </a:solidFill>
            </a:endParaRPr>
          </a:p>
          <a:p>
            <a:pPr eaLnBrk="1" hangingPunct="1">
              <a:lnSpc>
                <a:spcPct val="110000"/>
              </a:lnSpc>
            </a:pPr>
            <a:r>
              <a:rPr lang="de-DE" altLang="de-DE" sz="1800" b="1" dirty="0">
                <a:solidFill>
                  <a:srgbClr val="777777"/>
                </a:solidFill>
              </a:rPr>
              <a:t>5°C</a:t>
            </a:r>
          </a:p>
          <a:p>
            <a:pPr eaLnBrk="1" hangingPunct="1">
              <a:lnSpc>
                <a:spcPct val="110000"/>
              </a:lnSpc>
            </a:pPr>
            <a:endParaRPr lang="de-DE" altLang="de-DE" sz="1800" b="1" dirty="0">
              <a:solidFill>
                <a:srgbClr val="777777"/>
              </a:solidFill>
            </a:endParaRPr>
          </a:p>
        </p:txBody>
      </p:sp>
      <p:sp>
        <p:nvSpPr>
          <p:cNvPr id="76829" name="Text Box 104"/>
          <p:cNvSpPr txBox="1">
            <a:spLocks noChangeArrowheads="1"/>
          </p:cNvSpPr>
          <p:nvPr/>
        </p:nvSpPr>
        <p:spPr bwMode="auto">
          <a:xfrm>
            <a:off x="7198131" y="882465"/>
            <a:ext cx="3493353" cy="60725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lstStyle>
            <a:lvl1pPr defTabSz="1042988">
              <a:defRPr sz="1400">
                <a:solidFill>
                  <a:schemeClr val="tx1"/>
                </a:solidFill>
                <a:latin typeface="Arial" panose="020B0604020202020204" pitchFamily="34" charset="0"/>
              </a:defRPr>
            </a:lvl1pPr>
            <a:lvl2pPr marL="847725" indent="-325438" defTabSz="1042988">
              <a:defRPr sz="1400">
                <a:solidFill>
                  <a:schemeClr val="tx1"/>
                </a:solidFill>
                <a:latin typeface="Arial" panose="020B0604020202020204" pitchFamily="34" charset="0"/>
              </a:defRPr>
            </a:lvl2pPr>
            <a:lvl3pPr marL="1303338" indent="-260350" defTabSz="1042988">
              <a:defRPr sz="1400">
                <a:solidFill>
                  <a:schemeClr val="tx1"/>
                </a:solidFill>
                <a:latin typeface="Arial" panose="020B0604020202020204" pitchFamily="34" charset="0"/>
              </a:defRPr>
            </a:lvl3pPr>
            <a:lvl4pPr marL="1825625" indent="-260350" defTabSz="1042988">
              <a:defRPr sz="1400">
                <a:solidFill>
                  <a:schemeClr val="tx1"/>
                </a:solidFill>
                <a:latin typeface="Arial" panose="020B0604020202020204" pitchFamily="34" charset="0"/>
              </a:defRPr>
            </a:lvl4pPr>
            <a:lvl5pPr marL="2346325" indent="-260350" defTabSz="1042988">
              <a:defRPr sz="1400">
                <a:solidFill>
                  <a:schemeClr val="tx1"/>
                </a:solidFill>
                <a:latin typeface="Arial" panose="020B0604020202020204" pitchFamily="34" charset="0"/>
              </a:defRPr>
            </a:lvl5pPr>
            <a:lvl6pPr marL="2803525" indent="-260350" defTabSz="1042988" eaLnBrk="0" fontAlgn="base" hangingPunct="0">
              <a:spcBef>
                <a:spcPct val="0"/>
              </a:spcBef>
              <a:spcAft>
                <a:spcPct val="0"/>
              </a:spcAft>
              <a:defRPr sz="1400">
                <a:solidFill>
                  <a:schemeClr val="tx1"/>
                </a:solidFill>
                <a:latin typeface="Arial" panose="020B0604020202020204" pitchFamily="34" charset="0"/>
              </a:defRPr>
            </a:lvl6pPr>
            <a:lvl7pPr marL="3260725" indent="-260350" defTabSz="1042988" eaLnBrk="0" fontAlgn="base" hangingPunct="0">
              <a:spcBef>
                <a:spcPct val="0"/>
              </a:spcBef>
              <a:spcAft>
                <a:spcPct val="0"/>
              </a:spcAft>
              <a:defRPr sz="1400">
                <a:solidFill>
                  <a:schemeClr val="tx1"/>
                </a:solidFill>
                <a:latin typeface="Arial" panose="020B0604020202020204" pitchFamily="34" charset="0"/>
              </a:defRPr>
            </a:lvl7pPr>
            <a:lvl8pPr marL="3717925" indent="-260350" defTabSz="1042988" eaLnBrk="0" fontAlgn="base" hangingPunct="0">
              <a:spcBef>
                <a:spcPct val="0"/>
              </a:spcBef>
              <a:spcAft>
                <a:spcPct val="0"/>
              </a:spcAft>
              <a:defRPr sz="1400">
                <a:solidFill>
                  <a:schemeClr val="tx1"/>
                </a:solidFill>
                <a:latin typeface="Arial" panose="020B0604020202020204" pitchFamily="34" charset="0"/>
              </a:defRPr>
            </a:lvl8pPr>
            <a:lvl9pPr marL="4175125" indent="-260350" defTabSz="1042988"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120000"/>
              </a:lnSpc>
            </a:pPr>
            <a:r>
              <a:rPr lang="de-DE" altLang="de-DE" sz="1600" b="1"/>
              <a:t>Richtiger Durchfluss, richtiger Pumpendruck und richtige Vorlauftemperatur ergeben</a:t>
            </a:r>
          </a:p>
          <a:p>
            <a:pPr eaLnBrk="1" hangingPunct="1">
              <a:lnSpc>
                <a:spcPct val="120000"/>
              </a:lnSpc>
            </a:pPr>
            <a:endParaRPr lang="de-DE" altLang="de-DE" sz="1100" b="1"/>
          </a:p>
          <a:p>
            <a:pPr eaLnBrk="1" hangingPunct="1">
              <a:lnSpc>
                <a:spcPct val="120000"/>
              </a:lnSpc>
            </a:pPr>
            <a:r>
              <a:rPr lang="de-DE" altLang="de-DE" sz="1600"/>
              <a:t>- geringere Wärmeverluste</a:t>
            </a:r>
          </a:p>
          <a:p>
            <a:pPr eaLnBrk="1" hangingPunct="1">
              <a:lnSpc>
                <a:spcPct val="120000"/>
              </a:lnSpc>
            </a:pPr>
            <a:r>
              <a:rPr lang="de-DE" altLang="de-DE" sz="1600"/>
              <a:t>  von Kessel und Rohren</a:t>
            </a:r>
          </a:p>
          <a:p>
            <a:pPr eaLnBrk="1" hangingPunct="1">
              <a:lnSpc>
                <a:spcPct val="120000"/>
              </a:lnSpc>
            </a:pPr>
            <a:endParaRPr lang="de-DE" altLang="de-DE" sz="1100"/>
          </a:p>
          <a:p>
            <a:pPr eaLnBrk="1" hangingPunct="1">
              <a:lnSpc>
                <a:spcPct val="120000"/>
              </a:lnSpc>
            </a:pPr>
            <a:r>
              <a:rPr lang="de-DE" altLang="de-DE" sz="1600"/>
              <a:t>- geringere Abgasverluste und</a:t>
            </a:r>
          </a:p>
          <a:p>
            <a:pPr eaLnBrk="1" hangingPunct="1">
              <a:lnSpc>
                <a:spcPct val="120000"/>
              </a:lnSpc>
            </a:pPr>
            <a:r>
              <a:rPr lang="de-DE" altLang="de-DE" sz="1600"/>
              <a:t>  höheren Brennwertnutzen</a:t>
            </a:r>
          </a:p>
          <a:p>
            <a:pPr eaLnBrk="1" hangingPunct="1">
              <a:lnSpc>
                <a:spcPct val="120000"/>
              </a:lnSpc>
            </a:pPr>
            <a:r>
              <a:rPr lang="de-DE" altLang="de-DE" sz="1600"/>
              <a:t>  (kleine Rücklauftemperatur)</a:t>
            </a:r>
          </a:p>
          <a:p>
            <a:pPr eaLnBrk="1" hangingPunct="1">
              <a:lnSpc>
                <a:spcPct val="120000"/>
              </a:lnSpc>
            </a:pPr>
            <a:endParaRPr lang="de-DE" altLang="de-DE" sz="1100"/>
          </a:p>
          <a:p>
            <a:pPr eaLnBrk="1" hangingPunct="1">
              <a:lnSpc>
                <a:spcPct val="120000"/>
              </a:lnSpc>
            </a:pPr>
            <a:r>
              <a:rPr lang="de-DE" altLang="de-DE" sz="1600"/>
              <a:t>- geringeren Stromverbrauch</a:t>
            </a:r>
          </a:p>
          <a:p>
            <a:pPr eaLnBrk="1" hangingPunct="1">
              <a:lnSpc>
                <a:spcPct val="120000"/>
              </a:lnSpc>
            </a:pPr>
            <a:r>
              <a:rPr lang="de-DE" altLang="de-DE" sz="1600"/>
              <a:t>  der Pumpe</a:t>
            </a:r>
          </a:p>
          <a:p>
            <a:pPr eaLnBrk="1" hangingPunct="1">
              <a:lnSpc>
                <a:spcPct val="120000"/>
              </a:lnSpc>
            </a:pPr>
            <a:endParaRPr lang="de-DE" altLang="de-DE" sz="1100"/>
          </a:p>
          <a:p>
            <a:pPr eaLnBrk="1" hangingPunct="1">
              <a:lnSpc>
                <a:spcPct val="120000"/>
              </a:lnSpc>
            </a:pPr>
            <a:r>
              <a:rPr lang="de-DE" altLang="de-DE" sz="1600"/>
              <a:t>- keine Strömungsgeräusche</a:t>
            </a:r>
          </a:p>
          <a:p>
            <a:pPr eaLnBrk="1" hangingPunct="1">
              <a:lnSpc>
                <a:spcPct val="120000"/>
              </a:lnSpc>
            </a:pPr>
            <a:r>
              <a:rPr lang="de-DE" altLang="de-DE" sz="1600"/>
              <a:t>  an Thermostatventilen</a:t>
            </a:r>
          </a:p>
          <a:p>
            <a:pPr eaLnBrk="1" hangingPunct="1">
              <a:lnSpc>
                <a:spcPct val="120000"/>
              </a:lnSpc>
            </a:pPr>
            <a:endParaRPr lang="de-DE" altLang="de-DE" sz="1100"/>
          </a:p>
          <a:p>
            <a:pPr eaLnBrk="1" hangingPunct="1">
              <a:lnSpc>
                <a:spcPct val="120000"/>
              </a:lnSpc>
            </a:pPr>
            <a:r>
              <a:rPr lang="de-DE" altLang="de-DE" sz="1600"/>
              <a:t>- genügend warme Räume und</a:t>
            </a:r>
          </a:p>
          <a:p>
            <a:pPr eaLnBrk="1" hangingPunct="1">
              <a:lnSpc>
                <a:spcPct val="120000"/>
              </a:lnSpc>
            </a:pPr>
            <a:r>
              <a:rPr lang="de-DE" altLang="de-DE" sz="1600"/>
              <a:t>  wenig Verschwendungspotential</a:t>
            </a:r>
          </a:p>
          <a:p>
            <a:pPr eaLnBrk="1" hangingPunct="1">
              <a:lnSpc>
                <a:spcPct val="120000"/>
              </a:lnSpc>
            </a:pPr>
            <a:r>
              <a:rPr lang="de-DE" altLang="de-DE" sz="1100"/>
              <a:t> </a:t>
            </a:r>
          </a:p>
          <a:p>
            <a:pPr eaLnBrk="1" hangingPunct="1">
              <a:lnSpc>
                <a:spcPct val="120000"/>
              </a:lnSpc>
            </a:pPr>
            <a:r>
              <a:rPr lang="de-DE" altLang="de-DE" sz="1600">
                <a:solidFill>
                  <a:srgbClr val="CC3300"/>
                </a:solidFill>
              </a:rPr>
              <a:t>„Es kann allerdings etwas länger</a:t>
            </a:r>
          </a:p>
          <a:p>
            <a:pPr eaLnBrk="1" hangingPunct="1">
              <a:lnSpc>
                <a:spcPct val="120000"/>
              </a:lnSpc>
            </a:pPr>
            <a:r>
              <a:rPr lang="de-DE" altLang="de-DE" sz="1600">
                <a:solidFill>
                  <a:srgbClr val="CC3300"/>
                </a:solidFill>
              </a:rPr>
              <a:t> dauern, bis Räume warm sind.“</a:t>
            </a:r>
          </a:p>
        </p:txBody>
      </p:sp>
    </p:spTree>
    <p:extLst>
      <p:ext uri="{BB962C8B-B14F-4D97-AF65-F5344CB8AC3E}">
        <p14:creationId xmlns:p14="http://schemas.microsoft.com/office/powerpoint/2010/main" val="385604190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305346" y="1043533"/>
            <a:ext cx="10386467" cy="461665"/>
          </a:xfrm>
          <a:prstGeom prst="rect">
            <a:avLst/>
          </a:prstGeom>
          <a:noFill/>
        </p:spPr>
        <p:txBody>
          <a:bodyPr wrap="square" rtlCol="0">
            <a:spAutoFit/>
          </a:bodyPr>
          <a:lstStyle/>
          <a:p>
            <a:r>
              <a:rPr lang="de-DE" sz="2400" dirty="0" smtClean="0">
                <a:solidFill>
                  <a:schemeClr val="bg1">
                    <a:lumMod val="95000"/>
                  </a:schemeClr>
                </a:solidFill>
                <a:effectLst>
                  <a:outerShdw blurRad="38100" dist="38100" dir="2700000" algn="tl">
                    <a:srgbClr val="000000">
                      <a:alpha val="43137"/>
                    </a:srgbClr>
                  </a:outerShdw>
                </a:effectLst>
              </a:rPr>
              <a:t>Voreinstellbares Thermostat</a:t>
            </a:r>
            <a:r>
              <a:rPr lang="de-DE" sz="2400" dirty="0" smtClean="0">
                <a:solidFill>
                  <a:schemeClr val="accent4"/>
                </a:solidFill>
                <a:effectLst>
                  <a:outerShdw blurRad="38100" dist="38100" dir="2700000" algn="tl">
                    <a:srgbClr val="000000">
                      <a:alpha val="43137"/>
                    </a:srgbClr>
                  </a:outerShdw>
                </a:effectLst>
              </a:rPr>
              <a:t>ventil</a:t>
            </a:r>
            <a:r>
              <a:rPr lang="de-DE" sz="2400" dirty="0" smtClean="0">
                <a:solidFill>
                  <a:schemeClr val="bg1">
                    <a:lumMod val="95000"/>
                  </a:schemeClr>
                </a:solidFill>
                <a:effectLst>
                  <a:outerShdw blurRad="38100" dist="38100" dir="2700000" algn="tl">
                    <a:srgbClr val="000000">
                      <a:alpha val="43137"/>
                    </a:srgbClr>
                  </a:outerShdw>
                </a:effectLst>
              </a:rPr>
              <a:t>		Thermostat</a:t>
            </a:r>
            <a:r>
              <a:rPr lang="de-DE" sz="2400" dirty="0" smtClean="0">
                <a:solidFill>
                  <a:schemeClr val="accent4"/>
                </a:solidFill>
                <a:effectLst>
                  <a:outerShdw blurRad="38100" dist="38100" dir="2700000" algn="tl">
                    <a:srgbClr val="000000">
                      <a:alpha val="43137"/>
                    </a:srgbClr>
                  </a:outerShdw>
                </a:effectLst>
              </a:rPr>
              <a:t>kopf</a:t>
            </a:r>
            <a:r>
              <a:rPr lang="de-DE" sz="2400" dirty="0" smtClean="0">
                <a:solidFill>
                  <a:schemeClr val="bg1">
                    <a:lumMod val="95000"/>
                  </a:schemeClr>
                </a:solidFill>
                <a:effectLst>
                  <a:outerShdw blurRad="38100" dist="38100" dir="2700000" algn="tl">
                    <a:srgbClr val="000000">
                      <a:alpha val="43137"/>
                    </a:srgbClr>
                  </a:outerShdw>
                </a:effectLst>
              </a:rPr>
              <a:t> mit Nullstellung</a:t>
            </a:r>
            <a:endParaRPr lang="de-DE" sz="2400" dirty="0">
              <a:solidFill>
                <a:schemeClr val="bg1">
                  <a:lumMod val="95000"/>
                </a:schemeClr>
              </a:solidFill>
              <a:effectLst>
                <a:outerShdw blurRad="38100" dist="38100" dir="2700000" algn="tl">
                  <a:srgbClr val="000000">
                    <a:alpha val="43137"/>
                  </a:srgbClr>
                </a:outerShdw>
              </a:effectLst>
            </a:endParaRPr>
          </a:p>
        </p:txBody>
      </p:sp>
      <p:pic>
        <p:nvPicPr>
          <p:cNvPr id="19" name="Grafik 18"/>
          <p:cNvPicPr>
            <a:picLocks noChangeAspect="1"/>
          </p:cNvPicPr>
          <p:nvPr/>
        </p:nvPicPr>
        <p:blipFill>
          <a:blip r:embed="rId2">
            <a:lum contrast="-20000"/>
            <a:extLst>
              <a:ext uri="{28A0092B-C50C-407E-A947-70E740481C1C}">
                <a14:useLocalDpi xmlns:a14="http://schemas.microsoft.com/office/drawing/2010/main" val="0"/>
              </a:ext>
            </a:extLst>
          </a:blip>
          <a:stretch>
            <a:fillRect/>
          </a:stretch>
        </p:blipFill>
        <p:spPr>
          <a:xfrm>
            <a:off x="7938194" y="5940077"/>
            <a:ext cx="1008000" cy="915308"/>
          </a:xfrm>
          <a:prstGeom prst="rect">
            <a:avLst/>
          </a:prstGeom>
          <a:effectLst>
            <a:outerShdw blurRad="50800" dist="38100" dir="2700000" algn="tl" rotWithShape="0">
              <a:prstClr val="black">
                <a:alpha val="40000"/>
              </a:prstClr>
            </a:outerShdw>
          </a:effectLst>
        </p:spPr>
      </p:pic>
      <p:grpSp>
        <p:nvGrpSpPr>
          <p:cNvPr id="10" name="Gruppieren 9"/>
          <p:cNvGrpSpPr/>
          <p:nvPr/>
        </p:nvGrpSpPr>
        <p:grpSpPr>
          <a:xfrm>
            <a:off x="305346" y="1943633"/>
            <a:ext cx="10074680" cy="3617080"/>
            <a:chOff x="304800" y="899517"/>
            <a:chExt cx="10074680" cy="361708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0" y="899517"/>
              <a:ext cx="4918057" cy="3617080"/>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89922" y="899517"/>
              <a:ext cx="4889558" cy="3598592"/>
            </a:xfrm>
            <a:prstGeom prst="rect">
              <a:avLst/>
            </a:prstGeom>
          </p:spPr>
        </p:pic>
        <p:cxnSp>
          <p:nvCxnSpPr>
            <p:cNvPr id="5" name="Gerade Verbindung mit Pfeil 4"/>
            <p:cNvCxnSpPr/>
            <p:nvPr/>
          </p:nvCxnSpPr>
          <p:spPr bwMode="auto">
            <a:xfrm flipV="1">
              <a:off x="989422" y="2879737"/>
              <a:ext cx="2088232" cy="180020"/>
            </a:xfrm>
            <a:prstGeom prst="straightConnector1">
              <a:avLst/>
            </a:prstGeom>
            <a:ln w="76200">
              <a:tailEnd type="triangle"/>
            </a:ln>
            <a:effectLst>
              <a:outerShdw blurRad="50800" dist="38100" dir="2700000" algn="tl" rotWithShape="0">
                <a:prstClr val="black">
                  <a:alpha val="40000"/>
                </a:prstClr>
              </a:outerShdw>
            </a:effectLst>
            <a:extLst/>
          </p:spPr>
          <p:style>
            <a:lnRef idx="1">
              <a:schemeClr val="accent2"/>
            </a:lnRef>
            <a:fillRef idx="0">
              <a:schemeClr val="accent2"/>
            </a:fillRef>
            <a:effectRef idx="0">
              <a:schemeClr val="accent2"/>
            </a:effectRef>
            <a:fontRef idx="minor">
              <a:schemeClr val="tx1"/>
            </a:fontRef>
          </p:style>
        </p:cxnSp>
        <p:cxnSp>
          <p:nvCxnSpPr>
            <p:cNvPr id="7" name="Gerade Verbindung mit Pfeil 6"/>
            <p:cNvCxnSpPr/>
            <p:nvPr/>
          </p:nvCxnSpPr>
          <p:spPr bwMode="auto">
            <a:xfrm flipH="1" flipV="1">
              <a:off x="3581710" y="2987749"/>
              <a:ext cx="1116124" cy="360040"/>
            </a:xfrm>
            <a:prstGeom prst="straightConnector1">
              <a:avLst/>
            </a:prstGeom>
            <a:ln w="76200">
              <a:tailEnd type="triangle"/>
            </a:ln>
            <a:effectLst>
              <a:outerShdw blurRad="50800" dist="38100" dir="2700000" algn="tl" rotWithShape="0">
                <a:prstClr val="black">
                  <a:alpha val="40000"/>
                </a:prstClr>
              </a:outerShdw>
            </a:effectLst>
            <a:extLst/>
          </p:spPr>
          <p:style>
            <a:lnRef idx="1">
              <a:schemeClr val="accent2"/>
            </a:lnRef>
            <a:fillRef idx="0">
              <a:schemeClr val="accent2"/>
            </a:fillRef>
            <a:effectRef idx="0">
              <a:schemeClr val="accent2"/>
            </a:effectRef>
            <a:fontRef idx="minor">
              <a:schemeClr val="tx1"/>
            </a:fontRef>
          </p:style>
        </p:cxnSp>
        <p:sp>
          <p:nvSpPr>
            <p:cNvPr id="11" name="Textfeld 10"/>
            <p:cNvSpPr txBox="1"/>
            <p:nvPr/>
          </p:nvSpPr>
          <p:spPr>
            <a:xfrm>
              <a:off x="2609602" y="3599817"/>
              <a:ext cx="2592288" cy="400110"/>
            </a:xfrm>
            <a:prstGeom prst="rect">
              <a:avLst/>
            </a:prstGeom>
            <a:noFill/>
          </p:spPr>
          <p:txBody>
            <a:bodyPr wrap="square" rtlCol="0">
              <a:spAutoFit/>
            </a:bodyPr>
            <a:lstStyle/>
            <a:p>
              <a:pPr algn="ctr"/>
              <a:r>
                <a:rPr lang="de-DE" sz="2000" b="1" dirty="0" smtClean="0">
                  <a:solidFill>
                    <a:schemeClr val="bg1">
                      <a:lumMod val="95000"/>
                    </a:schemeClr>
                  </a:solidFill>
                  <a:effectLst>
                    <a:outerShdw blurRad="38100" dist="38100" dir="2700000" algn="tl">
                      <a:srgbClr val="000000">
                        <a:alpha val="43137"/>
                      </a:srgbClr>
                    </a:outerShdw>
                  </a:effectLst>
                </a:rPr>
                <a:t>Voreinstellung 6</a:t>
              </a:r>
              <a:endParaRPr lang="de-DE" sz="2000" b="1" dirty="0">
                <a:solidFill>
                  <a:schemeClr val="bg1">
                    <a:lumMod val="95000"/>
                  </a:schemeClr>
                </a:solidFill>
                <a:effectLst>
                  <a:outerShdw blurRad="38100" dist="38100" dir="2700000" algn="tl">
                    <a:srgbClr val="000000">
                      <a:alpha val="43137"/>
                    </a:srgbClr>
                  </a:outerShdw>
                </a:effectLst>
              </a:endParaRPr>
            </a:p>
          </p:txBody>
        </p:sp>
        <p:sp>
          <p:nvSpPr>
            <p:cNvPr id="12" name="Textfeld 11"/>
            <p:cNvSpPr txBox="1"/>
            <p:nvPr/>
          </p:nvSpPr>
          <p:spPr>
            <a:xfrm rot="21285395">
              <a:off x="747178" y="2562236"/>
              <a:ext cx="2342520" cy="369332"/>
            </a:xfrm>
            <a:prstGeom prst="rect">
              <a:avLst/>
            </a:prstGeom>
            <a:noFill/>
          </p:spPr>
          <p:txBody>
            <a:bodyPr wrap="square" rtlCol="0">
              <a:spAutoFit/>
            </a:bodyPr>
            <a:lstStyle/>
            <a:p>
              <a:pPr algn="r"/>
              <a:r>
                <a:rPr lang="de-DE" sz="1800" b="1" dirty="0" smtClean="0">
                  <a:solidFill>
                    <a:schemeClr val="accent2"/>
                  </a:solidFill>
                  <a:effectLst>
                    <a:outerShdw blurRad="38100" dist="38100" dir="2700000" algn="tl">
                      <a:srgbClr val="000000">
                        <a:alpha val="43137"/>
                      </a:srgbClr>
                    </a:outerShdw>
                  </a:effectLst>
                </a:rPr>
                <a:t>Markierung - Kerbe</a:t>
              </a:r>
              <a:endParaRPr lang="de-DE" sz="1800" b="1" dirty="0">
                <a:solidFill>
                  <a:schemeClr val="accent2"/>
                </a:solidFill>
                <a:effectLst>
                  <a:outerShdw blurRad="38100" dist="38100" dir="2700000" algn="tl">
                    <a:srgbClr val="000000">
                      <a:alpha val="43137"/>
                    </a:srgbClr>
                  </a:outerShdw>
                </a:effectLst>
              </a:endParaRPr>
            </a:p>
          </p:txBody>
        </p:sp>
        <p:cxnSp>
          <p:nvCxnSpPr>
            <p:cNvPr id="14" name="Gerade Verbindung mit Pfeil 13"/>
            <p:cNvCxnSpPr/>
            <p:nvPr/>
          </p:nvCxnSpPr>
          <p:spPr bwMode="auto">
            <a:xfrm>
              <a:off x="9090322" y="1691605"/>
              <a:ext cx="0" cy="576064"/>
            </a:xfrm>
            <a:prstGeom prst="straightConnector1">
              <a:avLst/>
            </a:prstGeom>
            <a:ln w="76200">
              <a:tailEnd type="triangle"/>
            </a:ln>
            <a:effectLst>
              <a:outerShdw blurRad="50800" dist="38100" dir="2700000" algn="tl" rotWithShape="0">
                <a:prstClr val="black">
                  <a:alpha val="40000"/>
                </a:prstClr>
              </a:outerShdw>
            </a:effectLst>
            <a:extLst/>
          </p:spPr>
          <p:style>
            <a:lnRef idx="1">
              <a:schemeClr val="accent2"/>
            </a:lnRef>
            <a:fillRef idx="0">
              <a:schemeClr val="accent2"/>
            </a:fillRef>
            <a:effectRef idx="0">
              <a:schemeClr val="accent2"/>
            </a:effectRef>
            <a:fontRef idx="minor">
              <a:schemeClr val="tx1"/>
            </a:fontRef>
          </p:style>
        </p:cxnSp>
        <p:sp>
          <p:nvSpPr>
            <p:cNvPr id="18" name="Textfeld 17"/>
            <p:cNvSpPr txBox="1"/>
            <p:nvPr/>
          </p:nvSpPr>
          <p:spPr>
            <a:xfrm rot="20394757">
              <a:off x="5953064" y="2979619"/>
              <a:ext cx="1837807" cy="369332"/>
            </a:xfrm>
            <a:prstGeom prst="rect">
              <a:avLst/>
            </a:prstGeom>
            <a:noFill/>
          </p:spPr>
          <p:txBody>
            <a:bodyPr wrap="square" rtlCol="0">
              <a:spAutoFit/>
            </a:bodyPr>
            <a:lstStyle/>
            <a:p>
              <a:pPr algn="r"/>
              <a:r>
                <a:rPr lang="de-DE" sz="1800" b="1" dirty="0" smtClean="0">
                  <a:solidFill>
                    <a:schemeClr val="accent2"/>
                  </a:solidFill>
                  <a:effectLst>
                    <a:outerShdw blurRad="38100" dist="38100" dir="2700000" algn="tl">
                      <a:srgbClr val="000000">
                        <a:alpha val="43137"/>
                      </a:srgbClr>
                    </a:outerShdw>
                  </a:effectLst>
                </a:rPr>
                <a:t>CEN  Zeichen</a:t>
              </a:r>
              <a:endParaRPr lang="de-DE" sz="1800" b="1" dirty="0">
                <a:solidFill>
                  <a:schemeClr val="accent2"/>
                </a:solidFill>
                <a:effectLst>
                  <a:outerShdw blurRad="38100" dist="38100" dir="2700000" algn="tl">
                    <a:srgbClr val="000000">
                      <a:alpha val="43137"/>
                    </a:srgbClr>
                  </a:outerShdw>
                </a:effectLst>
              </a:endParaRPr>
            </a:p>
          </p:txBody>
        </p:sp>
        <p:cxnSp>
          <p:nvCxnSpPr>
            <p:cNvPr id="6" name="Gerade Verbindung mit Pfeil 5"/>
            <p:cNvCxnSpPr/>
            <p:nvPr/>
          </p:nvCxnSpPr>
          <p:spPr bwMode="auto">
            <a:xfrm flipV="1">
              <a:off x="6354018" y="3131765"/>
              <a:ext cx="1584176" cy="540060"/>
            </a:xfrm>
            <a:prstGeom prst="straightConnector1">
              <a:avLst/>
            </a:prstGeom>
            <a:ln w="76200">
              <a:tailEnd type="triangle"/>
            </a:ln>
            <a:effectLst>
              <a:outerShdw blurRad="50800" dist="38100" dir="2700000" algn="tl" rotWithShape="0">
                <a:prstClr val="black">
                  <a:alpha val="40000"/>
                </a:prstClr>
              </a:outerShdw>
            </a:effectLst>
            <a:extLst/>
          </p:spPr>
          <p:style>
            <a:lnRef idx="1">
              <a:schemeClr val="accent2"/>
            </a:lnRef>
            <a:fillRef idx="0">
              <a:schemeClr val="accent2"/>
            </a:fillRef>
            <a:effectRef idx="0">
              <a:schemeClr val="accent2"/>
            </a:effectRef>
            <a:fontRef idx="minor">
              <a:schemeClr val="tx1"/>
            </a:fontRef>
          </p:style>
        </p:cxnSp>
        <p:sp>
          <p:nvSpPr>
            <p:cNvPr id="16" name="Textfeld 15"/>
            <p:cNvSpPr txBox="1"/>
            <p:nvPr/>
          </p:nvSpPr>
          <p:spPr>
            <a:xfrm>
              <a:off x="6534038" y="1115541"/>
              <a:ext cx="3708411" cy="400110"/>
            </a:xfrm>
            <a:prstGeom prst="rect">
              <a:avLst/>
            </a:prstGeom>
            <a:noFill/>
          </p:spPr>
          <p:txBody>
            <a:bodyPr wrap="square" rtlCol="0">
              <a:spAutoFit/>
            </a:bodyPr>
            <a:lstStyle/>
            <a:p>
              <a:pPr algn="ctr"/>
              <a:r>
                <a:rPr lang="de-DE" sz="2000" b="1" dirty="0" smtClean="0">
                  <a:solidFill>
                    <a:schemeClr val="bg1">
                      <a:lumMod val="95000"/>
                    </a:schemeClr>
                  </a:solidFill>
                  <a:effectLst>
                    <a:outerShdw blurRad="38100" dist="38100" dir="2700000" algn="tl">
                      <a:srgbClr val="000000">
                        <a:alpha val="43137"/>
                      </a:srgbClr>
                    </a:outerShdw>
                  </a:effectLst>
                </a:rPr>
                <a:t>Einstellung Frostschutz 6 °C</a:t>
              </a:r>
              <a:endParaRPr lang="de-DE" sz="2000" b="1" dirty="0">
                <a:solidFill>
                  <a:schemeClr val="bg1">
                    <a:lumMod val="95000"/>
                  </a:schemeClr>
                </a:solidFill>
                <a:effectLst>
                  <a:outerShdw blurRad="38100" dist="38100" dir="2700000" algn="tl">
                    <a:srgbClr val="000000">
                      <a:alpha val="43137"/>
                    </a:srgbClr>
                  </a:outerShdw>
                </a:effectLst>
              </a:endParaRPr>
            </a:p>
          </p:txBody>
        </p:sp>
      </p:grpSp>
      <p:sp>
        <p:nvSpPr>
          <p:cNvPr id="17" name="Textfeld 16"/>
          <p:cNvSpPr txBox="1"/>
          <p:nvPr/>
        </p:nvSpPr>
        <p:spPr>
          <a:xfrm>
            <a:off x="5561930" y="6156101"/>
            <a:ext cx="1837807" cy="369332"/>
          </a:xfrm>
          <a:prstGeom prst="rect">
            <a:avLst/>
          </a:prstGeom>
          <a:noFill/>
        </p:spPr>
        <p:txBody>
          <a:bodyPr wrap="square" rtlCol="0">
            <a:spAutoFit/>
          </a:bodyPr>
          <a:lstStyle/>
          <a:p>
            <a:pPr algn="r"/>
            <a:r>
              <a:rPr lang="de-DE" sz="1800" b="1" dirty="0" smtClean="0">
                <a:solidFill>
                  <a:schemeClr val="accent2"/>
                </a:solidFill>
                <a:effectLst>
                  <a:outerShdw blurRad="38100" dist="38100" dir="2700000" algn="tl">
                    <a:srgbClr val="000000">
                      <a:alpha val="43137"/>
                    </a:srgbClr>
                  </a:outerShdw>
                </a:effectLst>
              </a:rPr>
              <a:t>CEN  Zeichen</a:t>
            </a:r>
            <a:endParaRPr lang="de-DE" sz="18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4683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80"/>
          <p:cNvSpPr>
            <a:spLocks noChangeArrowheads="1"/>
          </p:cNvSpPr>
          <p:nvPr/>
        </p:nvSpPr>
        <p:spPr bwMode="auto">
          <a:xfrm>
            <a:off x="0" y="4211638"/>
            <a:ext cx="522288" cy="360362"/>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06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7474" y="1115541"/>
            <a:ext cx="7164000" cy="5497954"/>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50691" name="Text Box 3"/>
          <p:cNvSpPr txBox="1">
            <a:spLocks noChangeArrowheads="1"/>
          </p:cNvSpPr>
          <p:nvPr/>
        </p:nvSpPr>
        <p:spPr bwMode="auto">
          <a:xfrm>
            <a:off x="6642050" y="6372125"/>
            <a:ext cx="2791826" cy="27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r"/>
            <a:r>
              <a:rPr lang="de-DE" altLang="de-DE" sz="1200" dirty="0">
                <a:solidFill>
                  <a:srgbClr val="777777"/>
                </a:solidFill>
              </a:rPr>
              <a:t>Quelle: Viessmann</a:t>
            </a:r>
          </a:p>
        </p:txBody>
      </p:sp>
      <p:sp>
        <p:nvSpPr>
          <p:cNvPr id="4" name="Textfeld 3"/>
          <p:cNvSpPr txBox="1"/>
          <p:nvPr/>
        </p:nvSpPr>
        <p:spPr>
          <a:xfrm>
            <a:off x="304521" y="431465"/>
            <a:ext cx="10387292" cy="461665"/>
          </a:xfrm>
          <a:prstGeom prst="rect">
            <a:avLst/>
          </a:prstGeom>
          <a:noFill/>
        </p:spPr>
        <p:txBody>
          <a:bodyPr wrap="square" rtlCol="0">
            <a:spAutoFit/>
          </a:bodyPr>
          <a:lstStyle/>
          <a:p>
            <a:r>
              <a:rPr lang="de-DE" sz="2400" b="1" dirty="0" smtClean="0">
                <a:solidFill>
                  <a:schemeClr val="tx1">
                    <a:lumMod val="85000"/>
                    <a:lumOff val="15000"/>
                  </a:schemeClr>
                </a:solidFill>
              </a:rPr>
              <a:t>Heizkurve richtig einstellen?</a:t>
            </a:r>
            <a:r>
              <a:rPr lang="de-DE" sz="2000" dirty="0" smtClean="0">
                <a:solidFill>
                  <a:schemeClr val="tx1">
                    <a:lumMod val="85000"/>
                    <a:lumOff val="15000"/>
                  </a:schemeClr>
                </a:solidFill>
              </a:rPr>
              <a:t>			…gar nicht so einfach!</a:t>
            </a:r>
          </a:p>
        </p:txBody>
      </p:sp>
      <p:sp>
        <p:nvSpPr>
          <p:cNvPr id="5"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423204009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498" y="0"/>
            <a:ext cx="10693311" cy="7236579"/>
          </a:xfrm>
          <a:prstGeom prst="rect">
            <a:avLst/>
          </a:prstGeom>
        </p:spPr>
      </p:pic>
      <p:sp>
        <p:nvSpPr>
          <p:cNvPr id="4" name="Textfeld 3"/>
          <p:cNvSpPr txBox="1"/>
          <p:nvPr/>
        </p:nvSpPr>
        <p:spPr>
          <a:xfrm>
            <a:off x="341350" y="395461"/>
            <a:ext cx="5040560" cy="584775"/>
          </a:xfrm>
          <a:prstGeom prst="rect">
            <a:avLst/>
          </a:prstGeom>
          <a:solidFill>
            <a:srgbClr val="262626">
              <a:alpha val="89804"/>
            </a:srgbClr>
          </a:solidFill>
        </p:spPr>
        <p:txBody>
          <a:bodyPr wrap="square" rtlCol="0">
            <a:spAutoFit/>
          </a:bodyPr>
          <a:lstStyle/>
          <a:p>
            <a:pPr algn="ctr"/>
            <a:r>
              <a:rPr lang="de-DE" sz="3200" dirty="0" smtClean="0">
                <a:solidFill>
                  <a:schemeClr val="accent4"/>
                </a:solidFill>
              </a:rPr>
              <a:t>Wechselkandidaten?</a:t>
            </a:r>
          </a:p>
        </p:txBody>
      </p:sp>
      <p:grpSp>
        <p:nvGrpSpPr>
          <p:cNvPr id="25" name="Gruppieren 24"/>
          <p:cNvGrpSpPr/>
          <p:nvPr/>
        </p:nvGrpSpPr>
        <p:grpSpPr>
          <a:xfrm>
            <a:off x="305346" y="1151545"/>
            <a:ext cx="2700284" cy="3492292"/>
            <a:chOff x="305346" y="1151545"/>
            <a:chExt cx="2700284" cy="3492292"/>
          </a:xfrm>
        </p:grpSpPr>
        <p:sp>
          <p:nvSpPr>
            <p:cNvPr id="5" name="Ellipse 4"/>
            <p:cNvSpPr/>
            <p:nvPr/>
          </p:nvSpPr>
          <p:spPr bwMode="auto">
            <a:xfrm>
              <a:off x="305346" y="3779837"/>
              <a:ext cx="864000" cy="864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9" name="Gerade Verbindung mit Pfeil 8"/>
            <p:cNvCxnSpPr/>
            <p:nvPr/>
          </p:nvCxnSpPr>
          <p:spPr bwMode="auto">
            <a:xfrm flipH="1">
              <a:off x="989422" y="1331565"/>
              <a:ext cx="1836204" cy="2448272"/>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sp>
          <p:nvSpPr>
            <p:cNvPr id="11" name="Ellipse 10"/>
            <p:cNvSpPr/>
            <p:nvPr/>
          </p:nvSpPr>
          <p:spPr bwMode="auto">
            <a:xfrm>
              <a:off x="2861630" y="1151545"/>
              <a:ext cx="144000" cy="144000"/>
            </a:xfrm>
            <a:prstGeom prst="ellipse">
              <a:avLst/>
            </a:prstGeom>
            <a:solidFill>
              <a:schemeClr val="accent4"/>
            </a:solidFill>
            <a:ln w="9525">
              <a:solidFill>
                <a:schemeClr val="tx1">
                  <a:lumMod val="75000"/>
                  <a:lumOff val="25000"/>
                </a:schemeClr>
              </a:solidFill>
              <a:round/>
              <a:headEnd/>
              <a:tailEnd/>
            </a:ln>
            <a:effectLst/>
            <a:extLst/>
          </p:spPr>
          <p:txBody>
            <a:bodyPr rtlCol="0" anchor="ctr"/>
            <a:lstStyle/>
            <a:p>
              <a:pPr algn="ctr"/>
              <a:endParaRPr lang="de-DE" sz="2000"/>
            </a:p>
          </p:txBody>
        </p:sp>
      </p:grpSp>
      <p:grpSp>
        <p:nvGrpSpPr>
          <p:cNvPr id="26" name="Gruppieren 25"/>
          <p:cNvGrpSpPr/>
          <p:nvPr/>
        </p:nvGrpSpPr>
        <p:grpSpPr>
          <a:xfrm>
            <a:off x="2573598" y="1367569"/>
            <a:ext cx="864000" cy="3276268"/>
            <a:chOff x="2573598" y="1367569"/>
            <a:chExt cx="864000" cy="3276268"/>
          </a:xfrm>
        </p:grpSpPr>
        <p:sp>
          <p:nvSpPr>
            <p:cNvPr id="6" name="Ellipse 5"/>
            <p:cNvSpPr/>
            <p:nvPr/>
          </p:nvSpPr>
          <p:spPr bwMode="auto">
            <a:xfrm>
              <a:off x="2573598" y="3779837"/>
              <a:ext cx="864000" cy="864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12" name="Gerade Verbindung mit Pfeil 11"/>
            <p:cNvCxnSpPr/>
            <p:nvPr/>
          </p:nvCxnSpPr>
          <p:spPr bwMode="auto">
            <a:xfrm>
              <a:off x="2897634" y="1367569"/>
              <a:ext cx="108012" cy="2376264"/>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grpSp>
        <p:nvGrpSpPr>
          <p:cNvPr id="27" name="Gruppieren 26"/>
          <p:cNvGrpSpPr/>
          <p:nvPr/>
        </p:nvGrpSpPr>
        <p:grpSpPr>
          <a:xfrm>
            <a:off x="3005646" y="1331565"/>
            <a:ext cx="2700204" cy="3312272"/>
            <a:chOff x="3005646" y="1331565"/>
            <a:chExt cx="2700204" cy="3312272"/>
          </a:xfrm>
        </p:grpSpPr>
        <p:sp>
          <p:nvSpPr>
            <p:cNvPr id="7" name="Ellipse 6"/>
            <p:cNvSpPr/>
            <p:nvPr/>
          </p:nvSpPr>
          <p:spPr bwMode="auto">
            <a:xfrm>
              <a:off x="4841850" y="3779837"/>
              <a:ext cx="864000" cy="864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13" name="Gerade Verbindung mit Pfeil 12"/>
            <p:cNvCxnSpPr/>
            <p:nvPr/>
          </p:nvCxnSpPr>
          <p:spPr bwMode="auto">
            <a:xfrm>
              <a:off x="3005646" y="1331565"/>
              <a:ext cx="1980220" cy="2520280"/>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grpSp>
        <p:nvGrpSpPr>
          <p:cNvPr id="28" name="Gruppieren 27"/>
          <p:cNvGrpSpPr/>
          <p:nvPr/>
        </p:nvGrpSpPr>
        <p:grpSpPr>
          <a:xfrm>
            <a:off x="3077654" y="1295561"/>
            <a:ext cx="4788436" cy="3420284"/>
            <a:chOff x="3077654" y="1295561"/>
            <a:chExt cx="4788436" cy="3420284"/>
          </a:xfrm>
        </p:grpSpPr>
        <p:sp>
          <p:nvSpPr>
            <p:cNvPr id="8" name="Ellipse 7"/>
            <p:cNvSpPr/>
            <p:nvPr/>
          </p:nvSpPr>
          <p:spPr bwMode="auto">
            <a:xfrm>
              <a:off x="7002090" y="3851845"/>
              <a:ext cx="864000" cy="864000"/>
            </a:xfrm>
            <a:prstGeom prst="ellipse">
              <a:avLst/>
            </a:prstGeom>
            <a:noFill/>
            <a:ln w="38100">
              <a:solidFill>
                <a:schemeClr val="accent4"/>
              </a:solidFill>
              <a:prstDash val="solid"/>
              <a:round/>
              <a:headEnd/>
              <a:tailEnd/>
            </a:ln>
            <a:effectLst>
              <a:glow rad="101600">
                <a:schemeClr val="accent3">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rtlCol="0" anchor="ctr"/>
            <a:lstStyle/>
            <a:p>
              <a:pPr algn="ctr"/>
              <a:endParaRPr lang="de-DE" sz="2000"/>
            </a:p>
          </p:txBody>
        </p:sp>
        <p:cxnSp>
          <p:nvCxnSpPr>
            <p:cNvPr id="14" name="Gerade Verbindung mit Pfeil 13"/>
            <p:cNvCxnSpPr/>
            <p:nvPr/>
          </p:nvCxnSpPr>
          <p:spPr bwMode="auto">
            <a:xfrm>
              <a:off x="3077654" y="1295561"/>
              <a:ext cx="3996444" cy="2664296"/>
            </a:xfrm>
            <a:prstGeom prst="straightConnector1">
              <a:avLst/>
            </a:prstGeom>
            <a:solidFill>
              <a:srgbClr val="5F5F5F"/>
            </a:solidFill>
            <a:ln w="19050" cap="flat" cmpd="sng" algn="ctr">
              <a:solidFill>
                <a:schemeClr val="accent4"/>
              </a:solidFill>
              <a:prstDash val="dash"/>
              <a:round/>
              <a:headEnd type="none" w="med" len="med"/>
              <a:tailEnd type="triangle"/>
            </a:ln>
            <a:effectLst>
              <a:outerShdw blurRad="50800" dist="38100" dir="2700000" algn="tl" rotWithShape="0">
                <a:prstClr val="black">
                  <a:alpha val="40000"/>
                </a:prstClr>
              </a:outerShdw>
            </a:effectLst>
            <a:extLst/>
          </p:spPr>
        </p:cxnSp>
      </p:grpSp>
    </p:spTree>
    <p:extLst>
      <p:ext uri="{BB962C8B-B14F-4D97-AF65-F5344CB8AC3E}">
        <p14:creationId xmlns:p14="http://schemas.microsoft.com/office/powerpoint/2010/main" val="2663962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5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665027" name="Oval 3"/>
          <p:cNvSpPr>
            <a:spLocks noChangeArrowheads="1"/>
          </p:cNvSpPr>
          <p:nvPr/>
        </p:nvSpPr>
        <p:spPr bwMode="auto">
          <a:xfrm>
            <a:off x="6893394" y="2652075"/>
            <a:ext cx="360000" cy="360000"/>
          </a:xfrm>
          <a:prstGeom prst="ellipse">
            <a:avLst/>
          </a:prstGeom>
          <a:noFill/>
          <a:ln w="57150" algn="ctr">
            <a:solidFill>
              <a:srgbClr val="009900"/>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de-DE"/>
          </a:p>
        </p:txBody>
      </p:sp>
      <p:sp>
        <p:nvSpPr>
          <p:cNvPr id="1665028" name="Text Box 4"/>
          <p:cNvSpPr txBox="1">
            <a:spLocks noChangeArrowheads="1"/>
          </p:cNvSpPr>
          <p:nvPr/>
        </p:nvSpPr>
        <p:spPr bwMode="auto">
          <a:xfrm>
            <a:off x="305346" y="431465"/>
            <a:ext cx="10386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 			</a:t>
            </a:r>
            <a:r>
              <a:rPr lang="de-DE" altLang="de-DE" sz="2400" dirty="0">
                <a:solidFill>
                  <a:srgbClr val="333333"/>
                </a:solidFill>
              </a:rPr>
              <a:t>Beispiel: EFH, Baujahr 1970, Heizkörper</a:t>
            </a:r>
            <a:r>
              <a:rPr lang="de-DE" altLang="de-DE" sz="2400" dirty="0">
                <a:solidFill>
                  <a:srgbClr val="009900"/>
                </a:solidFill>
              </a:rPr>
              <a:t>	</a:t>
            </a:r>
          </a:p>
        </p:txBody>
      </p:sp>
      <p:grpSp>
        <p:nvGrpSpPr>
          <p:cNvPr id="1665032" name="Group 8"/>
          <p:cNvGrpSpPr>
            <a:grpSpLocks/>
          </p:cNvGrpSpPr>
          <p:nvPr/>
        </p:nvGrpSpPr>
        <p:grpSpPr bwMode="auto">
          <a:xfrm>
            <a:off x="2177921" y="2844203"/>
            <a:ext cx="4896410" cy="2771193"/>
            <a:chOff x="1372" y="1792"/>
            <a:chExt cx="3085" cy="1746"/>
          </a:xfrm>
        </p:grpSpPr>
        <p:sp>
          <p:nvSpPr>
            <p:cNvPr id="1665030" name="Line 6"/>
            <p:cNvSpPr>
              <a:spLocks noChangeShapeType="1"/>
            </p:cNvSpPr>
            <p:nvPr/>
          </p:nvSpPr>
          <p:spPr bwMode="auto">
            <a:xfrm flipV="1">
              <a:off x="4457" y="1792"/>
              <a:ext cx="0" cy="1746"/>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665031" name="Line 7"/>
            <p:cNvSpPr>
              <a:spLocks noChangeShapeType="1"/>
            </p:cNvSpPr>
            <p:nvPr/>
          </p:nvSpPr>
          <p:spPr bwMode="auto">
            <a:xfrm flipH="1">
              <a:off x="1372" y="1792"/>
              <a:ext cx="3062" cy="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sp>
        <p:nvSpPr>
          <p:cNvPr id="9"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10" name="Text Box 12"/>
          <p:cNvSpPr txBox="1">
            <a:spLocks noChangeArrowheads="1"/>
          </p:cNvSpPr>
          <p:nvPr/>
        </p:nvSpPr>
        <p:spPr bwMode="auto">
          <a:xfrm>
            <a:off x="5597934" y="1871625"/>
            <a:ext cx="2304566" cy="396792"/>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2000">
                <a:solidFill>
                  <a:srgbClr val="333333"/>
                </a:solidFill>
              </a:rPr>
              <a:t>im Winter</a:t>
            </a:r>
            <a:endParaRPr lang="de-DE" altLang="de-DE" sz="2000">
              <a:solidFill>
                <a:srgbClr val="009900"/>
              </a:solidFill>
            </a:endParaRPr>
          </a:p>
        </p:txBody>
      </p:sp>
    </p:spTree>
    <p:extLst>
      <p:ext uri="{BB962C8B-B14F-4D97-AF65-F5344CB8AC3E}">
        <p14:creationId xmlns:p14="http://schemas.microsoft.com/office/powerpoint/2010/main" val="441359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65032"/>
                                        </p:tgtEl>
                                        <p:attrNameLst>
                                          <p:attrName>style.visibility</p:attrName>
                                        </p:attrNameLst>
                                      </p:cBhvr>
                                      <p:to>
                                        <p:strVal val="visible"/>
                                      </p:to>
                                    </p:set>
                                    <p:animEffect transition="in" filter="wipe(down)">
                                      <p:cBhvr>
                                        <p:cTn id="7" dur="500"/>
                                        <p:tgtEl>
                                          <p:spTgt spid="1665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7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667075" name="Oval 3"/>
          <p:cNvSpPr>
            <a:spLocks noChangeArrowheads="1"/>
          </p:cNvSpPr>
          <p:nvPr/>
        </p:nvSpPr>
        <p:spPr bwMode="auto">
          <a:xfrm>
            <a:off x="6893394" y="2652075"/>
            <a:ext cx="360000" cy="360000"/>
          </a:xfrm>
          <a:prstGeom prst="ellipse">
            <a:avLst/>
          </a:prstGeom>
          <a:noFill/>
          <a:ln w="57150" algn="ctr">
            <a:solidFill>
              <a:srgbClr val="009900"/>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de-DE"/>
          </a:p>
        </p:txBody>
      </p:sp>
      <p:sp>
        <p:nvSpPr>
          <p:cNvPr id="1667076" name="Oval 4"/>
          <p:cNvSpPr>
            <a:spLocks noChangeArrowheads="1"/>
          </p:cNvSpPr>
          <p:nvPr/>
        </p:nvSpPr>
        <p:spPr bwMode="auto">
          <a:xfrm>
            <a:off x="4445983" y="4020214"/>
            <a:ext cx="360000" cy="360000"/>
          </a:xfrm>
          <a:prstGeom prst="ellipse">
            <a:avLst/>
          </a:prstGeom>
          <a:noFill/>
          <a:ln w="57150" algn="ctr">
            <a:solidFill>
              <a:srgbClr val="0033CC"/>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de-DE"/>
          </a:p>
        </p:txBody>
      </p:sp>
      <p:grpSp>
        <p:nvGrpSpPr>
          <p:cNvPr id="1667080" name="Group 8"/>
          <p:cNvGrpSpPr>
            <a:grpSpLocks/>
          </p:cNvGrpSpPr>
          <p:nvPr/>
        </p:nvGrpSpPr>
        <p:grpSpPr bwMode="auto">
          <a:xfrm>
            <a:off x="2177922" y="4212340"/>
            <a:ext cx="2447411" cy="1403055"/>
            <a:chOff x="1372" y="1792"/>
            <a:chExt cx="3085" cy="1746"/>
          </a:xfrm>
        </p:grpSpPr>
        <p:sp>
          <p:nvSpPr>
            <p:cNvPr id="1667081" name="Line 9"/>
            <p:cNvSpPr>
              <a:spLocks noChangeShapeType="1"/>
            </p:cNvSpPr>
            <p:nvPr/>
          </p:nvSpPr>
          <p:spPr bwMode="auto">
            <a:xfrm flipV="1">
              <a:off x="4457" y="1792"/>
              <a:ext cx="0" cy="1746"/>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667082" name="Line 10"/>
            <p:cNvSpPr>
              <a:spLocks noChangeShapeType="1"/>
            </p:cNvSpPr>
            <p:nvPr/>
          </p:nvSpPr>
          <p:spPr bwMode="auto">
            <a:xfrm flipH="1">
              <a:off x="1372" y="1792"/>
              <a:ext cx="3062" cy="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sp>
        <p:nvSpPr>
          <p:cNvPr id="12" name="Text Box 4"/>
          <p:cNvSpPr txBox="1">
            <a:spLocks noChangeArrowheads="1"/>
          </p:cNvSpPr>
          <p:nvPr/>
        </p:nvSpPr>
        <p:spPr bwMode="auto">
          <a:xfrm>
            <a:off x="305346" y="431465"/>
            <a:ext cx="10386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 			</a:t>
            </a:r>
            <a:r>
              <a:rPr lang="de-DE" altLang="de-DE" sz="2400" dirty="0">
                <a:solidFill>
                  <a:srgbClr val="333333"/>
                </a:solidFill>
              </a:rPr>
              <a:t>Beispiel: EFH, Baujahr 1970, Heizkörper</a:t>
            </a:r>
            <a:r>
              <a:rPr lang="de-DE" altLang="de-DE" sz="2400" dirty="0">
                <a:solidFill>
                  <a:srgbClr val="009900"/>
                </a:solidFill>
              </a:rPr>
              <a:t>	</a:t>
            </a:r>
          </a:p>
        </p:txBody>
      </p:sp>
      <p:sp>
        <p:nvSpPr>
          <p:cNvPr id="13"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grpSp>
        <p:nvGrpSpPr>
          <p:cNvPr id="14" name="Group 8"/>
          <p:cNvGrpSpPr>
            <a:grpSpLocks/>
          </p:cNvGrpSpPr>
          <p:nvPr/>
        </p:nvGrpSpPr>
        <p:grpSpPr bwMode="auto">
          <a:xfrm>
            <a:off x="2177921" y="2844203"/>
            <a:ext cx="4896410" cy="2771193"/>
            <a:chOff x="1372" y="1792"/>
            <a:chExt cx="3085" cy="1746"/>
          </a:xfrm>
        </p:grpSpPr>
        <p:sp>
          <p:nvSpPr>
            <p:cNvPr id="15" name="Line 6"/>
            <p:cNvSpPr>
              <a:spLocks noChangeShapeType="1"/>
            </p:cNvSpPr>
            <p:nvPr/>
          </p:nvSpPr>
          <p:spPr bwMode="auto">
            <a:xfrm flipV="1">
              <a:off x="4457" y="1792"/>
              <a:ext cx="0" cy="1746"/>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6" name="Line 7"/>
            <p:cNvSpPr>
              <a:spLocks noChangeShapeType="1"/>
            </p:cNvSpPr>
            <p:nvPr/>
          </p:nvSpPr>
          <p:spPr bwMode="auto">
            <a:xfrm flipH="1">
              <a:off x="1372" y="1792"/>
              <a:ext cx="3062" cy="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sp>
        <p:nvSpPr>
          <p:cNvPr id="17" name="Text Box 11"/>
          <p:cNvSpPr txBox="1">
            <a:spLocks noChangeArrowheads="1"/>
          </p:cNvSpPr>
          <p:nvPr/>
        </p:nvSpPr>
        <p:spPr bwMode="auto">
          <a:xfrm>
            <a:off x="3041650" y="3275781"/>
            <a:ext cx="2304566" cy="396792"/>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2000">
                <a:solidFill>
                  <a:srgbClr val="333333"/>
                </a:solidFill>
              </a:rPr>
              <a:t>Übergangszeit</a:t>
            </a:r>
            <a:endParaRPr lang="de-DE" altLang="de-DE" sz="2000">
              <a:solidFill>
                <a:srgbClr val="009900"/>
              </a:solidFill>
            </a:endParaRPr>
          </a:p>
        </p:txBody>
      </p:sp>
      <p:sp>
        <p:nvSpPr>
          <p:cNvPr id="18" name="Text Box 12"/>
          <p:cNvSpPr txBox="1">
            <a:spLocks noChangeArrowheads="1"/>
          </p:cNvSpPr>
          <p:nvPr/>
        </p:nvSpPr>
        <p:spPr bwMode="auto">
          <a:xfrm>
            <a:off x="5597934" y="1871625"/>
            <a:ext cx="2304566" cy="396792"/>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2000">
                <a:solidFill>
                  <a:srgbClr val="333333"/>
                </a:solidFill>
              </a:rPr>
              <a:t>im Winter</a:t>
            </a:r>
            <a:endParaRPr lang="de-DE" altLang="de-DE" sz="2000">
              <a:solidFill>
                <a:srgbClr val="009900"/>
              </a:solidFill>
            </a:endParaRPr>
          </a:p>
        </p:txBody>
      </p:sp>
    </p:spTree>
    <p:extLst>
      <p:ext uri="{BB962C8B-B14F-4D97-AF65-F5344CB8AC3E}">
        <p14:creationId xmlns:p14="http://schemas.microsoft.com/office/powerpoint/2010/main" val="25283279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67080"/>
                                        </p:tgtEl>
                                        <p:attrNameLst>
                                          <p:attrName>style.visibility</p:attrName>
                                        </p:attrNameLst>
                                      </p:cBhvr>
                                      <p:to>
                                        <p:strVal val="visible"/>
                                      </p:to>
                                    </p:set>
                                    <p:animEffect transition="in" filter="wipe(down)">
                                      <p:cBhvr>
                                        <p:cTn id="7" dur="500"/>
                                        <p:tgtEl>
                                          <p:spTgt spid="1667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40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624072" name="Oval 8"/>
          <p:cNvSpPr>
            <a:spLocks noChangeArrowheads="1"/>
          </p:cNvSpPr>
          <p:nvPr/>
        </p:nvSpPr>
        <p:spPr bwMode="auto">
          <a:xfrm>
            <a:off x="6893394" y="2652075"/>
            <a:ext cx="360000" cy="360000"/>
          </a:xfrm>
          <a:prstGeom prst="ellipse">
            <a:avLst/>
          </a:prstGeom>
          <a:noFill/>
          <a:ln w="57150" algn="ctr">
            <a:solidFill>
              <a:srgbClr val="009900"/>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de-DE"/>
          </a:p>
        </p:txBody>
      </p:sp>
      <p:sp>
        <p:nvSpPr>
          <p:cNvPr id="1624073" name="Oval 9"/>
          <p:cNvSpPr>
            <a:spLocks noChangeArrowheads="1"/>
          </p:cNvSpPr>
          <p:nvPr/>
        </p:nvSpPr>
        <p:spPr bwMode="auto">
          <a:xfrm>
            <a:off x="4445983" y="4020213"/>
            <a:ext cx="360000" cy="360000"/>
          </a:xfrm>
          <a:prstGeom prst="ellipse">
            <a:avLst/>
          </a:prstGeom>
          <a:noFill/>
          <a:ln w="57150" algn="ctr">
            <a:solidFill>
              <a:srgbClr val="0033CC"/>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de-DE"/>
          </a:p>
        </p:txBody>
      </p:sp>
      <p:sp>
        <p:nvSpPr>
          <p:cNvPr id="1624075" name="Text Box 11"/>
          <p:cNvSpPr txBox="1">
            <a:spLocks noChangeArrowheads="1"/>
          </p:cNvSpPr>
          <p:nvPr/>
        </p:nvSpPr>
        <p:spPr bwMode="auto">
          <a:xfrm>
            <a:off x="3041650" y="3275781"/>
            <a:ext cx="2304566" cy="396792"/>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2000">
                <a:solidFill>
                  <a:srgbClr val="333333"/>
                </a:solidFill>
              </a:rPr>
              <a:t>Übergangszeit</a:t>
            </a:r>
            <a:endParaRPr lang="de-DE" altLang="de-DE" sz="2000">
              <a:solidFill>
                <a:srgbClr val="009900"/>
              </a:solidFill>
            </a:endParaRPr>
          </a:p>
        </p:txBody>
      </p:sp>
      <p:sp>
        <p:nvSpPr>
          <p:cNvPr id="1624076" name="Text Box 12"/>
          <p:cNvSpPr txBox="1">
            <a:spLocks noChangeArrowheads="1"/>
          </p:cNvSpPr>
          <p:nvPr/>
        </p:nvSpPr>
        <p:spPr bwMode="auto">
          <a:xfrm>
            <a:off x="5597934" y="1871625"/>
            <a:ext cx="2304566" cy="396792"/>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2000">
                <a:solidFill>
                  <a:srgbClr val="333333"/>
                </a:solidFill>
              </a:rPr>
              <a:t>im Winter</a:t>
            </a:r>
            <a:endParaRPr lang="de-DE" altLang="de-DE" sz="2000">
              <a:solidFill>
                <a:srgbClr val="009900"/>
              </a:solidFill>
            </a:endParaRPr>
          </a:p>
        </p:txBody>
      </p:sp>
      <p:sp>
        <p:nvSpPr>
          <p:cNvPr id="8" name="Text Box 4"/>
          <p:cNvSpPr txBox="1">
            <a:spLocks noChangeArrowheads="1"/>
          </p:cNvSpPr>
          <p:nvPr/>
        </p:nvSpPr>
        <p:spPr bwMode="auto">
          <a:xfrm>
            <a:off x="305346" y="431465"/>
            <a:ext cx="10386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 			</a:t>
            </a:r>
            <a:r>
              <a:rPr lang="de-DE" altLang="de-DE" sz="2400" dirty="0">
                <a:solidFill>
                  <a:srgbClr val="333333"/>
                </a:solidFill>
              </a:rPr>
              <a:t>Beispiel: EFH, Baujahr 1970, Heizkörper</a:t>
            </a:r>
            <a:r>
              <a:rPr lang="de-DE" altLang="de-DE" sz="2400" dirty="0">
                <a:solidFill>
                  <a:srgbClr val="009900"/>
                </a:solidFill>
              </a:rPr>
              <a:t>	</a:t>
            </a:r>
          </a:p>
        </p:txBody>
      </p:sp>
      <p:sp>
        <p:nvSpPr>
          <p:cNvPr id="9"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163321320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4"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cxnSp>
        <p:nvCxnSpPr>
          <p:cNvPr id="3" name="Gerader Verbinder 2"/>
          <p:cNvCxnSpPr/>
          <p:nvPr/>
        </p:nvCxnSpPr>
        <p:spPr bwMode="auto">
          <a:xfrm>
            <a:off x="4625826" y="4211885"/>
            <a:ext cx="2448272" cy="0"/>
          </a:xfrm>
          <a:prstGeom prst="line">
            <a:avLst/>
          </a:prstGeom>
          <a:solidFill>
            <a:srgbClr val="5F5F5F"/>
          </a:solidFill>
          <a:ln w="381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mit Pfeil 5"/>
          <p:cNvCxnSpPr/>
          <p:nvPr/>
        </p:nvCxnSpPr>
        <p:spPr bwMode="auto">
          <a:xfrm flipV="1">
            <a:off x="7038094" y="2843733"/>
            <a:ext cx="0" cy="1368000"/>
          </a:xfrm>
          <a:prstGeom prst="straightConnector1">
            <a:avLst/>
          </a:prstGeom>
          <a:solidFill>
            <a:srgbClr val="5F5F5F"/>
          </a:solidFill>
          <a:ln w="38100" cap="flat" cmpd="sng" algn="ctr">
            <a:solidFill>
              <a:schemeClr val="accent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1"/>
          <p:cNvSpPr/>
          <p:nvPr/>
        </p:nvSpPr>
        <p:spPr>
          <a:xfrm>
            <a:off x="3797734" y="1727609"/>
            <a:ext cx="2739853" cy="923330"/>
          </a:xfrm>
          <a:prstGeom prst="rect">
            <a:avLst/>
          </a:prstGeom>
          <a:solidFill>
            <a:schemeClr val="bg1"/>
          </a:solidFill>
        </p:spPr>
        <p:txBody>
          <a:bodyPr wrap="none">
            <a:spAutoFit/>
          </a:bodyPr>
          <a:lstStyle/>
          <a:p>
            <a:r>
              <a:rPr lang="de-DE" altLang="de-DE" sz="1800" b="1" dirty="0" smtClean="0">
                <a:solidFill>
                  <a:schemeClr val="tx1">
                    <a:lumMod val="85000"/>
                    <a:lumOff val="15000"/>
                  </a:schemeClr>
                </a:solidFill>
              </a:rPr>
              <a:t>	     </a:t>
            </a:r>
            <a:r>
              <a:rPr lang="de-DE" altLang="de-DE" sz="1800" b="1" dirty="0" smtClean="0">
                <a:solidFill>
                  <a:schemeClr val="accent2">
                    <a:lumMod val="75000"/>
                  </a:schemeClr>
                </a:solidFill>
              </a:rPr>
              <a:t>20 °C</a:t>
            </a:r>
          </a:p>
          <a:p>
            <a:r>
              <a:rPr lang="de-DE" altLang="de-DE" sz="1800" b="1" dirty="0" smtClean="0">
                <a:solidFill>
                  <a:schemeClr val="tx1">
                    <a:lumMod val="85000"/>
                    <a:lumOff val="15000"/>
                  </a:schemeClr>
                </a:solidFill>
              </a:rPr>
              <a:t>Steigung</a:t>
            </a:r>
            <a:r>
              <a:rPr lang="de-DE" altLang="de-DE" sz="1800" b="1" dirty="0">
                <a:solidFill>
                  <a:schemeClr val="tx1">
                    <a:lumMod val="85000"/>
                    <a:lumOff val="15000"/>
                  </a:schemeClr>
                </a:solidFill>
              </a:rPr>
              <a:t>: </a:t>
            </a:r>
            <a:r>
              <a:rPr lang="de-DE" altLang="de-DE" sz="1800" b="1" dirty="0" smtClean="0">
                <a:solidFill>
                  <a:schemeClr val="tx1">
                    <a:lumMod val="85000"/>
                    <a:lumOff val="15000"/>
                  </a:schemeClr>
                </a:solidFill>
              </a:rPr>
              <a:t>-----------  =  2</a:t>
            </a:r>
          </a:p>
          <a:p>
            <a:r>
              <a:rPr lang="de-DE" altLang="de-DE" sz="1800" b="1" dirty="0" smtClean="0">
                <a:solidFill>
                  <a:schemeClr val="tx1">
                    <a:lumMod val="85000"/>
                    <a:lumOff val="15000"/>
                  </a:schemeClr>
                </a:solidFill>
              </a:rPr>
              <a:t>	     </a:t>
            </a:r>
            <a:r>
              <a:rPr lang="de-DE" altLang="de-DE" sz="1800" b="1" dirty="0" smtClean="0">
                <a:solidFill>
                  <a:schemeClr val="accent5"/>
                </a:solidFill>
              </a:rPr>
              <a:t>10 </a:t>
            </a:r>
            <a:r>
              <a:rPr lang="de-DE" altLang="de-DE" sz="1800" b="1" dirty="0">
                <a:solidFill>
                  <a:schemeClr val="accent5"/>
                </a:solidFill>
              </a:rPr>
              <a:t>°C</a:t>
            </a:r>
            <a:r>
              <a:rPr lang="de-DE" altLang="de-DE" sz="1800" b="1" dirty="0">
                <a:solidFill>
                  <a:schemeClr val="tx1">
                    <a:lumMod val="85000"/>
                    <a:lumOff val="15000"/>
                  </a:schemeClr>
                </a:solidFill>
              </a:rPr>
              <a:t> </a:t>
            </a:r>
            <a:r>
              <a:rPr lang="de-DE" altLang="de-DE" sz="1800" b="1" dirty="0" smtClean="0">
                <a:solidFill>
                  <a:schemeClr val="tx1">
                    <a:lumMod val="85000"/>
                    <a:lumOff val="15000"/>
                  </a:schemeClr>
                </a:solidFill>
              </a:rPr>
              <a:t> </a:t>
            </a:r>
            <a:endParaRPr lang="de-DE" altLang="de-DE" sz="1800" b="1" dirty="0">
              <a:solidFill>
                <a:schemeClr val="tx1">
                  <a:lumMod val="85000"/>
                  <a:lumOff val="15000"/>
                </a:schemeClr>
              </a:solidFill>
            </a:endParaRPr>
          </a:p>
        </p:txBody>
      </p:sp>
      <p:sp>
        <p:nvSpPr>
          <p:cNvPr id="8" name="Text Box 4"/>
          <p:cNvSpPr txBox="1">
            <a:spLocks noChangeArrowheads="1"/>
          </p:cNvSpPr>
          <p:nvPr/>
        </p:nvSpPr>
        <p:spPr bwMode="auto">
          <a:xfrm>
            <a:off x="305345" y="431465"/>
            <a:ext cx="10386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a:t>
            </a:r>
            <a:r>
              <a:rPr lang="de-DE" altLang="de-DE" sz="2400" b="1" dirty="0">
                <a:solidFill>
                  <a:srgbClr val="009900"/>
                </a:solidFill>
              </a:rPr>
              <a:t>					</a:t>
            </a:r>
            <a:r>
              <a:rPr lang="de-DE" altLang="de-DE" sz="2400" b="1" dirty="0" smtClean="0">
                <a:solidFill>
                  <a:srgbClr val="009900"/>
                </a:solidFill>
              </a:rPr>
              <a:t>	Steigung </a:t>
            </a:r>
            <a:r>
              <a:rPr lang="de-DE" altLang="de-DE" sz="2400" b="1" dirty="0">
                <a:solidFill>
                  <a:srgbClr val="009900"/>
                </a:solidFill>
              </a:rPr>
              <a:t>einstellen</a:t>
            </a:r>
          </a:p>
        </p:txBody>
      </p:sp>
    </p:spTree>
    <p:extLst>
      <p:ext uri="{BB962C8B-B14F-4D97-AF65-F5344CB8AC3E}">
        <p14:creationId xmlns:p14="http://schemas.microsoft.com/office/powerpoint/2010/main" val="249914707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45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514503" name="Line 7"/>
          <p:cNvSpPr>
            <a:spLocks noChangeShapeType="1"/>
          </p:cNvSpPr>
          <p:nvPr/>
        </p:nvSpPr>
        <p:spPr bwMode="auto">
          <a:xfrm flipV="1">
            <a:off x="2177922" y="1476065"/>
            <a:ext cx="7307315" cy="4139331"/>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514504" name="Line 8"/>
          <p:cNvSpPr>
            <a:spLocks noChangeShapeType="1"/>
          </p:cNvSpPr>
          <p:nvPr/>
        </p:nvSpPr>
        <p:spPr bwMode="auto">
          <a:xfrm flipV="1">
            <a:off x="2177921" y="2520421"/>
            <a:ext cx="7270811" cy="3094975"/>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6" name="Text Box 4"/>
          <p:cNvSpPr txBox="1">
            <a:spLocks noChangeArrowheads="1"/>
          </p:cNvSpPr>
          <p:nvPr/>
        </p:nvSpPr>
        <p:spPr bwMode="auto">
          <a:xfrm>
            <a:off x="305345" y="431465"/>
            <a:ext cx="10386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a:t>
            </a:r>
            <a:r>
              <a:rPr lang="de-DE" altLang="de-DE" sz="2400" b="1" dirty="0">
                <a:solidFill>
                  <a:srgbClr val="009900"/>
                </a:solidFill>
              </a:rPr>
              <a:t>					</a:t>
            </a:r>
            <a:r>
              <a:rPr lang="de-DE" altLang="de-DE" sz="2400" b="1" dirty="0" smtClean="0">
                <a:solidFill>
                  <a:srgbClr val="009900"/>
                </a:solidFill>
              </a:rPr>
              <a:t>	Steigung </a:t>
            </a:r>
            <a:r>
              <a:rPr lang="de-DE" altLang="de-DE" sz="2400" b="1" dirty="0">
                <a:solidFill>
                  <a:srgbClr val="009900"/>
                </a:solidFill>
              </a:rPr>
              <a:t>einstellen</a:t>
            </a:r>
          </a:p>
        </p:txBody>
      </p:sp>
      <p:sp>
        <p:nvSpPr>
          <p:cNvPr id="7"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142142861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560580" name="Text Box 4"/>
          <p:cNvSpPr txBox="1">
            <a:spLocks noChangeArrowheads="1"/>
          </p:cNvSpPr>
          <p:nvPr/>
        </p:nvSpPr>
        <p:spPr bwMode="auto">
          <a:xfrm>
            <a:off x="305345" y="431465"/>
            <a:ext cx="10386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a:t>
            </a:r>
            <a:r>
              <a:rPr lang="de-DE" altLang="de-DE" sz="2400" b="1" dirty="0">
                <a:solidFill>
                  <a:srgbClr val="009900"/>
                </a:solidFill>
              </a:rPr>
              <a:t>					</a:t>
            </a:r>
            <a:r>
              <a:rPr lang="de-DE" altLang="de-DE" sz="2400" b="1" dirty="0" smtClean="0">
                <a:solidFill>
                  <a:srgbClr val="009900"/>
                </a:solidFill>
              </a:rPr>
              <a:t>	Steigung </a:t>
            </a:r>
            <a:r>
              <a:rPr lang="de-DE" altLang="de-DE" sz="2400" b="1" dirty="0">
                <a:solidFill>
                  <a:srgbClr val="009900"/>
                </a:solidFill>
              </a:rPr>
              <a:t>einstellen</a:t>
            </a:r>
          </a:p>
        </p:txBody>
      </p:sp>
      <p:sp>
        <p:nvSpPr>
          <p:cNvPr id="1560582" name="Line 6"/>
          <p:cNvSpPr>
            <a:spLocks noChangeShapeType="1"/>
          </p:cNvSpPr>
          <p:nvPr/>
        </p:nvSpPr>
        <p:spPr bwMode="auto">
          <a:xfrm flipV="1">
            <a:off x="2177922" y="3528272"/>
            <a:ext cx="7343821" cy="2087124"/>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560583" name="Line 7"/>
          <p:cNvSpPr>
            <a:spLocks noChangeShapeType="1"/>
          </p:cNvSpPr>
          <p:nvPr/>
        </p:nvSpPr>
        <p:spPr bwMode="auto">
          <a:xfrm flipV="1">
            <a:off x="2177922" y="1476065"/>
            <a:ext cx="7307315" cy="4139331"/>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560584" name="Line 8"/>
          <p:cNvSpPr>
            <a:spLocks noChangeShapeType="1"/>
          </p:cNvSpPr>
          <p:nvPr/>
        </p:nvSpPr>
        <p:spPr bwMode="auto">
          <a:xfrm flipV="1">
            <a:off x="2177921" y="2520421"/>
            <a:ext cx="7270811" cy="3094975"/>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87204714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4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574916" name="Text Box 4"/>
          <p:cNvSpPr txBox="1">
            <a:spLocks noChangeArrowheads="1"/>
          </p:cNvSpPr>
          <p:nvPr/>
        </p:nvSpPr>
        <p:spPr bwMode="auto">
          <a:xfrm>
            <a:off x="305346" y="431465"/>
            <a:ext cx="103974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a:t>
            </a:r>
            <a:r>
              <a:rPr lang="de-DE" altLang="de-DE" sz="2400" b="1" dirty="0">
                <a:solidFill>
                  <a:srgbClr val="009900"/>
                </a:solidFill>
              </a:rPr>
              <a:t>	</a:t>
            </a:r>
            <a:r>
              <a:rPr lang="de-DE" altLang="de-DE" sz="2400" b="1" dirty="0" smtClean="0">
                <a:solidFill>
                  <a:srgbClr val="009900"/>
                </a:solidFill>
              </a:rPr>
              <a:t>		</a:t>
            </a:r>
            <a:r>
              <a:rPr lang="de-DE" altLang="de-DE" sz="2400" b="1" dirty="0" smtClean="0">
                <a:solidFill>
                  <a:srgbClr val="0033CC"/>
                </a:solidFill>
              </a:rPr>
              <a:t>Niveau </a:t>
            </a:r>
            <a:r>
              <a:rPr lang="de-DE" altLang="de-DE" sz="2400" b="1" dirty="0">
                <a:solidFill>
                  <a:srgbClr val="0033CC"/>
                </a:solidFill>
              </a:rPr>
              <a:t>einstellen</a:t>
            </a:r>
          </a:p>
        </p:txBody>
      </p:sp>
      <p:sp>
        <p:nvSpPr>
          <p:cNvPr id="4"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94507062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8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588231" name="Line 7"/>
          <p:cNvSpPr>
            <a:spLocks noChangeShapeType="1"/>
          </p:cNvSpPr>
          <p:nvPr/>
        </p:nvSpPr>
        <p:spPr bwMode="auto">
          <a:xfrm flipV="1">
            <a:off x="2177922" y="3528272"/>
            <a:ext cx="7343821" cy="2087124"/>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588232" name="Line 8"/>
          <p:cNvSpPr>
            <a:spLocks noChangeShapeType="1"/>
          </p:cNvSpPr>
          <p:nvPr/>
        </p:nvSpPr>
        <p:spPr bwMode="auto">
          <a:xfrm flipV="1">
            <a:off x="2177922" y="2483916"/>
            <a:ext cx="7343821" cy="2087124"/>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588233" name="Line 9"/>
          <p:cNvSpPr>
            <a:spLocks noChangeShapeType="1"/>
          </p:cNvSpPr>
          <p:nvPr/>
        </p:nvSpPr>
        <p:spPr bwMode="auto">
          <a:xfrm flipV="1">
            <a:off x="2177922" y="3167985"/>
            <a:ext cx="7343821" cy="2087125"/>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1588234" name="Line 10"/>
          <p:cNvSpPr>
            <a:spLocks noChangeShapeType="1"/>
          </p:cNvSpPr>
          <p:nvPr/>
        </p:nvSpPr>
        <p:spPr bwMode="auto">
          <a:xfrm flipV="1">
            <a:off x="2177922" y="2807698"/>
            <a:ext cx="7343821" cy="2087124"/>
          </a:xfrm>
          <a:prstGeom prst="line">
            <a:avLst/>
          </a:prstGeom>
          <a:noFill/>
          <a:ln w="9525">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8"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9" name="Text Box 4"/>
          <p:cNvSpPr txBox="1">
            <a:spLocks noChangeArrowheads="1"/>
          </p:cNvSpPr>
          <p:nvPr/>
        </p:nvSpPr>
        <p:spPr bwMode="auto">
          <a:xfrm>
            <a:off x="305346" y="431465"/>
            <a:ext cx="103974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Heizkurve</a:t>
            </a:r>
            <a:r>
              <a:rPr lang="de-DE" altLang="de-DE" sz="2400" b="1" dirty="0">
                <a:solidFill>
                  <a:srgbClr val="009900"/>
                </a:solidFill>
              </a:rPr>
              <a:t>	</a:t>
            </a:r>
            <a:r>
              <a:rPr lang="de-DE" altLang="de-DE" sz="2400" b="1" dirty="0" smtClean="0">
                <a:solidFill>
                  <a:srgbClr val="009900"/>
                </a:solidFill>
              </a:rPr>
              <a:t>		</a:t>
            </a:r>
            <a:r>
              <a:rPr lang="de-DE" altLang="de-DE" sz="2400" b="1" dirty="0" smtClean="0">
                <a:solidFill>
                  <a:srgbClr val="0033CC"/>
                </a:solidFill>
              </a:rPr>
              <a:t>Niveau </a:t>
            </a:r>
            <a:r>
              <a:rPr lang="de-DE" altLang="de-DE" sz="2400" b="1" dirty="0">
                <a:solidFill>
                  <a:srgbClr val="0033CC"/>
                </a:solidFill>
              </a:rPr>
              <a:t>einstellen</a:t>
            </a:r>
          </a:p>
        </p:txBody>
      </p:sp>
    </p:spTree>
    <p:extLst>
      <p:ext uri="{BB962C8B-B14F-4D97-AF65-F5344CB8AC3E}">
        <p14:creationId xmlns:p14="http://schemas.microsoft.com/office/powerpoint/2010/main" val="263975273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0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590277" name="Text Box 5"/>
          <p:cNvSpPr txBox="1">
            <a:spLocks noChangeArrowheads="1"/>
          </p:cNvSpPr>
          <p:nvPr/>
        </p:nvSpPr>
        <p:spPr bwMode="auto">
          <a:xfrm>
            <a:off x="305346" y="431465"/>
            <a:ext cx="103964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Beispiele:</a:t>
            </a:r>
            <a:r>
              <a:rPr lang="de-DE" altLang="de-DE" sz="2400" dirty="0">
                <a:solidFill>
                  <a:srgbClr val="333333"/>
                </a:solidFill>
              </a:rPr>
              <a:t> </a:t>
            </a:r>
            <a:r>
              <a:rPr lang="de-DE" altLang="de-DE" sz="2400" dirty="0" smtClean="0">
                <a:solidFill>
                  <a:srgbClr val="333333"/>
                </a:solidFill>
              </a:rPr>
              <a:t>	</a:t>
            </a:r>
            <a:r>
              <a:rPr lang="de-DE" altLang="de-DE" sz="2000" dirty="0" smtClean="0">
                <a:solidFill>
                  <a:srgbClr val="333333"/>
                </a:solidFill>
              </a:rPr>
              <a:t>Heizkurve </a:t>
            </a:r>
            <a:r>
              <a:rPr lang="de-DE" altLang="de-DE" sz="2000" dirty="0">
                <a:solidFill>
                  <a:srgbClr val="333333"/>
                </a:solidFill>
              </a:rPr>
              <a:t>passend zum Gebäude und zur Heizung einstellen</a:t>
            </a:r>
            <a:endParaRPr lang="de-DE" altLang="de-DE" sz="2000" dirty="0">
              <a:solidFill>
                <a:srgbClr val="009900"/>
              </a:solidFill>
            </a:endParaRPr>
          </a:p>
        </p:txBody>
      </p:sp>
      <p:sp>
        <p:nvSpPr>
          <p:cNvPr id="1590278" name="Text Box 6"/>
          <p:cNvSpPr txBox="1">
            <a:spLocks noChangeArrowheads="1"/>
          </p:cNvSpPr>
          <p:nvPr/>
        </p:nvSpPr>
        <p:spPr bwMode="auto">
          <a:xfrm>
            <a:off x="2574713" y="1691920"/>
            <a:ext cx="3023553" cy="885639"/>
          </a:xfrm>
          <a:prstGeom prst="rect">
            <a:avLst/>
          </a:prstGeom>
          <a:solidFill>
            <a:srgbClr val="FFFFC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30000"/>
              </a:lnSpc>
            </a:pPr>
            <a:r>
              <a:rPr lang="de-DE" altLang="de-DE" sz="2000" b="1">
                <a:solidFill>
                  <a:srgbClr val="333333"/>
                </a:solidFill>
              </a:rPr>
              <a:t>Wärmeschutz schwach</a:t>
            </a:r>
          </a:p>
          <a:p>
            <a:pPr>
              <a:lnSpc>
                <a:spcPct val="130000"/>
              </a:lnSpc>
            </a:pPr>
            <a:r>
              <a:rPr lang="de-DE" altLang="de-DE" sz="2000" b="1">
                <a:solidFill>
                  <a:srgbClr val="333333"/>
                </a:solidFill>
              </a:rPr>
              <a:t>Heizkörper</a:t>
            </a:r>
          </a:p>
        </p:txBody>
      </p:sp>
      <p:sp>
        <p:nvSpPr>
          <p:cNvPr id="1590279" name="Text Box 7"/>
          <p:cNvSpPr txBox="1">
            <a:spLocks noChangeArrowheads="1"/>
          </p:cNvSpPr>
          <p:nvPr/>
        </p:nvSpPr>
        <p:spPr bwMode="auto">
          <a:xfrm>
            <a:off x="6029975" y="1620498"/>
            <a:ext cx="2087124" cy="585551"/>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lIns="17996" tIns="10798" rIns="17996" bIns="10798">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lnSpc>
                <a:spcPct val="120000"/>
              </a:lnSpc>
            </a:pPr>
            <a:r>
              <a:rPr lang="de-DE" altLang="de-DE" sz="1600" b="1">
                <a:solidFill>
                  <a:srgbClr val="009900"/>
                </a:solidFill>
              </a:rPr>
              <a:t>Steigung	 = 1,8</a:t>
            </a:r>
          </a:p>
          <a:p>
            <a:pPr algn="ctr">
              <a:lnSpc>
                <a:spcPct val="120000"/>
              </a:lnSpc>
            </a:pPr>
            <a:r>
              <a:rPr lang="de-DE" altLang="de-DE" sz="1600" b="1">
                <a:solidFill>
                  <a:srgbClr val="0033CC"/>
                </a:solidFill>
              </a:rPr>
              <a:t>Niveau = 0 °C</a:t>
            </a:r>
          </a:p>
        </p:txBody>
      </p:sp>
      <p:sp>
        <p:nvSpPr>
          <p:cNvPr id="6"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217484535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597444" name="Text Box 4"/>
          <p:cNvSpPr txBox="1">
            <a:spLocks noChangeArrowheads="1"/>
          </p:cNvSpPr>
          <p:nvPr/>
        </p:nvSpPr>
        <p:spPr bwMode="auto">
          <a:xfrm>
            <a:off x="2574713" y="1691920"/>
            <a:ext cx="3023553" cy="885639"/>
          </a:xfrm>
          <a:prstGeom prst="rect">
            <a:avLst/>
          </a:prstGeom>
          <a:solidFill>
            <a:srgbClr val="FFFFC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30000"/>
              </a:lnSpc>
            </a:pPr>
            <a:r>
              <a:rPr lang="de-DE" altLang="de-DE" sz="2000" b="1" dirty="0">
                <a:solidFill>
                  <a:srgbClr val="333333"/>
                </a:solidFill>
              </a:rPr>
              <a:t>Wärmeschutz mäßig</a:t>
            </a:r>
          </a:p>
          <a:p>
            <a:pPr>
              <a:lnSpc>
                <a:spcPct val="130000"/>
              </a:lnSpc>
            </a:pPr>
            <a:r>
              <a:rPr lang="de-DE" altLang="de-DE" sz="2000" b="1" dirty="0">
                <a:solidFill>
                  <a:srgbClr val="333333"/>
                </a:solidFill>
              </a:rPr>
              <a:t>Fußbodenheizung</a:t>
            </a:r>
          </a:p>
        </p:txBody>
      </p:sp>
      <p:sp>
        <p:nvSpPr>
          <p:cNvPr id="1597447" name="Text Box 7"/>
          <p:cNvSpPr txBox="1">
            <a:spLocks noChangeArrowheads="1"/>
          </p:cNvSpPr>
          <p:nvPr/>
        </p:nvSpPr>
        <p:spPr bwMode="auto">
          <a:xfrm>
            <a:off x="6029975" y="1620498"/>
            <a:ext cx="2087124" cy="585551"/>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lIns="17996" tIns="10798" rIns="17996" bIns="10798">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lnSpc>
                <a:spcPct val="120000"/>
              </a:lnSpc>
            </a:pPr>
            <a:r>
              <a:rPr lang="de-DE" altLang="de-DE" sz="1600" b="1">
                <a:solidFill>
                  <a:srgbClr val="009900"/>
                </a:solidFill>
              </a:rPr>
              <a:t>Steigung	 = 0,6</a:t>
            </a:r>
          </a:p>
          <a:p>
            <a:pPr algn="ctr">
              <a:lnSpc>
                <a:spcPct val="120000"/>
              </a:lnSpc>
            </a:pPr>
            <a:r>
              <a:rPr lang="de-DE" altLang="de-DE" sz="1600" b="1">
                <a:solidFill>
                  <a:srgbClr val="0033CC"/>
                </a:solidFill>
              </a:rPr>
              <a:t>Niveau = 6 °C</a:t>
            </a:r>
          </a:p>
        </p:txBody>
      </p:sp>
      <p:sp>
        <p:nvSpPr>
          <p:cNvPr id="6"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7" name="Text Box 5"/>
          <p:cNvSpPr txBox="1">
            <a:spLocks noChangeArrowheads="1"/>
          </p:cNvSpPr>
          <p:nvPr/>
        </p:nvSpPr>
        <p:spPr bwMode="auto">
          <a:xfrm>
            <a:off x="305346" y="431465"/>
            <a:ext cx="103964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Beispiele:</a:t>
            </a:r>
            <a:r>
              <a:rPr lang="de-DE" altLang="de-DE" sz="2400" dirty="0">
                <a:solidFill>
                  <a:srgbClr val="333333"/>
                </a:solidFill>
              </a:rPr>
              <a:t> </a:t>
            </a:r>
            <a:r>
              <a:rPr lang="de-DE" altLang="de-DE" sz="2400" dirty="0" smtClean="0">
                <a:solidFill>
                  <a:srgbClr val="333333"/>
                </a:solidFill>
              </a:rPr>
              <a:t>	</a:t>
            </a:r>
            <a:r>
              <a:rPr lang="de-DE" altLang="de-DE" sz="2000" dirty="0" smtClean="0">
                <a:solidFill>
                  <a:srgbClr val="333333"/>
                </a:solidFill>
              </a:rPr>
              <a:t>Heizkurve </a:t>
            </a:r>
            <a:r>
              <a:rPr lang="de-DE" altLang="de-DE" sz="2000" dirty="0">
                <a:solidFill>
                  <a:srgbClr val="333333"/>
                </a:solidFill>
              </a:rPr>
              <a:t>passend zum Gebäude und zur Heizung einstellen</a:t>
            </a:r>
            <a:endParaRPr lang="de-DE" altLang="de-DE" sz="2000" dirty="0">
              <a:solidFill>
                <a:srgbClr val="009900"/>
              </a:solidFill>
            </a:endParaRPr>
          </a:p>
        </p:txBody>
      </p:sp>
    </p:spTree>
    <p:extLst>
      <p:ext uri="{BB962C8B-B14F-4D97-AF65-F5344CB8AC3E}">
        <p14:creationId xmlns:p14="http://schemas.microsoft.com/office/powerpoint/2010/main" val="298243481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233338" y="1547589"/>
            <a:ext cx="10224000" cy="5400000"/>
            <a:chOff x="233906" y="1259837"/>
            <a:chExt cx="10224000" cy="5400000"/>
          </a:xfrm>
        </p:grpSpPr>
        <p:grpSp>
          <p:nvGrpSpPr>
            <p:cNvPr id="4" name="Gruppieren 3"/>
            <p:cNvGrpSpPr/>
            <p:nvPr/>
          </p:nvGrpSpPr>
          <p:grpSpPr>
            <a:xfrm>
              <a:off x="233906" y="1259837"/>
              <a:ext cx="10224000" cy="5400000"/>
              <a:chOff x="233346" y="899517"/>
              <a:chExt cx="10224000" cy="5400000"/>
            </a:xfrm>
          </p:grpSpPr>
          <p:graphicFrame>
            <p:nvGraphicFramePr>
              <p:cNvPr id="2" name="Diagramm 1"/>
              <p:cNvGraphicFramePr>
                <a:graphicFrameLocks/>
              </p:cNvGraphicFramePr>
              <p:nvPr>
                <p:extLst/>
              </p:nvPr>
            </p:nvGraphicFramePr>
            <p:xfrm>
              <a:off x="233346" y="899517"/>
              <a:ext cx="5040000" cy="54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m 2"/>
              <p:cNvGraphicFramePr>
                <a:graphicFrameLocks/>
              </p:cNvGraphicFramePr>
              <p:nvPr>
                <p:extLst/>
              </p:nvPr>
            </p:nvGraphicFramePr>
            <p:xfrm>
              <a:off x="5417346" y="899517"/>
              <a:ext cx="5040000" cy="5400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5" name="Textfeld 4"/>
            <p:cNvSpPr txBox="1"/>
            <p:nvPr/>
          </p:nvSpPr>
          <p:spPr>
            <a:xfrm>
              <a:off x="9449906" y="6443837"/>
              <a:ext cx="1006871" cy="216000"/>
            </a:xfrm>
            <a:prstGeom prst="rect">
              <a:avLst/>
            </a:prstGeom>
            <a:noFill/>
            <a:ln>
              <a:noFill/>
            </a:ln>
          </p:spPr>
          <p:txBody>
            <a:bodyPr wrap="square" rtlCol="0">
              <a:spAutoFit/>
            </a:bodyPr>
            <a:lstStyle/>
            <a:p>
              <a:r>
                <a:rPr lang="de-DE" sz="800" dirty="0" smtClean="0">
                  <a:solidFill>
                    <a:schemeClr val="tx1">
                      <a:lumMod val="85000"/>
                      <a:lumOff val="15000"/>
                    </a:schemeClr>
                  </a:solidFill>
                </a:rPr>
                <a:t>© H. Obermeyer</a:t>
              </a:r>
              <a:endParaRPr lang="de-DE" sz="800" dirty="0">
                <a:solidFill>
                  <a:schemeClr val="tx1">
                    <a:lumMod val="85000"/>
                    <a:lumOff val="15000"/>
                  </a:schemeClr>
                </a:solidFill>
              </a:endParaRPr>
            </a:p>
          </p:txBody>
        </p:sp>
        <p:sp>
          <p:nvSpPr>
            <p:cNvPr id="6" name="Textfeld 5"/>
            <p:cNvSpPr txBox="1"/>
            <p:nvPr/>
          </p:nvSpPr>
          <p:spPr>
            <a:xfrm>
              <a:off x="4265906" y="6443837"/>
              <a:ext cx="1006871" cy="216000"/>
            </a:xfrm>
            <a:prstGeom prst="rect">
              <a:avLst/>
            </a:prstGeom>
            <a:noFill/>
            <a:ln>
              <a:noFill/>
            </a:ln>
          </p:spPr>
          <p:txBody>
            <a:bodyPr wrap="square" rtlCol="0">
              <a:spAutoFit/>
            </a:bodyPr>
            <a:lstStyle/>
            <a:p>
              <a:r>
                <a:rPr lang="de-DE" sz="800" dirty="0" smtClean="0">
                  <a:solidFill>
                    <a:schemeClr val="tx1">
                      <a:lumMod val="85000"/>
                      <a:lumOff val="15000"/>
                    </a:schemeClr>
                  </a:solidFill>
                </a:rPr>
                <a:t>© H. Obermeyer</a:t>
              </a:r>
              <a:endParaRPr lang="de-DE" sz="800" dirty="0">
                <a:solidFill>
                  <a:schemeClr val="tx1">
                    <a:lumMod val="85000"/>
                    <a:lumOff val="15000"/>
                  </a:schemeClr>
                </a:solidFill>
              </a:endParaRPr>
            </a:p>
          </p:txBody>
        </p:sp>
      </p:grpSp>
      <p:sp>
        <p:nvSpPr>
          <p:cNvPr id="8" name="Textfeld 7"/>
          <p:cNvSpPr txBox="1"/>
          <p:nvPr/>
        </p:nvSpPr>
        <p:spPr>
          <a:xfrm>
            <a:off x="305346" y="395461"/>
            <a:ext cx="10377293" cy="969496"/>
          </a:xfrm>
          <a:prstGeom prst="rect">
            <a:avLst/>
          </a:prstGeom>
          <a:noFill/>
          <a:ln>
            <a:noFill/>
          </a:ln>
          <a:effectLst/>
        </p:spPr>
        <p:txBody>
          <a:bodyPr wrap="square" lIns="0" tIns="0" rIns="0" bIns="0">
            <a:spAutoFit/>
          </a:bodyPr>
          <a:lstStyle>
            <a:defPPr>
              <a:defRPr lang="de-DE"/>
            </a:defPPr>
            <a:lvl1pPr defTabSz="995363" eaLnBrk="1" hangingPunct="1">
              <a:lnSpc>
                <a:spcPct val="150000"/>
              </a:lnSpc>
              <a:defRPr sz="2400" b="1">
                <a:solidFill>
                  <a:schemeClr val="tx1">
                    <a:lumMod val="85000"/>
                    <a:lumOff val="15000"/>
                  </a:schemeClr>
                </a:solidFill>
                <a:latin typeface="Arial"/>
              </a:defRPr>
            </a:lvl1pPr>
            <a:lvl2pPr marL="742950" indent="-285750" defTabSz="995363"/>
            <a:lvl3pPr marL="1143000" indent="-228600" defTabSz="995363"/>
            <a:lvl4pPr marL="1600200" indent="-228600" defTabSz="995363"/>
            <a:lvl5pPr marL="2057400" indent="-228600" defTabSz="995363"/>
            <a:lvl6pPr marL="2514600" indent="-228600" defTabSz="995363" eaLnBrk="0" fontAlgn="base" hangingPunct="0">
              <a:spcBef>
                <a:spcPct val="0"/>
              </a:spcBef>
              <a:spcAft>
                <a:spcPct val="0"/>
              </a:spcAft>
            </a:lvl6pPr>
            <a:lvl7pPr marL="2971800" indent="-228600" defTabSz="995363" eaLnBrk="0" fontAlgn="base" hangingPunct="0">
              <a:spcBef>
                <a:spcPct val="0"/>
              </a:spcBef>
              <a:spcAft>
                <a:spcPct val="0"/>
              </a:spcAft>
            </a:lvl7pPr>
            <a:lvl8pPr marL="3429000" indent="-228600" defTabSz="995363" eaLnBrk="0" fontAlgn="base" hangingPunct="0">
              <a:spcBef>
                <a:spcPct val="0"/>
              </a:spcBef>
              <a:spcAft>
                <a:spcPct val="0"/>
              </a:spcAft>
            </a:lvl8pPr>
            <a:lvl9pPr marL="3886200" indent="-228600" defTabSz="995363" eaLnBrk="0" fontAlgn="base" hangingPunct="0">
              <a:spcBef>
                <a:spcPct val="0"/>
              </a:spcBef>
              <a:spcAft>
                <a:spcPct val="0"/>
              </a:spcAft>
            </a:lvl9pPr>
          </a:lstStyle>
          <a:p>
            <a:r>
              <a:rPr lang="de-DE" dirty="0"/>
              <a:t>Gemessener Allgemeinstromverbrauch / Mehrfamilienhaus / 10 WE</a:t>
            </a:r>
          </a:p>
          <a:p>
            <a:pPr algn="ctr"/>
            <a:r>
              <a:rPr lang="de-DE" sz="1800" b="0" dirty="0" smtClean="0">
                <a:solidFill>
                  <a:schemeClr val="accent6"/>
                </a:solidFill>
              </a:rPr>
              <a:t>Strom </a:t>
            </a:r>
            <a:r>
              <a:rPr lang="de-DE" sz="1800" b="0" dirty="0">
                <a:solidFill>
                  <a:schemeClr val="accent6"/>
                </a:solidFill>
              </a:rPr>
              <a:t>für Beleuchtung und Zentralheizung (inkl. WW) - Messintervall 15 min</a:t>
            </a:r>
            <a:r>
              <a:rPr lang="de-DE" sz="1800" b="0" dirty="0" smtClean="0">
                <a:solidFill>
                  <a:schemeClr val="accent6"/>
                </a:solidFill>
              </a:rPr>
              <a:t>.</a:t>
            </a:r>
            <a:endParaRPr lang="de-DE" sz="1800" b="0" dirty="0">
              <a:solidFill>
                <a:schemeClr val="accent6"/>
              </a:solidFill>
            </a:endParaRPr>
          </a:p>
        </p:txBody>
      </p:sp>
      <p:sp>
        <p:nvSpPr>
          <p:cNvPr id="9"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p>
        </p:txBody>
      </p:sp>
      <p:cxnSp>
        <p:nvCxnSpPr>
          <p:cNvPr id="11" name="Gerader Verbinder 10"/>
          <p:cNvCxnSpPr/>
          <p:nvPr/>
        </p:nvCxnSpPr>
        <p:spPr bwMode="auto">
          <a:xfrm flipV="1">
            <a:off x="917414" y="5328009"/>
            <a:ext cx="9540000" cy="36004"/>
          </a:xfrm>
          <a:prstGeom prst="line">
            <a:avLst/>
          </a:prstGeom>
          <a:solidFill>
            <a:srgbClr val="5F5F5F"/>
          </a:solidFill>
          <a:ln w="76200" cap="flat" cmpd="sng" algn="ctr">
            <a:solidFill>
              <a:srgbClr val="FF0000">
                <a:alpha val="50196"/>
              </a:srgbClr>
            </a:solidFill>
            <a:prstDash val="solid"/>
            <a:round/>
            <a:headEnd type="none" w="med" len="med"/>
            <a:tailEnd type="triangle" w="sm" len="sm"/>
          </a:ln>
          <a:effectLst>
            <a:outerShdw blurRad="50800" dist="38100" dir="2700000" algn="tl" rotWithShape="0">
              <a:prstClr val="black">
                <a:alpha val="40000"/>
              </a:prstClr>
            </a:outerShdw>
          </a:effectLst>
          <a:extLst/>
        </p:spPr>
      </p:cxnSp>
      <p:grpSp>
        <p:nvGrpSpPr>
          <p:cNvPr id="18" name="Gruppieren 17"/>
          <p:cNvGrpSpPr/>
          <p:nvPr/>
        </p:nvGrpSpPr>
        <p:grpSpPr>
          <a:xfrm>
            <a:off x="3797734" y="5380580"/>
            <a:ext cx="5384744" cy="784232"/>
            <a:chOff x="3797734" y="5380580"/>
            <a:chExt cx="5384744" cy="784232"/>
          </a:xfrm>
        </p:grpSpPr>
        <p:sp>
          <p:nvSpPr>
            <p:cNvPr id="16" name="Textfeld 15"/>
            <p:cNvSpPr txBox="1"/>
            <p:nvPr/>
          </p:nvSpPr>
          <p:spPr>
            <a:xfrm>
              <a:off x="3797734" y="5580037"/>
              <a:ext cx="5384744" cy="584775"/>
            </a:xfrm>
            <a:prstGeom prst="rect">
              <a:avLst/>
            </a:prstGeom>
            <a:noFill/>
          </p:spPr>
          <p:txBody>
            <a:bodyPr wrap="none" rtlCol="0">
              <a:spAutoFit/>
            </a:bodyPr>
            <a:lstStyle/>
            <a:p>
              <a:r>
                <a:rPr lang="de-DE" sz="3200" b="1" dirty="0" smtClean="0">
                  <a:solidFill>
                    <a:srgbClr val="FF0000"/>
                  </a:solidFill>
                  <a:effectLst>
                    <a:outerShdw blurRad="38100" dist="38100" dir="2700000" algn="tl">
                      <a:srgbClr val="000000">
                        <a:alpha val="43137"/>
                      </a:srgbClr>
                    </a:outerShdw>
                  </a:effectLst>
                </a:rPr>
                <a:t>Heizungspumpe</a:t>
              </a:r>
              <a:r>
                <a:rPr lang="de-DE" sz="1400" dirty="0" smtClean="0">
                  <a:solidFill>
                    <a:schemeClr val="accent6">
                      <a:lumMod val="75000"/>
                    </a:schemeClr>
                  </a:solidFill>
                </a:rPr>
                <a:t>  </a:t>
              </a:r>
              <a:r>
                <a:rPr lang="de-DE" sz="1400" b="1" dirty="0" smtClean="0">
                  <a:solidFill>
                    <a:schemeClr val="accent6">
                      <a:lumMod val="50000"/>
                    </a:schemeClr>
                  </a:solidFill>
                </a:rPr>
                <a:t>(Hocheffizienzpumpe)</a:t>
              </a:r>
              <a:endParaRPr lang="de-DE" sz="1400" b="1" dirty="0">
                <a:solidFill>
                  <a:schemeClr val="accent6">
                    <a:lumMod val="50000"/>
                  </a:schemeClr>
                </a:solidFill>
              </a:endParaRPr>
            </a:p>
          </p:txBody>
        </p:sp>
        <p:sp>
          <p:nvSpPr>
            <p:cNvPr id="17" name="Pfeil nach unten 16"/>
            <p:cNvSpPr/>
            <p:nvPr/>
          </p:nvSpPr>
          <p:spPr bwMode="auto">
            <a:xfrm rot="11400000">
              <a:off x="5513286" y="5380580"/>
              <a:ext cx="216000" cy="288000"/>
            </a:xfrm>
            <a:prstGeom prst="downArrow">
              <a:avLst/>
            </a:prstGeom>
            <a:solidFill>
              <a:srgbClr val="FF0000"/>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grpSp>
    </p:spTree>
    <p:extLst>
      <p:ext uri="{BB962C8B-B14F-4D97-AF65-F5344CB8AC3E}">
        <p14:creationId xmlns:p14="http://schemas.microsoft.com/office/powerpoint/2010/main" val="2792555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26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0"/>
            <a:ext cx="10684806" cy="7047020"/>
          </a:xfrm>
          <a:prstGeom prst="rect">
            <a:avLst/>
          </a:prstGeom>
          <a:noFill/>
          <a:extLst>
            <a:ext uri="{909E8E84-426E-40DD-AFC4-6F175D3DCCD1}">
              <a14:hiddenFill xmlns:a14="http://schemas.microsoft.com/office/drawing/2010/main">
                <a:solidFill>
                  <a:srgbClr val="FFFFFF"/>
                </a:solidFill>
              </a14:hiddenFill>
            </a:ext>
          </a:extLst>
        </p:spPr>
      </p:pic>
      <p:sp>
        <p:nvSpPr>
          <p:cNvPr id="1562631" name="Text Box 7"/>
          <p:cNvSpPr txBox="1">
            <a:spLocks noChangeArrowheads="1"/>
          </p:cNvSpPr>
          <p:nvPr/>
        </p:nvSpPr>
        <p:spPr bwMode="auto">
          <a:xfrm>
            <a:off x="2574713" y="1691920"/>
            <a:ext cx="3023553" cy="885639"/>
          </a:xfrm>
          <a:prstGeom prst="rect">
            <a:avLst/>
          </a:prstGeom>
          <a:solidFill>
            <a:srgbClr val="FFFFC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30000"/>
              </a:lnSpc>
            </a:pPr>
            <a:r>
              <a:rPr lang="de-DE" altLang="de-DE" sz="2000" b="1">
                <a:solidFill>
                  <a:srgbClr val="333333"/>
                </a:solidFill>
              </a:rPr>
              <a:t>Wärmeschutz gut</a:t>
            </a:r>
          </a:p>
          <a:p>
            <a:pPr>
              <a:lnSpc>
                <a:spcPct val="130000"/>
              </a:lnSpc>
            </a:pPr>
            <a:r>
              <a:rPr lang="de-DE" altLang="de-DE" sz="2000" b="1">
                <a:solidFill>
                  <a:srgbClr val="333333"/>
                </a:solidFill>
              </a:rPr>
              <a:t>Fußbodenheizung</a:t>
            </a:r>
          </a:p>
        </p:txBody>
      </p:sp>
      <p:sp>
        <p:nvSpPr>
          <p:cNvPr id="1562633" name="Text Box 9"/>
          <p:cNvSpPr txBox="1">
            <a:spLocks noChangeArrowheads="1"/>
          </p:cNvSpPr>
          <p:nvPr/>
        </p:nvSpPr>
        <p:spPr bwMode="auto">
          <a:xfrm>
            <a:off x="6029975" y="1620498"/>
            <a:ext cx="2087124" cy="585551"/>
          </a:xfrm>
          <a:prstGeom prst="rect">
            <a:avLst/>
          </a:prstGeom>
          <a:solidFill>
            <a:srgbClr val="F8F8F8"/>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lgn="ctr">
                <a:solidFill>
                  <a:srgbClr val="A50021"/>
                </a:solidFill>
                <a:miter lim="800000"/>
                <a:headEnd/>
                <a:tailEnd/>
              </a14:hiddenLine>
            </a:ext>
          </a:extLst>
        </p:spPr>
        <p:txBody>
          <a:bodyPr lIns="17996" tIns="10798" rIns="17996" bIns="10798">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lnSpc>
                <a:spcPct val="120000"/>
              </a:lnSpc>
            </a:pPr>
            <a:r>
              <a:rPr lang="de-DE" altLang="de-DE" sz="1600" b="1">
                <a:solidFill>
                  <a:srgbClr val="009900"/>
                </a:solidFill>
              </a:rPr>
              <a:t>Steigung	 = 0,4</a:t>
            </a:r>
          </a:p>
          <a:p>
            <a:pPr algn="ctr">
              <a:lnSpc>
                <a:spcPct val="120000"/>
              </a:lnSpc>
            </a:pPr>
            <a:r>
              <a:rPr lang="de-DE" altLang="de-DE" sz="1600" b="1">
                <a:solidFill>
                  <a:srgbClr val="0033CC"/>
                </a:solidFill>
              </a:rPr>
              <a:t>Niveau = 5 °C</a:t>
            </a:r>
          </a:p>
        </p:txBody>
      </p:sp>
      <p:sp>
        <p:nvSpPr>
          <p:cNvPr id="6"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7" name="Text Box 5"/>
          <p:cNvSpPr txBox="1">
            <a:spLocks noChangeArrowheads="1"/>
          </p:cNvSpPr>
          <p:nvPr/>
        </p:nvSpPr>
        <p:spPr bwMode="auto">
          <a:xfrm>
            <a:off x="305346" y="431465"/>
            <a:ext cx="103964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Beispiele:</a:t>
            </a:r>
            <a:r>
              <a:rPr lang="de-DE" altLang="de-DE" sz="2400" dirty="0">
                <a:solidFill>
                  <a:srgbClr val="333333"/>
                </a:solidFill>
              </a:rPr>
              <a:t> </a:t>
            </a:r>
            <a:r>
              <a:rPr lang="de-DE" altLang="de-DE" sz="2400" dirty="0" smtClean="0">
                <a:solidFill>
                  <a:srgbClr val="333333"/>
                </a:solidFill>
              </a:rPr>
              <a:t>	</a:t>
            </a:r>
            <a:r>
              <a:rPr lang="de-DE" altLang="de-DE" sz="2000" dirty="0" smtClean="0">
                <a:solidFill>
                  <a:srgbClr val="333333"/>
                </a:solidFill>
              </a:rPr>
              <a:t>Heizkurve </a:t>
            </a:r>
            <a:r>
              <a:rPr lang="de-DE" altLang="de-DE" sz="2000" dirty="0">
                <a:solidFill>
                  <a:srgbClr val="333333"/>
                </a:solidFill>
              </a:rPr>
              <a:t>passend zum Gebäude und zur Heizung einstellen</a:t>
            </a:r>
            <a:endParaRPr lang="de-DE" altLang="de-DE" sz="2000" dirty="0">
              <a:solidFill>
                <a:srgbClr val="009900"/>
              </a:solidFill>
            </a:endParaRPr>
          </a:p>
        </p:txBody>
      </p:sp>
    </p:spTree>
    <p:extLst>
      <p:ext uri="{BB962C8B-B14F-4D97-AF65-F5344CB8AC3E}">
        <p14:creationId xmlns:p14="http://schemas.microsoft.com/office/powerpoint/2010/main" val="342589299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2285566" y="1439577"/>
            <a:ext cx="8406247" cy="4524315"/>
          </a:xfrm>
          <a:prstGeom prst="rect">
            <a:avLst/>
          </a:prstGeom>
          <a:noFill/>
        </p:spPr>
        <p:txBody>
          <a:bodyPr wrap="square" rtlCol="0">
            <a:spAutoFit/>
          </a:bodyPr>
          <a:lstStyle/>
          <a:p>
            <a:pPr>
              <a:lnSpc>
                <a:spcPct val="150000"/>
              </a:lnSpc>
            </a:pPr>
            <a:r>
              <a:rPr lang="de-DE" sz="2400" dirty="0" smtClean="0">
                <a:solidFill>
                  <a:schemeClr val="tx1">
                    <a:lumMod val="85000"/>
                    <a:lumOff val="15000"/>
                  </a:schemeClr>
                </a:solidFill>
              </a:rPr>
              <a:t>Eine gut eingestellte Heizkurve (Steigung und Niveau)</a:t>
            </a:r>
          </a:p>
          <a:p>
            <a:pPr>
              <a:lnSpc>
                <a:spcPct val="150000"/>
              </a:lnSpc>
            </a:pPr>
            <a:r>
              <a:rPr lang="de-DE" sz="2400" dirty="0" smtClean="0">
                <a:solidFill>
                  <a:schemeClr val="tx1">
                    <a:lumMod val="85000"/>
                    <a:lumOff val="15000"/>
                  </a:schemeClr>
                </a:solidFill>
              </a:rPr>
              <a:t>mit möglichst niedrigen Temperaturen </a:t>
            </a:r>
          </a:p>
          <a:p>
            <a:pPr>
              <a:lnSpc>
                <a:spcPct val="150000"/>
              </a:lnSpc>
            </a:pPr>
            <a:r>
              <a:rPr lang="de-DE" sz="2400" dirty="0" smtClean="0">
                <a:solidFill>
                  <a:schemeClr val="tx1">
                    <a:lumMod val="85000"/>
                    <a:lumOff val="15000"/>
                  </a:schemeClr>
                </a:solidFill>
              </a:rPr>
              <a:t>erfordert </a:t>
            </a:r>
          </a:p>
          <a:p>
            <a:pPr marL="342900" indent="-342900">
              <a:lnSpc>
                <a:spcPct val="150000"/>
              </a:lnSpc>
              <a:buFont typeface="Arial" panose="020B0604020202020204" pitchFamily="34" charset="0"/>
              <a:buChar char="•"/>
            </a:pPr>
            <a:r>
              <a:rPr lang="de-DE" sz="2400" dirty="0" smtClean="0">
                <a:solidFill>
                  <a:schemeClr val="tx1">
                    <a:lumMod val="85000"/>
                    <a:lumOff val="15000"/>
                  </a:schemeClr>
                </a:solidFill>
              </a:rPr>
              <a:t>einen hydraulischen Abgleich, </a:t>
            </a:r>
          </a:p>
          <a:p>
            <a:pPr marL="342900" indent="-342900">
              <a:lnSpc>
                <a:spcPct val="150000"/>
              </a:lnSpc>
              <a:buFont typeface="Arial" panose="020B0604020202020204" pitchFamily="34" charset="0"/>
              <a:buChar char="•"/>
            </a:pPr>
            <a:r>
              <a:rPr lang="de-DE" sz="2400" dirty="0" smtClean="0">
                <a:solidFill>
                  <a:schemeClr val="tx1">
                    <a:lumMod val="85000"/>
                    <a:lumOff val="15000"/>
                  </a:schemeClr>
                </a:solidFill>
              </a:rPr>
              <a:t>eine passende Heizungspumpe</a:t>
            </a:r>
          </a:p>
          <a:p>
            <a:pPr>
              <a:lnSpc>
                <a:spcPct val="150000"/>
              </a:lnSpc>
            </a:pPr>
            <a:r>
              <a:rPr lang="de-DE" sz="2400" dirty="0" smtClean="0">
                <a:solidFill>
                  <a:schemeClr val="tx1">
                    <a:lumMod val="85000"/>
                    <a:lumOff val="15000"/>
                  </a:schemeClr>
                </a:solidFill>
              </a:rPr>
              <a:t>und hilft Energie zu sparen.</a:t>
            </a:r>
          </a:p>
          <a:p>
            <a:pPr>
              <a:lnSpc>
                <a:spcPct val="150000"/>
              </a:lnSpc>
            </a:pPr>
            <a:endParaRPr lang="de-DE" sz="2400" dirty="0" smtClean="0">
              <a:solidFill>
                <a:schemeClr val="accent6"/>
              </a:solidFill>
            </a:endParaRPr>
          </a:p>
          <a:p>
            <a:pPr>
              <a:lnSpc>
                <a:spcPct val="150000"/>
              </a:lnSpc>
            </a:pPr>
            <a:r>
              <a:rPr lang="de-DE" sz="2400" dirty="0" smtClean="0">
                <a:solidFill>
                  <a:schemeClr val="accent6"/>
                </a:solidFill>
              </a:rPr>
              <a:t>Das Optimum zu finden braucht Zeit. Wer macht das?</a:t>
            </a:r>
            <a:endParaRPr lang="de-DE" sz="2400" dirty="0">
              <a:solidFill>
                <a:schemeClr val="accent6"/>
              </a:solidFill>
            </a:endParaRPr>
          </a:p>
        </p:txBody>
      </p:sp>
      <p:sp>
        <p:nvSpPr>
          <p:cNvPr id="3" name="Text Box 5"/>
          <p:cNvSpPr txBox="1">
            <a:spLocks noChangeArrowheads="1"/>
          </p:cNvSpPr>
          <p:nvPr/>
        </p:nvSpPr>
        <p:spPr bwMode="auto">
          <a:xfrm>
            <a:off x="305346" y="431465"/>
            <a:ext cx="103964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2400" b="1" dirty="0">
                <a:solidFill>
                  <a:srgbClr val="333333"/>
                </a:solidFill>
              </a:rPr>
              <a:t>Beispiele:</a:t>
            </a:r>
            <a:r>
              <a:rPr lang="de-DE" altLang="de-DE" sz="2400" dirty="0">
                <a:solidFill>
                  <a:srgbClr val="333333"/>
                </a:solidFill>
              </a:rPr>
              <a:t> </a:t>
            </a:r>
            <a:r>
              <a:rPr lang="de-DE" altLang="de-DE" sz="2400" dirty="0" smtClean="0">
                <a:solidFill>
                  <a:srgbClr val="333333"/>
                </a:solidFill>
              </a:rPr>
              <a:t>	</a:t>
            </a:r>
            <a:r>
              <a:rPr lang="de-DE" altLang="de-DE" sz="2000" dirty="0" smtClean="0">
                <a:solidFill>
                  <a:srgbClr val="333333"/>
                </a:solidFill>
              </a:rPr>
              <a:t>Heizkurve </a:t>
            </a:r>
            <a:r>
              <a:rPr lang="de-DE" altLang="de-DE" sz="2000" dirty="0">
                <a:solidFill>
                  <a:srgbClr val="333333"/>
                </a:solidFill>
              </a:rPr>
              <a:t>passend zum Gebäude und zur Heizung einstellen</a:t>
            </a:r>
            <a:endParaRPr lang="de-DE" altLang="de-DE" sz="2000" dirty="0">
              <a:solidFill>
                <a:srgbClr val="009900"/>
              </a:solidFill>
            </a:endParaRPr>
          </a:p>
        </p:txBody>
      </p:sp>
      <p:sp>
        <p:nvSpPr>
          <p:cNvPr id="4"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208867987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80"/>
          <p:cNvSpPr>
            <a:spLocks noChangeArrowheads="1"/>
          </p:cNvSpPr>
          <p:nvPr/>
        </p:nvSpPr>
        <p:spPr bwMode="auto">
          <a:xfrm>
            <a:off x="0" y="4859338"/>
            <a:ext cx="522288" cy="360362"/>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4521" y="395461"/>
            <a:ext cx="10387292" cy="461665"/>
          </a:xfrm>
          <a:prstGeom prst="rect">
            <a:avLst/>
          </a:prstGeom>
          <a:noFill/>
        </p:spPr>
        <p:txBody>
          <a:bodyPr wrap="square" rtlCol="0">
            <a:spAutoFit/>
          </a:bodyPr>
          <a:lstStyle/>
          <a:p>
            <a:r>
              <a:rPr lang="de-DE" sz="2400" b="1" dirty="0" smtClean="0">
                <a:solidFill>
                  <a:schemeClr val="tx1">
                    <a:lumMod val="85000"/>
                    <a:lumOff val="15000"/>
                  </a:schemeClr>
                </a:solidFill>
              </a:rPr>
              <a:t>Bausteine zur Heizungsoptimierung</a:t>
            </a:r>
            <a:endParaRPr lang="de-DE" sz="2000" dirty="0" smtClean="0">
              <a:solidFill>
                <a:schemeClr val="tx1">
                  <a:lumMod val="85000"/>
                  <a:lumOff val="15000"/>
                </a:schemeClr>
              </a:solidFill>
            </a:endParaRPr>
          </a:p>
        </p:txBody>
      </p:sp>
      <p:sp>
        <p:nvSpPr>
          <p:cNvPr id="3"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
        <p:nvSpPr>
          <p:cNvPr id="5" name="Textfeld 4"/>
          <p:cNvSpPr txBox="1"/>
          <p:nvPr/>
        </p:nvSpPr>
        <p:spPr>
          <a:xfrm>
            <a:off x="737394" y="1151545"/>
            <a:ext cx="9954419" cy="51706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Hocheffizienzpumpen</a:t>
            </a:r>
            <a:r>
              <a:rPr lang="de-DE" sz="2000" i="1" dirty="0" smtClean="0">
                <a:solidFill>
                  <a:srgbClr val="FF0000"/>
                </a:solidFill>
              </a:rPr>
              <a:t>	(…nur ein Baustein)</a:t>
            </a: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Hydraulischer Abgleich</a:t>
            </a:r>
            <a:r>
              <a:rPr lang="de-DE" sz="2000" i="1" dirty="0" smtClean="0">
                <a:solidFill>
                  <a:srgbClr val="FF0000"/>
                </a:solidFill>
              </a:rPr>
              <a:t>	(… nur ein Baustein)</a:t>
            </a: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Heizkurve einstellen</a:t>
            </a:r>
            <a:r>
              <a:rPr lang="de-DE" sz="2000" i="1" dirty="0">
                <a:solidFill>
                  <a:srgbClr val="FF0000"/>
                </a:solidFill>
              </a:rPr>
              <a:t>	</a:t>
            </a:r>
            <a:r>
              <a:rPr lang="de-DE" sz="2000" i="1" dirty="0" smtClean="0">
                <a:solidFill>
                  <a:srgbClr val="FF0000"/>
                </a:solidFill>
              </a:rPr>
              <a:t>	(… </a:t>
            </a:r>
            <a:r>
              <a:rPr lang="de-DE" sz="2000" i="1" dirty="0">
                <a:solidFill>
                  <a:srgbClr val="FF0000"/>
                </a:solidFill>
              </a:rPr>
              <a:t>nur ein Baustein)</a:t>
            </a:r>
            <a:endParaRPr lang="de-DE" sz="2000" dirty="0" smtClean="0">
              <a:solidFill>
                <a:schemeClr val="tx1">
                  <a:lumMod val="85000"/>
                  <a:lumOff val="15000"/>
                </a:schemeClr>
              </a:solidFill>
            </a:endParaRP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Rohre dämmen, Armaturen dämmen</a:t>
            </a: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Betriebszeiten prüfen (Nachabschaltung, Sommer- Winter Umstellung, WW,…)</a:t>
            </a: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Betriebsstunden (über 2.000 h/a), Einschalthäufigkeit (unter 10.000 pro Jahr),… </a:t>
            </a: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Verbrauch kontrollieren, Regelmäßige Heizungswartung,…</a:t>
            </a: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Neue Heizung?</a:t>
            </a:r>
          </a:p>
          <a:p>
            <a:pPr marL="342900" indent="-342900">
              <a:lnSpc>
                <a:spcPct val="150000"/>
              </a:lnSpc>
              <a:buFont typeface="Arial" panose="020B0604020202020204" pitchFamily="34" charset="0"/>
              <a:buChar char="•"/>
            </a:pPr>
            <a:r>
              <a:rPr lang="de-DE" sz="2000" dirty="0" smtClean="0">
                <a:solidFill>
                  <a:schemeClr val="tx1">
                    <a:lumMod val="85000"/>
                    <a:lumOff val="15000"/>
                  </a:schemeClr>
                </a:solidFill>
              </a:rPr>
              <a:t>…</a:t>
            </a:r>
          </a:p>
          <a:p>
            <a:pPr>
              <a:lnSpc>
                <a:spcPct val="150000"/>
              </a:lnSpc>
            </a:pPr>
            <a:r>
              <a:rPr lang="de-DE" sz="2000" b="1" dirty="0" smtClean="0">
                <a:solidFill>
                  <a:schemeClr val="accent6"/>
                </a:solidFill>
              </a:rPr>
              <a:t>Die beste Heiztechnik nützt wenig, wenn man sie nicht richtig betreibt - „fährt“!</a:t>
            </a:r>
          </a:p>
          <a:p>
            <a:pPr>
              <a:lnSpc>
                <a:spcPct val="150000"/>
              </a:lnSpc>
            </a:pPr>
            <a:r>
              <a:rPr lang="de-DE" sz="2000" dirty="0" smtClean="0">
                <a:solidFill>
                  <a:schemeClr val="accent3"/>
                </a:solidFill>
              </a:rPr>
              <a:t>So wie beim Auto braucht man einen „Fahrer“. Das ist nicht der Heizungsbauer.</a:t>
            </a:r>
          </a:p>
        </p:txBody>
      </p:sp>
    </p:spTree>
    <p:extLst>
      <p:ext uri="{BB962C8B-B14F-4D97-AF65-F5344CB8AC3E}">
        <p14:creationId xmlns:p14="http://schemas.microsoft.com/office/powerpoint/2010/main" val="282344805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10376" r="6580" b="9225"/>
          <a:stretch/>
        </p:blipFill>
        <p:spPr>
          <a:xfrm>
            <a:off x="197334" y="1079537"/>
            <a:ext cx="7272000" cy="5961784"/>
          </a:xfrm>
          <a:prstGeom prst="rect">
            <a:avLst/>
          </a:prstGeom>
        </p:spPr>
      </p:pic>
      <p:sp>
        <p:nvSpPr>
          <p:cNvPr id="3" name="Textfeld 2"/>
          <p:cNvSpPr txBox="1"/>
          <p:nvPr/>
        </p:nvSpPr>
        <p:spPr>
          <a:xfrm>
            <a:off x="7810260" y="1799617"/>
            <a:ext cx="2576206" cy="4247317"/>
          </a:xfrm>
          <a:prstGeom prst="rect">
            <a:avLst/>
          </a:prstGeom>
          <a:noFill/>
        </p:spPr>
        <p:txBody>
          <a:bodyPr wrap="square" rtlCol="0" anchor="t" anchorCtr="0">
            <a:spAutoFit/>
          </a:bodyPr>
          <a:lstStyle/>
          <a:p>
            <a:pPr>
              <a:lnSpc>
                <a:spcPct val="150000"/>
              </a:lnSpc>
            </a:pPr>
            <a:r>
              <a:rPr lang="de-DE" sz="2000" dirty="0" smtClean="0">
                <a:solidFill>
                  <a:srgbClr val="5B9BD5">
                    <a:lumMod val="60000"/>
                    <a:lumOff val="40000"/>
                  </a:srgbClr>
                </a:solidFill>
              </a:rPr>
              <a:t>Jedes mal notieren: </a:t>
            </a:r>
          </a:p>
          <a:p>
            <a:pPr marL="457200" indent="-457200">
              <a:lnSpc>
                <a:spcPct val="150000"/>
              </a:lnSpc>
              <a:buFont typeface="+mj-lt"/>
              <a:buAutoNum type="arabicPeriod"/>
            </a:pPr>
            <a:r>
              <a:rPr lang="de-DE" sz="2000" dirty="0" smtClean="0">
                <a:solidFill>
                  <a:srgbClr val="5B9BD5">
                    <a:lumMod val="60000"/>
                    <a:lumOff val="40000"/>
                  </a:srgbClr>
                </a:solidFill>
              </a:rPr>
              <a:t>Datum, Uhrzeit</a:t>
            </a:r>
          </a:p>
          <a:p>
            <a:pPr marL="457200" indent="-457200">
              <a:lnSpc>
                <a:spcPct val="150000"/>
              </a:lnSpc>
              <a:buFont typeface="+mj-lt"/>
              <a:buAutoNum type="arabicPeriod"/>
            </a:pPr>
            <a:r>
              <a:rPr lang="de-DE" sz="2000" dirty="0" smtClean="0">
                <a:solidFill>
                  <a:srgbClr val="5B9BD5">
                    <a:lumMod val="60000"/>
                    <a:lumOff val="40000"/>
                  </a:srgbClr>
                </a:solidFill>
              </a:rPr>
              <a:t>Zählernummer</a:t>
            </a:r>
          </a:p>
          <a:p>
            <a:pPr marL="457200" indent="-457200">
              <a:lnSpc>
                <a:spcPct val="150000"/>
              </a:lnSpc>
              <a:buFont typeface="+mj-lt"/>
              <a:buAutoNum type="arabicPeriod"/>
            </a:pPr>
            <a:r>
              <a:rPr lang="de-DE" sz="2000" dirty="0" smtClean="0">
                <a:solidFill>
                  <a:srgbClr val="5B9BD5">
                    <a:lumMod val="60000"/>
                    <a:lumOff val="40000"/>
                  </a:srgbClr>
                </a:solidFill>
              </a:rPr>
              <a:t>Zählerstand</a:t>
            </a:r>
            <a:endParaRPr lang="de-DE" sz="2000" dirty="0">
              <a:solidFill>
                <a:srgbClr val="5B9BD5">
                  <a:lumMod val="60000"/>
                  <a:lumOff val="40000"/>
                </a:srgbClr>
              </a:solidFill>
            </a:endParaRPr>
          </a:p>
          <a:p>
            <a:pPr algn="ctr">
              <a:lnSpc>
                <a:spcPct val="150000"/>
              </a:lnSpc>
            </a:pPr>
            <a:endParaRPr lang="de-DE" sz="2000" dirty="0" smtClean="0">
              <a:solidFill>
                <a:srgbClr val="5B9BD5">
                  <a:lumMod val="60000"/>
                  <a:lumOff val="40000"/>
                </a:srgbClr>
              </a:solidFill>
            </a:endParaRPr>
          </a:p>
          <a:p>
            <a:pPr algn="ctr">
              <a:lnSpc>
                <a:spcPct val="150000"/>
              </a:lnSpc>
            </a:pPr>
            <a:r>
              <a:rPr lang="de-DE" sz="2000" dirty="0" smtClean="0">
                <a:solidFill>
                  <a:srgbClr val="5B9BD5">
                    <a:lumMod val="60000"/>
                    <a:lumOff val="40000"/>
                  </a:srgbClr>
                </a:solidFill>
              </a:rPr>
              <a:t>und</a:t>
            </a:r>
          </a:p>
          <a:p>
            <a:pPr algn="ctr">
              <a:lnSpc>
                <a:spcPct val="150000"/>
              </a:lnSpc>
            </a:pPr>
            <a:r>
              <a:rPr lang="de-DE" sz="2000" dirty="0" smtClean="0">
                <a:solidFill>
                  <a:srgbClr val="5B9BD5">
                    <a:lumMod val="60000"/>
                    <a:lumOff val="40000"/>
                  </a:srgbClr>
                </a:solidFill>
              </a:rPr>
              <a:t>Tagesverbrauch in </a:t>
            </a:r>
            <a:r>
              <a:rPr lang="de-DE" sz="2000" dirty="0" smtClean="0">
                <a:solidFill>
                  <a:schemeClr val="accent4"/>
                </a:solidFill>
              </a:rPr>
              <a:t>kWh/Tag </a:t>
            </a:r>
          </a:p>
          <a:p>
            <a:pPr algn="ctr">
              <a:lnSpc>
                <a:spcPct val="150000"/>
              </a:lnSpc>
            </a:pPr>
            <a:r>
              <a:rPr lang="de-DE" sz="2000" dirty="0" smtClean="0">
                <a:solidFill>
                  <a:srgbClr val="5B9BD5">
                    <a:lumMod val="60000"/>
                    <a:lumOff val="40000"/>
                  </a:srgbClr>
                </a:solidFill>
              </a:rPr>
              <a:t>ermitteln</a:t>
            </a:r>
          </a:p>
        </p:txBody>
      </p:sp>
      <p:sp>
        <p:nvSpPr>
          <p:cNvPr id="4" name="Textfeld 3"/>
          <p:cNvSpPr txBox="1"/>
          <p:nvPr/>
        </p:nvSpPr>
        <p:spPr>
          <a:xfrm>
            <a:off x="305906" y="323453"/>
            <a:ext cx="10385907" cy="584775"/>
          </a:xfrm>
          <a:prstGeom prst="rect">
            <a:avLst/>
          </a:prstGeom>
          <a:noFill/>
        </p:spPr>
        <p:txBody>
          <a:bodyPr wrap="square" rtlCol="0" anchor="t" anchorCtr="0">
            <a:spAutoFit/>
          </a:bodyPr>
          <a:lstStyle/>
          <a:p>
            <a:r>
              <a:rPr lang="de-DE" sz="3200" dirty="0" smtClean="0">
                <a:solidFill>
                  <a:srgbClr val="5B9BD5">
                    <a:lumMod val="60000"/>
                    <a:lumOff val="40000"/>
                  </a:srgbClr>
                </a:solidFill>
              </a:rPr>
              <a:t>Stromzähler öfter mal ablesen 	</a:t>
            </a:r>
            <a:r>
              <a:rPr lang="de-DE" sz="2000" dirty="0" smtClean="0">
                <a:solidFill>
                  <a:srgbClr val="5B9BD5">
                    <a:lumMod val="60000"/>
                    <a:lumOff val="40000"/>
                  </a:srgbClr>
                </a:solidFill>
              </a:rPr>
              <a:t>(…Zähler nicht verwechseln!)</a:t>
            </a:r>
          </a:p>
        </p:txBody>
      </p:sp>
      <p:sp>
        <p:nvSpPr>
          <p:cNvPr id="6" name="Textfeld 5"/>
          <p:cNvSpPr txBox="1"/>
          <p:nvPr/>
        </p:nvSpPr>
        <p:spPr>
          <a:xfrm>
            <a:off x="485366" y="6696161"/>
            <a:ext cx="1656000" cy="230832"/>
          </a:xfrm>
          <a:prstGeom prst="rect">
            <a:avLst/>
          </a:prstGeom>
          <a:noFill/>
        </p:spPr>
        <p:txBody>
          <a:bodyPr wrap="square" rtlCol="0">
            <a:spAutoFit/>
          </a:bodyPr>
          <a:lstStyle/>
          <a:p>
            <a:pPr algn="ctr"/>
            <a:r>
              <a:rPr lang="de-DE" sz="900" dirty="0" smtClean="0">
                <a:solidFill>
                  <a:prstClr val="black">
                    <a:lumMod val="75000"/>
                    <a:lumOff val="25000"/>
                  </a:prstClr>
                </a:solidFill>
              </a:rPr>
              <a:t>© Foto: H. Obermeyer</a:t>
            </a:r>
            <a:endParaRPr lang="de-DE" sz="900" dirty="0">
              <a:solidFill>
                <a:prstClr val="black">
                  <a:lumMod val="75000"/>
                  <a:lumOff val="25000"/>
                </a:prstClr>
              </a:solidFill>
            </a:endParaRPr>
          </a:p>
        </p:txBody>
      </p:sp>
      <p:sp>
        <p:nvSpPr>
          <p:cNvPr id="7" name="Line 7"/>
          <p:cNvSpPr>
            <a:spLocks noChangeShapeType="1"/>
          </p:cNvSpPr>
          <p:nvPr/>
        </p:nvSpPr>
        <p:spPr bwMode="auto">
          <a:xfrm>
            <a:off x="-1" y="899517"/>
            <a:ext cx="10692000" cy="0"/>
          </a:xfrm>
          <a:prstGeom prst="line">
            <a:avLst/>
          </a:prstGeom>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p>
        </p:txBody>
      </p:sp>
    </p:spTree>
    <p:extLst>
      <p:ext uri="{BB962C8B-B14F-4D97-AF65-F5344CB8AC3E}">
        <p14:creationId xmlns:p14="http://schemas.microsoft.com/office/powerpoint/2010/main" val="50068429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640094" y="640094"/>
            <a:ext cx="7236000" cy="5955812"/>
          </a:xfrm>
          <a:prstGeom prst="rect">
            <a:avLst/>
          </a:prstGeom>
        </p:spPr>
      </p:pic>
      <p:sp>
        <p:nvSpPr>
          <p:cNvPr id="3" name="Textfeld 2"/>
          <p:cNvSpPr txBox="1"/>
          <p:nvPr/>
        </p:nvSpPr>
        <p:spPr>
          <a:xfrm>
            <a:off x="6137994" y="899517"/>
            <a:ext cx="4320000" cy="4985980"/>
          </a:xfrm>
          <a:prstGeom prst="rect">
            <a:avLst/>
          </a:prstGeom>
          <a:noFill/>
        </p:spPr>
        <p:txBody>
          <a:bodyPr wrap="square" rtlCol="0" anchor="t" anchorCtr="0">
            <a:spAutoFit/>
          </a:bodyPr>
          <a:lstStyle/>
          <a:p>
            <a:pPr algn="ctr">
              <a:lnSpc>
                <a:spcPct val="150000"/>
              </a:lnSpc>
            </a:pPr>
            <a:r>
              <a:rPr lang="de-DE" sz="3200" dirty="0" smtClean="0">
                <a:solidFill>
                  <a:srgbClr val="5B9BD5">
                    <a:lumMod val="60000"/>
                    <a:lumOff val="40000"/>
                  </a:srgbClr>
                </a:solidFill>
              </a:rPr>
              <a:t>Gaszähler</a:t>
            </a:r>
          </a:p>
          <a:p>
            <a:pPr algn="ctr">
              <a:lnSpc>
                <a:spcPct val="150000"/>
              </a:lnSpc>
            </a:pPr>
            <a:r>
              <a:rPr lang="de-DE" sz="2000" dirty="0" smtClean="0">
                <a:solidFill>
                  <a:srgbClr val="5B9BD5">
                    <a:lumMod val="60000"/>
                    <a:lumOff val="40000"/>
                  </a:srgbClr>
                </a:solidFill>
              </a:rPr>
              <a:t>…öfter mal ablesen!</a:t>
            </a:r>
          </a:p>
          <a:p>
            <a:pPr algn="ctr">
              <a:lnSpc>
                <a:spcPct val="150000"/>
              </a:lnSpc>
            </a:pPr>
            <a:endParaRPr lang="de-DE" sz="2000" dirty="0">
              <a:solidFill>
                <a:srgbClr val="5B9BD5">
                  <a:lumMod val="60000"/>
                  <a:lumOff val="40000"/>
                </a:srgbClr>
              </a:solidFill>
            </a:endParaRPr>
          </a:p>
          <a:p>
            <a:pPr algn="ctr">
              <a:lnSpc>
                <a:spcPct val="150000"/>
              </a:lnSpc>
            </a:pPr>
            <a:endParaRPr lang="de-DE" sz="2000" dirty="0" smtClean="0">
              <a:solidFill>
                <a:srgbClr val="5B9BD5">
                  <a:lumMod val="60000"/>
                  <a:lumOff val="40000"/>
                </a:srgbClr>
              </a:solidFill>
            </a:endParaRPr>
          </a:p>
          <a:p>
            <a:pPr algn="ctr">
              <a:lnSpc>
                <a:spcPct val="150000"/>
              </a:lnSpc>
            </a:pPr>
            <a:endParaRPr lang="de-DE" sz="2000" dirty="0" smtClean="0">
              <a:solidFill>
                <a:srgbClr val="5B9BD5">
                  <a:lumMod val="60000"/>
                  <a:lumOff val="40000"/>
                </a:srgbClr>
              </a:solidFill>
            </a:endParaRPr>
          </a:p>
          <a:p>
            <a:pPr algn="ctr">
              <a:lnSpc>
                <a:spcPct val="150000"/>
              </a:lnSpc>
            </a:pPr>
            <a:r>
              <a:rPr lang="de-DE" sz="2000" dirty="0" smtClean="0">
                <a:solidFill>
                  <a:srgbClr val="5B9BD5">
                    <a:lumMod val="60000"/>
                    <a:lumOff val="40000"/>
                  </a:srgbClr>
                </a:solidFill>
              </a:rPr>
              <a:t>Jedes mal notieren:</a:t>
            </a:r>
          </a:p>
          <a:p>
            <a:pPr marL="1370013" lvl="2" indent="-457200">
              <a:lnSpc>
                <a:spcPct val="150000"/>
              </a:lnSpc>
              <a:buFont typeface="+mj-lt"/>
              <a:buAutoNum type="arabicPeriod"/>
            </a:pPr>
            <a:r>
              <a:rPr lang="de-DE" sz="2000" dirty="0" smtClean="0">
                <a:solidFill>
                  <a:srgbClr val="5B9BD5">
                    <a:lumMod val="60000"/>
                    <a:lumOff val="40000"/>
                  </a:srgbClr>
                </a:solidFill>
              </a:rPr>
              <a:t>Datum, Uhrzeit</a:t>
            </a:r>
          </a:p>
          <a:p>
            <a:pPr marL="1370013" lvl="2" indent="-457200">
              <a:lnSpc>
                <a:spcPct val="150000"/>
              </a:lnSpc>
              <a:buFont typeface="+mj-lt"/>
              <a:buAutoNum type="arabicPeriod"/>
            </a:pPr>
            <a:r>
              <a:rPr lang="de-DE" sz="2000" dirty="0" smtClean="0">
                <a:solidFill>
                  <a:srgbClr val="5B9BD5">
                    <a:lumMod val="60000"/>
                    <a:lumOff val="40000"/>
                  </a:srgbClr>
                </a:solidFill>
              </a:rPr>
              <a:t>Zählernummer</a:t>
            </a:r>
          </a:p>
          <a:p>
            <a:pPr marL="1370013" lvl="2" indent="-457200">
              <a:lnSpc>
                <a:spcPct val="150000"/>
              </a:lnSpc>
              <a:buFont typeface="+mj-lt"/>
              <a:buAutoNum type="arabicPeriod"/>
            </a:pPr>
            <a:r>
              <a:rPr lang="de-DE" sz="2000" dirty="0" smtClean="0">
                <a:solidFill>
                  <a:srgbClr val="5B9BD5">
                    <a:lumMod val="60000"/>
                    <a:lumOff val="40000"/>
                  </a:srgbClr>
                </a:solidFill>
              </a:rPr>
              <a:t>Zählerstand</a:t>
            </a:r>
            <a:endParaRPr lang="de-DE" sz="2000" dirty="0">
              <a:solidFill>
                <a:srgbClr val="5B9BD5">
                  <a:lumMod val="60000"/>
                  <a:lumOff val="40000"/>
                </a:srgbClr>
              </a:solidFill>
            </a:endParaRPr>
          </a:p>
          <a:p>
            <a:pPr marL="1370013" lvl="2" indent="-457200">
              <a:lnSpc>
                <a:spcPct val="150000"/>
              </a:lnSpc>
              <a:buFont typeface="+mj-lt"/>
              <a:buAutoNum type="arabicPeriod"/>
            </a:pPr>
            <a:endParaRPr lang="de-DE" sz="2000" dirty="0" smtClean="0">
              <a:solidFill>
                <a:srgbClr val="5B9BD5">
                  <a:lumMod val="60000"/>
                  <a:lumOff val="40000"/>
                </a:srgbClr>
              </a:solidFill>
            </a:endParaRPr>
          </a:p>
        </p:txBody>
      </p:sp>
      <p:sp>
        <p:nvSpPr>
          <p:cNvPr id="10" name="Textfeld 9"/>
          <p:cNvSpPr txBox="1"/>
          <p:nvPr/>
        </p:nvSpPr>
        <p:spPr>
          <a:xfrm>
            <a:off x="89322" y="6912185"/>
            <a:ext cx="1656000" cy="230832"/>
          </a:xfrm>
          <a:prstGeom prst="rect">
            <a:avLst/>
          </a:prstGeom>
          <a:noFill/>
        </p:spPr>
        <p:txBody>
          <a:bodyPr wrap="square" rtlCol="0">
            <a:spAutoFit/>
          </a:bodyPr>
          <a:lstStyle/>
          <a:p>
            <a:pPr algn="ctr"/>
            <a:r>
              <a:rPr lang="de-DE" sz="900" dirty="0" smtClean="0"/>
              <a:t>© Foto: H. Obermeyer</a:t>
            </a:r>
            <a:endParaRPr lang="de-DE" sz="900" dirty="0"/>
          </a:p>
        </p:txBody>
      </p:sp>
    </p:spTree>
    <p:extLst>
      <p:ext uri="{BB962C8B-B14F-4D97-AF65-F5344CB8AC3E}">
        <p14:creationId xmlns:p14="http://schemas.microsoft.com/office/powerpoint/2010/main" val="120179179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0691813" cy="7236221"/>
          </a:xfrm>
          <a:prstGeom prst="rect">
            <a:avLst/>
          </a:prstGeom>
        </p:spPr>
      </p:pic>
      <p:sp>
        <p:nvSpPr>
          <p:cNvPr id="4" name="Textfeld 3"/>
          <p:cNvSpPr txBox="1"/>
          <p:nvPr/>
        </p:nvSpPr>
        <p:spPr>
          <a:xfrm>
            <a:off x="6065986" y="323453"/>
            <a:ext cx="4625827" cy="1077218"/>
          </a:xfrm>
          <a:prstGeom prst="rect">
            <a:avLst/>
          </a:prstGeom>
          <a:solidFill>
            <a:schemeClr val="tx1">
              <a:lumMod val="85000"/>
              <a:lumOff val="15000"/>
            </a:schemeClr>
          </a:solidFill>
          <a:effectLst/>
        </p:spPr>
        <p:txBody>
          <a:bodyPr wrap="square" rtlCol="0">
            <a:spAutoFit/>
          </a:bodyPr>
          <a:lstStyle/>
          <a:p>
            <a:pPr algn="ctr"/>
            <a:r>
              <a:rPr lang="de-DE" sz="3200" dirty="0" smtClean="0">
                <a:solidFill>
                  <a:schemeClr val="accent1"/>
                </a:solidFill>
                <a:effectLst>
                  <a:outerShdw blurRad="38100" dist="38100" dir="2700000" algn="tl">
                    <a:srgbClr val="000000">
                      <a:alpha val="43137"/>
                    </a:srgbClr>
                  </a:outerShdw>
                </a:effectLst>
              </a:rPr>
              <a:t>Armaturen dämmen</a:t>
            </a:r>
          </a:p>
          <a:p>
            <a:pPr algn="ctr"/>
            <a:r>
              <a:rPr lang="de-DE" sz="3200" dirty="0">
                <a:solidFill>
                  <a:schemeClr val="accent1"/>
                </a:solidFill>
                <a:effectLst>
                  <a:outerShdw blurRad="38100" dist="38100" dir="2700000" algn="tl">
                    <a:srgbClr val="000000">
                      <a:alpha val="43137"/>
                    </a:srgbClr>
                  </a:outerShdw>
                </a:effectLst>
              </a:rPr>
              <a:t>…geht doch</a:t>
            </a:r>
            <a:r>
              <a:rPr lang="de-DE" sz="3200" dirty="0" smtClean="0">
                <a:solidFill>
                  <a:schemeClr val="accent1"/>
                </a:solidFill>
                <a:effectLst>
                  <a:outerShdw blurRad="38100" dist="38100" dir="2700000" algn="tl">
                    <a:srgbClr val="000000">
                      <a:alpha val="43137"/>
                    </a:srgbClr>
                  </a:outerShdw>
                </a:effectLst>
              </a:rPr>
              <a:t>!</a:t>
            </a:r>
            <a:endParaRPr lang="de-DE" sz="3200" dirty="0">
              <a:solidFill>
                <a:schemeClr val="accent1"/>
              </a:solidFill>
              <a:effectLst>
                <a:outerShdw blurRad="38100" dist="38100" dir="2700000" algn="tl">
                  <a:srgbClr val="000000">
                    <a:alpha val="43137"/>
                  </a:srgbClr>
                </a:outerShdw>
              </a:effectLst>
            </a:endParaRPr>
          </a:p>
        </p:txBody>
      </p:sp>
      <p:sp>
        <p:nvSpPr>
          <p:cNvPr id="2" name="Textfeld 1"/>
          <p:cNvSpPr txBox="1"/>
          <p:nvPr/>
        </p:nvSpPr>
        <p:spPr>
          <a:xfrm>
            <a:off x="9054318" y="6732165"/>
            <a:ext cx="1637495" cy="261610"/>
          </a:xfrm>
          <a:prstGeom prst="rect">
            <a:avLst/>
          </a:prstGeom>
          <a:noFill/>
        </p:spPr>
        <p:txBody>
          <a:bodyPr wrap="square" rtlCol="0">
            <a:spAutoFit/>
          </a:bodyPr>
          <a:lstStyle/>
          <a:p>
            <a:pPr algn="ctr"/>
            <a:r>
              <a:rPr lang="de-DE" sz="1100" dirty="0" smtClean="0">
                <a:solidFill>
                  <a:schemeClr val="tx1">
                    <a:lumMod val="85000"/>
                    <a:lumOff val="15000"/>
                  </a:schemeClr>
                </a:solidFill>
              </a:rPr>
              <a:t>Foto Joachim </a:t>
            </a:r>
            <a:r>
              <a:rPr lang="de-DE" sz="1100" dirty="0" err="1" smtClean="0">
                <a:solidFill>
                  <a:schemeClr val="tx1">
                    <a:lumMod val="85000"/>
                    <a:lumOff val="15000"/>
                  </a:schemeClr>
                </a:solidFill>
              </a:rPr>
              <a:t>Weid</a:t>
            </a:r>
            <a:endParaRPr lang="de-DE" sz="1100" dirty="0">
              <a:solidFill>
                <a:schemeClr val="tx1">
                  <a:lumMod val="85000"/>
                  <a:lumOff val="15000"/>
                </a:schemeClr>
              </a:solidFill>
            </a:endParaRPr>
          </a:p>
        </p:txBody>
      </p:sp>
    </p:spTree>
    <p:extLst>
      <p:ext uri="{BB962C8B-B14F-4D97-AF65-F5344CB8AC3E}">
        <p14:creationId xmlns:p14="http://schemas.microsoft.com/office/powerpoint/2010/main" val="1031041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p:cNvSpPr>
            <a:spLocks noChangeShapeType="1"/>
          </p:cNvSpPr>
          <p:nvPr/>
        </p:nvSpPr>
        <p:spPr bwMode="auto">
          <a:xfrm>
            <a:off x="6983836" y="1448937"/>
            <a:ext cx="305011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102">
              <a:solidFill>
                <a:schemeClr val="bg2"/>
              </a:solidFill>
            </a:endParaRPr>
          </a:p>
        </p:txBody>
      </p:sp>
      <p:sp>
        <p:nvSpPr>
          <p:cNvPr id="53251" name="Line 3"/>
          <p:cNvSpPr>
            <a:spLocks noChangeShapeType="1"/>
          </p:cNvSpPr>
          <p:nvPr/>
        </p:nvSpPr>
        <p:spPr bwMode="auto">
          <a:xfrm>
            <a:off x="10033955" y="1448937"/>
            <a:ext cx="0" cy="160993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102">
              <a:solidFill>
                <a:schemeClr val="bg2"/>
              </a:solidFill>
            </a:endParaRPr>
          </a:p>
        </p:txBody>
      </p:sp>
      <p:sp>
        <p:nvSpPr>
          <p:cNvPr id="53252" name="Text Box 4"/>
          <p:cNvSpPr txBox="1">
            <a:spLocks noChangeArrowheads="1"/>
          </p:cNvSpPr>
          <p:nvPr/>
        </p:nvSpPr>
        <p:spPr bwMode="auto">
          <a:xfrm>
            <a:off x="0" y="215441"/>
            <a:ext cx="10691813" cy="73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000">
                <a:solidFill>
                  <a:schemeClr val="tx1"/>
                </a:solidFill>
                <a:latin typeface="Arial" panose="020B0604020202020204" pitchFamily="34" charset="0"/>
              </a:defRPr>
            </a:lvl1pPr>
            <a:lvl2pPr marL="742950" indent="-285750" algn="ctr">
              <a:defRPr sz="2000">
                <a:solidFill>
                  <a:schemeClr val="tx1"/>
                </a:solidFill>
                <a:latin typeface="Arial" panose="020B0604020202020204" pitchFamily="34" charset="0"/>
              </a:defRPr>
            </a:lvl2pPr>
            <a:lvl3pPr marL="1143000" indent="-228600" algn="ctr">
              <a:defRPr sz="2000">
                <a:solidFill>
                  <a:schemeClr val="tx1"/>
                </a:solidFill>
                <a:latin typeface="Arial" panose="020B0604020202020204" pitchFamily="34" charset="0"/>
              </a:defRPr>
            </a:lvl3pPr>
            <a:lvl4pPr marL="1600200" indent="-228600" algn="ctr">
              <a:defRPr sz="2000">
                <a:solidFill>
                  <a:schemeClr val="tx1"/>
                </a:solidFill>
                <a:latin typeface="Arial" panose="020B0604020202020204" pitchFamily="34" charset="0"/>
              </a:defRPr>
            </a:lvl4pPr>
            <a:lvl5pPr marL="2057400" indent="-228600" algn="ctr">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lnSpc>
                <a:spcPct val="130000"/>
              </a:lnSpc>
            </a:pPr>
            <a:r>
              <a:rPr lang="de-DE" altLang="de-DE" sz="3600" dirty="0">
                <a:solidFill>
                  <a:schemeClr val="bg2"/>
                </a:solidFill>
              </a:rPr>
              <a:t>Optimierung von </a:t>
            </a:r>
            <a:r>
              <a:rPr lang="de-DE" altLang="de-DE" sz="3600" dirty="0" smtClean="0">
                <a:solidFill>
                  <a:schemeClr val="bg2"/>
                </a:solidFill>
              </a:rPr>
              <a:t>Heizungsanlagen</a:t>
            </a:r>
            <a:endParaRPr lang="de-DE" altLang="de-DE" sz="3600" dirty="0">
              <a:solidFill>
                <a:schemeClr val="bg2"/>
              </a:solidFill>
            </a:endParaRPr>
          </a:p>
        </p:txBody>
      </p:sp>
      <p:pic>
        <p:nvPicPr>
          <p:cNvPr id="53253" name="Picture 5"/>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647522" y="1954666"/>
            <a:ext cx="5284773" cy="419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8550262" y="5183993"/>
            <a:ext cx="1118202" cy="95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5" name="Picture 7"/>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93378" y="5183993"/>
            <a:ext cx="1508435" cy="100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72456" name="AutoShape 8"/>
          <p:cNvSpPr>
            <a:spLocks noChangeArrowheads="1"/>
          </p:cNvSpPr>
          <p:nvPr/>
        </p:nvSpPr>
        <p:spPr bwMode="auto">
          <a:xfrm>
            <a:off x="5849962" y="1007529"/>
            <a:ext cx="4628100" cy="2664296"/>
          </a:xfrm>
          <a:prstGeom prst="cloudCallout">
            <a:avLst>
              <a:gd name="adj1" fmla="val -71943"/>
              <a:gd name="adj2" fmla="val 22918"/>
            </a:avLst>
          </a:prstGeom>
          <a:gradFill rotWithShape="1">
            <a:gsLst>
              <a:gs pos="0">
                <a:schemeClr val="bg1"/>
              </a:gs>
              <a:gs pos="100000">
                <a:srgbClr val="CBE5FF"/>
              </a:gs>
            </a:gsLst>
            <a:path path="rect">
              <a:fillToRect l="50000" t="50000" r="50000" b="50000"/>
            </a:path>
          </a:gradFill>
          <a:ln w="12700">
            <a:solidFill>
              <a:schemeClr val="accent5"/>
            </a:solidFill>
            <a:prstDash val="solid"/>
            <a:round/>
            <a:headEnd/>
            <a:tailEnd/>
          </a:ln>
          <a:effectLst>
            <a:outerShdw blurRad="50800" dist="38100" dir="2700000" algn="tl" rotWithShape="0">
              <a:prstClr val="black">
                <a:alpha val="40000"/>
              </a:prstClr>
            </a:outerShdw>
          </a:effectLst>
          <a:extLst/>
        </p:spPr>
        <p:txBody>
          <a:bodyPr lIns="19842" tIns="11905" rIns="19842" bIns="11905"/>
          <a:lstStyle/>
          <a:p>
            <a:pPr algn="ctr" eaLnBrk="1" hangingPunct="1">
              <a:lnSpc>
                <a:spcPct val="120000"/>
              </a:lnSpc>
              <a:defRPr/>
            </a:pPr>
            <a:r>
              <a:rPr lang="de-DE" altLang="de-DE" sz="2400" b="1" i="1" dirty="0" smtClean="0">
                <a:solidFill>
                  <a:schemeClr val="accent6"/>
                </a:solidFill>
                <a:latin typeface="Calibri" panose="020F0502020204030204" pitchFamily="34" charset="0"/>
              </a:rPr>
              <a:t>Neue Heizungspumpe!</a:t>
            </a:r>
            <a:br>
              <a:rPr lang="de-DE" altLang="de-DE" sz="2400" b="1" i="1" dirty="0" smtClean="0">
                <a:solidFill>
                  <a:schemeClr val="accent6"/>
                </a:solidFill>
                <a:latin typeface="Calibri" panose="020F0502020204030204" pitchFamily="34" charset="0"/>
              </a:rPr>
            </a:br>
            <a:r>
              <a:rPr lang="de-DE" altLang="de-DE" sz="2400" b="1" i="1" dirty="0" smtClean="0">
                <a:solidFill>
                  <a:srgbClr val="FF0000"/>
                </a:solidFill>
                <a:latin typeface="Calibri" panose="020F0502020204030204" pitchFamily="34" charset="0"/>
              </a:rPr>
              <a:t>…und </a:t>
            </a:r>
            <a:r>
              <a:rPr lang="de-DE" altLang="de-DE" sz="2400" b="1" i="1" dirty="0">
                <a:solidFill>
                  <a:srgbClr val="FF0000"/>
                </a:solidFill>
                <a:latin typeface="Calibri" panose="020F0502020204030204" pitchFamily="34" charset="0"/>
              </a:rPr>
              <a:t>schnell noch den hydraulischen </a:t>
            </a:r>
          </a:p>
          <a:p>
            <a:pPr algn="ctr" eaLnBrk="1" hangingPunct="1">
              <a:lnSpc>
                <a:spcPct val="120000"/>
              </a:lnSpc>
              <a:defRPr/>
            </a:pPr>
            <a:r>
              <a:rPr lang="de-DE" altLang="de-DE" sz="2400" b="1" i="1" dirty="0" smtClean="0">
                <a:solidFill>
                  <a:srgbClr val="FF0000"/>
                </a:solidFill>
                <a:latin typeface="Calibri" panose="020F0502020204030204" pitchFamily="34" charset="0"/>
              </a:rPr>
              <a:t>Abgleich</a:t>
            </a:r>
            <a:endParaRPr lang="de-DE" altLang="de-DE" sz="2400" b="1" i="1" dirty="0">
              <a:solidFill>
                <a:srgbClr val="FF0000"/>
              </a:solidFill>
              <a:latin typeface="Calibri" panose="020F0502020204030204" pitchFamily="34" charset="0"/>
            </a:endParaRPr>
          </a:p>
        </p:txBody>
      </p:sp>
      <p:sp>
        <p:nvSpPr>
          <p:cNvPr id="53257" name="Rectangle 9"/>
          <p:cNvSpPr>
            <a:spLocks noChangeArrowheads="1"/>
          </p:cNvSpPr>
          <p:nvPr/>
        </p:nvSpPr>
        <p:spPr bwMode="auto">
          <a:xfrm>
            <a:off x="306123" y="6597216"/>
            <a:ext cx="100795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000">
                <a:solidFill>
                  <a:schemeClr val="tx1"/>
                </a:solidFill>
                <a:latin typeface="Arial" panose="020B0604020202020204" pitchFamily="34" charset="0"/>
              </a:defRPr>
            </a:lvl1pPr>
            <a:lvl2pPr marL="742950" indent="-285750" algn="ctr">
              <a:defRPr sz="2000">
                <a:solidFill>
                  <a:schemeClr val="tx1"/>
                </a:solidFill>
                <a:latin typeface="Arial" panose="020B0604020202020204" pitchFamily="34" charset="0"/>
              </a:defRPr>
            </a:lvl2pPr>
            <a:lvl3pPr marL="1143000" indent="-228600" algn="ctr">
              <a:defRPr sz="2000">
                <a:solidFill>
                  <a:schemeClr val="tx1"/>
                </a:solidFill>
                <a:latin typeface="Arial" panose="020B0604020202020204" pitchFamily="34" charset="0"/>
              </a:defRPr>
            </a:lvl3pPr>
            <a:lvl4pPr marL="1600200" indent="-228600" algn="ctr">
              <a:defRPr sz="2000">
                <a:solidFill>
                  <a:schemeClr val="tx1"/>
                </a:solidFill>
                <a:latin typeface="Arial" panose="020B0604020202020204" pitchFamily="34" charset="0"/>
              </a:defRPr>
            </a:lvl4pPr>
            <a:lvl5pPr marL="2057400" indent="-228600" algn="ctr">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r>
              <a:rPr lang="de-DE" altLang="de-DE" sz="1800" dirty="0">
                <a:solidFill>
                  <a:schemeClr val="bg2"/>
                </a:solidFill>
              </a:rPr>
              <a:t> </a:t>
            </a:r>
            <a:r>
              <a:rPr lang="de-DE" altLang="de-DE" sz="1800" dirty="0" smtClean="0">
                <a:solidFill>
                  <a:schemeClr val="bg2"/>
                </a:solidFill>
              </a:rPr>
              <a:t>   </a:t>
            </a:r>
            <a:r>
              <a:rPr lang="de-DE" altLang="de-DE" sz="1800" dirty="0">
                <a:solidFill>
                  <a:schemeClr val="bg2"/>
                </a:solidFill>
                <a:hlinkClick r:id="rId6"/>
              </a:rPr>
              <a:t>www.optimus-online.de</a:t>
            </a:r>
            <a:r>
              <a:rPr lang="de-DE" altLang="de-DE" sz="1800" dirty="0">
                <a:solidFill>
                  <a:schemeClr val="bg2"/>
                </a:solidFill>
              </a:rPr>
              <a:t>     	 </a:t>
            </a:r>
            <a:r>
              <a:rPr lang="de-DE" altLang="de-DE" sz="1800" dirty="0" smtClean="0">
                <a:solidFill>
                  <a:schemeClr val="bg2"/>
                </a:solidFill>
              </a:rPr>
              <a:t>  </a:t>
            </a:r>
            <a:r>
              <a:rPr lang="de-DE" altLang="de-DE" sz="1800" dirty="0">
                <a:solidFill>
                  <a:schemeClr val="bg2"/>
                </a:solidFill>
              </a:rPr>
              <a:t>	 </a:t>
            </a:r>
            <a:r>
              <a:rPr lang="de-DE" altLang="de-DE" sz="1800" dirty="0">
                <a:solidFill>
                  <a:schemeClr val="bg2"/>
                </a:solidFill>
                <a:hlinkClick r:id="rId7"/>
              </a:rPr>
              <a:t>www.delta-q.de</a:t>
            </a:r>
            <a:r>
              <a:rPr lang="de-DE" altLang="de-DE" sz="1800" dirty="0">
                <a:solidFill>
                  <a:schemeClr val="bg2"/>
                </a:solidFill>
              </a:rPr>
              <a:t>     </a:t>
            </a:r>
            <a:r>
              <a:rPr lang="de-DE" altLang="de-DE" sz="1800" dirty="0" smtClean="0">
                <a:solidFill>
                  <a:schemeClr val="bg2"/>
                </a:solidFill>
              </a:rPr>
              <a:t>	             </a:t>
            </a:r>
            <a:r>
              <a:rPr lang="de-DE" altLang="de-DE" sz="1800" dirty="0">
                <a:solidFill>
                  <a:schemeClr val="bg2"/>
                </a:solidFill>
                <a:hlinkClick r:id="rId8"/>
              </a:rPr>
              <a:t>www.dbu.de</a:t>
            </a:r>
            <a:r>
              <a:rPr lang="de-DE" altLang="de-DE" sz="1800" dirty="0">
                <a:solidFill>
                  <a:schemeClr val="bg2"/>
                </a:solidFill>
              </a:rPr>
              <a:t>  </a:t>
            </a:r>
          </a:p>
        </p:txBody>
      </p:sp>
    </p:spTree>
    <p:extLst>
      <p:ext uri="{BB962C8B-B14F-4D97-AF65-F5344CB8AC3E}">
        <p14:creationId xmlns:p14="http://schemas.microsoft.com/office/powerpoint/2010/main" val="113986269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80"/>
          <p:cNvSpPr>
            <a:spLocks noChangeArrowheads="1"/>
          </p:cNvSpPr>
          <p:nvPr/>
        </p:nvSpPr>
        <p:spPr bwMode="auto">
          <a:xfrm>
            <a:off x="0" y="5508625"/>
            <a:ext cx="522288" cy="358775"/>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1260"/>
          <a:stretch/>
        </p:blipFill>
        <p:spPr>
          <a:xfrm>
            <a:off x="773398" y="755501"/>
            <a:ext cx="9000000" cy="6119999"/>
          </a:xfrm>
          <a:prstGeom prst="rect">
            <a:avLst/>
          </a:prstGeom>
          <a:ln>
            <a:noFill/>
          </a:ln>
          <a:effectLst>
            <a:softEdge rad="317500"/>
          </a:effectLst>
        </p:spPr>
      </p:pic>
      <p:sp>
        <p:nvSpPr>
          <p:cNvPr id="5" name="Textfeld 4"/>
          <p:cNvSpPr txBox="1"/>
          <p:nvPr/>
        </p:nvSpPr>
        <p:spPr>
          <a:xfrm>
            <a:off x="8046206" y="1871625"/>
            <a:ext cx="2304000" cy="504000"/>
          </a:xfrm>
          <a:prstGeom prst="rect">
            <a:avLst/>
          </a:prstGeom>
          <a:noFill/>
        </p:spPr>
        <p:txBody>
          <a:bodyPr wrap="square" rtlCol="0">
            <a:prstTxWarp prst="textArchUp">
              <a:avLst/>
            </a:prstTxWarp>
            <a:spAutoFit/>
          </a:bodyPr>
          <a:lstStyle/>
          <a:p>
            <a:r>
              <a:rPr lang="de-DE" sz="3200" i="1" dirty="0" smtClean="0">
                <a:latin typeface="Calibri Light" panose="020F0302020204030204" pitchFamily="34" charset="0"/>
              </a:rPr>
              <a:t>…ach so</a:t>
            </a:r>
            <a:endParaRPr lang="de-DE" sz="3200" i="1" dirty="0">
              <a:latin typeface="Calibri Light" panose="020F0302020204030204" pitchFamily="34" charset="0"/>
            </a:endParaRPr>
          </a:p>
        </p:txBody>
      </p:sp>
    </p:spTree>
    <p:extLst>
      <p:ext uri="{BB962C8B-B14F-4D97-AF65-F5344CB8AC3E}">
        <p14:creationId xmlns:p14="http://schemas.microsoft.com/office/powerpoint/2010/main" val="147001459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115"/>
          <p:cNvSpPr>
            <a:spLocks noChangeArrowheads="1"/>
          </p:cNvSpPr>
          <p:nvPr/>
        </p:nvSpPr>
        <p:spPr bwMode="auto">
          <a:xfrm>
            <a:off x="0" y="1619250"/>
            <a:ext cx="522288" cy="360363"/>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4859837"/>
            <a:ext cx="10691812" cy="2699838"/>
          </a:xfrm>
          <a:prstGeom prst="rect">
            <a:avLst/>
          </a:prstGeom>
          <a:solidFill>
            <a:srgbClr val="FABB00"/>
          </a:solidFill>
          <a:ln>
            <a:noFill/>
          </a:ln>
          <a:effectLst/>
          <a:extLst/>
        </p:spPr>
        <p:txBody>
          <a:bodyPr wrap="square" lIns="540000" tIns="396000" rIns="72000" bIns="72000">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sz="2000" dirty="0" smtClean="0">
              <a:solidFill>
                <a:schemeClr val="bg1"/>
              </a:solidFill>
            </a:endParaRPr>
          </a:p>
        </p:txBody>
      </p:sp>
      <p:pic>
        <p:nvPicPr>
          <p:cNvPr id="3" name="Grafik 2"/>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8729906" y="395837"/>
            <a:ext cx="1512000" cy="1440000"/>
          </a:xfrm>
          <a:prstGeom prst="rect">
            <a:avLst/>
          </a:prstGeom>
        </p:spPr>
      </p:pic>
      <p:pic>
        <p:nvPicPr>
          <p:cNvPr id="8" name="Grafik 7"/>
          <p:cNvPicPr preferRelativeResize="0">
            <a:picLocks/>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370242" y="4463913"/>
            <a:ext cx="2321571" cy="828000"/>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2290" y="5652045"/>
            <a:ext cx="1440160" cy="1440000"/>
          </a:xfrm>
          <a:prstGeom prst="rect">
            <a:avLst/>
          </a:prstGeom>
        </p:spPr>
      </p:pic>
      <p:sp>
        <p:nvSpPr>
          <p:cNvPr id="10" name="Text Box 3"/>
          <p:cNvSpPr txBox="1">
            <a:spLocks noChangeArrowheads="1"/>
          </p:cNvSpPr>
          <p:nvPr/>
        </p:nvSpPr>
        <p:spPr bwMode="auto">
          <a:xfrm>
            <a:off x="0" y="4859958"/>
            <a:ext cx="6065986" cy="2376264"/>
          </a:xfrm>
          <a:prstGeom prst="rect">
            <a:avLst/>
          </a:prstGeom>
          <a:noFill/>
          <a:ln>
            <a:noFill/>
          </a:ln>
          <a:effectLst/>
          <a:extLst/>
        </p:spPr>
        <p:txBody>
          <a:bodyPr lIns="540000" tIns="36000" rIns="35992" bIns="35992"/>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lnSpc>
                <a:spcPct val="150000"/>
              </a:lnSpc>
              <a:defRPr/>
            </a:pPr>
            <a:endParaRPr lang="nb-NO" altLang="de-DE" sz="1400" dirty="0" smtClean="0">
              <a:solidFill>
                <a:schemeClr val="tx1">
                  <a:lumMod val="85000"/>
                  <a:lumOff val="15000"/>
                </a:schemeClr>
              </a:solidFill>
              <a:latin typeface="Arial"/>
            </a:endParaRPr>
          </a:p>
          <a:p>
            <a:pPr eaLnBrk="1" hangingPunct="1">
              <a:lnSpc>
                <a:spcPct val="150000"/>
              </a:lnSpc>
              <a:defRPr/>
            </a:pPr>
            <a:r>
              <a:rPr lang="nb-NO" altLang="de-DE" sz="1400" dirty="0" smtClean="0">
                <a:solidFill>
                  <a:schemeClr val="tx1">
                    <a:lumMod val="85000"/>
                    <a:lumOff val="15000"/>
                  </a:schemeClr>
                </a:solidFill>
                <a:latin typeface="Arial"/>
              </a:rPr>
              <a:t>Verbraucherzentrale Rheinland-Pfalz e.V.</a:t>
            </a:r>
          </a:p>
          <a:p>
            <a:pPr eaLnBrk="1" hangingPunct="1">
              <a:lnSpc>
                <a:spcPct val="150000"/>
              </a:lnSpc>
              <a:defRPr/>
            </a:pPr>
            <a:r>
              <a:rPr lang="de-DE" altLang="de-DE" sz="1400" dirty="0" smtClean="0">
                <a:solidFill>
                  <a:schemeClr val="tx1">
                    <a:lumMod val="85000"/>
                    <a:lumOff val="15000"/>
                  </a:schemeClr>
                </a:solidFill>
                <a:latin typeface="Arial"/>
              </a:rPr>
              <a:t>Seppel-Glückert-Passage 10,  55116 Mainz</a:t>
            </a:r>
          </a:p>
          <a:p>
            <a:pPr eaLnBrk="1" hangingPunct="1">
              <a:lnSpc>
                <a:spcPct val="150000"/>
              </a:lnSpc>
              <a:defRPr/>
            </a:pPr>
            <a:endParaRPr lang="de-DE" altLang="de-DE" sz="1400" dirty="0" smtClean="0">
              <a:solidFill>
                <a:schemeClr val="tx1">
                  <a:lumMod val="85000"/>
                  <a:lumOff val="15000"/>
                </a:schemeClr>
              </a:solidFill>
              <a:latin typeface="Arial"/>
            </a:endParaRPr>
          </a:p>
          <a:p>
            <a:pPr eaLnBrk="1" hangingPunct="1">
              <a:lnSpc>
                <a:spcPct val="150000"/>
              </a:lnSpc>
              <a:defRPr/>
            </a:pPr>
            <a:r>
              <a:rPr lang="de-DE" altLang="de-DE" sz="1400" dirty="0" smtClean="0">
                <a:solidFill>
                  <a:schemeClr val="tx1">
                    <a:lumMod val="85000"/>
                    <a:lumOff val="15000"/>
                  </a:schemeClr>
                </a:solidFill>
                <a:latin typeface="Arial"/>
                <a:hlinkClick r:id="rId6"/>
              </a:rPr>
              <a:t>https</a:t>
            </a:r>
            <a:r>
              <a:rPr lang="de-DE" altLang="de-DE" sz="1400" dirty="0">
                <a:solidFill>
                  <a:schemeClr val="tx1">
                    <a:lumMod val="85000"/>
                    <a:lumOff val="15000"/>
                  </a:schemeClr>
                </a:solidFill>
                <a:latin typeface="Arial"/>
                <a:hlinkClick r:id="rId6"/>
              </a:rPr>
              <a:t>://</a:t>
            </a:r>
            <a:r>
              <a:rPr lang="de-DE" altLang="de-DE" sz="1400" dirty="0" smtClean="0">
                <a:solidFill>
                  <a:schemeClr val="tx1">
                    <a:lumMod val="85000"/>
                    <a:lumOff val="15000"/>
                  </a:schemeClr>
                </a:solidFill>
                <a:latin typeface="Arial"/>
                <a:hlinkClick r:id="rId6"/>
              </a:rPr>
              <a:t>www.verbraucherzentrale-rlp.de</a:t>
            </a:r>
            <a:r>
              <a:rPr lang="de-DE" altLang="de-DE" sz="1400" dirty="0" smtClean="0">
                <a:solidFill>
                  <a:schemeClr val="tx1">
                    <a:lumMod val="85000"/>
                    <a:lumOff val="15000"/>
                  </a:schemeClr>
                </a:solidFill>
                <a:latin typeface="Arial"/>
              </a:rPr>
              <a:t> </a:t>
            </a:r>
            <a:endParaRPr lang="de-DE" altLang="de-DE" sz="1400" dirty="0">
              <a:solidFill>
                <a:schemeClr val="tx1">
                  <a:lumMod val="85000"/>
                  <a:lumOff val="15000"/>
                </a:schemeClr>
              </a:solidFill>
              <a:latin typeface="Arial"/>
            </a:endParaRPr>
          </a:p>
        </p:txBody>
      </p:sp>
      <p:sp>
        <p:nvSpPr>
          <p:cNvPr id="11" name="Rectangle 3">
            <a:hlinkClick r:id="" action="ppaction://noaction" highlightClick="1"/>
          </p:cNvPr>
          <p:cNvSpPr>
            <a:spLocks noChangeArrowheads="1"/>
          </p:cNvSpPr>
          <p:nvPr/>
        </p:nvSpPr>
        <p:spPr bwMode="auto">
          <a:xfrm>
            <a:off x="11588" y="899517"/>
            <a:ext cx="8214638" cy="2880320"/>
          </a:xfrm>
          <a:prstGeom prst="rect">
            <a:avLst/>
          </a:prstGeom>
          <a:noFill/>
          <a:ln w="9525" algn="ctr">
            <a:noFill/>
            <a:miter lim="800000"/>
            <a:headEnd/>
            <a:tailEnd/>
          </a:ln>
          <a:effectLst/>
          <a:extLst/>
        </p:spPr>
        <p:txBody>
          <a:bodyPr wrap="square" lIns="72000" tIns="36000" rIns="72000" bIns="36000" anchor="ctr" anchorCtr="0">
            <a:noAutofit/>
          </a:bodyP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lnSpc>
                <a:spcPct val="150000"/>
              </a:lnSpc>
            </a:pPr>
            <a:r>
              <a:rPr lang="de-DE" altLang="de-DE" sz="4000" b="1" dirty="0" smtClean="0">
                <a:solidFill>
                  <a:schemeClr val="tx1">
                    <a:lumMod val="85000"/>
                    <a:lumOff val="15000"/>
                  </a:schemeClr>
                </a:solidFill>
              </a:rPr>
              <a:t>Vielen Dank Für Ihre </a:t>
            </a:r>
          </a:p>
          <a:p>
            <a:pPr algn="ctr" eaLnBrk="1" hangingPunct="1">
              <a:lnSpc>
                <a:spcPct val="150000"/>
              </a:lnSpc>
            </a:pPr>
            <a:r>
              <a:rPr lang="de-DE" altLang="de-DE" sz="4000" b="1" dirty="0" smtClean="0">
                <a:solidFill>
                  <a:schemeClr val="tx1">
                    <a:lumMod val="85000"/>
                    <a:lumOff val="15000"/>
                  </a:schemeClr>
                </a:solidFill>
              </a:rPr>
              <a:t>Aufmerksamkeit!</a:t>
            </a:r>
            <a:endParaRPr lang="de-DE" altLang="de-DE" sz="4000" b="1" dirty="0">
              <a:solidFill>
                <a:schemeClr val="tx1">
                  <a:lumMod val="85000"/>
                  <a:lumOff val="15000"/>
                </a:schemeClr>
              </a:solidFill>
            </a:endParaRPr>
          </a:p>
        </p:txBody>
      </p:sp>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2090" y="6372125"/>
            <a:ext cx="1372880" cy="720000"/>
          </a:xfrm>
          <a:prstGeom prst="rect">
            <a:avLst/>
          </a:prstGeom>
        </p:spPr>
      </p:pic>
    </p:spTree>
    <p:extLst>
      <p:ext uri="{BB962C8B-B14F-4D97-AF65-F5344CB8AC3E}">
        <p14:creationId xmlns:p14="http://schemas.microsoft.com/office/powerpoint/2010/main" val="386667883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346" y="395461"/>
            <a:ext cx="5783167" cy="6516457"/>
          </a:xfrm>
          <a:prstGeom prst="rect">
            <a:avLst/>
          </a:prstGeom>
        </p:spPr>
      </p:pic>
      <p:sp>
        <p:nvSpPr>
          <p:cNvPr id="4" name="Rectangle 3"/>
          <p:cNvSpPr>
            <a:spLocks noChangeArrowheads="1"/>
          </p:cNvSpPr>
          <p:nvPr/>
        </p:nvSpPr>
        <p:spPr bwMode="auto">
          <a:xfrm>
            <a:off x="5165886" y="467469"/>
            <a:ext cx="522058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defTabSz="995363">
              <a:defRPr sz="1000">
                <a:solidFill>
                  <a:srgbClr val="969696"/>
                </a:solidFill>
                <a:latin typeface="Arial" panose="020B0604020202020204" pitchFamily="34" charset="0"/>
              </a:defRPr>
            </a:lvl1pPr>
            <a:lvl2pPr marL="498475" defTabSz="995363">
              <a:defRPr sz="1000">
                <a:solidFill>
                  <a:srgbClr val="969696"/>
                </a:solidFill>
                <a:latin typeface="Arial" panose="020B0604020202020204" pitchFamily="34" charset="0"/>
              </a:defRPr>
            </a:lvl2pPr>
            <a:lvl3pPr marL="995363" defTabSz="995363">
              <a:defRPr sz="1000">
                <a:solidFill>
                  <a:srgbClr val="969696"/>
                </a:solidFill>
                <a:latin typeface="Arial" panose="020B0604020202020204" pitchFamily="34" charset="0"/>
              </a:defRPr>
            </a:lvl3pPr>
            <a:lvl4pPr marL="1497013" defTabSz="995363">
              <a:defRPr sz="1000">
                <a:solidFill>
                  <a:srgbClr val="969696"/>
                </a:solidFill>
                <a:latin typeface="Arial" panose="020B0604020202020204" pitchFamily="34" charset="0"/>
              </a:defRPr>
            </a:lvl4pPr>
            <a:lvl5pPr marL="1995488" defTabSz="995363">
              <a:defRPr sz="1000">
                <a:solidFill>
                  <a:srgbClr val="969696"/>
                </a:solidFill>
                <a:latin typeface="Arial" panose="020B0604020202020204" pitchFamily="34" charset="0"/>
              </a:defRPr>
            </a:lvl5pPr>
            <a:lvl6pPr marL="2452688" indent="1588" defTabSz="995363" eaLnBrk="0" fontAlgn="base" hangingPunct="0">
              <a:spcBef>
                <a:spcPct val="0"/>
              </a:spcBef>
              <a:spcAft>
                <a:spcPct val="0"/>
              </a:spcAft>
              <a:defRPr sz="1000">
                <a:solidFill>
                  <a:srgbClr val="969696"/>
                </a:solidFill>
                <a:latin typeface="Arial" panose="020B0604020202020204" pitchFamily="34" charset="0"/>
              </a:defRPr>
            </a:lvl6pPr>
            <a:lvl7pPr marL="2909888" indent="1588" defTabSz="995363" eaLnBrk="0" fontAlgn="base" hangingPunct="0">
              <a:spcBef>
                <a:spcPct val="0"/>
              </a:spcBef>
              <a:spcAft>
                <a:spcPct val="0"/>
              </a:spcAft>
              <a:defRPr sz="1000">
                <a:solidFill>
                  <a:srgbClr val="969696"/>
                </a:solidFill>
                <a:latin typeface="Arial" panose="020B0604020202020204" pitchFamily="34" charset="0"/>
              </a:defRPr>
            </a:lvl7pPr>
            <a:lvl8pPr marL="3367088" indent="1588" defTabSz="995363" eaLnBrk="0" fontAlgn="base" hangingPunct="0">
              <a:spcBef>
                <a:spcPct val="0"/>
              </a:spcBef>
              <a:spcAft>
                <a:spcPct val="0"/>
              </a:spcAft>
              <a:defRPr sz="1000">
                <a:solidFill>
                  <a:srgbClr val="969696"/>
                </a:solidFill>
                <a:latin typeface="Arial" panose="020B0604020202020204" pitchFamily="34" charset="0"/>
              </a:defRPr>
            </a:lvl8pPr>
            <a:lvl9pPr marL="3824288" indent="1588" defTabSz="995363" eaLnBrk="0" fontAlgn="base" hangingPunct="0">
              <a:spcBef>
                <a:spcPct val="0"/>
              </a:spcBef>
              <a:spcAft>
                <a:spcPct val="0"/>
              </a:spcAft>
              <a:defRPr sz="1000">
                <a:solidFill>
                  <a:srgbClr val="969696"/>
                </a:solidFill>
                <a:latin typeface="Arial" panose="020B0604020202020204" pitchFamily="34" charset="0"/>
              </a:defRPr>
            </a:lvl9pPr>
          </a:lstStyle>
          <a:p>
            <a:pPr algn="r">
              <a:lnSpc>
                <a:spcPct val="150000"/>
              </a:lnSpc>
            </a:pPr>
            <a:r>
              <a:rPr lang="de-DE" altLang="de-DE" sz="2400" b="1" dirty="0">
                <a:solidFill>
                  <a:schemeClr val="tx1">
                    <a:lumMod val="85000"/>
                    <a:lumOff val="15000"/>
                  </a:schemeClr>
                </a:solidFill>
              </a:rPr>
              <a:t>Kostenlose </a:t>
            </a:r>
            <a:r>
              <a:rPr lang="de-DE" altLang="de-DE" sz="2400" b="1" dirty="0">
                <a:solidFill>
                  <a:srgbClr val="FF0000"/>
                </a:solidFill>
              </a:rPr>
              <a:t>Energieberatung</a:t>
            </a:r>
          </a:p>
          <a:p>
            <a:pPr algn="r">
              <a:lnSpc>
                <a:spcPct val="150000"/>
              </a:lnSpc>
            </a:pPr>
            <a:r>
              <a:rPr lang="de-DE" altLang="de-DE" sz="1600" dirty="0">
                <a:solidFill>
                  <a:schemeClr val="tx1">
                    <a:lumMod val="85000"/>
                    <a:lumOff val="15000"/>
                  </a:schemeClr>
                </a:solidFill>
              </a:rPr>
              <a:t>in über 60 Standorten in RLP</a:t>
            </a:r>
            <a:br>
              <a:rPr lang="de-DE" altLang="de-DE" sz="1600" dirty="0">
                <a:solidFill>
                  <a:schemeClr val="tx1">
                    <a:lumMod val="85000"/>
                    <a:lumOff val="15000"/>
                  </a:schemeClr>
                </a:solidFill>
              </a:rPr>
            </a:br>
            <a:endParaRPr lang="de-DE" altLang="de-DE" sz="1600" dirty="0">
              <a:solidFill>
                <a:schemeClr val="tx1">
                  <a:lumMod val="85000"/>
                  <a:lumOff val="15000"/>
                </a:schemeClr>
              </a:solidFill>
            </a:endParaRPr>
          </a:p>
          <a:p>
            <a:pPr algn="r">
              <a:lnSpc>
                <a:spcPct val="150000"/>
              </a:lnSpc>
            </a:pPr>
            <a:r>
              <a:rPr lang="de-DE" altLang="de-DE" sz="2000" b="1" dirty="0">
                <a:solidFill>
                  <a:schemeClr val="tx1">
                    <a:lumMod val="85000"/>
                    <a:lumOff val="15000"/>
                  </a:schemeClr>
                </a:solidFill>
              </a:rPr>
              <a:t>Telefon Beratungszeiten </a:t>
            </a:r>
            <a:br>
              <a:rPr lang="de-DE" altLang="de-DE" sz="2000" b="1" dirty="0">
                <a:solidFill>
                  <a:schemeClr val="tx1">
                    <a:lumMod val="85000"/>
                    <a:lumOff val="15000"/>
                  </a:schemeClr>
                </a:solidFill>
              </a:rPr>
            </a:br>
            <a:r>
              <a:rPr lang="de-DE" altLang="de-DE" sz="2000" dirty="0">
                <a:solidFill>
                  <a:schemeClr val="tx1">
                    <a:lumMod val="85000"/>
                    <a:lumOff val="15000"/>
                  </a:schemeClr>
                </a:solidFill>
              </a:rPr>
              <a:t>Mo  9- 13 und 14-17 Uhr </a:t>
            </a:r>
            <a:br>
              <a:rPr lang="de-DE" altLang="de-DE" sz="2000" dirty="0">
                <a:solidFill>
                  <a:schemeClr val="tx1">
                    <a:lumMod val="85000"/>
                    <a:lumOff val="15000"/>
                  </a:schemeClr>
                </a:solidFill>
              </a:rPr>
            </a:br>
            <a:r>
              <a:rPr lang="de-DE" altLang="de-DE" sz="2000" dirty="0">
                <a:solidFill>
                  <a:schemeClr val="tx1">
                    <a:lumMod val="85000"/>
                    <a:lumOff val="15000"/>
                  </a:schemeClr>
                </a:solidFill>
              </a:rPr>
              <a:t>Di   </a:t>
            </a:r>
            <a:r>
              <a:rPr lang="de-DE" altLang="de-DE" sz="2000" dirty="0" smtClean="0">
                <a:solidFill>
                  <a:schemeClr val="tx1">
                    <a:lumMod val="85000"/>
                    <a:lumOff val="15000"/>
                  </a:schemeClr>
                </a:solidFill>
              </a:rPr>
              <a:t>10- </a:t>
            </a:r>
            <a:r>
              <a:rPr lang="de-DE" altLang="de-DE" sz="2000" dirty="0">
                <a:solidFill>
                  <a:schemeClr val="tx1">
                    <a:lumMod val="85000"/>
                    <a:lumOff val="15000"/>
                  </a:schemeClr>
                </a:solidFill>
              </a:rPr>
              <a:t>13 und 14-18 Uhr </a:t>
            </a:r>
            <a:br>
              <a:rPr lang="de-DE" altLang="de-DE" sz="2000" dirty="0">
                <a:solidFill>
                  <a:schemeClr val="tx1">
                    <a:lumMod val="85000"/>
                    <a:lumOff val="15000"/>
                  </a:schemeClr>
                </a:solidFill>
              </a:rPr>
            </a:br>
            <a:r>
              <a:rPr lang="de-DE" altLang="de-DE" sz="2000" dirty="0">
                <a:solidFill>
                  <a:schemeClr val="tx1">
                    <a:lumMod val="85000"/>
                    <a:lumOff val="15000"/>
                  </a:schemeClr>
                </a:solidFill>
              </a:rPr>
              <a:t>Do 10-13 und 14-17 Uhr</a:t>
            </a:r>
          </a:p>
          <a:p>
            <a:pPr algn="r">
              <a:lnSpc>
                <a:spcPct val="150000"/>
              </a:lnSpc>
            </a:pPr>
            <a:r>
              <a:rPr lang="de-DE" altLang="de-DE" sz="2000" dirty="0" smtClean="0">
                <a:solidFill>
                  <a:schemeClr val="tx1">
                    <a:lumMod val="85000"/>
                    <a:lumOff val="15000"/>
                  </a:schemeClr>
                </a:solidFill>
              </a:rPr>
              <a:t> </a:t>
            </a:r>
            <a:r>
              <a:rPr lang="de-DE" altLang="de-DE" sz="2000" dirty="0">
                <a:solidFill>
                  <a:schemeClr val="tx1">
                    <a:lumMod val="85000"/>
                    <a:lumOff val="15000"/>
                  </a:schemeClr>
                </a:solidFill>
              </a:rPr>
              <a:t/>
            </a:r>
            <a:br>
              <a:rPr lang="de-DE" altLang="de-DE" sz="2000" dirty="0">
                <a:solidFill>
                  <a:schemeClr val="tx1">
                    <a:lumMod val="85000"/>
                    <a:lumOff val="15000"/>
                  </a:schemeClr>
                </a:solidFill>
              </a:rPr>
            </a:br>
            <a:r>
              <a:rPr lang="de-DE" altLang="de-DE" sz="3200" b="1" dirty="0">
                <a:solidFill>
                  <a:schemeClr val="tx1">
                    <a:lumMod val="85000"/>
                    <a:lumOff val="15000"/>
                  </a:schemeClr>
                </a:solidFill>
              </a:rPr>
              <a:t>0800 60 75 600 </a:t>
            </a:r>
            <a:br>
              <a:rPr lang="de-DE" altLang="de-DE" sz="3200" b="1" dirty="0">
                <a:solidFill>
                  <a:schemeClr val="tx1">
                    <a:lumMod val="85000"/>
                    <a:lumOff val="15000"/>
                  </a:schemeClr>
                </a:solidFill>
              </a:rPr>
            </a:br>
            <a:r>
              <a:rPr lang="de-DE" altLang="de-DE" sz="1600" dirty="0">
                <a:solidFill>
                  <a:schemeClr val="tx1">
                    <a:lumMod val="85000"/>
                    <a:lumOff val="15000"/>
                  </a:schemeClr>
                </a:solidFill>
              </a:rPr>
              <a:t>(Kostenfrei aus dem deutschen </a:t>
            </a:r>
          </a:p>
          <a:p>
            <a:pPr algn="r">
              <a:lnSpc>
                <a:spcPct val="150000"/>
              </a:lnSpc>
            </a:pPr>
            <a:r>
              <a:rPr lang="de-DE" altLang="de-DE" sz="1600" dirty="0">
                <a:solidFill>
                  <a:schemeClr val="tx1">
                    <a:lumMod val="85000"/>
                    <a:lumOff val="15000"/>
                  </a:schemeClr>
                </a:solidFill>
              </a:rPr>
              <a:t>Festnetz und Mobilfunknetz</a:t>
            </a:r>
            <a:r>
              <a:rPr lang="de-DE" altLang="de-DE" sz="1600" dirty="0" smtClean="0">
                <a:solidFill>
                  <a:schemeClr val="tx1">
                    <a:lumMod val="85000"/>
                    <a:lumOff val="15000"/>
                  </a:schemeClr>
                </a:solidFill>
              </a:rPr>
              <a:t>)</a:t>
            </a:r>
          </a:p>
          <a:p>
            <a:pPr algn="r">
              <a:lnSpc>
                <a:spcPct val="150000"/>
              </a:lnSpc>
            </a:pPr>
            <a:r>
              <a:rPr lang="de-DE" altLang="de-DE" sz="2400" dirty="0" smtClean="0">
                <a:solidFill>
                  <a:schemeClr val="tx1">
                    <a:lumMod val="85000"/>
                    <a:lumOff val="15000"/>
                  </a:schemeClr>
                </a:solidFill>
              </a:rPr>
              <a:t> </a:t>
            </a:r>
            <a:r>
              <a:rPr lang="de-DE" altLang="de-DE" sz="2400" dirty="0">
                <a:solidFill>
                  <a:schemeClr val="tx1">
                    <a:lumMod val="85000"/>
                    <a:lumOff val="15000"/>
                  </a:schemeClr>
                </a:solidFill>
              </a:rPr>
              <a:t/>
            </a:r>
            <a:br>
              <a:rPr lang="de-DE" altLang="de-DE" sz="2400" dirty="0">
                <a:solidFill>
                  <a:schemeClr val="tx1">
                    <a:lumMod val="85000"/>
                    <a:lumOff val="15000"/>
                  </a:schemeClr>
                </a:solidFill>
              </a:rPr>
            </a:br>
            <a:r>
              <a:rPr lang="de-DE" altLang="de-DE" sz="2400" dirty="0" smtClean="0">
                <a:solidFill>
                  <a:schemeClr val="tx1">
                    <a:lumMod val="85000"/>
                    <a:lumOff val="15000"/>
                  </a:schemeClr>
                </a:solidFill>
                <a:hlinkClick r:id="rId4"/>
              </a:rPr>
              <a:t>www.verbraucherzentrale-rlp.de</a:t>
            </a:r>
            <a:endParaRPr lang="de-DE" altLang="de-DE" sz="2400" dirty="0">
              <a:solidFill>
                <a:schemeClr val="tx1">
                  <a:lumMod val="85000"/>
                  <a:lumOff val="15000"/>
                </a:schemeClr>
              </a:solidFill>
              <a:hlinkClick r:id="rId4"/>
            </a:endParaRPr>
          </a:p>
        </p:txBody>
      </p:sp>
      <p:sp>
        <p:nvSpPr>
          <p:cNvPr id="2" name="Rechteck 1"/>
          <p:cNvSpPr/>
          <p:nvPr/>
        </p:nvSpPr>
        <p:spPr>
          <a:xfrm>
            <a:off x="305346" y="467469"/>
            <a:ext cx="2448272" cy="485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995363">
              <a:lnSpc>
                <a:spcPct val="150000"/>
              </a:lnSpc>
            </a:pPr>
            <a:r>
              <a:rPr lang="de-DE" altLang="de-DE" sz="2400" b="1" dirty="0">
                <a:solidFill>
                  <a:schemeClr val="tx1">
                    <a:lumMod val="85000"/>
                    <a:lumOff val="15000"/>
                  </a:schemeClr>
                </a:solidFill>
              </a:rPr>
              <a:t>Beratungsorte</a:t>
            </a:r>
            <a:endParaRPr lang="de-DE" sz="2400" b="1" dirty="0">
              <a:solidFill>
                <a:schemeClr val="tx1">
                  <a:lumMod val="85000"/>
                  <a:lumOff val="15000"/>
                </a:schemeClr>
              </a:solidFill>
            </a:endParaRPr>
          </a:p>
        </p:txBody>
      </p:sp>
    </p:spTree>
    <p:extLst>
      <p:ext uri="{BB962C8B-B14F-4D97-AF65-F5344CB8AC3E}">
        <p14:creationId xmlns:p14="http://schemas.microsoft.com/office/powerpoint/2010/main" val="153805157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hlinkClick r:id="" action="ppaction://hlinkshowjump?jump=endshow" highlightClick="1"/>
          </p:cNvPr>
          <p:cNvSpPr>
            <a:spLocks noChangeArrowheads="1"/>
          </p:cNvSpPr>
          <p:nvPr/>
        </p:nvSpPr>
        <p:spPr bwMode="auto">
          <a:xfrm>
            <a:off x="0" y="3059836"/>
            <a:ext cx="10691813" cy="1440001"/>
          </a:xfrm>
          <a:prstGeom prst="rect">
            <a:avLst/>
          </a:prstGeom>
          <a:noFill/>
          <a:ln w="9525" algn="ctr">
            <a:noFill/>
            <a:miter lim="800000"/>
            <a:headEnd/>
            <a:tailEnd/>
          </a:ln>
          <a:effectLst/>
          <a:extLst/>
        </p:spPr>
        <p:txBody>
          <a:bodyPr wrap="none" lIns="72000" tIns="36000" rIns="72000" bIns="36000" anchor="ct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r>
              <a:rPr lang="de-DE" altLang="de-DE" sz="2400" dirty="0">
                <a:solidFill>
                  <a:schemeClr val="bg1">
                    <a:lumMod val="65000"/>
                  </a:schemeClr>
                </a:solidFill>
              </a:rPr>
              <a:t>E n d e</a:t>
            </a:r>
          </a:p>
          <a:p>
            <a:pPr algn="ctr" eaLnBrk="1" hangingPunct="1"/>
            <a:endParaRPr lang="de-DE" altLang="de-DE" sz="2400"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80"/>
          <p:cNvSpPr>
            <a:spLocks noChangeArrowheads="1"/>
          </p:cNvSpPr>
          <p:nvPr/>
        </p:nvSpPr>
        <p:spPr bwMode="auto">
          <a:xfrm>
            <a:off x="-7938" y="6156325"/>
            <a:ext cx="522288" cy="358775"/>
          </a:xfrm>
          <a:prstGeom prst="rect">
            <a:avLst/>
          </a:prstGeom>
          <a:solidFill>
            <a:srgbClr val="CC3300"/>
          </a:solidFill>
          <a:ln>
            <a:noFill/>
          </a:ln>
          <a:effectLst/>
        </p:spPr>
        <p:txBody>
          <a:bodyPr wrap="none" anchor="ctr"/>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endParaRPr lang="de-DE" altLang="de-DE" dirty="0" smtClean="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45506" y="2339677"/>
            <a:ext cx="8640960" cy="3831818"/>
          </a:xfrm>
          <a:prstGeom prst="rect">
            <a:avLst/>
          </a:prstGeom>
          <a:solidFill>
            <a:schemeClr val="bg1">
              <a:lumMod val="95000"/>
            </a:schemeClr>
          </a:solidFill>
        </p:spPr>
        <p:txBody>
          <a:bodyPr wrap="square">
            <a:spAutoFit/>
          </a:bodyPr>
          <a:lstStyle/>
          <a:p>
            <a:pPr>
              <a:lnSpc>
                <a:spcPct val="150000"/>
              </a:lnSpc>
            </a:pPr>
            <a:r>
              <a:rPr lang="de-DE" sz="1800" dirty="0">
                <a:solidFill>
                  <a:srgbClr val="FF0000"/>
                </a:solidFill>
              </a:rPr>
              <a:t> Themenabend „Sparsame Heizungspumpe“ am 23. Juni, 19 Uhr im Filmsaal der Schillerschule</a:t>
            </a:r>
          </a:p>
          <a:p>
            <a:pPr>
              <a:lnSpc>
                <a:spcPct val="150000"/>
              </a:lnSpc>
            </a:pPr>
            <a:endParaRPr lang="de-DE" sz="1800" dirty="0">
              <a:solidFill>
                <a:srgbClr val="FF0000"/>
              </a:solidFill>
            </a:endParaRPr>
          </a:p>
          <a:p>
            <a:pPr>
              <a:lnSpc>
                <a:spcPct val="150000"/>
              </a:lnSpc>
            </a:pPr>
            <a:r>
              <a:rPr lang="de-DE" sz="1800" dirty="0">
                <a:solidFill>
                  <a:srgbClr val="FF0000"/>
                </a:solidFill>
              </a:rPr>
              <a:t>Ältere Heizungspumpen sind in den meisten Fällen große Stromschlucker. Informationen rund um das Thema Heizungspumpe und den hydraulischen Abgleich eines Heizungssystems sowie mögliche Förderungen geben im Rahmen eines Themenabends am Dienstag, 23. Juni, Experten von der Verbraucherzentrale („Heizungspumpe und Hydraulischer Abgleich“) und der</a:t>
            </a:r>
          </a:p>
          <a:p>
            <a:pPr>
              <a:lnSpc>
                <a:spcPct val="150000"/>
              </a:lnSpc>
            </a:pPr>
            <a:r>
              <a:rPr lang="de-DE" sz="1800" dirty="0">
                <a:solidFill>
                  <a:srgbClr val="FF0000"/>
                </a:solidFill>
              </a:rPr>
              <a:t>Gemeindewerke Haßloch („Heizungspumpenaustauschprogramm der GWH“).</a:t>
            </a:r>
          </a:p>
        </p:txBody>
      </p:sp>
      <p:sp>
        <p:nvSpPr>
          <p:cNvPr id="4" name="Rectangle 5"/>
          <p:cNvSpPr>
            <a:spLocks noChangeArrowheads="1"/>
          </p:cNvSpPr>
          <p:nvPr/>
        </p:nvSpPr>
        <p:spPr bwMode="auto">
          <a:xfrm>
            <a:off x="0" y="0"/>
            <a:ext cx="7794177" cy="1799617"/>
          </a:xfrm>
          <a:prstGeom prst="rect">
            <a:avLst/>
          </a:prstGeom>
          <a:noFill/>
          <a:ln>
            <a:noFill/>
          </a:ln>
          <a:extLst/>
        </p:spPr>
        <p:txBody>
          <a:bodyPr lIns="540000" tIns="504000" rIns="359924" bIns="36000"/>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spcBef>
                <a:spcPts val="600"/>
              </a:spcBef>
            </a:pPr>
            <a:r>
              <a:rPr lang="de-DE" altLang="de-DE" sz="1800" dirty="0">
                <a:solidFill>
                  <a:schemeClr val="tx1">
                    <a:lumMod val="85000"/>
                    <a:lumOff val="15000"/>
                  </a:schemeClr>
                </a:solidFill>
              </a:rPr>
              <a:t>Themenabend „Sparsame Heizungspumpe“</a:t>
            </a:r>
            <a:endParaRPr lang="de-DE" altLang="de-DE" sz="1800" dirty="0" smtClean="0">
              <a:solidFill>
                <a:schemeClr val="tx1">
                  <a:lumMod val="85000"/>
                  <a:lumOff val="15000"/>
                </a:schemeClr>
              </a:solidFill>
            </a:endParaRPr>
          </a:p>
          <a:p>
            <a:pPr eaLnBrk="1" hangingPunct="1">
              <a:spcBef>
                <a:spcPts val="600"/>
              </a:spcBef>
            </a:pPr>
            <a:r>
              <a:rPr lang="de-DE" altLang="de-DE" sz="1800" dirty="0" smtClean="0">
                <a:solidFill>
                  <a:schemeClr val="tx1">
                    <a:lumMod val="85000"/>
                    <a:lumOff val="15000"/>
                  </a:schemeClr>
                </a:solidFill>
              </a:rPr>
              <a:t>Haßloch 23.06.2015</a:t>
            </a:r>
          </a:p>
          <a:p>
            <a:pPr eaLnBrk="1" hangingPunct="1">
              <a:spcBef>
                <a:spcPts val="600"/>
              </a:spcBef>
            </a:pPr>
            <a:r>
              <a:rPr lang="de-DE" altLang="de-DE" sz="1800" dirty="0" smtClean="0">
                <a:solidFill>
                  <a:schemeClr val="tx1">
                    <a:lumMod val="85000"/>
                    <a:lumOff val="15000"/>
                  </a:schemeClr>
                </a:solidFill>
              </a:rPr>
              <a:t>Friedrich Knoll</a:t>
            </a:r>
            <a:endParaRPr lang="de-DE" altLang="de-DE" sz="1800" dirty="0">
              <a:solidFill>
                <a:schemeClr val="tx1">
                  <a:lumMod val="85000"/>
                  <a:lumOff val="15000"/>
                </a:schemeClr>
              </a:solidFill>
            </a:endParaRP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2469" t="7941" r="21554" b="40500"/>
          <a:stretch/>
        </p:blipFill>
        <p:spPr>
          <a:xfrm>
            <a:off x="521370" y="1763613"/>
            <a:ext cx="864000" cy="1012799"/>
          </a:xfrm>
          <a:prstGeom prst="rect">
            <a:avLst/>
          </a:prstGeom>
        </p:spPr>
      </p:pic>
    </p:spTree>
    <p:extLst>
      <p:ext uri="{BB962C8B-B14F-4D97-AF65-F5344CB8AC3E}">
        <p14:creationId xmlns:p14="http://schemas.microsoft.com/office/powerpoint/2010/main" val="497843446"/>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34473" y="1655601"/>
            <a:ext cx="9351993" cy="5262979"/>
          </a:xfrm>
          <a:prstGeom prst="rect">
            <a:avLst/>
          </a:prstGeom>
        </p:spPr>
        <p:txBody>
          <a:bodyPr wrap="square">
            <a:spAutoFit/>
          </a:bodyPr>
          <a:lstStyle/>
          <a:p>
            <a:pPr>
              <a:lnSpc>
                <a:spcPct val="150000"/>
              </a:lnSpc>
            </a:pPr>
            <a:r>
              <a:rPr lang="de-DE" sz="1400" dirty="0">
                <a:solidFill>
                  <a:prstClr val="black">
                    <a:lumMod val="85000"/>
                    <a:lumOff val="15000"/>
                  </a:prstClr>
                </a:solidFill>
              </a:rPr>
              <a:t>Heizungspumpe und Hydraulischer Abgleich – </a:t>
            </a:r>
          </a:p>
          <a:p>
            <a:pPr>
              <a:lnSpc>
                <a:spcPct val="150000"/>
              </a:lnSpc>
            </a:pPr>
            <a:r>
              <a:rPr lang="de-DE" sz="1400" dirty="0">
                <a:solidFill>
                  <a:prstClr val="black">
                    <a:lumMod val="85000"/>
                    <a:lumOff val="15000"/>
                  </a:prstClr>
                </a:solidFill>
              </a:rPr>
              <a:t>entscheidend für die Effizienz der Heizung</a:t>
            </a:r>
          </a:p>
          <a:p>
            <a:endParaRPr lang="de-DE" sz="1400" dirty="0">
              <a:solidFill>
                <a:prstClr val="black">
                  <a:lumMod val="85000"/>
                  <a:lumOff val="15000"/>
                </a:prstClr>
              </a:solidFill>
            </a:endParaRPr>
          </a:p>
          <a:p>
            <a:r>
              <a:rPr lang="de-DE" sz="1400" dirty="0">
                <a:solidFill>
                  <a:prstClr val="black">
                    <a:lumMod val="85000"/>
                    <a:lumOff val="15000"/>
                  </a:prstClr>
                </a:solidFill>
              </a:rPr>
              <a:t>Die Heizungspumpe hält den Kreislauf des erwärmten Wassers vom Kessel zu den Heizkörpern und zurück in Gang. Sie wird daher auch oft als "Herz der Heizung" bezeichnet. Heizungspumpen sind ständig im Einsatz: Im Jahr rotieren sie bis zu 6.000 Stunden - hauptsächlich im Winter. Auch wenn man wenig von ihnen hört und sieht, sind sie kräftige Energieverbraucher. Sie können rund ein Zehntel des durchschnittlichen Stromverbrauchs im Haushalt verursachen.</a:t>
            </a:r>
          </a:p>
          <a:p>
            <a:r>
              <a:rPr lang="de-DE" sz="1400" dirty="0">
                <a:solidFill>
                  <a:prstClr val="black">
                    <a:lumMod val="85000"/>
                    <a:lumOff val="15000"/>
                  </a:prstClr>
                </a:solidFill>
              </a:rPr>
              <a:t>In Ein- und Zweifamilienhäusern findet man manchmal noch Heizungspumpen mit einer Leistung von 80 bis 100 Watt, in Mehrfamilienhäusern entsprechend größer. Da in der Pumpentechnologie in den letzten Jahren enorme Fortschritte erzielt wurden, genügen jetzt oft 15 Watt oder weniger. Wird eine ältere Pumpe durch eine moderne, energieeffiziente Pumpe ersetzt, können bis zu 100 Euro jährlich gespart werden. In diesem Fall macht sich die Investition in rund vier Jahren bezahlt.</a:t>
            </a:r>
          </a:p>
          <a:p>
            <a:r>
              <a:rPr lang="de-DE" sz="1400" dirty="0">
                <a:solidFill>
                  <a:prstClr val="black">
                    <a:lumMod val="85000"/>
                    <a:lumOff val="15000"/>
                  </a:prstClr>
                </a:solidFill>
              </a:rPr>
              <a:t>Dies ist aber nur die halbe Miete, denn in Kombination mit einem hydraulischen Abgleich erhöhen sich die Einsparungen. Dieser Abgleich sorgt dafür, dass das Haus gleichmäßig beheizt und kein Heizkörper mit zu viel oder zu wenig Heizwasser versorgt wird. Damit steigt auch der Komfort und Strömungsgeräusche gehören der Vergangenheit an. </a:t>
            </a:r>
          </a:p>
          <a:p>
            <a:r>
              <a:rPr lang="de-DE" sz="1400" dirty="0">
                <a:solidFill>
                  <a:prstClr val="black">
                    <a:lumMod val="85000"/>
                    <a:lumOff val="15000"/>
                  </a:prstClr>
                </a:solidFill>
              </a:rPr>
              <a:t>Das Gesamtpaket bestehend aus Pumpentausch und hydraulischem Abgleich kostet zwischen 800 und 1.200 Euro und kann sich in wenigen Jahren amortisieren.</a:t>
            </a:r>
          </a:p>
          <a:p>
            <a:r>
              <a:rPr lang="de-DE" sz="1400" dirty="0">
                <a:solidFill>
                  <a:prstClr val="black">
                    <a:lumMod val="85000"/>
                    <a:lumOff val="15000"/>
                  </a:prstClr>
                </a:solidFill>
              </a:rPr>
              <a:t>In seinem Vortrag erklärt der Energieberater der Verbraucherzentrale Rheinland-Pfalz Friedrich Knoll die technischen Details dieser Heizungsoptimierung</a:t>
            </a:r>
            <a:r>
              <a:rPr lang="de-DE" sz="1400" dirty="0" smtClean="0">
                <a:solidFill>
                  <a:prstClr val="black">
                    <a:lumMod val="85000"/>
                    <a:lumOff val="15000"/>
                  </a:prstClr>
                </a:solidFill>
              </a:rPr>
              <a:t>.</a:t>
            </a:r>
          </a:p>
          <a:p>
            <a:endParaRPr lang="de-DE" sz="1400" dirty="0">
              <a:solidFill>
                <a:prstClr val="black">
                  <a:lumMod val="85000"/>
                  <a:lumOff val="15000"/>
                </a:prstClr>
              </a:solidFill>
            </a:endParaRPr>
          </a:p>
          <a:p>
            <a:r>
              <a:rPr lang="de-DE" sz="1400" dirty="0" smtClean="0">
                <a:solidFill>
                  <a:prstClr val="black">
                    <a:lumMod val="85000"/>
                    <a:lumOff val="15000"/>
                  </a:prstClr>
                </a:solidFill>
              </a:rPr>
              <a:t>Hans </a:t>
            </a:r>
            <a:r>
              <a:rPr lang="de-DE" sz="1400" dirty="0" err="1" smtClean="0">
                <a:solidFill>
                  <a:prstClr val="black">
                    <a:lumMod val="85000"/>
                    <a:lumOff val="15000"/>
                  </a:prstClr>
                </a:solidFill>
              </a:rPr>
              <a:t>Weinreuter</a:t>
            </a:r>
            <a:endParaRPr lang="de-DE" sz="1400" dirty="0">
              <a:solidFill>
                <a:prstClr val="black">
                  <a:lumMod val="85000"/>
                  <a:lumOff val="15000"/>
                </a:prstClr>
              </a:solidFill>
            </a:endParaRPr>
          </a:p>
        </p:txBody>
      </p:sp>
      <p:sp>
        <p:nvSpPr>
          <p:cNvPr id="4" name="Rectangle 5"/>
          <p:cNvSpPr>
            <a:spLocks noChangeArrowheads="1"/>
          </p:cNvSpPr>
          <p:nvPr/>
        </p:nvSpPr>
        <p:spPr bwMode="auto">
          <a:xfrm>
            <a:off x="0" y="0"/>
            <a:ext cx="7794177" cy="1799617"/>
          </a:xfrm>
          <a:prstGeom prst="rect">
            <a:avLst/>
          </a:prstGeom>
          <a:noFill/>
          <a:ln>
            <a:noFill/>
          </a:ln>
          <a:extLst/>
        </p:spPr>
        <p:txBody>
          <a:bodyPr lIns="540000" tIns="504000" rIns="359924" bIns="36000"/>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spcBef>
                <a:spcPts val="600"/>
              </a:spcBef>
            </a:pPr>
            <a:r>
              <a:rPr lang="de-DE" altLang="de-DE" sz="1800" dirty="0">
                <a:solidFill>
                  <a:schemeClr val="tx1">
                    <a:lumMod val="85000"/>
                    <a:lumOff val="15000"/>
                  </a:schemeClr>
                </a:solidFill>
              </a:rPr>
              <a:t>Themenabend „Sparsame Heizungspumpe“</a:t>
            </a:r>
            <a:endParaRPr lang="de-DE" altLang="de-DE" sz="1800" dirty="0" smtClean="0">
              <a:solidFill>
                <a:schemeClr val="tx1">
                  <a:lumMod val="85000"/>
                  <a:lumOff val="15000"/>
                </a:schemeClr>
              </a:solidFill>
            </a:endParaRPr>
          </a:p>
          <a:p>
            <a:pPr eaLnBrk="1" hangingPunct="1">
              <a:spcBef>
                <a:spcPts val="600"/>
              </a:spcBef>
            </a:pPr>
            <a:r>
              <a:rPr lang="de-DE" altLang="de-DE" sz="1800" dirty="0" smtClean="0">
                <a:solidFill>
                  <a:schemeClr val="tx1">
                    <a:lumMod val="85000"/>
                    <a:lumOff val="15000"/>
                  </a:schemeClr>
                </a:solidFill>
              </a:rPr>
              <a:t>Haßloch 23.06.2015</a:t>
            </a:r>
          </a:p>
          <a:p>
            <a:pPr eaLnBrk="1" hangingPunct="1">
              <a:spcBef>
                <a:spcPts val="600"/>
              </a:spcBef>
            </a:pPr>
            <a:r>
              <a:rPr lang="de-DE" altLang="de-DE" sz="1800" dirty="0" smtClean="0">
                <a:solidFill>
                  <a:schemeClr val="tx1">
                    <a:lumMod val="85000"/>
                    <a:lumOff val="15000"/>
                  </a:schemeClr>
                </a:solidFill>
              </a:rPr>
              <a:t>Friedrich Knoll</a:t>
            </a:r>
            <a:endParaRPr lang="de-DE" altLang="de-DE" sz="1800" dirty="0">
              <a:solidFill>
                <a:schemeClr val="tx1">
                  <a:lumMod val="85000"/>
                  <a:lumOff val="15000"/>
                </a:schemeClr>
              </a:solidFill>
            </a:endParaRPr>
          </a:p>
        </p:txBody>
      </p:sp>
    </p:spTree>
    <p:extLst>
      <p:ext uri="{BB962C8B-B14F-4D97-AF65-F5344CB8AC3E}">
        <p14:creationId xmlns:p14="http://schemas.microsoft.com/office/powerpoint/2010/main" val="49015822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p:cNvPicPr>
            <a:picLocks noChangeAspect="1" noChangeArrowheads="1"/>
          </p:cNvPicPr>
          <p:nvPr/>
        </p:nvPicPr>
        <p:blipFill>
          <a:blip r:embed="rId3">
            <a:lum bright="-4000" contrast="4000"/>
            <a:extLst>
              <a:ext uri="{28A0092B-C50C-407E-A947-70E740481C1C}">
                <a14:useLocalDpi xmlns:a14="http://schemas.microsoft.com/office/drawing/2010/main" val="0"/>
              </a:ext>
            </a:extLst>
          </a:blip>
          <a:srcRect/>
          <a:stretch>
            <a:fillRect/>
          </a:stretch>
        </p:blipFill>
        <p:spPr bwMode="auto">
          <a:xfrm>
            <a:off x="738362" y="539637"/>
            <a:ext cx="9351586" cy="633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4483" name="Rectangle 3"/>
          <p:cNvSpPr>
            <a:spLocks noChangeArrowheads="1"/>
          </p:cNvSpPr>
          <p:nvPr/>
        </p:nvSpPr>
        <p:spPr bwMode="auto">
          <a:xfrm>
            <a:off x="7041000" y="6948616"/>
            <a:ext cx="3650483" cy="27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r"/>
            <a:r>
              <a:rPr lang="de-DE" altLang="de-DE" sz="1200"/>
              <a:t>Quelle: Wilo-Pumpenfibel 09/2009</a:t>
            </a:r>
          </a:p>
        </p:txBody>
      </p:sp>
    </p:spTree>
    <p:extLst>
      <p:ext uri="{BB962C8B-B14F-4D97-AF65-F5344CB8AC3E}">
        <p14:creationId xmlns:p14="http://schemas.microsoft.com/office/powerpoint/2010/main" val="104210984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8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50" y="647489"/>
            <a:ext cx="7560000" cy="597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8211" name="Rectangle 3"/>
          <p:cNvSpPr>
            <a:spLocks noChangeArrowheads="1"/>
          </p:cNvSpPr>
          <p:nvPr/>
        </p:nvSpPr>
        <p:spPr bwMode="auto">
          <a:xfrm>
            <a:off x="347919" y="6707366"/>
            <a:ext cx="10103903" cy="32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1400" dirty="0"/>
              <a:t>Quelle: Viessmann </a:t>
            </a:r>
            <a:r>
              <a:rPr lang="de-DE" altLang="de-DE" sz="1400" dirty="0" err="1"/>
              <a:t>Fachnews</a:t>
            </a:r>
            <a:r>
              <a:rPr lang="de-DE" altLang="de-DE" sz="1400" dirty="0"/>
              <a:t> Nr. 17 12/2007</a:t>
            </a:r>
          </a:p>
        </p:txBody>
      </p:sp>
      <p:sp>
        <p:nvSpPr>
          <p:cNvPr id="1758212" name="Rectangle 4"/>
          <p:cNvSpPr>
            <a:spLocks noChangeArrowheads="1"/>
          </p:cNvSpPr>
          <p:nvPr/>
        </p:nvSpPr>
        <p:spPr bwMode="auto">
          <a:xfrm>
            <a:off x="7872676" y="1795086"/>
            <a:ext cx="2555338" cy="132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r>
              <a:rPr lang="de-DE" altLang="de-DE" sz="1600"/>
              <a:t>Die drehzahlgeregelte</a:t>
            </a:r>
          </a:p>
          <a:p>
            <a:r>
              <a:rPr lang="de-DE" altLang="de-DE" sz="1600"/>
              <a:t>Hocheffizienzpumpe</a:t>
            </a:r>
          </a:p>
          <a:p>
            <a:r>
              <a:rPr lang="de-DE" altLang="de-DE" sz="1600"/>
              <a:t>senkt</a:t>
            </a:r>
          </a:p>
          <a:p>
            <a:r>
              <a:rPr lang="de-DE" altLang="de-DE" sz="1600"/>
              <a:t>den Stromverbrauch</a:t>
            </a:r>
          </a:p>
          <a:p>
            <a:r>
              <a:rPr lang="de-DE" altLang="de-DE" sz="1600"/>
              <a:t>um über 70 Prozent</a:t>
            </a:r>
          </a:p>
        </p:txBody>
      </p:sp>
    </p:spTree>
    <p:extLst>
      <p:ext uri="{BB962C8B-B14F-4D97-AF65-F5344CB8AC3E}">
        <p14:creationId xmlns:p14="http://schemas.microsoft.com/office/powerpoint/2010/main" val="9638045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3762" name="Picture 2"/>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8694278" y="107429"/>
            <a:ext cx="1872000" cy="194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3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26" y="2339677"/>
            <a:ext cx="10440000" cy="470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3763" name="Picture 3"/>
          <p:cNvPicPr>
            <a:picLocks noChangeAspect="1" noChangeArrowheads="1"/>
          </p:cNvPicPr>
          <p:nvPr/>
        </p:nvPicPr>
        <p:blipFill rotWithShape="1">
          <a:blip r:embed="rId5">
            <a:lum bright="20000" contrast="20000"/>
            <a:extLst>
              <a:ext uri="{28A0092B-C50C-407E-A947-70E740481C1C}">
                <a14:useLocalDpi xmlns:a14="http://schemas.microsoft.com/office/drawing/2010/main" val="0"/>
              </a:ext>
            </a:extLst>
          </a:blip>
          <a:srcRect t="4133" b="8431"/>
          <a:stretch/>
        </p:blipFill>
        <p:spPr bwMode="auto">
          <a:xfrm>
            <a:off x="1709502" y="0"/>
            <a:ext cx="3600000" cy="327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3765" name="Rectangle 5"/>
          <p:cNvSpPr>
            <a:spLocks noChangeArrowheads="1"/>
          </p:cNvSpPr>
          <p:nvPr/>
        </p:nvSpPr>
        <p:spPr bwMode="auto">
          <a:xfrm>
            <a:off x="7218114" y="1799617"/>
            <a:ext cx="1333214" cy="25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r"/>
            <a:r>
              <a:rPr lang="de-DE" altLang="de-DE" dirty="0">
                <a:hlinkClick r:id="rId6"/>
              </a:rPr>
              <a:t>www.grundfos.de</a:t>
            </a:r>
            <a:r>
              <a:rPr lang="de-DE" altLang="de-DE" dirty="0"/>
              <a:t> </a:t>
            </a:r>
          </a:p>
        </p:txBody>
      </p:sp>
    </p:spTree>
    <p:extLst>
      <p:ext uri="{BB962C8B-B14F-4D97-AF65-F5344CB8AC3E}">
        <p14:creationId xmlns:p14="http://schemas.microsoft.com/office/powerpoint/2010/main" val="4284996126"/>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b="7217"/>
          <a:stretch/>
        </p:blipFill>
        <p:spPr>
          <a:xfrm>
            <a:off x="89322" y="827509"/>
            <a:ext cx="10483477" cy="6237200"/>
          </a:xfrm>
          <a:prstGeom prst="rect">
            <a:avLst/>
          </a:prstGeom>
        </p:spPr>
      </p:pic>
      <p:sp>
        <p:nvSpPr>
          <p:cNvPr id="3" name="Text Box 8"/>
          <p:cNvSpPr txBox="1">
            <a:spLocks noChangeArrowheads="1"/>
          </p:cNvSpPr>
          <p:nvPr/>
        </p:nvSpPr>
        <p:spPr bwMode="auto">
          <a:xfrm>
            <a:off x="7344147" y="899517"/>
            <a:ext cx="3347666" cy="3204356"/>
          </a:xfrm>
          <a:prstGeom prst="rect">
            <a:avLst/>
          </a:prstGeom>
          <a:solidFill>
            <a:schemeClr val="bg1">
              <a:lumMod val="95000"/>
            </a:schemeClr>
          </a:solidFill>
          <a:ln>
            <a:solidFill>
              <a:schemeClr val="accent3"/>
            </a:solidFill>
          </a:ln>
          <a:effectLst/>
          <a:extLst/>
        </p:spPr>
        <p:txBody>
          <a:bodyPr lIns="144000">
            <a:no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30000"/>
              </a:lnSpc>
            </a:pPr>
            <a:r>
              <a:rPr lang="de-DE" altLang="de-DE" sz="1400" dirty="0">
                <a:solidFill>
                  <a:schemeClr val="tx1">
                    <a:lumMod val="85000"/>
                    <a:lumOff val="15000"/>
                  </a:schemeClr>
                </a:solidFill>
              </a:rPr>
              <a:t>MFH / 1954 / 10 WE / 22 Personen</a:t>
            </a:r>
          </a:p>
          <a:p>
            <a:pPr>
              <a:lnSpc>
                <a:spcPct val="130000"/>
              </a:lnSpc>
            </a:pPr>
            <a:r>
              <a:rPr lang="de-DE" altLang="de-DE" sz="1400" dirty="0">
                <a:solidFill>
                  <a:schemeClr val="tx1">
                    <a:lumMod val="85000"/>
                    <a:lumOff val="15000"/>
                  </a:schemeClr>
                </a:solidFill>
              </a:rPr>
              <a:t>beheizte Wohnfläche = 731 m² </a:t>
            </a:r>
          </a:p>
          <a:p>
            <a:pPr>
              <a:lnSpc>
                <a:spcPct val="130000"/>
              </a:lnSpc>
            </a:pPr>
            <a:r>
              <a:rPr lang="de-DE" altLang="de-DE" sz="1400" dirty="0">
                <a:solidFill>
                  <a:schemeClr val="tx1">
                    <a:lumMod val="85000"/>
                    <a:lumOff val="15000"/>
                  </a:schemeClr>
                </a:solidFill>
              </a:rPr>
              <a:t>Zentralheizung / Heizkörper / </a:t>
            </a:r>
          </a:p>
          <a:p>
            <a:pPr>
              <a:lnSpc>
                <a:spcPct val="130000"/>
              </a:lnSpc>
            </a:pPr>
            <a:r>
              <a:rPr lang="de-DE" altLang="de-DE" sz="1400" dirty="0">
                <a:solidFill>
                  <a:schemeClr val="tx1">
                    <a:lumMod val="85000"/>
                    <a:lumOff val="15000"/>
                  </a:schemeClr>
                </a:solidFill>
              </a:rPr>
              <a:t>Zentrale Warmwasserbereitung / Speicher 300 Liter (60°C) /</a:t>
            </a:r>
          </a:p>
          <a:p>
            <a:pPr>
              <a:lnSpc>
                <a:spcPct val="130000"/>
              </a:lnSpc>
            </a:pPr>
            <a:r>
              <a:rPr lang="de-DE" altLang="de-DE" sz="1400" dirty="0">
                <a:solidFill>
                  <a:schemeClr val="tx1">
                    <a:lumMod val="85000"/>
                    <a:lumOff val="15000"/>
                  </a:schemeClr>
                </a:solidFill>
              </a:rPr>
              <a:t>Zirkulationsleitung</a:t>
            </a:r>
          </a:p>
          <a:p>
            <a:pPr>
              <a:lnSpc>
                <a:spcPct val="130000"/>
              </a:lnSpc>
            </a:pPr>
            <a:endParaRPr lang="de-DE" altLang="de-DE" sz="1400" dirty="0">
              <a:solidFill>
                <a:schemeClr val="tx1">
                  <a:lumMod val="85000"/>
                  <a:lumOff val="15000"/>
                </a:schemeClr>
              </a:solidFill>
            </a:endParaRPr>
          </a:p>
          <a:p>
            <a:pPr>
              <a:lnSpc>
                <a:spcPct val="130000"/>
              </a:lnSpc>
            </a:pPr>
            <a:r>
              <a:rPr lang="de-DE" altLang="de-DE" sz="1400" dirty="0">
                <a:solidFill>
                  <a:schemeClr val="tx1">
                    <a:lumMod val="85000"/>
                    <a:lumOff val="15000"/>
                  </a:schemeClr>
                </a:solidFill>
              </a:rPr>
              <a:t>Gas- BW- Kessel / </a:t>
            </a:r>
            <a:r>
              <a:rPr lang="de-DE" altLang="de-DE" sz="1400" dirty="0" err="1">
                <a:solidFill>
                  <a:schemeClr val="tx1">
                    <a:lumMod val="85000"/>
                    <a:lumOff val="15000"/>
                  </a:schemeClr>
                </a:solidFill>
              </a:rPr>
              <a:t>Vitodens</a:t>
            </a:r>
            <a:r>
              <a:rPr lang="de-DE" altLang="de-DE" sz="1400" dirty="0">
                <a:solidFill>
                  <a:schemeClr val="tx1">
                    <a:lumMod val="85000"/>
                    <a:lumOff val="15000"/>
                  </a:schemeClr>
                </a:solidFill>
              </a:rPr>
              <a:t> 200 /</a:t>
            </a:r>
          </a:p>
          <a:p>
            <a:pPr>
              <a:lnSpc>
                <a:spcPct val="130000"/>
              </a:lnSpc>
            </a:pPr>
            <a:r>
              <a:rPr lang="de-DE" altLang="de-DE" sz="1400" dirty="0">
                <a:solidFill>
                  <a:schemeClr val="tx1">
                    <a:lumMod val="85000"/>
                    <a:lumOff val="15000"/>
                  </a:schemeClr>
                </a:solidFill>
              </a:rPr>
              <a:t>17-60 kW / Baujahr 2008</a:t>
            </a:r>
          </a:p>
          <a:p>
            <a:pPr>
              <a:lnSpc>
                <a:spcPct val="130000"/>
              </a:lnSpc>
            </a:pPr>
            <a:r>
              <a:rPr lang="de-DE" altLang="de-DE" sz="1400" dirty="0">
                <a:solidFill>
                  <a:schemeClr val="tx1">
                    <a:lumMod val="85000"/>
                    <a:lumOff val="15000"/>
                  </a:schemeClr>
                </a:solidFill>
              </a:rPr>
              <a:t>LAS / hydraulische Weiche /</a:t>
            </a:r>
          </a:p>
          <a:p>
            <a:pPr>
              <a:lnSpc>
                <a:spcPct val="130000"/>
              </a:lnSpc>
            </a:pPr>
            <a:r>
              <a:rPr lang="de-DE" altLang="de-DE" sz="1400" dirty="0">
                <a:solidFill>
                  <a:schemeClr val="tx1">
                    <a:lumMod val="85000"/>
                    <a:lumOff val="15000"/>
                  </a:schemeClr>
                </a:solidFill>
              </a:rPr>
              <a:t>1 Heizkreis / kein Mischer / </a:t>
            </a:r>
          </a:p>
        </p:txBody>
      </p:sp>
      <p:sp>
        <p:nvSpPr>
          <p:cNvPr id="4" name="Textfeld 3"/>
          <p:cNvSpPr txBox="1"/>
          <p:nvPr/>
        </p:nvSpPr>
        <p:spPr>
          <a:xfrm>
            <a:off x="9467000" y="3887849"/>
            <a:ext cx="1224136" cy="215444"/>
          </a:xfrm>
          <a:prstGeom prst="rect">
            <a:avLst/>
          </a:prstGeom>
          <a:noFill/>
        </p:spPr>
        <p:txBody>
          <a:bodyPr wrap="square" rtlCol="0">
            <a:spAutoFit/>
          </a:bodyPr>
          <a:lstStyle/>
          <a:p>
            <a:pPr algn="r"/>
            <a:r>
              <a:rPr lang="de-DE" sz="800" dirty="0" smtClean="0"/>
              <a:t>© H. Obermeyer</a:t>
            </a:r>
            <a:endParaRPr lang="de-DE" sz="800" dirty="0"/>
          </a:p>
        </p:txBody>
      </p:sp>
      <p:sp>
        <p:nvSpPr>
          <p:cNvPr id="5" name="Text Box 9"/>
          <p:cNvSpPr txBox="1">
            <a:spLocks noChangeArrowheads="1"/>
          </p:cNvSpPr>
          <p:nvPr/>
        </p:nvSpPr>
        <p:spPr bwMode="auto">
          <a:xfrm>
            <a:off x="449362" y="3023753"/>
            <a:ext cx="505041" cy="276999"/>
          </a:xfrm>
          <a:prstGeom prst="rect">
            <a:avLst/>
          </a:prstGeom>
          <a:solidFill>
            <a:srgbClr val="ED7D31">
              <a:alpha val="80000"/>
            </a:srgbClr>
          </a:solidFill>
          <a:ln w="9525" algn="ctr">
            <a:noFill/>
            <a:miter lim="800000"/>
            <a:headEnd/>
            <a:tailEnd/>
          </a:ln>
          <a:effectLst>
            <a:outerShdw blurRad="50800" dist="38100" dir="2700000" algn="tl" rotWithShape="0">
              <a:prstClr val="black">
                <a:alpha val="40000"/>
              </a:prstClr>
            </a:outerShdw>
          </a:effectLst>
          <a:extLst/>
        </p:spPr>
        <p:txBody>
          <a:bodyPr wrap="square" lIns="53989" rIns="53989">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200" b="1"/>
              <a:t>5 WE</a:t>
            </a:r>
          </a:p>
        </p:txBody>
      </p:sp>
      <p:sp>
        <p:nvSpPr>
          <p:cNvPr id="8" name="Text Box 12"/>
          <p:cNvSpPr txBox="1">
            <a:spLocks noChangeArrowheads="1"/>
          </p:cNvSpPr>
          <p:nvPr/>
        </p:nvSpPr>
        <p:spPr bwMode="auto">
          <a:xfrm>
            <a:off x="1457474" y="3023753"/>
            <a:ext cx="1872000" cy="276999"/>
          </a:xfrm>
          <a:prstGeom prst="rect">
            <a:avLst/>
          </a:prstGeom>
          <a:solidFill>
            <a:schemeClr val="accent4">
              <a:alpha val="69804"/>
            </a:schemeClr>
          </a:solidFill>
          <a:ln w="9525" algn="ctr">
            <a:noFill/>
            <a:miter lim="800000"/>
            <a:headEnd/>
            <a:tailEnd/>
          </a:ln>
          <a:effectLst>
            <a:outerShdw blurRad="50800" dist="38100" dir="2700000" algn="tl" rotWithShape="0">
              <a:prstClr val="black">
                <a:alpha val="40000"/>
              </a:prstClr>
            </a:outerShdw>
          </a:effectLst>
          <a:extLst/>
        </p:spPr>
        <p:txBody>
          <a:bodyPr wrap="square" lIns="53989" rIns="53989">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200" b="1" dirty="0"/>
              <a:t>10 </a:t>
            </a:r>
            <a:r>
              <a:rPr lang="de-DE" altLang="de-DE" sz="1200" b="1" dirty="0" smtClean="0"/>
              <a:t>WE </a:t>
            </a:r>
            <a:endParaRPr lang="de-DE" altLang="de-DE" sz="1200" b="1" dirty="0"/>
          </a:p>
        </p:txBody>
      </p:sp>
      <p:sp>
        <p:nvSpPr>
          <p:cNvPr id="9" name="Textfeld 8"/>
          <p:cNvSpPr txBox="1"/>
          <p:nvPr/>
        </p:nvSpPr>
        <p:spPr>
          <a:xfrm>
            <a:off x="304521" y="395461"/>
            <a:ext cx="10387292" cy="461665"/>
          </a:xfrm>
          <a:prstGeom prst="rect">
            <a:avLst/>
          </a:prstGeom>
          <a:noFill/>
        </p:spPr>
        <p:txBody>
          <a:bodyPr wrap="square" rtlCol="0">
            <a:spAutoFit/>
          </a:bodyPr>
          <a:lstStyle/>
          <a:p>
            <a:r>
              <a:rPr lang="de-DE" sz="2400" b="1" dirty="0" smtClean="0">
                <a:solidFill>
                  <a:schemeClr val="tx1">
                    <a:lumMod val="85000"/>
                    <a:lumOff val="15000"/>
                  </a:schemeClr>
                </a:solidFill>
              </a:rPr>
              <a:t>Umstellung von Etagenheizungen auf Zentralheizung</a:t>
            </a:r>
            <a:r>
              <a:rPr lang="de-DE" sz="2000" dirty="0" smtClean="0">
                <a:solidFill>
                  <a:schemeClr val="tx1">
                    <a:lumMod val="85000"/>
                    <a:lumOff val="15000"/>
                  </a:schemeClr>
                </a:solidFill>
              </a:rPr>
              <a:t> - von 2008 bis 2011</a:t>
            </a:r>
          </a:p>
        </p:txBody>
      </p:sp>
      <p:sp>
        <p:nvSpPr>
          <p:cNvPr id="10" name="Line 7"/>
          <p:cNvSpPr>
            <a:spLocks noChangeShapeType="1"/>
          </p:cNvSpPr>
          <p:nvPr/>
        </p:nvSpPr>
        <p:spPr bwMode="auto">
          <a:xfrm>
            <a:off x="-1" y="899517"/>
            <a:ext cx="10692000" cy="0"/>
          </a:xfrm>
          <a:prstGeom prst="line">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solidFill>
                <a:schemeClr val="tx1">
                  <a:lumMod val="85000"/>
                  <a:lumOff val="15000"/>
                </a:schemeClr>
              </a:solidFill>
            </a:endParaRPr>
          </a:p>
        </p:txBody>
      </p:sp>
    </p:spTree>
    <p:extLst>
      <p:ext uri="{BB962C8B-B14F-4D97-AF65-F5344CB8AC3E}">
        <p14:creationId xmlns:p14="http://schemas.microsoft.com/office/powerpoint/2010/main" val="237938783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VZ-RLP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5F5F5F"/>
        </a:solidFill>
        <a:ln>
          <a:noFill/>
        </a:ln>
        <a:effectLst/>
        <a:extLst>
          <a:ext uri="{91240B29-F687-4F45-9708-019B960494DF}">
            <a14:hiddenLine xmlns:a14="http://schemas.microsoft.com/office/drawing/2010/main" w="9525" cap="flat" cmpd="sng" algn="ctr">
              <a:solidFill>
                <a:srgbClr val="80808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95363" rtl="0" eaLnBrk="1" fontAlgn="base" latinLnBrk="0" hangingPunct="1">
          <a:lnSpc>
            <a:spcPct val="100000"/>
          </a:lnSpc>
          <a:spcBef>
            <a:spcPct val="0"/>
          </a:spcBef>
          <a:spcAft>
            <a:spcPct val="0"/>
          </a:spcAft>
          <a:buClrTx/>
          <a:buSzTx/>
          <a:buFontTx/>
          <a:buNone/>
          <a:tabLst/>
          <a:defRPr kumimoji="0" lang="de-DE" altLang="de-DE" sz="1000" b="0" i="0" u="none" strike="noStrike" cap="none" normalizeH="0" baseline="0" smtClean="0">
            <a:ln>
              <a:noFill/>
            </a:ln>
            <a:solidFill>
              <a:srgbClr val="969696"/>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5F5F5F"/>
        </a:solidFill>
        <a:ln>
          <a:noFill/>
        </a:ln>
        <a:effectLst/>
        <a:extLst>
          <a:ext uri="{91240B29-F687-4F45-9708-019B960494DF}">
            <a14:hiddenLine xmlns:a14="http://schemas.microsoft.com/office/drawing/2010/main" w="9525" cap="flat" cmpd="sng" algn="ctr">
              <a:solidFill>
                <a:srgbClr val="80808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95363" rtl="0" eaLnBrk="1" fontAlgn="base" latinLnBrk="0" hangingPunct="1">
          <a:lnSpc>
            <a:spcPct val="100000"/>
          </a:lnSpc>
          <a:spcBef>
            <a:spcPct val="0"/>
          </a:spcBef>
          <a:spcAft>
            <a:spcPct val="0"/>
          </a:spcAft>
          <a:buClrTx/>
          <a:buSzTx/>
          <a:buFontTx/>
          <a:buNone/>
          <a:tabLst/>
          <a:defRPr kumimoji="0" lang="de-DE" altLang="de-DE" sz="1000" b="0" i="0" u="none" strike="noStrike" cap="none" normalizeH="0" baseline="0" smtClean="0">
            <a:ln>
              <a:noFill/>
            </a:ln>
            <a:solidFill>
              <a:srgbClr val="969696"/>
            </a:solidFill>
            <a:effectLst/>
            <a:latin typeface="Arial" panose="020B0604020202020204" pitchFamily="34"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VZ-RLP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sz="2000"/>
        </a:defPPr>
      </a:lstStyle>
    </a:spDef>
    <a:lnDef>
      <a:spPr bwMode="auto">
        <a:solidFill>
          <a:srgbClr val="5F5F5F"/>
        </a:solidFill>
        <a:ln w="9525" cap="flat" cmpd="sng" algn="ctr">
          <a:solidFill>
            <a:schemeClr val="tx1">
              <a:lumMod val="95000"/>
              <a:lumOff val="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2432</Words>
  <Application>Microsoft Office PowerPoint</Application>
  <PresentationFormat>Benutzerdefiniert</PresentationFormat>
  <Paragraphs>1326</Paragraphs>
  <Slides>100</Slides>
  <Notes>70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100</vt:i4>
      </vt:variant>
    </vt:vector>
  </HeadingPairs>
  <TitlesOfParts>
    <vt:vector size="105" baseType="lpstr">
      <vt:lpstr>Arial</vt:lpstr>
      <vt:lpstr>Calibri Light</vt:lpstr>
      <vt:lpstr>Calibri</vt:lpstr>
      <vt:lpstr>1_VZ-RLP Master</vt:lpstr>
      <vt:lpstr>2_VZ-RLP Master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Energiebedarf von Wohngebäuden</dc:title>
  <dc:subject>Vorträge</dc:subject>
  <dc:creator>©_Hermann Obermeyer / Mainz</dc:creator>
  <dc:description>Ohne jede Gewähr!</dc:description>
  <cp:lastModifiedBy>Weinreuter</cp:lastModifiedBy>
  <cp:revision>1621</cp:revision>
  <cp:lastPrinted>2014-07-17T16:25:32Z</cp:lastPrinted>
  <dcterms:created xsi:type="dcterms:W3CDTF">2009-11-15T11:23:30Z</dcterms:created>
  <dcterms:modified xsi:type="dcterms:W3CDTF">2015-05-20T12:01:02Z</dcterms:modified>
  <cp:category>Energieberatung</cp:category>
  <cp:contentStatus>Version 1.0 / Jan 2015</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earbeitet von">
    <vt:lpwstr>Hermann Obermeyer</vt:lpwstr>
  </property>
</Properties>
</file>