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748" r:id="rId2"/>
    <p:sldMasterId id="2147483754" r:id="rId3"/>
    <p:sldMasterId id="2147483759" r:id="rId4"/>
  </p:sldMasterIdLst>
  <p:notesMasterIdLst>
    <p:notesMasterId r:id="rId55"/>
  </p:notesMasterIdLst>
  <p:handoutMasterIdLst>
    <p:handoutMasterId r:id="rId56"/>
  </p:handoutMasterIdLst>
  <p:sldIdLst>
    <p:sldId id="640" r:id="rId5"/>
    <p:sldId id="907" r:id="rId6"/>
    <p:sldId id="667" r:id="rId7"/>
    <p:sldId id="967" r:id="rId8"/>
    <p:sldId id="908" r:id="rId9"/>
    <p:sldId id="966" r:id="rId10"/>
    <p:sldId id="965" r:id="rId11"/>
    <p:sldId id="889" r:id="rId12"/>
    <p:sldId id="890" r:id="rId13"/>
    <p:sldId id="939" r:id="rId14"/>
    <p:sldId id="932" r:id="rId15"/>
    <p:sldId id="959" r:id="rId16"/>
    <p:sldId id="968" r:id="rId17"/>
    <p:sldId id="935" r:id="rId18"/>
    <p:sldId id="938" r:id="rId19"/>
    <p:sldId id="937" r:id="rId20"/>
    <p:sldId id="945" r:id="rId21"/>
    <p:sldId id="933" r:id="rId22"/>
    <p:sldId id="928" r:id="rId23"/>
    <p:sldId id="952" r:id="rId24"/>
    <p:sldId id="943" r:id="rId25"/>
    <p:sldId id="929" r:id="rId26"/>
    <p:sldId id="739" r:id="rId27"/>
    <p:sldId id="953" r:id="rId28"/>
    <p:sldId id="947" r:id="rId29"/>
    <p:sldId id="946" r:id="rId30"/>
    <p:sldId id="954" r:id="rId31"/>
    <p:sldId id="934" r:id="rId32"/>
    <p:sldId id="941" r:id="rId33"/>
    <p:sldId id="940" r:id="rId34"/>
    <p:sldId id="948" r:id="rId35"/>
    <p:sldId id="949" r:id="rId36"/>
    <p:sldId id="950" r:id="rId37"/>
    <p:sldId id="674" r:id="rId38"/>
    <p:sldId id="955" r:id="rId39"/>
    <p:sldId id="956" r:id="rId40"/>
    <p:sldId id="957" r:id="rId41"/>
    <p:sldId id="958" r:id="rId42"/>
    <p:sldId id="663" r:id="rId43"/>
    <p:sldId id="924" r:id="rId44"/>
    <p:sldId id="925" r:id="rId45"/>
    <p:sldId id="926" r:id="rId46"/>
    <p:sldId id="918" r:id="rId47"/>
    <p:sldId id="923" r:id="rId48"/>
    <p:sldId id="922" r:id="rId49"/>
    <p:sldId id="811" r:id="rId50"/>
    <p:sldId id="919" r:id="rId51"/>
    <p:sldId id="920" r:id="rId52"/>
    <p:sldId id="921" r:id="rId53"/>
    <p:sldId id="914" r:id="rId54"/>
  </p:sldIdLst>
  <p:sldSz cx="10693400" cy="7561263"/>
  <p:notesSz cx="7102475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1pPr>
    <a:lvl2pPr marL="521528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2pPr>
    <a:lvl3pPr marL="1043056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3pPr>
    <a:lvl4pPr marL="156458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4pPr>
    <a:lvl5pPr marL="2086112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5pPr>
    <a:lvl6pPr marL="2607640" algn="l" defTabSz="1043056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6pPr>
    <a:lvl7pPr marL="3129168" algn="l" defTabSz="1043056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7pPr>
    <a:lvl8pPr marL="3650696" algn="l" defTabSz="1043056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8pPr>
    <a:lvl9pPr marL="4172224" algn="l" defTabSz="1043056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tina Rittersdorf" initials="MR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BB00"/>
    <a:srgbClr val="FF0000"/>
    <a:srgbClr val="99CCFF"/>
    <a:srgbClr val="969696"/>
    <a:srgbClr val="CCFFCC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4" autoAdjust="0"/>
    <p:restoredTop sz="94934" autoAdjust="0"/>
  </p:normalViewPr>
  <p:slideViewPr>
    <p:cSldViewPr snapToGrid="0">
      <p:cViewPr>
        <p:scale>
          <a:sx n="90" d="100"/>
          <a:sy n="90" d="100"/>
        </p:scale>
        <p:origin x="-126" y="-228"/>
      </p:cViewPr>
      <p:guideLst>
        <p:guide orient="horz" pos="2382"/>
        <p:guide pos="3369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08" d="100"/>
          <a:sy n="108" d="100"/>
        </p:scale>
        <p:origin x="-300" y="-78"/>
      </p:cViewPr>
      <p:guideLst>
        <p:guide orient="horz" pos="3224"/>
        <p:guide pos="2237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6.xml"/><Relationship Id="rId13" Type="http://schemas.openxmlformats.org/officeDocument/2006/relationships/slide" Target="slides/slide41.xml"/><Relationship Id="rId3" Type="http://schemas.openxmlformats.org/officeDocument/2006/relationships/slide" Target="slides/slide3.xml"/><Relationship Id="rId7" Type="http://schemas.openxmlformats.org/officeDocument/2006/relationships/slide" Target="slides/slide35.xml"/><Relationship Id="rId12" Type="http://schemas.openxmlformats.org/officeDocument/2006/relationships/slide" Target="slides/slide40.xml"/><Relationship Id="rId2" Type="http://schemas.openxmlformats.org/officeDocument/2006/relationships/slide" Target="slides/slide2.xml"/><Relationship Id="rId16" Type="http://schemas.openxmlformats.org/officeDocument/2006/relationships/slide" Target="slides/slide49.xml"/><Relationship Id="rId1" Type="http://schemas.openxmlformats.org/officeDocument/2006/relationships/slide" Target="slides/slide1.xml"/><Relationship Id="rId6" Type="http://schemas.openxmlformats.org/officeDocument/2006/relationships/slide" Target="slides/slide34.xml"/><Relationship Id="rId11" Type="http://schemas.openxmlformats.org/officeDocument/2006/relationships/slide" Target="slides/slide39.xml"/><Relationship Id="rId5" Type="http://schemas.openxmlformats.org/officeDocument/2006/relationships/slide" Target="slides/slide9.xml"/><Relationship Id="rId15" Type="http://schemas.openxmlformats.org/officeDocument/2006/relationships/slide" Target="slides/slide43.xml"/><Relationship Id="rId10" Type="http://schemas.openxmlformats.org/officeDocument/2006/relationships/slide" Target="slides/slide38.xml"/><Relationship Id="rId4" Type="http://schemas.openxmlformats.org/officeDocument/2006/relationships/slide" Target="slides/slide8.xml"/><Relationship Id="rId9" Type="http://schemas.openxmlformats.org/officeDocument/2006/relationships/slide" Target="slides/slide37.xml"/><Relationship Id="rId14" Type="http://schemas.openxmlformats.org/officeDocument/2006/relationships/slide" Target="slides/slide4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77357" cy="51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792" tIns="48896" rIns="97792" bIns="48896" numCol="1" anchor="t" anchorCtr="0" compatLnSpc="1">
            <a:prstTxWarp prst="textNoShape">
              <a:avLst/>
            </a:prstTxWarp>
          </a:bodyPr>
          <a:lstStyle>
            <a:lvl1pPr defTabSz="977394">
              <a:defRPr sz="1200">
                <a:latin typeface="Times New Roman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5119" y="2"/>
            <a:ext cx="3077357" cy="51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792" tIns="48896" rIns="97792" bIns="48896" numCol="1" anchor="t" anchorCtr="0" compatLnSpc="1">
            <a:prstTxWarp prst="textNoShape">
              <a:avLst/>
            </a:prstTxWarp>
          </a:bodyPr>
          <a:lstStyle>
            <a:lvl1pPr algn="r" defTabSz="977394">
              <a:defRPr sz="1200">
                <a:latin typeface="Times New Roman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3052"/>
            <a:ext cx="3077357" cy="51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792" tIns="48896" rIns="97792" bIns="48896" numCol="1" anchor="b" anchorCtr="0" compatLnSpc="1">
            <a:prstTxWarp prst="textNoShape">
              <a:avLst/>
            </a:prstTxWarp>
          </a:bodyPr>
          <a:lstStyle>
            <a:lvl1pPr defTabSz="977394">
              <a:defRPr sz="1200">
                <a:latin typeface="Times New Roman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5119" y="9723052"/>
            <a:ext cx="3077357" cy="51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792" tIns="48896" rIns="97792" bIns="48896" numCol="1" anchor="b" anchorCtr="0" compatLnSpc="1">
            <a:prstTxWarp prst="textNoShape">
              <a:avLst/>
            </a:prstTxWarp>
          </a:bodyPr>
          <a:lstStyle>
            <a:lvl1pPr algn="r" defTabSz="977394">
              <a:defRPr sz="1200">
                <a:latin typeface="Times New Roman" pitchFamily="18" charset="0"/>
              </a:defRPr>
            </a:lvl1pPr>
          </a:lstStyle>
          <a:p>
            <a:fld id="{A715DEFD-CA67-4D9E-98E1-0CF774525B0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8820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77357" cy="51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792" tIns="48896" rIns="97792" bIns="48896" numCol="1" anchor="t" anchorCtr="0" compatLnSpc="1">
            <a:prstTxWarp prst="textNoShape">
              <a:avLst/>
            </a:prstTxWarp>
          </a:bodyPr>
          <a:lstStyle>
            <a:lvl1pPr defTabSz="977394">
              <a:defRPr sz="1200">
                <a:latin typeface="Times New Roman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119" y="2"/>
            <a:ext cx="3077357" cy="51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792" tIns="48896" rIns="97792" bIns="48896" numCol="1" anchor="t" anchorCtr="0" compatLnSpc="1">
            <a:prstTxWarp prst="textNoShape">
              <a:avLst/>
            </a:prstTxWarp>
          </a:bodyPr>
          <a:lstStyle>
            <a:lvl1pPr algn="r" defTabSz="977394">
              <a:defRPr sz="1200">
                <a:latin typeface="Times New Roman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39788" y="766763"/>
            <a:ext cx="5426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63" y="4860683"/>
            <a:ext cx="5206953" cy="460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792" tIns="48896" rIns="97792" bIns="488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Klicken Sie, um die Formate des Vorlagentextes zu bearbeiten</a:t>
            </a:r>
          </a:p>
          <a:p>
            <a:pPr lvl="1"/>
            <a:r>
              <a:rPr lang="de-DE" altLang="de-DE" dirty="0" smtClean="0"/>
              <a:t>Zweite Ebene</a:t>
            </a:r>
          </a:p>
          <a:p>
            <a:pPr lvl="2"/>
            <a:r>
              <a:rPr lang="de-DE" altLang="de-DE" dirty="0" smtClean="0"/>
              <a:t>Dritte Ebene</a:t>
            </a:r>
          </a:p>
          <a:p>
            <a:pPr lvl="3"/>
            <a:r>
              <a:rPr lang="de-DE" altLang="de-DE" dirty="0" smtClean="0"/>
              <a:t>Vierte Ebene</a:t>
            </a:r>
          </a:p>
          <a:p>
            <a:pPr lvl="4"/>
            <a:r>
              <a:rPr lang="de-DE" altLang="de-DE" dirty="0" smtClean="0"/>
              <a:t>Fünfte Ebene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3052"/>
            <a:ext cx="3077357" cy="51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792" tIns="48896" rIns="97792" bIns="48896" numCol="1" anchor="b" anchorCtr="0" compatLnSpc="1">
            <a:prstTxWarp prst="textNoShape">
              <a:avLst/>
            </a:prstTxWarp>
          </a:bodyPr>
          <a:lstStyle>
            <a:lvl1pPr defTabSz="977394">
              <a:defRPr sz="1200">
                <a:latin typeface="Times New Roman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119" y="9723052"/>
            <a:ext cx="3077357" cy="51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792" tIns="48896" rIns="97792" bIns="48896" numCol="1" anchor="b" anchorCtr="0" compatLnSpc="1">
            <a:prstTxWarp prst="textNoShape">
              <a:avLst/>
            </a:prstTxWarp>
          </a:bodyPr>
          <a:lstStyle>
            <a:lvl1pPr algn="r" defTabSz="977394">
              <a:defRPr sz="1200">
                <a:latin typeface="Times New Roman" pitchFamily="18" charset="0"/>
              </a:defRPr>
            </a:lvl1pPr>
          </a:lstStyle>
          <a:p>
            <a:fld id="{7F835B3B-515E-41C8-B3A1-FFBC88C2227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870864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21528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043056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564584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86112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60764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3495CC-B09E-494F-8146-0BAB30AA4C3D}" type="slidenum">
              <a:rPr lang="de-DE" altLang="de-DE"/>
              <a:pPr/>
              <a:t>1</a:t>
            </a:fld>
            <a:endParaRPr lang="de-DE" altLang="de-DE"/>
          </a:p>
        </p:txBody>
      </p:sp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766763"/>
            <a:ext cx="5426075" cy="3838575"/>
          </a:xfrm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 dirty="0" smtClean="0"/>
              <a:t>Bitte</a:t>
            </a:r>
            <a:r>
              <a:rPr lang="de-DE" altLang="de-DE" baseline="0" dirty="0" smtClean="0"/>
              <a:t> hier den Namen des Beraters/Beraterin anpassen</a:t>
            </a:r>
            <a:endParaRPr lang="de-DE" altLang="de-D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4025118" y="9723052"/>
            <a:ext cx="3077357" cy="51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6" tIns="49528" rIns="99056" bIns="49528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14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768350"/>
            <a:ext cx="5426075" cy="383857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4025118" y="9723052"/>
            <a:ext cx="3077357" cy="51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6" tIns="49528" rIns="99056" bIns="49528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15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768350"/>
            <a:ext cx="5426075" cy="383857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4025118" y="9723052"/>
            <a:ext cx="3077357" cy="51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6" tIns="49528" rIns="99056" bIns="49528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16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768350"/>
            <a:ext cx="5426075" cy="383857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4025118" y="9723052"/>
            <a:ext cx="3077357" cy="51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6" tIns="49528" rIns="99056" bIns="49528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17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768350"/>
            <a:ext cx="5426075" cy="383857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4025118" y="9723052"/>
            <a:ext cx="3077357" cy="51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6" tIns="49528" rIns="99056" bIns="49528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18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768350"/>
            <a:ext cx="5426075" cy="383857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4025118" y="9723052"/>
            <a:ext cx="3077357" cy="51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6" tIns="49528" rIns="99056" bIns="49528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19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768350"/>
            <a:ext cx="5426075" cy="383857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4025118" y="9723052"/>
            <a:ext cx="3077357" cy="51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6" tIns="49528" rIns="99056" bIns="49528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20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768350"/>
            <a:ext cx="5426075" cy="383857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4025118" y="9723052"/>
            <a:ext cx="3077357" cy="51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6" tIns="49528" rIns="99056" bIns="49528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21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768350"/>
            <a:ext cx="5426075" cy="383857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4025118" y="9723052"/>
            <a:ext cx="3077357" cy="51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6" tIns="49528" rIns="99056" bIns="49528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22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768350"/>
            <a:ext cx="5426075" cy="383857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4025118" y="9723052"/>
            <a:ext cx="3077357" cy="51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6" tIns="49528" rIns="99056" bIns="49528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26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768350"/>
            <a:ext cx="5426075" cy="383857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8B2097-78AB-43AA-AC6A-D070212B88D3}" type="slidenum">
              <a:rPr lang="de-DE"/>
              <a:pPr/>
              <a:t>2</a:t>
            </a:fld>
            <a:endParaRPr lang="de-DE"/>
          </a:p>
        </p:txBody>
      </p:sp>
      <p:sp>
        <p:nvSpPr>
          <p:cNvPr id="85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766763"/>
            <a:ext cx="5426075" cy="3838575"/>
          </a:xfrm>
          <a:ln/>
        </p:spPr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4025118" y="9723052"/>
            <a:ext cx="3077357" cy="51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6" tIns="49528" rIns="99056" bIns="49528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27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768350"/>
            <a:ext cx="5426075" cy="383857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4025118" y="9723052"/>
            <a:ext cx="3077357" cy="51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6" tIns="49528" rIns="99056" bIns="49528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28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768350"/>
            <a:ext cx="5426075" cy="383857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39788" y="766763"/>
            <a:ext cx="5426075" cy="3838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Diese Folie je nach Beratungsort anpassen: Ort und Beratungszeiten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35B3B-515E-41C8-B3A1-FFBC88C22274}" type="slidenum">
              <a:rPr lang="de-DE" altLang="de-DE" smtClean="0"/>
              <a:pPr/>
              <a:t>47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33422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0532B-9B53-47C8-86D9-98F717901D89}" type="slidenum">
              <a:rPr lang="de-DE"/>
              <a:pPr/>
              <a:t>5</a:t>
            </a:fld>
            <a:endParaRPr lang="de-DE"/>
          </a:p>
        </p:txBody>
      </p:sp>
      <p:sp>
        <p:nvSpPr>
          <p:cNvPr id="883714" name="Rectangle 7"/>
          <p:cNvSpPr txBox="1">
            <a:spLocks noGrp="1" noChangeArrowheads="1"/>
          </p:cNvSpPr>
          <p:nvPr/>
        </p:nvSpPr>
        <p:spPr bwMode="auto">
          <a:xfrm>
            <a:off x="4025119" y="9724741"/>
            <a:ext cx="3077357" cy="50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02619" tIns="51309" rIns="102619" bIns="51309" anchor="b"/>
          <a:lstStyle>
            <a:lvl1pPr algn="l" defTabSz="990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906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90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90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30188" algn="l" defTabSz="990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30188" defTabSz="990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30188" defTabSz="990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30188" defTabSz="990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30188" defTabSz="990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hangingPunct="0"/>
            <a:fld id="{A215AEBB-3578-48FE-89AA-0CDF0498446B}" type="slidenum">
              <a:rPr lang="de-DE" sz="1300">
                <a:ea typeface="ＭＳ Ｐゴシック" charset="-128"/>
              </a:rPr>
              <a:pPr algn="r" eaLnBrk="0" hangingPunct="0"/>
              <a:t>5</a:t>
            </a:fld>
            <a:endParaRPr lang="de-DE" sz="1300">
              <a:ea typeface="ＭＳ Ｐゴシック" charset="-128"/>
            </a:endParaRPr>
          </a:p>
        </p:txBody>
      </p:sp>
      <p:sp>
        <p:nvSpPr>
          <p:cNvPr id="88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8200" y="766763"/>
            <a:ext cx="5426075" cy="3838575"/>
          </a:xfrm>
          <a:ln/>
        </p:spPr>
      </p:sp>
      <p:sp>
        <p:nvSpPr>
          <p:cNvPr id="883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037" y="4860683"/>
            <a:ext cx="5200405" cy="4605745"/>
          </a:xfrm>
          <a:ln/>
        </p:spPr>
        <p:txBody>
          <a:bodyPr lIns="102619" tIns="51309" rIns="102619" bIns="51309"/>
          <a:lstStyle/>
          <a:p>
            <a:r>
              <a:rPr lang="de-DE" b="1" dirty="0"/>
              <a:t>Erstellt:</a:t>
            </a:r>
            <a:r>
              <a:rPr lang="de-DE" dirty="0"/>
              <a:t> </a:t>
            </a:r>
            <a:r>
              <a:rPr lang="de-DE" dirty="0" err="1"/>
              <a:t>Krapmeier</a:t>
            </a:r>
            <a:r>
              <a:rPr lang="de-DE" dirty="0"/>
              <a:t>, 07.09.2005</a:t>
            </a:r>
            <a:r>
              <a:rPr lang="de-DE" b="1" dirty="0"/>
              <a:t> </a:t>
            </a:r>
          </a:p>
          <a:p>
            <a:r>
              <a:rPr lang="de-DE" b="1" dirty="0"/>
              <a:t>Geändert:</a:t>
            </a:r>
            <a:r>
              <a:rPr lang="de-DE" dirty="0"/>
              <a:t> </a:t>
            </a:r>
          </a:p>
          <a:p>
            <a:r>
              <a:rPr lang="de-DE" b="1" dirty="0"/>
              <a:t>Kommentar:</a:t>
            </a:r>
            <a:endParaRPr lang="de-AT" b="1" dirty="0"/>
          </a:p>
          <a:p>
            <a:endParaRPr lang="de-A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75" y="768350"/>
            <a:ext cx="5424488" cy="3836988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1375" y="768350"/>
            <a:ext cx="5424488" cy="3836988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41EC5F-A978-4F06-A36D-85DC4B3B5B78}" type="slidenum">
              <a:rPr lang="de-DE" altLang="de-DE"/>
              <a:pPr/>
              <a:t>8</a:t>
            </a:fld>
            <a:endParaRPr lang="de-DE" altLang="de-DE"/>
          </a:p>
        </p:txBody>
      </p:sp>
      <p:sp>
        <p:nvSpPr>
          <p:cNvPr id="95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766763"/>
            <a:ext cx="5426075" cy="3838575"/>
          </a:xfrm>
          <a:ln/>
        </p:spPr>
      </p:sp>
      <p:sp>
        <p:nvSpPr>
          <p:cNvPr id="95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64B930-A8EE-4A94-B51C-FD5ADE567828}" type="slidenum">
              <a:rPr lang="de-DE" altLang="de-DE"/>
              <a:pPr/>
              <a:t>9</a:t>
            </a:fld>
            <a:endParaRPr lang="de-DE" altLang="de-DE"/>
          </a:p>
        </p:txBody>
      </p:sp>
      <p:sp>
        <p:nvSpPr>
          <p:cNvPr id="96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766763"/>
            <a:ext cx="5426075" cy="3838575"/>
          </a:xfrm>
          <a:ln/>
        </p:spPr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49313" y="766763"/>
            <a:ext cx="5429250" cy="3840162"/>
          </a:xfrm>
          <a:ln/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>
          <a:xfrm>
            <a:off x="947762" y="4864059"/>
            <a:ext cx="5206953" cy="460405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63" tIns="49134" rIns="98263" bIns="49134"/>
          <a:lstStyle/>
          <a:p>
            <a:pPr marL="357310" indent="-357310">
              <a:spcBef>
                <a:spcPts val="1250"/>
              </a:spcBef>
              <a:buFontTx/>
              <a:buChar char="•"/>
              <a:defRPr/>
            </a:pPr>
            <a:r>
              <a:rPr lang="de-DE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Lüftungsanlage: Die einströmende Luft wird in Grob- und Feinfiltern gefiltert und ist damit sauberer als die Außenluft </a:t>
            </a:r>
            <a:r>
              <a:rPr lang="de-DE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keine gefährlichen Schwebestäube wie </a:t>
            </a:r>
            <a:r>
              <a:rPr lang="de-DE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Rußpartickel</a:t>
            </a:r>
            <a:r>
              <a:rPr lang="de-DE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Pollen etc.</a:t>
            </a:r>
            <a:endParaRPr lang="de-DE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7310" indent="-357310">
              <a:spcBef>
                <a:spcPts val="1250"/>
              </a:spcBef>
              <a:buFontTx/>
              <a:buChar char="•"/>
              <a:defRPr/>
            </a:pPr>
            <a:r>
              <a:rPr lang="de-DE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es wird weniger Staub ins Haus transportiert als bei Fensterlüftung</a:t>
            </a:r>
          </a:p>
          <a:p>
            <a:pPr marL="357310" indent="-357310">
              <a:spcBef>
                <a:spcPts val="1250"/>
              </a:spcBef>
              <a:buFontTx/>
              <a:buChar char="•"/>
              <a:defRPr/>
            </a:pPr>
            <a:r>
              <a:rPr lang="de-DE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Strömungseffekte bei Fensterlüftung sind größer als bei einer korrekt arbeitenden kontrollierten Wohnraumlüftung  weniger Staubaufwirbelung</a:t>
            </a:r>
          </a:p>
          <a:p>
            <a:pPr marL="357310" indent="-357310">
              <a:spcBef>
                <a:spcPts val="1250"/>
              </a:spcBef>
              <a:buFontTx/>
              <a:buChar char="•"/>
              <a:defRPr/>
            </a:pPr>
            <a:r>
              <a:rPr lang="de-DE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Passivhaus: keine Heizkörper, die durch thermische Effekte zusätzlich für Luft- und </a:t>
            </a:r>
            <a:r>
              <a:rPr lang="de-DE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Staubverwirbelungen</a:t>
            </a:r>
            <a:r>
              <a:rPr lang="de-DE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sorgen</a:t>
            </a:r>
          </a:p>
          <a:p>
            <a:pPr>
              <a:defRPr/>
            </a:pPr>
            <a:endParaRPr lang="de-DE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de-DE" dirty="0" smtClean="0"/>
          </a:p>
        </p:txBody>
      </p:sp>
      <p:sp>
        <p:nvSpPr>
          <p:cNvPr id="187396" name="Foliennummernplatzhalter 3"/>
          <p:cNvSpPr txBox="1">
            <a:spLocks noGrp="1"/>
          </p:cNvSpPr>
          <p:nvPr/>
        </p:nvSpPr>
        <p:spPr bwMode="auto">
          <a:xfrm>
            <a:off x="4020209" y="9726430"/>
            <a:ext cx="3082268" cy="50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63" tIns="49134" rIns="98263" bIns="49134" anchor="b"/>
          <a:lstStyle>
            <a:lvl1pPr defTabSz="93345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34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345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345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345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A118E66-DD82-481F-A931-D9CC4AAAFBA6}" type="slidenum">
              <a:rPr lang="de-DE" sz="1300">
                <a:solidFill>
                  <a:prstClr val="black"/>
                </a:solidFill>
                <a:latin typeface="Times New Roman" pitchFamily="18" charset="0"/>
                <a:ea typeface="ＭＳ Ｐゴシック" charset="-128"/>
              </a:rPr>
              <a:pPr algn="r" eaLnBrk="1" hangingPunct="1"/>
              <a:t>10</a:t>
            </a:fld>
            <a:endParaRPr lang="de-DE" sz="1300">
              <a:solidFill>
                <a:prstClr val="black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4025118" y="9723052"/>
            <a:ext cx="3077357" cy="51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6" tIns="49528" rIns="99056" bIns="49528" anchor="b"/>
          <a:lstStyle>
            <a:lvl1pPr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669F62-E9B1-4B8B-87C0-FE87024B64C2}" type="slidenum">
              <a:rPr lang="de-DE" sz="130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11</a:t>
            </a:fld>
            <a:endParaRPr 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768350"/>
            <a:ext cx="5426075" cy="383857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ti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ti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ieberatung-rlp.de/" TargetMode="External"/><Relationship Id="rId7" Type="http://schemas.openxmlformats.org/officeDocument/2006/relationships/image" Target="../media/image2.tif"/><Relationship Id="rId2" Type="http://schemas.openxmlformats.org/officeDocument/2006/relationships/hyperlink" Target="mailto:eteam@vzbv.de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t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Bild im Master änd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" y="3"/>
            <a:ext cx="10693398" cy="7561262"/>
          </a:xfrm>
          <a:prstGeom prst="rect">
            <a:avLst/>
          </a:prstGeom>
        </p:spPr>
      </p:pic>
      <p:sp>
        <p:nvSpPr>
          <p:cNvPr id="18" name="Rechteck 17"/>
          <p:cNvSpPr/>
          <p:nvPr userDrawn="1"/>
        </p:nvSpPr>
        <p:spPr>
          <a:xfrm>
            <a:off x="-18760" y="4862535"/>
            <a:ext cx="10732466" cy="2700000"/>
          </a:xfrm>
          <a:prstGeom prst="rect">
            <a:avLst/>
          </a:prstGeom>
          <a:solidFill>
            <a:srgbClr val="FABB00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n>
                <a:solidFill>
                  <a:srgbClr val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" name="Bild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5942" y="4436759"/>
            <a:ext cx="2394000" cy="8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5"/>
          <p:cNvSpPr txBox="1">
            <a:spLocks/>
          </p:cNvSpPr>
          <p:nvPr userDrawn="1"/>
        </p:nvSpPr>
        <p:spPr>
          <a:xfrm>
            <a:off x="-5287405" y="-805641"/>
            <a:ext cx="4787162" cy="8393957"/>
          </a:xfrm>
          <a:prstGeom prst="rect">
            <a:avLst/>
          </a:prstGeom>
        </p:spPr>
        <p:txBody>
          <a:bodyPr vert="horz" lIns="104287" tIns="52144" rIns="104287" bIns="52144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VZ Abstand</a:t>
            </a:r>
          </a:p>
          <a:p>
            <a:endParaRPr lang="de-DE" sz="27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nebenstehende Quadrat dient zur Abmessung der Abstände</a:t>
            </a:r>
          </a:p>
          <a:p>
            <a:endParaRPr lang="de-DE" sz="27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zw. VZ und Kooperation = </a:t>
            </a: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VZ Abstand</a:t>
            </a:r>
          </a:p>
          <a:p>
            <a:endParaRPr lang="de-DE" sz="27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Verbraucherzentrale (Teil des Logos) = 3 VZ Höhe</a:t>
            </a:r>
          </a:p>
          <a:p>
            <a:endParaRPr lang="de-DE" sz="27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Höhe VZ Logo = </a:t>
            </a: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Höhe Logo Kooperation</a:t>
            </a:r>
          </a:p>
          <a:p>
            <a:endParaRPr lang="de-DE" sz="27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Kooperation </a:t>
            </a: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bitte schwarz/weiß Variante</a:t>
            </a:r>
            <a:endParaRPr lang="de-DE" sz="2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platzhalter 5"/>
          <p:cNvSpPr txBox="1">
            <a:spLocks/>
          </p:cNvSpPr>
          <p:nvPr userDrawn="1"/>
        </p:nvSpPr>
        <p:spPr>
          <a:xfrm>
            <a:off x="11222862" y="0"/>
            <a:ext cx="4787162" cy="7467480"/>
          </a:xfrm>
          <a:prstGeom prst="rect">
            <a:avLst/>
          </a:prstGeom>
        </p:spPr>
        <p:txBody>
          <a:bodyPr vert="horz" lIns="104287" tIns="52144" rIns="104287" bIns="52144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/ Bild </a:t>
            </a:r>
          </a:p>
          <a:p>
            <a:r>
              <a:rPr lang="de-DE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Masterfolie ändern</a:t>
            </a:r>
          </a:p>
          <a:p>
            <a:endParaRPr lang="de-DE" sz="27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Logo / Bild auswählen</a:t>
            </a:r>
            <a:b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-1054455" y="-417764"/>
            <a:ext cx="428400" cy="4284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de-DE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9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VZ</a:t>
            </a:r>
            <a:endParaRPr lang="de-D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892" y="438395"/>
            <a:ext cx="1484174" cy="13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0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4558" userDrawn="1">
          <p15:clr>
            <a:srgbClr val="FBAE40"/>
          </p15:clr>
        </p15:guide>
        <p15:guide id="2" pos="428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ischentitel Hintegrund Wo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0689898" cy="7561262"/>
          </a:xfrm>
          <a:prstGeom prst="rect">
            <a:avLst/>
          </a:prstGeom>
        </p:spPr>
      </p:pic>
      <p:sp>
        <p:nvSpPr>
          <p:cNvPr id="12" name="Textplatzhalter 5"/>
          <p:cNvSpPr txBox="1">
            <a:spLocks/>
          </p:cNvSpPr>
          <p:nvPr userDrawn="1"/>
        </p:nvSpPr>
        <p:spPr>
          <a:xfrm>
            <a:off x="-5234791" y="0"/>
            <a:ext cx="4787162" cy="7467480"/>
          </a:xfrm>
          <a:prstGeom prst="rect">
            <a:avLst/>
          </a:prstGeom>
        </p:spPr>
        <p:txBody>
          <a:bodyPr vert="horz" lIns="104287" tIns="52144" rIns="104287" bIns="52144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7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>
          <a:xfrm>
            <a:off x="0" y="2787580"/>
            <a:ext cx="10693400" cy="1720537"/>
          </a:xfrm>
          <a:prstGeom prst="rect">
            <a:avLst/>
          </a:prstGeom>
        </p:spPr>
        <p:txBody>
          <a:bodyPr lIns="104287" tIns="52144" rIns="104287" bIns="52144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34280"/>
            <a:ext cx="10689896" cy="1722288"/>
          </a:xfrm>
          <a:prstGeom prst="rect">
            <a:avLst/>
          </a:prstGeom>
        </p:spPr>
        <p:txBody>
          <a:bodyPr lIns="104287" tIns="52144" rIns="104287" bIns="52144"/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rgbClr val="44546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Masterzwischentitel</a:t>
            </a:r>
          </a:p>
          <a:p>
            <a:pPr lvl="0"/>
            <a:r>
              <a:rPr lang="de-DE" dirty="0" smtClean="0"/>
              <a:t>durch klicken bearbeiten</a:t>
            </a:r>
            <a:endParaRPr lang="de-DE" dirty="0"/>
          </a:p>
        </p:txBody>
      </p:sp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0" y="7131246"/>
            <a:ext cx="10693400" cy="4320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104287" tIns="52144" rIns="104287" bIns="52144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553" y="373250"/>
            <a:ext cx="1018168" cy="936000"/>
          </a:xfrm>
          <a:prstGeom prst="rect">
            <a:avLst/>
          </a:prstGeom>
        </p:spPr>
      </p:pic>
      <p:pic>
        <p:nvPicPr>
          <p:cNvPr id="17" name="Bild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06029" y="6884774"/>
            <a:ext cx="1392250" cy="51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31"/>
          <p:cNvSpPr>
            <a:spLocks noChangeArrowheads="1"/>
          </p:cNvSpPr>
          <p:nvPr userDrawn="1"/>
        </p:nvSpPr>
        <p:spPr bwMode="auto">
          <a:xfrm>
            <a:off x="0" y="7128209"/>
            <a:ext cx="581025" cy="4314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 anchor="ctr" anchorCtr="1">
            <a:noAutofit/>
          </a:bodyPr>
          <a:lstStyle>
            <a:lvl1pPr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98475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95363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97013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95488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526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098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670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242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6F0C1847-B7D6-4B56-A00A-8C8B6382C3C9}" type="slidenum">
              <a:rPr lang="de-DE" altLang="de-DE" sz="18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‹Nr.›</a:t>
            </a:fld>
            <a:endParaRPr lang="de-DE" altLang="de-DE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17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r Hintergrund Schafe (Bild im Master änd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0693400" cy="7561262"/>
          </a:xfrm>
          <a:prstGeom prst="rect">
            <a:avLst/>
          </a:prstGeom>
        </p:spPr>
      </p:pic>
      <p:sp>
        <p:nvSpPr>
          <p:cNvPr id="12" name="Textplatzhalter 5"/>
          <p:cNvSpPr txBox="1">
            <a:spLocks/>
          </p:cNvSpPr>
          <p:nvPr userDrawn="1"/>
        </p:nvSpPr>
        <p:spPr>
          <a:xfrm>
            <a:off x="-5234791" y="0"/>
            <a:ext cx="4787162" cy="7467480"/>
          </a:xfrm>
          <a:prstGeom prst="rect">
            <a:avLst/>
          </a:prstGeom>
        </p:spPr>
        <p:txBody>
          <a:bodyPr vert="horz" lIns="104287" tIns="52144" rIns="104287" bIns="52144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7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>
            <a:spLocks noChangeArrowheads="1"/>
          </p:cNvSpPr>
          <p:nvPr userDrawn="1"/>
        </p:nvSpPr>
        <p:spPr bwMode="auto">
          <a:xfrm>
            <a:off x="0" y="7131246"/>
            <a:ext cx="10693400" cy="4320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104287" tIns="52144" rIns="104287" bIns="52144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553" y="373250"/>
            <a:ext cx="1018168" cy="936000"/>
          </a:xfrm>
          <a:prstGeom prst="rect">
            <a:avLst/>
          </a:prstGeom>
        </p:spPr>
      </p:pic>
      <p:pic>
        <p:nvPicPr>
          <p:cNvPr id="13" name="Bild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06029" y="6884774"/>
            <a:ext cx="1392250" cy="51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31"/>
          <p:cNvSpPr>
            <a:spLocks noChangeArrowheads="1"/>
          </p:cNvSpPr>
          <p:nvPr userDrawn="1"/>
        </p:nvSpPr>
        <p:spPr bwMode="auto">
          <a:xfrm>
            <a:off x="0" y="7128209"/>
            <a:ext cx="581025" cy="4314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 anchor="ctr" anchorCtr="1">
            <a:noAutofit/>
          </a:bodyPr>
          <a:lstStyle>
            <a:lvl1pPr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98475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95363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97013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95488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526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098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670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242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6F0C1847-B7D6-4B56-A00A-8C8B6382C3C9}" type="slidenum">
              <a:rPr lang="de-DE" altLang="de-DE" sz="18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‹Nr.›</a:t>
            </a:fld>
            <a:endParaRPr lang="de-DE" altLang="de-DE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4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ormatiges Bild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2"/>
          <p:cNvSpPr>
            <a:spLocks noGrp="1"/>
          </p:cNvSpPr>
          <p:nvPr>
            <p:ph type="pic" sz="quarter" idx="10"/>
          </p:nvPr>
        </p:nvSpPr>
        <p:spPr>
          <a:xfrm>
            <a:off x="3" y="0"/>
            <a:ext cx="10693399" cy="7561263"/>
          </a:xfrm>
          <a:prstGeom prst="rect">
            <a:avLst/>
          </a:prstGeom>
        </p:spPr>
        <p:txBody>
          <a:bodyPr vert="horz" lIns="104287" tIns="52144" rIns="104287" bIns="52144"/>
          <a:lstStyle>
            <a:lvl1pPr>
              <a:defRPr>
                <a:latin typeface="Arial"/>
              </a:defRPr>
            </a:lvl1pPr>
          </a:lstStyle>
          <a:p>
            <a:pPr lvl="0"/>
            <a:endParaRPr lang="de-DE" noProof="0" dirty="0"/>
          </a:p>
        </p:txBody>
      </p:sp>
      <p:sp>
        <p:nvSpPr>
          <p:cNvPr id="7" name="Textplatzhalt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7129263"/>
            <a:ext cx="10693400" cy="432000"/>
          </a:xfrm>
          <a:prstGeom prst="rect">
            <a:avLst/>
          </a:prstGeom>
          <a:solidFill>
            <a:srgbClr val="FABB00">
              <a:alpha val="75000"/>
            </a:srgbClr>
          </a:solidFill>
        </p:spPr>
        <p:txBody>
          <a:bodyPr vert="horz" lIns="720000" tIns="82800" rIns="104287" bIns="52144"/>
          <a:lstStyle>
            <a:lvl1pPr marL="0" indent="0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4" name="Rechteck 3"/>
          <p:cNvSpPr/>
          <p:nvPr userDrawn="1"/>
        </p:nvSpPr>
        <p:spPr>
          <a:xfrm>
            <a:off x="9707906" y="7230113"/>
            <a:ext cx="8803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© VZ RLP</a:t>
            </a:r>
            <a:endParaRPr lang="de-DE" sz="1200" dirty="0"/>
          </a:p>
        </p:txBody>
      </p:sp>
      <p:sp>
        <p:nvSpPr>
          <p:cNvPr id="8" name="Rectangle 331"/>
          <p:cNvSpPr>
            <a:spLocks noChangeArrowheads="1"/>
          </p:cNvSpPr>
          <p:nvPr userDrawn="1"/>
        </p:nvSpPr>
        <p:spPr bwMode="auto">
          <a:xfrm>
            <a:off x="0" y="7128209"/>
            <a:ext cx="581025" cy="4314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 anchor="ctr" anchorCtr="1">
            <a:noAutofit/>
          </a:bodyPr>
          <a:lstStyle>
            <a:lvl1pPr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98475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95363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97013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95488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526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098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670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242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6F0C1847-B7D6-4B56-A00A-8C8B6382C3C9}" type="slidenum">
              <a:rPr lang="de-DE" altLang="de-DE" sz="18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‹Nr.›</a:t>
            </a:fld>
            <a:endParaRPr lang="de-DE" altLang="de-DE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8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Logo Kooperations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0" y="4767"/>
            <a:ext cx="10732466" cy="7541792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-1087160" y="-1277268"/>
            <a:ext cx="500244" cy="47162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de-DE" sz="9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VZ</a:t>
            </a:r>
            <a:endParaRPr lang="de-DE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platzhalter 5"/>
          <p:cNvSpPr txBox="1">
            <a:spLocks/>
          </p:cNvSpPr>
          <p:nvPr userDrawn="1"/>
        </p:nvSpPr>
        <p:spPr>
          <a:xfrm>
            <a:off x="-5287403" y="-805641"/>
            <a:ext cx="4787162" cy="8393957"/>
          </a:xfrm>
          <a:prstGeom prst="rect">
            <a:avLst/>
          </a:prstGeom>
        </p:spPr>
        <p:txBody>
          <a:bodyPr vert="horz" lIns="104287" tIns="52144" rIns="104287" bIns="52144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VZ Abstand</a:t>
            </a:r>
          </a:p>
          <a:p>
            <a:endParaRPr lang="de-DE" sz="27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nebenstehende Quadrat dient zur Abmessung der Abstände</a:t>
            </a:r>
          </a:p>
          <a:p>
            <a:endParaRPr lang="de-DE" sz="27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zw. VZ und Kooperation = </a:t>
            </a: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VZ Abstand</a:t>
            </a:r>
          </a:p>
          <a:p>
            <a:endParaRPr lang="de-DE" sz="27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Verbraucherzentrale (Teil des Logos) = 3 VZ Höhe</a:t>
            </a:r>
          </a:p>
          <a:p>
            <a:endParaRPr lang="de-DE" sz="27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Höhe VZ Logo = </a:t>
            </a: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Höhe Logo Kooperation</a:t>
            </a:r>
          </a:p>
          <a:p>
            <a:endParaRPr lang="de-DE" sz="27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Kooperation </a:t>
            </a: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bitte schwarz/weiß Variante</a:t>
            </a:r>
            <a:endParaRPr lang="de-DE" sz="2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platzhalter 5"/>
          <p:cNvSpPr txBox="1">
            <a:spLocks/>
          </p:cNvSpPr>
          <p:nvPr userDrawn="1"/>
        </p:nvSpPr>
        <p:spPr>
          <a:xfrm>
            <a:off x="11222864" y="0"/>
            <a:ext cx="4787162" cy="7467480"/>
          </a:xfrm>
          <a:prstGeom prst="rect">
            <a:avLst/>
          </a:prstGeom>
        </p:spPr>
        <p:txBody>
          <a:bodyPr vert="horz" lIns="104287" tIns="52144" rIns="104287" bIns="52144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/ Bild </a:t>
            </a:r>
          </a:p>
          <a:p>
            <a:r>
              <a:rPr lang="de-DE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Masterfolie ändern</a:t>
            </a:r>
          </a:p>
          <a:p>
            <a:endParaRPr lang="de-DE" sz="27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Logo / Bild auswählen</a:t>
            </a:r>
            <a:b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13"/>
          <p:cNvSpPr/>
          <p:nvPr userDrawn="1"/>
        </p:nvSpPr>
        <p:spPr>
          <a:xfrm>
            <a:off x="-18760" y="4862535"/>
            <a:ext cx="10732466" cy="2700000"/>
          </a:xfrm>
          <a:prstGeom prst="rect">
            <a:avLst/>
          </a:prstGeom>
          <a:solidFill>
            <a:srgbClr val="FABB00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n>
                <a:solidFill>
                  <a:srgbClr val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Bild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5942" y="4436759"/>
            <a:ext cx="2394000" cy="8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942" y="427175"/>
            <a:ext cx="1484174" cy="1364400"/>
          </a:xfrm>
          <a:prstGeom prst="rect">
            <a:avLst/>
          </a:prstGeom>
        </p:spPr>
      </p:pic>
      <p:grpSp>
        <p:nvGrpSpPr>
          <p:cNvPr id="4" name="Gruppieren 3"/>
          <p:cNvGrpSpPr/>
          <p:nvPr userDrawn="1"/>
        </p:nvGrpSpPr>
        <p:grpSpPr>
          <a:xfrm>
            <a:off x="7003644" y="4436759"/>
            <a:ext cx="874862" cy="886400"/>
            <a:chOff x="8315942" y="4436759"/>
            <a:chExt cx="874862" cy="886400"/>
          </a:xfrm>
        </p:grpSpPr>
        <p:sp>
          <p:nvSpPr>
            <p:cNvPr id="2" name="Rechteck 1"/>
            <p:cNvSpPr/>
            <p:nvPr userDrawn="1"/>
          </p:nvSpPr>
          <p:spPr>
            <a:xfrm>
              <a:off x="8315942" y="4436759"/>
              <a:ext cx="874862" cy="886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Textfeld 2"/>
            <p:cNvSpPr txBox="1"/>
            <p:nvPr userDrawn="1"/>
          </p:nvSpPr>
          <p:spPr>
            <a:xfrm>
              <a:off x="8315942" y="4567395"/>
              <a:ext cx="87486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smtClean="0">
                  <a:solidFill>
                    <a:schemeClr val="bg1"/>
                  </a:solidFill>
                </a:rPr>
                <a:t>Platzhalter Logo</a:t>
              </a:r>
            </a:p>
            <a:p>
              <a:r>
                <a:rPr lang="de-DE" sz="1000" dirty="0" smtClean="0">
                  <a:solidFill>
                    <a:schemeClr val="bg1"/>
                  </a:solidFill>
                </a:rPr>
                <a:t>Kooperation</a:t>
              </a:r>
              <a:endParaRPr lang="de-DE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886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4558" userDrawn="1">
          <p15:clr>
            <a:srgbClr val="FBAE40"/>
          </p15:clr>
        </p15:guide>
        <p15:guide id="2" pos="428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schlussfolie Logo Kooperations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-18760" y="4862535"/>
            <a:ext cx="10732466" cy="2700000"/>
          </a:xfrm>
          <a:prstGeom prst="rect">
            <a:avLst/>
          </a:prstGeom>
          <a:solidFill>
            <a:srgbClr val="FABB00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n>
                <a:solidFill>
                  <a:srgbClr val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Bild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5942" y="4436759"/>
            <a:ext cx="2394000" cy="8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942" y="427175"/>
            <a:ext cx="1484174" cy="1364400"/>
          </a:xfrm>
          <a:prstGeom prst="rect">
            <a:avLst/>
          </a:prstGeom>
        </p:spPr>
      </p:pic>
      <p:grpSp>
        <p:nvGrpSpPr>
          <p:cNvPr id="13" name="Gruppieren 12"/>
          <p:cNvGrpSpPr/>
          <p:nvPr userDrawn="1"/>
        </p:nvGrpSpPr>
        <p:grpSpPr>
          <a:xfrm>
            <a:off x="7003644" y="4436759"/>
            <a:ext cx="874862" cy="886400"/>
            <a:chOff x="8315942" y="4436759"/>
            <a:chExt cx="874862" cy="886400"/>
          </a:xfrm>
        </p:grpSpPr>
        <p:sp>
          <p:nvSpPr>
            <p:cNvPr id="15" name="Rechteck 14"/>
            <p:cNvSpPr/>
            <p:nvPr userDrawn="1"/>
          </p:nvSpPr>
          <p:spPr>
            <a:xfrm>
              <a:off x="8315942" y="4436759"/>
              <a:ext cx="874862" cy="886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Textfeld 15"/>
            <p:cNvSpPr txBox="1"/>
            <p:nvPr userDrawn="1"/>
          </p:nvSpPr>
          <p:spPr>
            <a:xfrm>
              <a:off x="8315942" y="4567395"/>
              <a:ext cx="87486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smtClean="0">
                  <a:solidFill>
                    <a:schemeClr val="bg1"/>
                  </a:solidFill>
                </a:rPr>
                <a:t>Platzhalter Logo</a:t>
              </a:r>
            </a:p>
            <a:p>
              <a:r>
                <a:rPr lang="de-DE" sz="1000" dirty="0" smtClean="0">
                  <a:solidFill>
                    <a:schemeClr val="bg1"/>
                  </a:solidFill>
                </a:rPr>
                <a:t>Kooperation</a:t>
              </a:r>
              <a:endParaRPr lang="de-DE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70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18760" y="4862535"/>
            <a:ext cx="10732466" cy="2700000"/>
          </a:xfrm>
          <a:prstGeom prst="rect">
            <a:avLst/>
          </a:prstGeom>
          <a:solidFill>
            <a:srgbClr val="FABB00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n>
                <a:solidFill>
                  <a:srgbClr val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Bild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9580" y="4425539"/>
            <a:ext cx="2394000" cy="8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892" y="438395"/>
            <a:ext cx="1484174" cy="13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 VZ RLP mit Förder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-18760" y="4862535"/>
            <a:ext cx="10732466" cy="2700000"/>
          </a:xfrm>
          <a:prstGeom prst="rect">
            <a:avLst/>
          </a:prstGeom>
          <a:solidFill>
            <a:srgbClr val="FABB00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n>
                <a:solidFill>
                  <a:srgbClr val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itelplatzhalter 1"/>
          <p:cNvSpPr txBox="1">
            <a:spLocks/>
          </p:cNvSpPr>
          <p:nvPr userDrawn="1"/>
        </p:nvSpPr>
        <p:spPr>
          <a:xfrm>
            <a:off x="452716" y="5240131"/>
            <a:ext cx="9505515" cy="1301241"/>
          </a:xfrm>
          <a:prstGeom prst="rect">
            <a:avLst/>
          </a:prstGeom>
        </p:spPr>
        <p:txBody>
          <a:bodyPr vert="horz" lIns="104287" tIns="52144" rIns="104287" bIns="52144" rtlCol="0" anchor="t" anchorCtr="0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VZ Meta LF" panose="020B0502030000020004" pitchFamily="34" charset="0"/>
                <a:ea typeface="MS PGothic" panose="020B0600070205080204" pitchFamily="34" charset="-128"/>
                <a:cs typeface="VZ Meta LF" panose="020B05020300000200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711"/>
              </a:lnSpc>
            </a:pPr>
            <a:r>
              <a:rPr lang="de-DE" altLang="de-DE" sz="13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Verbraucherzentrale </a:t>
            </a:r>
            <a:r>
              <a:rPr lang="de-DE" altLang="de-DE" sz="13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Rheinland-Pfalz </a:t>
            </a:r>
            <a:r>
              <a:rPr lang="de-DE" altLang="de-DE" sz="13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e.V.</a:t>
            </a:r>
          </a:p>
          <a:p>
            <a:pPr>
              <a:lnSpc>
                <a:spcPts val="1711"/>
              </a:lnSpc>
            </a:pPr>
            <a:r>
              <a:rPr lang="de-DE" altLang="de-DE" sz="13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Seppel-</a:t>
            </a:r>
            <a:r>
              <a:rPr lang="de-DE" altLang="de-DE" sz="13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Glückert</a:t>
            </a:r>
            <a:r>
              <a:rPr lang="de-DE" altLang="de-DE" sz="13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-Passage 10 </a:t>
            </a:r>
            <a:r>
              <a:rPr lang="de-DE" altLang="de-DE" sz="13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de-DE" altLang="de-DE" sz="13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55116 Mainz</a:t>
            </a:r>
          </a:p>
          <a:p>
            <a:pPr>
              <a:lnSpc>
                <a:spcPts val="1711"/>
              </a:lnSpc>
            </a:pPr>
            <a:endParaRPr lang="de-DE" altLang="de-DE" sz="13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>
              <a:lnSpc>
                <a:spcPts val="1711"/>
              </a:lnSpc>
            </a:pPr>
            <a:r>
              <a:rPr lang="de-DE" altLang="de-DE" sz="13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energie@vz-rlp.de</a:t>
            </a:r>
            <a:r>
              <a:rPr lang="de-DE" altLang="de-DE" sz="13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de-DE" altLang="de-DE" sz="13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www.energieberatung-rlp.de</a:t>
            </a:r>
            <a:endParaRPr lang="de-DE" altLang="de-DE" sz="13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211640" y="2289384"/>
            <a:ext cx="8744082" cy="1336413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de-DE" sz="4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Vielen Dank für Ihre Aufmerksamkeit!</a:t>
            </a:r>
            <a:endParaRPr lang="de-DE" sz="4000" b="1" baseline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720" y="5817094"/>
            <a:ext cx="1439794" cy="112002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70" y="6070199"/>
            <a:ext cx="1754810" cy="86691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892" y="438395"/>
            <a:ext cx="1484174" cy="1364400"/>
          </a:xfrm>
          <a:prstGeom prst="rect">
            <a:avLst/>
          </a:prstGeom>
        </p:spPr>
      </p:pic>
      <p:pic>
        <p:nvPicPr>
          <p:cNvPr id="13" name="Bild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5942" y="4425539"/>
            <a:ext cx="2394000" cy="8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00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553" y="373250"/>
            <a:ext cx="1018168" cy="936000"/>
          </a:xfrm>
          <a:prstGeom prst="rect">
            <a:avLst/>
          </a:prstGeom>
        </p:spPr>
      </p:pic>
      <p:pic>
        <p:nvPicPr>
          <p:cNvPr id="3" name="Bild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06029" y="6884774"/>
            <a:ext cx="1392250" cy="51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76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 mit Headline Arial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/>
          </p:nvPr>
        </p:nvSpPr>
        <p:spPr>
          <a:xfrm>
            <a:off x="453350" y="445474"/>
            <a:ext cx="8424663" cy="973000"/>
          </a:xfrm>
          <a:prstGeom prst="rect">
            <a:avLst/>
          </a:prstGeom>
        </p:spPr>
        <p:txBody>
          <a:bodyPr vert="horz" lIns="104287" tIns="52144" rIns="104287" bIns="52144" anchor="ctr" anchorCtr="0"/>
          <a:lstStyle>
            <a:lvl1pPr algn="l">
              <a:defRPr sz="3200" b="1" i="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553" y="373250"/>
            <a:ext cx="1018168" cy="936000"/>
          </a:xfrm>
          <a:prstGeom prst="rect">
            <a:avLst/>
          </a:prstGeom>
        </p:spPr>
      </p:pic>
      <p:pic>
        <p:nvPicPr>
          <p:cNvPr id="5" name="Bild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06029" y="6884774"/>
            <a:ext cx="1392250" cy="51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25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it Headline  und Untertitel Arial 32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 hasCustomPrompt="1"/>
          </p:nvPr>
        </p:nvSpPr>
        <p:spPr>
          <a:xfrm>
            <a:off x="453350" y="445474"/>
            <a:ext cx="8424663" cy="973000"/>
          </a:xfrm>
          <a:prstGeom prst="rect">
            <a:avLst/>
          </a:prstGeom>
        </p:spPr>
        <p:txBody>
          <a:bodyPr vert="horz" lIns="104287" tIns="52144" rIns="104287" bIns="52144" anchor="ctr" anchorCtr="0"/>
          <a:lstStyle>
            <a:lvl1pPr algn="l">
              <a:defRPr sz="3200" b="1" i="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Rectangle 2"/>
          <p:cNvSpPr txBox="1">
            <a:spLocks noChangeArrowheads="1"/>
          </p:cNvSpPr>
          <p:nvPr userDrawn="1"/>
        </p:nvSpPr>
        <p:spPr>
          <a:xfrm>
            <a:off x="455310" y="880673"/>
            <a:ext cx="8021438" cy="651107"/>
          </a:xfrm>
          <a:prstGeom prst="rect">
            <a:avLst/>
          </a:prstGeom>
        </p:spPr>
        <p:txBody>
          <a:bodyPr lIns="104287" tIns="52144" rIns="104287" bIns="52144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endParaRPr lang="de-DE" sz="2700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58554" y="892649"/>
            <a:ext cx="10112317" cy="1039674"/>
          </a:xfrm>
          <a:prstGeom prst="rect">
            <a:avLst/>
          </a:prstGeom>
        </p:spPr>
        <p:txBody>
          <a:bodyPr lIns="104287" tIns="52144" rIns="104287" bIns="52144"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Masteruntertitelformat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553" y="373250"/>
            <a:ext cx="1018168" cy="936000"/>
          </a:xfrm>
          <a:prstGeom prst="rect">
            <a:avLst/>
          </a:prstGeom>
        </p:spPr>
      </p:pic>
      <p:pic>
        <p:nvPicPr>
          <p:cNvPr id="9" name="Bild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06029" y="6884774"/>
            <a:ext cx="1392250" cy="51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59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it Headline und Untertile Arial 32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 hasCustomPrompt="1"/>
          </p:nvPr>
        </p:nvSpPr>
        <p:spPr>
          <a:xfrm>
            <a:off x="453350" y="445474"/>
            <a:ext cx="8424663" cy="973000"/>
          </a:xfrm>
          <a:prstGeom prst="rect">
            <a:avLst/>
          </a:prstGeom>
        </p:spPr>
        <p:txBody>
          <a:bodyPr vert="horz" lIns="104287" tIns="52144" rIns="104287" bIns="52144" anchor="ctr" anchorCtr="0"/>
          <a:lstStyle>
            <a:lvl1pPr algn="l">
              <a:defRPr sz="3200" b="1" i="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58554" y="892649"/>
            <a:ext cx="10112317" cy="1039674"/>
          </a:xfrm>
          <a:prstGeom prst="rect">
            <a:avLst/>
          </a:prstGeom>
        </p:spPr>
        <p:txBody>
          <a:bodyPr lIns="104287" tIns="52144" rIns="104287" bIns="52144"/>
          <a:lstStyle>
            <a:lvl1pPr marL="0" indent="0">
              <a:buNone/>
              <a:defRPr sz="3200">
                <a:solidFill>
                  <a:srgbClr val="FFC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Masteruntertitelformat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553" y="373250"/>
            <a:ext cx="1018168" cy="936000"/>
          </a:xfrm>
          <a:prstGeom prst="rect">
            <a:avLst/>
          </a:prstGeom>
        </p:spPr>
      </p:pic>
      <p:pic>
        <p:nvPicPr>
          <p:cNvPr id="9" name="Bild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06029" y="6884774"/>
            <a:ext cx="1392250" cy="51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6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eer ohne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9707906" y="7230113"/>
            <a:ext cx="8803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© VZ RLP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10485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leer Hintegrund Wolken (Bild im Master än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10684548" cy="7561262"/>
          </a:xfrm>
          <a:prstGeom prst="rect">
            <a:avLst/>
          </a:prstGeom>
        </p:spPr>
      </p:pic>
      <p:sp>
        <p:nvSpPr>
          <p:cNvPr id="13" name="Rechteck 12"/>
          <p:cNvSpPr>
            <a:spLocks noChangeArrowheads="1"/>
          </p:cNvSpPr>
          <p:nvPr userDrawn="1"/>
        </p:nvSpPr>
        <p:spPr bwMode="auto">
          <a:xfrm>
            <a:off x="0" y="7131246"/>
            <a:ext cx="10693400" cy="4320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104287" tIns="52144" rIns="104287" bIns="52144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Textplatzhalter 5"/>
          <p:cNvSpPr txBox="1">
            <a:spLocks/>
          </p:cNvSpPr>
          <p:nvPr userDrawn="1"/>
        </p:nvSpPr>
        <p:spPr>
          <a:xfrm>
            <a:off x="-5234791" y="0"/>
            <a:ext cx="4787162" cy="7467480"/>
          </a:xfrm>
          <a:prstGeom prst="rect">
            <a:avLst/>
          </a:prstGeom>
        </p:spPr>
        <p:txBody>
          <a:bodyPr vert="horz" lIns="104287" tIns="52144" rIns="104287" bIns="52144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7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553" y="373250"/>
            <a:ext cx="1018168" cy="936000"/>
          </a:xfrm>
          <a:prstGeom prst="rect">
            <a:avLst/>
          </a:prstGeom>
        </p:spPr>
      </p:pic>
      <p:pic>
        <p:nvPicPr>
          <p:cNvPr id="10" name="Bild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06029" y="6884774"/>
            <a:ext cx="1392250" cy="51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31"/>
          <p:cNvSpPr>
            <a:spLocks noChangeArrowheads="1"/>
          </p:cNvSpPr>
          <p:nvPr userDrawn="1"/>
        </p:nvSpPr>
        <p:spPr bwMode="auto">
          <a:xfrm>
            <a:off x="0" y="7128209"/>
            <a:ext cx="581025" cy="4314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 anchor="ctr" anchorCtr="1">
            <a:noAutofit/>
          </a:bodyPr>
          <a:lstStyle>
            <a:lvl1pPr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98475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95363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97013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95488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526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098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670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242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6F0C1847-B7D6-4B56-A00A-8C8B6382C3C9}" type="slidenum">
              <a:rPr lang="de-DE" altLang="de-DE" sz="18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‹Nr.›</a:t>
            </a:fld>
            <a:endParaRPr lang="de-DE" altLang="de-DE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2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97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521436" rtl="0" eaLnBrk="1" fontAlgn="base" hangingPunct="1">
        <a:spcBef>
          <a:spcPct val="0"/>
        </a:spcBef>
        <a:spcAft>
          <a:spcPct val="0"/>
        </a:spcAft>
        <a:defRPr sz="2700" kern="1200">
          <a:solidFill>
            <a:schemeClr val="bg1"/>
          </a:solidFill>
          <a:latin typeface="VZ Meta LF" panose="020B0502030000020004" pitchFamily="34" charset="0"/>
          <a:ea typeface="MS PGothic" panose="020B0600070205080204" pitchFamily="34" charset="-128"/>
          <a:cs typeface="VZ Meta LF" panose="020B0502030000020004" pitchFamily="34" charset="0"/>
        </a:defRPr>
      </a:lvl1pPr>
      <a:lvl2pPr algn="ctr" defTabSz="521436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521436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521436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521436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521436" algn="ctr" defTabSz="521436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042872" algn="ctr" defTabSz="521436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564308" algn="ctr" defTabSz="521436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085744" algn="ctr" defTabSz="521436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91076" indent="-391076" algn="l" defTabSz="521436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847334" indent="-325898" algn="l" defTabSz="52143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303590" indent="-260718" algn="l" defTabSz="52143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825026" indent="-260718" algn="l" defTabSz="52143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346462" indent="-260718" algn="l" defTabSz="52143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867898" indent="-260718" algn="l" defTabSz="52143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3" indent="-260718" algn="l" defTabSz="52143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0" indent="-260718" algn="l" defTabSz="52143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06" indent="-260718" algn="l" defTabSz="52143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6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2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08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4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79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16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2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87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0" y="7131246"/>
            <a:ext cx="10693400" cy="4320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104287" tIns="52144" rIns="104287" bIns="52144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" name="Rectangle 331"/>
          <p:cNvSpPr>
            <a:spLocks noChangeArrowheads="1"/>
          </p:cNvSpPr>
          <p:nvPr/>
        </p:nvSpPr>
        <p:spPr bwMode="auto">
          <a:xfrm>
            <a:off x="0" y="7128209"/>
            <a:ext cx="581025" cy="43146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 anchor="ctr" anchorCtr="1">
            <a:noAutofit/>
          </a:bodyPr>
          <a:lstStyle>
            <a:lvl1pPr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98475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95363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97013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95488" algn="l" defTabSz="995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526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098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670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24288" defTabSz="9953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fld id="{6F0C1847-B7D6-4B56-A00A-8C8B6382C3C9}" type="slidenum">
              <a:rPr lang="de-DE" altLang="de-DE" sz="18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‹Nr.›</a:t>
            </a:fld>
            <a:endParaRPr lang="de-DE" altLang="de-DE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2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521436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521436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521436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521436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521436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521436" algn="ctr" defTabSz="521436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042872" algn="ctr" defTabSz="521436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564308" algn="ctr" defTabSz="521436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085744" algn="ctr" defTabSz="521436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91076" indent="-391076" algn="l" defTabSz="52143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847334" indent="-325898" algn="l" defTabSz="52143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303590" indent="-260718" algn="l" defTabSz="52143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825026" indent="-260718" algn="l" defTabSz="52143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346462" indent="-260718" algn="l" defTabSz="52143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867898" indent="-260718" algn="l" defTabSz="52143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3" indent="-260718" algn="l" defTabSz="52143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0" indent="-260718" algn="l" defTabSz="52143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06" indent="-260718" algn="l" defTabSz="52143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6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2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08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4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79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16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2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87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89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2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521436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521436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521436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521436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521436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521436" algn="ctr" defTabSz="521436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042872" algn="ctr" defTabSz="521436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564308" algn="ctr" defTabSz="521436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085744" algn="ctr" defTabSz="521436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91076" indent="-391076" algn="l" defTabSz="52143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847334" indent="-325898" algn="l" defTabSz="52143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303590" indent="-260718" algn="l" defTabSz="52143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825026" indent="-260718" algn="l" defTabSz="52143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346462" indent="-260718" algn="l" defTabSz="52143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867898" indent="-260718" algn="l" defTabSz="52143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3" indent="-260718" algn="l" defTabSz="52143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0" indent="-260718" algn="l" defTabSz="52143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06" indent="-260718" algn="l" defTabSz="52143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6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2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08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4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79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16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2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87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26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521436" rtl="0" eaLnBrk="1" fontAlgn="base" hangingPunct="1">
        <a:spcBef>
          <a:spcPct val="0"/>
        </a:spcBef>
        <a:spcAft>
          <a:spcPct val="0"/>
        </a:spcAft>
        <a:defRPr sz="2700" kern="1200">
          <a:solidFill>
            <a:schemeClr val="bg1"/>
          </a:solidFill>
          <a:latin typeface="VZ Meta LF" panose="020B0502030000020004" pitchFamily="34" charset="0"/>
          <a:ea typeface="MS PGothic" panose="020B0600070205080204" pitchFamily="34" charset="-128"/>
          <a:cs typeface="VZ Meta LF" panose="020B0502030000020004" pitchFamily="34" charset="0"/>
        </a:defRPr>
      </a:lvl1pPr>
      <a:lvl2pPr algn="ctr" defTabSz="521436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521436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521436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521436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521436" algn="ctr" defTabSz="521436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042872" algn="ctr" defTabSz="521436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564308" algn="ctr" defTabSz="521436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085744" algn="ctr" defTabSz="521436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91076" indent="-391076" algn="l" defTabSz="521436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847334" indent="-325898" algn="l" defTabSz="52143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303590" indent="-260718" algn="l" defTabSz="52143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825026" indent="-260718" algn="l" defTabSz="52143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346462" indent="-260718" algn="l" defTabSz="52143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867898" indent="-260718" algn="l" defTabSz="52143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3" indent="-260718" algn="l" defTabSz="52143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0" indent="-260718" algn="l" defTabSz="52143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06" indent="-260718" algn="l" defTabSz="52143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6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2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08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4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79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16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2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87" algn="l" defTabSz="5214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%0fWWbereitung.jpg%20%20%20%20%20%20%20%20%20%20%20%20%20%20%20%20%20%20%20%20%20%20%20%20%20%20%20%20%20%20%20%20%20%20%20%20%20%20%20%20%20%20%20%20%20%20%20%200002876C%0aAD%20Wallner%20%20%20%20%20%20%20%20%20%20%20%20%20%20%20%20%20%20%20%20%20B8365FC0: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%18VII.07_a%20(pro%20solar).jpg%20%20%20%20%20%20%20%20%20%20%20%20%20%20%20%20%20%20%20%20%20%20%20%20%20%20%20%20%20%20%20%20%20%20%20%20%20%20%2000028A05%0aAD%20Wallner%20%20%20%20%20%20%20%20%20%20%20%20%20%20%20%20%20%20%20%20%20B8365FC0: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ieberatung-rlp.de/" TargetMode="External"/><Relationship Id="rId2" Type="http://schemas.openxmlformats.org/officeDocument/2006/relationships/hyperlink" Target="mailto:eteam@vzbv.de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ealestate.theemiratesnetwork.com/developments/dubai/palm_islands/images/palm_jumeirah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hyperlink" Target="http://www.russiablog.org/gazprom-building-st-petersburg.jpg" TargetMode="Externa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 txBox="1">
            <a:spLocks/>
          </p:cNvSpPr>
          <p:nvPr/>
        </p:nvSpPr>
        <p:spPr>
          <a:xfrm>
            <a:off x="479940" y="5348414"/>
            <a:ext cx="9765829" cy="1203284"/>
          </a:xfrm>
          <a:prstGeom prst="rect">
            <a:avLst/>
          </a:prstGeom>
        </p:spPr>
        <p:txBody>
          <a:bodyPr vert="horz" lIns="104306" tIns="52153" rIns="104306" bIns="2053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VZ Meta LF" panose="020B0502030000020004" pitchFamily="34" charset="0"/>
                <a:ea typeface="+mj-ea"/>
                <a:cs typeface="+mj-cs"/>
              </a:defRPr>
            </a:lvl1pPr>
          </a:lstStyle>
          <a:p>
            <a:pPr fontAlgn="auto">
              <a:lnSpc>
                <a:spcPts val="4107"/>
              </a:lnSpc>
              <a:spcAft>
                <a:spcPts val="0"/>
              </a:spcAft>
            </a:pPr>
            <a:r>
              <a:rPr lang="de-DE" sz="3700" cap="all" dirty="0">
                <a:latin typeface="Arial" pitchFamily="34" charset="0"/>
                <a:cs typeface="Arial" panose="020B0604020202020204" pitchFamily="34" charset="0"/>
              </a:rPr>
              <a:t>Wärmeverluste müssen nicht sein!</a:t>
            </a:r>
          </a:p>
        </p:txBody>
      </p:sp>
      <p:sp>
        <p:nvSpPr>
          <p:cNvPr id="3" name="Titelplatzhalter 1"/>
          <p:cNvSpPr txBox="1">
            <a:spLocks/>
          </p:cNvSpPr>
          <p:nvPr/>
        </p:nvSpPr>
        <p:spPr>
          <a:xfrm>
            <a:off x="477734" y="6066637"/>
            <a:ext cx="9267742" cy="787172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VZ Meta LF" panose="020B0502030000020004" pitchFamily="34" charset="0"/>
                <a:ea typeface="MS PGothic" panose="020B0600070205080204" pitchFamily="34" charset="-128"/>
                <a:cs typeface="VZ Meta LF" panose="020B05020300000200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2738"/>
              </a:lnSpc>
            </a:pPr>
            <a:r>
              <a:rPr lang="de-DE" sz="2300" dirty="0">
                <a:latin typeface="Arial" panose="020B0604020202020204" pitchFamily="34" charset="0"/>
                <a:cs typeface="Arial" panose="020B0604020202020204" pitchFamily="34" charset="0"/>
              </a:rPr>
              <a:t>Energetische Gebäudesanierung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7040" y="6672366"/>
            <a:ext cx="12503481" cy="142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2782" tIns="410652" rIns="410565" bIns="410652"/>
          <a:lstStyle>
            <a:lvl1pPr>
              <a:defRPr sz="1000">
                <a:solidFill>
                  <a:srgbClr val="969696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969696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969696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969696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96969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6969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6969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6969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96969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84"/>
              </a:spcBef>
            </a:pPr>
            <a:r>
              <a:rPr lang="de-DE" altLang="de-DE" sz="1600" dirty="0">
                <a:solidFill>
                  <a:schemeClr val="bg1"/>
                </a:solidFill>
              </a:rPr>
              <a:t>Dipl.-Ing. Mathias </a:t>
            </a:r>
            <a:r>
              <a:rPr lang="de-DE" altLang="de-DE" sz="1600" dirty="0" err="1">
                <a:solidFill>
                  <a:schemeClr val="bg1"/>
                </a:solidFill>
              </a:rPr>
              <a:t>Nauerz</a:t>
            </a:r>
            <a:r>
              <a:rPr lang="de-DE" altLang="de-DE" sz="1600" dirty="0">
                <a:solidFill>
                  <a:schemeClr val="bg1"/>
                </a:solidFill>
              </a:rPr>
              <a:t>, Honorarenergieberater der Verbraucherzentrale Rheinland-Pfalz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636110" y="2904522"/>
            <a:ext cx="9891395" cy="269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marL="457200" indent="-4572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Char char="•"/>
            </a:pPr>
            <a:r>
              <a:rPr lang="de-DE" dirty="0">
                <a:solidFill>
                  <a:prstClr val="black">
                    <a:lumMod val="75000"/>
                    <a:lumOff val="25000"/>
                  </a:prstClr>
                </a:solidFill>
              </a:rPr>
              <a:t>die energetische Qualität der Gebäudehülle</a:t>
            </a:r>
          </a:p>
          <a:p>
            <a:pPr eaLnBrk="1" hangingPunct="1">
              <a:lnSpc>
                <a:spcPct val="150000"/>
              </a:lnSpc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Char char="•"/>
            </a:pPr>
            <a:r>
              <a:rPr lang="de-DE" dirty="0">
                <a:solidFill>
                  <a:prstClr val="black">
                    <a:lumMod val="75000"/>
                    <a:lumOff val="25000"/>
                  </a:prstClr>
                </a:solidFill>
              </a:rPr>
              <a:t>die Effizienz der technischen Anlagen</a:t>
            </a:r>
          </a:p>
          <a:p>
            <a:pPr eaLnBrk="1" hangingPunct="1">
              <a:lnSpc>
                <a:spcPct val="150000"/>
              </a:lnSpc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Char char="•"/>
            </a:pPr>
            <a:r>
              <a:rPr lang="de-DE" dirty="0">
                <a:solidFill>
                  <a:prstClr val="black">
                    <a:lumMod val="75000"/>
                    <a:lumOff val="25000"/>
                  </a:prstClr>
                </a:solidFill>
              </a:rPr>
              <a:t>das Nutzerverhalten</a:t>
            </a:r>
          </a:p>
          <a:p>
            <a:pPr eaLnBrk="1" hangingPunct="1">
              <a:lnSpc>
                <a:spcPct val="150000"/>
              </a:lnSpc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Char char="•"/>
            </a:pPr>
            <a:r>
              <a:rPr lang="de-DE" dirty="0">
                <a:solidFill>
                  <a:prstClr val="black">
                    <a:lumMod val="75000"/>
                    <a:lumOff val="25000"/>
                  </a:prstClr>
                </a:solidFill>
              </a:rPr>
              <a:t>der Standort</a:t>
            </a: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636111" y="1796658"/>
            <a:ext cx="8764505" cy="95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 anchor="ctr"/>
          <a:lstStyle/>
          <a:p>
            <a:pPr eaLnBrk="0" hangingPunct="0"/>
            <a:r>
              <a:rPr lang="de-DE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Folgende Einflussgrößen bestimmen den Energieverbrauch eines Wohngebäudes </a:t>
            </a:r>
          </a:p>
        </p:txBody>
      </p:sp>
    </p:spTree>
    <p:extLst>
      <p:ext uri="{BB962C8B-B14F-4D97-AF65-F5344CB8AC3E}">
        <p14:creationId xmlns:p14="http://schemas.microsoft.com/office/powerpoint/2010/main" val="259360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Ausgangslage</a:t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452343" y="878209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Unsanierter </a:t>
            </a:r>
            <a:r>
              <a:rPr lang="de-DE" sz="3200" dirty="0" smtClean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Altbau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791" y="2082628"/>
            <a:ext cx="5226934" cy="3695946"/>
          </a:xfrm>
          <a:prstGeom prst="rect">
            <a:avLst/>
          </a:prstGeom>
        </p:spPr>
      </p:pic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8131171" y="5215733"/>
            <a:ext cx="2143822" cy="751655"/>
          </a:xfrm>
          <a:prstGeom prst="rect">
            <a:avLst/>
          </a:prstGeom>
          <a:solidFill>
            <a:schemeClr val="bg1"/>
          </a:solidFill>
          <a:ln w="25400">
            <a:solidFill>
              <a:srgbClr val="FABB00"/>
            </a:solidFill>
            <a:miter lim="800000"/>
            <a:headEnd/>
            <a:tailEnd/>
          </a:ln>
          <a:effectLst/>
          <a:extLst/>
        </p:spPr>
        <p:txBody>
          <a:bodyPr lIns="104306" tIns="52153" rIns="104306" bIns="5215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100" dirty="0" err="1"/>
              <a:t>ungedämmte</a:t>
            </a:r>
            <a:r>
              <a:rPr lang="de-DE" altLang="de-DE" sz="2100" dirty="0"/>
              <a:t> Außenwand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31" y="4231316"/>
            <a:ext cx="1971593" cy="2478411"/>
          </a:xfrm>
          <a:prstGeom prst="rect">
            <a:avLst/>
          </a:prstGeom>
        </p:spPr>
      </p:pic>
      <p:sp>
        <p:nvSpPr>
          <p:cNvPr id="55" name="Text Box 13"/>
          <p:cNvSpPr txBox="1">
            <a:spLocks noChangeArrowheads="1"/>
          </p:cNvSpPr>
          <p:nvPr/>
        </p:nvSpPr>
        <p:spPr bwMode="auto">
          <a:xfrm>
            <a:off x="1815382" y="6203044"/>
            <a:ext cx="2143822" cy="428490"/>
          </a:xfrm>
          <a:prstGeom prst="rect">
            <a:avLst/>
          </a:prstGeom>
          <a:solidFill>
            <a:schemeClr val="bg1"/>
          </a:solidFill>
          <a:ln w="25400">
            <a:solidFill>
              <a:srgbClr val="FABB00"/>
            </a:solidFill>
            <a:miter lim="800000"/>
            <a:headEnd/>
            <a:tailEnd/>
          </a:ln>
          <a:effectLst/>
          <a:extLst/>
        </p:spPr>
        <p:txBody>
          <a:bodyPr lIns="104306" tIns="52153" rIns="104306" bIns="5215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100" dirty="0"/>
              <a:t>Alte Heizung</a:t>
            </a:r>
          </a:p>
        </p:txBody>
      </p:sp>
      <p:sp>
        <p:nvSpPr>
          <p:cNvPr id="56" name="Text Box 13"/>
          <p:cNvSpPr txBox="1">
            <a:spLocks noChangeArrowheads="1"/>
          </p:cNvSpPr>
          <p:nvPr/>
        </p:nvSpPr>
        <p:spPr bwMode="auto">
          <a:xfrm>
            <a:off x="8131171" y="2635941"/>
            <a:ext cx="2143822" cy="751655"/>
          </a:xfrm>
          <a:prstGeom prst="rect">
            <a:avLst/>
          </a:prstGeom>
          <a:solidFill>
            <a:schemeClr val="bg1"/>
          </a:solidFill>
          <a:ln w="25400">
            <a:solidFill>
              <a:srgbClr val="FABB00"/>
            </a:solidFill>
            <a:miter lim="800000"/>
            <a:headEnd/>
            <a:tailEnd/>
          </a:ln>
          <a:effectLst/>
          <a:extLst/>
        </p:spPr>
        <p:txBody>
          <a:bodyPr lIns="104306" tIns="52153" rIns="104306" bIns="5215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100" dirty="0"/>
              <a:t>Altes/kaputtes Dach</a:t>
            </a:r>
          </a:p>
        </p:txBody>
      </p:sp>
      <p:cxnSp>
        <p:nvCxnSpPr>
          <p:cNvPr id="11" name="Gerade Verbindung mit Pfeil 10"/>
          <p:cNvCxnSpPr>
            <a:stCxn id="56" idx="1"/>
          </p:cNvCxnSpPr>
          <p:nvPr/>
        </p:nvCxnSpPr>
        <p:spPr>
          <a:xfrm flipH="1" flipV="1">
            <a:off x="6538569" y="2782966"/>
            <a:ext cx="1592602" cy="22880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25" idx="1"/>
          </p:cNvCxnSpPr>
          <p:nvPr/>
        </p:nvCxnSpPr>
        <p:spPr>
          <a:xfrm flipH="1" flipV="1">
            <a:off x="6059594" y="3770130"/>
            <a:ext cx="2071577" cy="182143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 Box 13"/>
          <p:cNvSpPr txBox="1">
            <a:spLocks noChangeArrowheads="1"/>
          </p:cNvSpPr>
          <p:nvPr/>
        </p:nvSpPr>
        <p:spPr bwMode="auto">
          <a:xfrm>
            <a:off x="5352563" y="6076308"/>
            <a:ext cx="2143822" cy="751655"/>
          </a:xfrm>
          <a:prstGeom prst="rect">
            <a:avLst/>
          </a:prstGeom>
          <a:solidFill>
            <a:schemeClr val="bg1"/>
          </a:solidFill>
          <a:ln w="25400">
            <a:solidFill>
              <a:srgbClr val="FABB00"/>
            </a:solidFill>
            <a:miter lim="800000"/>
            <a:headEnd/>
            <a:tailEnd/>
          </a:ln>
          <a:effectLst/>
          <a:extLst/>
        </p:spPr>
        <p:txBody>
          <a:bodyPr lIns="104306" tIns="52153" rIns="104306" bIns="5215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100" dirty="0" err="1"/>
              <a:t>ungedämmte</a:t>
            </a:r>
            <a:r>
              <a:rPr lang="de-DE" altLang="de-DE" sz="2100" dirty="0"/>
              <a:t> Kellerdecke</a:t>
            </a:r>
          </a:p>
        </p:txBody>
      </p:sp>
      <p:sp>
        <p:nvSpPr>
          <p:cNvPr id="59" name="Text Box 13"/>
          <p:cNvSpPr txBox="1">
            <a:spLocks noChangeArrowheads="1"/>
          </p:cNvSpPr>
          <p:nvPr/>
        </p:nvSpPr>
        <p:spPr bwMode="auto">
          <a:xfrm>
            <a:off x="8131170" y="3930600"/>
            <a:ext cx="2143822" cy="751655"/>
          </a:xfrm>
          <a:prstGeom prst="rect">
            <a:avLst/>
          </a:prstGeom>
          <a:solidFill>
            <a:schemeClr val="bg1"/>
          </a:solidFill>
          <a:ln w="25400">
            <a:solidFill>
              <a:srgbClr val="FABB00"/>
            </a:solidFill>
            <a:miter lim="800000"/>
            <a:headEnd/>
            <a:tailEnd/>
          </a:ln>
          <a:effectLst/>
          <a:extLst/>
        </p:spPr>
        <p:txBody>
          <a:bodyPr lIns="104306" tIns="52153" rIns="104306" bIns="5215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100" dirty="0"/>
              <a:t>Veraltete Fenster</a:t>
            </a:r>
          </a:p>
        </p:txBody>
      </p:sp>
      <p:sp>
        <p:nvSpPr>
          <p:cNvPr id="60" name="Text Box 13"/>
          <p:cNvSpPr txBox="1">
            <a:spLocks noChangeArrowheads="1"/>
          </p:cNvSpPr>
          <p:nvPr/>
        </p:nvSpPr>
        <p:spPr bwMode="auto">
          <a:xfrm>
            <a:off x="5630903" y="974137"/>
            <a:ext cx="2143822" cy="751655"/>
          </a:xfrm>
          <a:prstGeom prst="rect">
            <a:avLst/>
          </a:prstGeom>
          <a:solidFill>
            <a:schemeClr val="bg1"/>
          </a:solidFill>
          <a:ln w="25400">
            <a:solidFill>
              <a:srgbClr val="FABB00"/>
            </a:solidFill>
            <a:miter lim="800000"/>
            <a:headEnd/>
            <a:tailEnd/>
          </a:ln>
          <a:effectLst/>
          <a:extLst/>
        </p:spPr>
        <p:txBody>
          <a:bodyPr lIns="104306" tIns="52153" rIns="104306" bIns="5215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100" dirty="0" err="1"/>
              <a:t>ungedämmter</a:t>
            </a:r>
            <a:r>
              <a:rPr lang="de-DE" altLang="de-DE" sz="2100" dirty="0"/>
              <a:t> Speicher</a:t>
            </a:r>
          </a:p>
        </p:txBody>
      </p:sp>
      <p:cxnSp>
        <p:nvCxnSpPr>
          <p:cNvPr id="21" name="Gerade Verbindung mit Pfeil 20"/>
          <p:cNvCxnSpPr>
            <a:stCxn id="59" idx="1"/>
          </p:cNvCxnSpPr>
          <p:nvPr/>
        </p:nvCxnSpPr>
        <p:spPr>
          <a:xfrm flipH="1" flipV="1">
            <a:off x="6538569" y="3633607"/>
            <a:ext cx="1592601" cy="67282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57" idx="0"/>
          </p:cNvCxnSpPr>
          <p:nvPr/>
        </p:nvCxnSpPr>
        <p:spPr>
          <a:xfrm flipH="1" flipV="1">
            <a:off x="5352563" y="4734801"/>
            <a:ext cx="1071911" cy="134150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017" name="Gerade Verbindung mit Pfeil 86016"/>
          <p:cNvCxnSpPr>
            <a:stCxn id="60" idx="2"/>
          </p:cNvCxnSpPr>
          <p:nvPr/>
        </p:nvCxnSpPr>
        <p:spPr>
          <a:xfrm flipH="1">
            <a:off x="6059593" y="1725792"/>
            <a:ext cx="643221" cy="91014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6023" name="Grafik 860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4" y="1767795"/>
            <a:ext cx="1381232" cy="1736291"/>
          </a:xfrm>
          <a:prstGeom prst="rect">
            <a:avLst/>
          </a:prstGeom>
        </p:spPr>
      </p:pic>
      <p:sp>
        <p:nvSpPr>
          <p:cNvPr id="76" name="Text Box 13"/>
          <p:cNvSpPr txBox="1">
            <a:spLocks noChangeArrowheads="1"/>
          </p:cNvSpPr>
          <p:nvPr/>
        </p:nvSpPr>
        <p:spPr bwMode="auto">
          <a:xfrm>
            <a:off x="264362" y="3464726"/>
            <a:ext cx="2119376" cy="643934"/>
          </a:xfrm>
          <a:prstGeom prst="rect">
            <a:avLst/>
          </a:prstGeom>
          <a:solidFill>
            <a:schemeClr val="bg1"/>
          </a:solidFill>
          <a:ln w="25400">
            <a:solidFill>
              <a:srgbClr val="FABB00"/>
            </a:solidFill>
            <a:miter lim="800000"/>
            <a:headEnd/>
            <a:tailEnd/>
          </a:ln>
          <a:effectLst/>
          <a:extLst/>
        </p:spPr>
        <p:txBody>
          <a:bodyPr wrap="square" lIns="104306" tIns="52153" rIns="104306" bIns="5215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400" dirty="0" err="1"/>
              <a:t>Ungedämmte</a:t>
            </a:r>
            <a:r>
              <a:rPr lang="de-DE" altLang="de-DE" sz="1400" dirty="0"/>
              <a:t> Leitungen</a:t>
            </a:r>
          </a:p>
          <a:p>
            <a:pPr algn="ctr">
              <a:spcBef>
                <a:spcPct val="50000"/>
              </a:spcBef>
            </a:pPr>
            <a:r>
              <a:rPr lang="de-DE" altLang="de-DE" sz="1400" dirty="0"/>
              <a:t>Ungeregelte Pumpe</a:t>
            </a:r>
          </a:p>
        </p:txBody>
      </p:sp>
      <p:sp>
        <p:nvSpPr>
          <p:cNvPr id="77" name="Textfeld 3"/>
          <p:cNvSpPr txBox="1">
            <a:spLocks noChangeArrowheads="1"/>
          </p:cNvSpPr>
          <p:nvPr/>
        </p:nvSpPr>
        <p:spPr bwMode="auto">
          <a:xfrm>
            <a:off x="682948" y="7188594"/>
            <a:ext cx="7706777" cy="32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dirty="0">
                <a:solidFill>
                  <a:srgbClr val="000000"/>
                </a:solidFill>
              </a:rPr>
              <a:t>Fotos: Martina </a:t>
            </a:r>
            <a:r>
              <a:rPr lang="de-DE" altLang="de-DE" sz="1400" dirty="0" err="1">
                <a:solidFill>
                  <a:srgbClr val="000000"/>
                </a:solidFill>
              </a:rPr>
              <a:t>Rittersdorf</a:t>
            </a:r>
            <a:r>
              <a:rPr lang="de-DE" altLang="de-DE" sz="1400" dirty="0">
                <a:solidFill>
                  <a:srgbClr val="000000"/>
                </a:solidFill>
              </a:rPr>
              <a:t> und Horst </a:t>
            </a:r>
            <a:r>
              <a:rPr lang="de-DE" altLang="de-DE" sz="1400" dirty="0" err="1">
                <a:solidFill>
                  <a:srgbClr val="000000"/>
                </a:solidFill>
              </a:rPr>
              <a:t>Neises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70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3350" y="445474"/>
            <a:ext cx="9137217" cy="973000"/>
          </a:xfrm>
        </p:spPr>
        <p:txBody>
          <a:bodyPr/>
          <a:lstStyle/>
          <a:p>
            <a:r>
              <a:rPr lang="de-DE" sz="3000" dirty="0" smtClean="0"/>
              <a:t>Nachrüstpflichten </a:t>
            </a:r>
            <a:r>
              <a:rPr lang="de-DE" sz="3000" dirty="0" err="1" smtClean="0"/>
              <a:t>gebäudeBestand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solidFill>
                  <a:srgbClr val="FABB00"/>
                </a:solidFill>
              </a:rPr>
              <a:t>Gemäß Energieeinsparverordnung (</a:t>
            </a:r>
            <a:r>
              <a:rPr lang="de-DE" dirty="0" err="1">
                <a:solidFill>
                  <a:srgbClr val="FABB00"/>
                </a:solidFill>
              </a:rPr>
              <a:t>EnEV</a:t>
            </a:r>
            <a:r>
              <a:rPr lang="de-DE" dirty="0">
                <a:solidFill>
                  <a:srgbClr val="FABB00"/>
                </a:solidFill>
              </a:rPr>
              <a:t>) </a:t>
            </a:r>
          </a:p>
          <a:p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26950" y="2567813"/>
            <a:ext cx="8587307" cy="4324267"/>
          </a:xfrm>
          <a:prstGeom prst="rect">
            <a:avLst/>
          </a:prstGeom>
        </p:spPr>
        <p:txBody>
          <a:bodyPr wrap="square" lIns="91444" tIns="45723" rIns="91444" bIns="45723">
            <a:spAutoFit/>
          </a:bodyPr>
          <a:lstStyle/>
          <a:p>
            <a:pPr marL="342917" lvl="1" indent="-342917">
              <a:buFont typeface="Arial" pitchFamily="34" charset="0"/>
              <a:buChar char="•"/>
            </a:pPr>
            <a:r>
              <a:rPr lang="de-DE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Heizkessel </a:t>
            </a:r>
            <a:r>
              <a:rPr lang="de-DE" altLang="de-DE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für flüssige und gasförmige Brennstoffe müssen </a:t>
            </a:r>
            <a:r>
              <a:rPr lang="de-DE" sz="2700" b="1" dirty="0">
                <a:solidFill>
                  <a:srgbClr val="C00000"/>
                </a:solidFill>
              </a:rPr>
              <a:t>nach 30 Jahren außer Betrieb genommen werden</a:t>
            </a:r>
            <a:r>
              <a:rPr lang="de-DE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de-DE" altLang="de-DE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außer Niedertemperatur- oder Brennwertkessel).</a:t>
            </a:r>
          </a:p>
          <a:p>
            <a:pPr marL="342917" lvl="1" indent="-342917">
              <a:buFont typeface="Arial" pitchFamily="34" charset="0"/>
              <a:buChar char="•"/>
            </a:pPr>
            <a:endParaRPr lang="de-DE" altLang="de-DE" sz="2700" dirty="0"/>
          </a:p>
          <a:p>
            <a:pPr marL="342917" lvl="1" indent="-342917">
              <a:buFont typeface="Arial" pitchFamily="34" charset="0"/>
              <a:buChar char="•"/>
            </a:pPr>
            <a:r>
              <a:rPr lang="de-DE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Bisher </a:t>
            </a:r>
            <a:r>
              <a:rPr lang="de-DE" sz="2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ungedämmte</a:t>
            </a:r>
            <a:r>
              <a:rPr lang="de-DE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zugängliche </a:t>
            </a:r>
            <a:r>
              <a:rPr lang="de-DE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Wärmeverteilungs- und Warmwasserleitungen </a:t>
            </a:r>
            <a:r>
              <a:rPr lang="de-DE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sowie Armaturen, die sich in unbeheizten Räumen befinden, </a:t>
            </a:r>
            <a:r>
              <a:rPr lang="de-DE" sz="2700" b="1" dirty="0">
                <a:solidFill>
                  <a:srgbClr val="C00000"/>
                </a:solidFill>
              </a:rPr>
              <a:t>müssen gedämmt werden</a:t>
            </a:r>
            <a:r>
              <a:rPr lang="de-DE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342917" lvl="1" indent="-342917">
              <a:buFont typeface="Arial" pitchFamily="34" charset="0"/>
              <a:buChar char="•"/>
            </a:pPr>
            <a:endParaRPr lang="de-DE" dirty="0" smtClean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2343" y="2898395"/>
            <a:ext cx="8661915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endParaRPr lang="de-DE" sz="3200" dirty="0">
              <a:solidFill>
                <a:srgbClr val="FABB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86894" y="1655977"/>
            <a:ext cx="8764505" cy="95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 anchor="ctr"/>
          <a:lstStyle/>
          <a:p>
            <a:pPr eaLnBrk="0" hangingPunct="0"/>
            <a:r>
              <a:rPr lang="de-DE" b="1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EnEV</a:t>
            </a:r>
            <a:r>
              <a:rPr lang="de-DE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§ 10</a:t>
            </a:r>
            <a:endParaRPr lang="de-DE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3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3350" y="445474"/>
            <a:ext cx="9137217" cy="973000"/>
          </a:xfrm>
        </p:spPr>
        <p:txBody>
          <a:bodyPr/>
          <a:lstStyle/>
          <a:p>
            <a:r>
              <a:rPr lang="de-DE" sz="3000" dirty="0" smtClean="0"/>
              <a:t>Nachrüstpflichten </a:t>
            </a:r>
            <a:r>
              <a:rPr lang="de-DE" sz="3000" dirty="0" err="1" smtClean="0"/>
              <a:t>gebäudeBestand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solidFill>
                  <a:srgbClr val="FABB00"/>
                </a:solidFill>
              </a:rPr>
              <a:t>Gemäß Energieeinsparverordnung (</a:t>
            </a:r>
            <a:r>
              <a:rPr lang="de-DE" dirty="0" err="1">
                <a:solidFill>
                  <a:srgbClr val="FABB00"/>
                </a:solidFill>
              </a:rPr>
              <a:t>EnEV</a:t>
            </a:r>
            <a:r>
              <a:rPr lang="de-DE" dirty="0">
                <a:solidFill>
                  <a:srgbClr val="FABB00"/>
                </a:solidFill>
              </a:rPr>
              <a:t>) </a:t>
            </a:r>
          </a:p>
          <a:p>
            <a:endParaRPr lang="de-DE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2343" y="2898395"/>
            <a:ext cx="8661915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endParaRPr lang="de-DE" sz="3200" dirty="0">
              <a:solidFill>
                <a:srgbClr val="FABB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86894" y="1655977"/>
            <a:ext cx="8764505" cy="95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 anchor="ctr"/>
          <a:lstStyle/>
          <a:p>
            <a:pPr eaLnBrk="0" hangingPunct="0"/>
            <a:r>
              <a:rPr lang="de-DE" b="1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EnEV</a:t>
            </a:r>
            <a:r>
              <a:rPr lang="de-DE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§ 10</a:t>
            </a:r>
            <a:endParaRPr lang="de-DE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26951" y="2565332"/>
            <a:ext cx="9395533" cy="1754332"/>
          </a:xfrm>
          <a:prstGeom prst="rect">
            <a:avLst/>
          </a:prstGeom>
        </p:spPr>
        <p:txBody>
          <a:bodyPr wrap="square" lIns="91444" tIns="45723" rIns="91444" bIns="45723">
            <a:spAutoFit/>
          </a:bodyPr>
          <a:lstStyle/>
          <a:p>
            <a:pPr marL="342917" lvl="1" indent="-342917">
              <a:buClr>
                <a:schemeClr val="tx1">
                  <a:lumMod val="85000"/>
                  <a:lumOff val="15000"/>
                </a:schemeClr>
              </a:buClr>
              <a:buFont typeface="Arial" pitchFamily="34" charset="0"/>
              <a:buChar char="•"/>
            </a:pPr>
            <a:r>
              <a:rPr lang="de-DE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Oberste Geschossdecken</a:t>
            </a:r>
            <a:r>
              <a:rPr lang="de-DE" sz="2700" dirty="0"/>
              <a:t>, </a:t>
            </a:r>
            <a:r>
              <a:rPr lang="de-DE" altLang="de-DE" sz="2700" dirty="0"/>
              <a:t>die nicht die Anforderungen an den </a:t>
            </a:r>
            <a:r>
              <a:rPr lang="de-DE" altLang="de-DE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Mindestwärmeschutz</a:t>
            </a:r>
            <a:r>
              <a:rPr lang="de-DE" altLang="de-DE" sz="2700" dirty="0"/>
              <a:t> erfüllen, </a:t>
            </a:r>
            <a:r>
              <a:rPr lang="de-DE" altLang="de-DE" sz="2700" b="1" dirty="0">
                <a:solidFill>
                  <a:srgbClr val="C00000"/>
                </a:solidFill>
              </a:rPr>
              <a:t>müssen gedämmt werden </a:t>
            </a:r>
            <a:r>
              <a:rPr lang="de-DE" altLang="de-DE" sz="2700" dirty="0"/>
              <a:t>(U </a:t>
            </a:r>
            <a:r>
              <a:rPr lang="de-DE" altLang="de-DE" sz="2700" dirty="0">
                <a:cs typeface="Arial" charset="0"/>
              </a:rPr>
              <a:t>≤ 0,24 W/m</a:t>
            </a:r>
            <a:r>
              <a:rPr lang="de-DE" altLang="de-DE" sz="2700" baseline="30000" dirty="0">
                <a:cs typeface="Arial" charset="0"/>
              </a:rPr>
              <a:t>2</a:t>
            </a:r>
            <a:r>
              <a:rPr lang="de-DE" altLang="de-DE" sz="2700" dirty="0">
                <a:cs typeface="Arial" charset="0"/>
              </a:rPr>
              <a:t>K). </a:t>
            </a:r>
          </a:p>
          <a:p>
            <a:pPr marL="0" lvl="1">
              <a:buClr>
                <a:srgbClr val="C00000"/>
              </a:buClr>
            </a:pPr>
            <a:r>
              <a:rPr lang="de-DE" altLang="de-DE" sz="2700" dirty="0">
                <a:cs typeface="Arial" charset="0"/>
              </a:rPr>
              <a:t>    Alternativ: Dämmung der Dachflächen</a:t>
            </a:r>
            <a:endParaRPr lang="de-DE" sz="27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64178" y="4537006"/>
            <a:ext cx="9532381" cy="2203654"/>
          </a:xfrm>
          <a:prstGeom prst="rect">
            <a:avLst/>
          </a:prstGeom>
          <a:ln w="3175">
            <a:noFill/>
          </a:ln>
        </p:spPr>
        <p:txBody>
          <a:bodyPr lIns="91444" tIns="45723" rIns="91444" bIns="45723"/>
          <a:lstStyle>
            <a:lvl1pPr marL="373063" indent="-373063" algn="l" defTabSz="9937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311150" algn="l" defTabSz="9937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6188" indent="-250825" algn="l" defTabSz="9937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4663" indent="-247650" algn="l" defTabSz="9937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41550" indent="-246063" algn="l" defTabSz="9937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097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de-DE" altLang="de-DE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Ausnahme Nachrüstpflichten: 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de-DE" altLang="de-DE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Bei</a:t>
            </a:r>
            <a:r>
              <a:rPr lang="de-DE" altLang="de-DE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selbstgenutzten Ein- und Zweifamilienhäusern, die der Eigentümer am 1.2.2002 schon bewohnt hat, sind die Pflichten</a:t>
            </a:r>
            <a:r>
              <a:rPr lang="de-DE" altLang="de-DE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erst bei einem Eigentümerwechsel zu erfüllen </a:t>
            </a:r>
            <a:r>
              <a:rPr lang="de-DE" altLang="de-DE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(Frist 2 Jahre).</a:t>
            </a:r>
            <a:endParaRPr lang="de-DE" altLang="de-DE" sz="27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2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Maßnahmen Gebäudehülle</a:t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477586" y="880673"/>
            <a:ext cx="7642714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Wärmedämmstandards im Vergleich</a:t>
            </a:r>
          </a:p>
        </p:txBody>
      </p:sp>
      <p:graphicFrame>
        <p:nvGraphicFramePr>
          <p:cNvPr id="55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452819"/>
              </p:ext>
            </p:extLst>
          </p:nvPr>
        </p:nvGraphicFramePr>
        <p:xfrm>
          <a:off x="780834" y="1558221"/>
          <a:ext cx="9253725" cy="4763511"/>
        </p:xfrm>
        <a:graphic>
          <a:graphicData uri="http://schemas.openxmlformats.org/drawingml/2006/table">
            <a:tbl>
              <a:tblPr/>
              <a:tblGrid>
                <a:gridCol w="1881378"/>
                <a:gridCol w="1477646"/>
                <a:gridCol w="2105360"/>
                <a:gridCol w="1636721"/>
                <a:gridCol w="2152620"/>
              </a:tblGrid>
              <a:tr h="98800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Bauteil</a:t>
                      </a:r>
                      <a:endParaRPr kumimoji="0" lang="de-DE" altLang="de-DE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Neubau </a:t>
                      </a:r>
                      <a:r>
                        <a:rPr kumimoji="0" lang="de-DE" altLang="de-DE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EnEV</a:t>
                      </a:r>
                      <a:r>
                        <a:rPr kumimoji="0" lang="de-DE" altLang="de-DE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2014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Mindeststandard*</a:t>
                      </a:r>
                    </a:p>
                  </a:txBody>
                  <a:tcPr marL="98708" marR="98708" marT="50408" marB="50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Typische Altbauten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bis 1978</a:t>
                      </a:r>
                      <a:endParaRPr kumimoji="0" lang="de-DE" altLang="de-DE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12914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U-Wert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W/(m</a:t>
                      </a:r>
                      <a:r>
                        <a:rPr kumimoji="0" lang="de-DE" altLang="de-DE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K)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Wanddicke/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Dämmstärke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U-Wert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W/(m</a:t>
                      </a:r>
                      <a:r>
                        <a:rPr kumimoji="0" lang="de-DE" altLang="de-DE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K)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Wanddicke/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Dämmstärke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61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Außenwände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0,25 - 0,30</a:t>
                      </a:r>
                      <a:endParaRPr kumimoji="0" lang="de-DE" altLang="de-DE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36,5 cm oder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 cm + Dämmung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1,1 – 1,7</a:t>
                      </a:r>
                      <a:endParaRPr kumimoji="0" lang="de-DE" altLang="de-DE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24 - 30 cm</a:t>
                      </a:r>
                      <a:endParaRPr kumimoji="0" lang="de-DE" altLang="de-DE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8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Fenster</a:t>
                      </a:r>
                    </a:p>
                  </a:txBody>
                  <a:tcPr marL="98708" marR="98708" marT="50408" marB="50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1,1 - 1,3 </a:t>
                      </a: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2,8 - 3,2</a:t>
                      </a:r>
                      <a:endParaRPr kumimoji="0" lang="de-DE" altLang="de-DE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Dächer</a:t>
                      </a:r>
                    </a:p>
                  </a:txBody>
                  <a:tcPr marL="98708" marR="98708" marT="50408" marB="50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0,2 - 0,25</a:t>
                      </a:r>
                      <a:endParaRPr kumimoji="0" lang="de-DE" altLang="de-DE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 – 25 cm</a:t>
                      </a:r>
                      <a:endParaRPr kumimoji="0" lang="de-DE" altLang="de-DE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0,8 - 1,5</a:t>
                      </a:r>
                      <a:endParaRPr kumimoji="0" lang="de-DE" altLang="de-DE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 – 10 cm</a:t>
                      </a:r>
                      <a:endParaRPr kumimoji="0" lang="de-DE" altLang="de-DE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33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Kellerdecke</a:t>
                      </a:r>
                      <a:endParaRPr kumimoji="0" lang="de-DE" alt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0,3 - 0,4</a:t>
                      </a: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 – 12 cm</a:t>
                      </a:r>
                      <a:endParaRPr kumimoji="0" lang="de-DE" altLang="de-DE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1,0 - 1,5</a:t>
                      </a:r>
                      <a:endParaRPr kumimoji="0" lang="de-DE" altLang="de-DE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de-DE" altLang="de-DE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8708" marR="98708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6" name="Textfeld 55"/>
          <p:cNvSpPr txBox="1"/>
          <p:nvPr/>
        </p:nvSpPr>
        <p:spPr>
          <a:xfrm>
            <a:off x="321640" y="6408004"/>
            <a:ext cx="9369456" cy="67471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l"/>
            <a:r>
              <a:rPr lang="de-DE" sz="2100" b="1" dirty="0"/>
              <a:t>*</a:t>
            </a:r>
            <a:r>
              <a:rPr lang="de-DE" sz="1600" b="1" dirty="0"/>
              <a:t>Verschärfung der Anforderungen an Neubauten ab 2016:</a:t>
            </a:r>
          </a:p>
          <a:p>
            <a:pPr algn="l"/>
            <a:r>
              <a:rPr lang="de-DE" sz="1600" dirty="0"/>
              <a:t>Zulässiger Jahres-Primärenergiebedarf -25%, Wärmedämmung der Gebäudehülle ca. -20%</a:t>
            </a:r>
          </a:p>
        </p:txBody>
      </p:sp>
    </p:spTree>
    <p:extLst>
      <p:ext uri="{BB962C8B-B14F-4D97-AF65-F5344CB8AC3E}">
        <p14:creationId xmlns:p14="http://schemas.microsoft.com/office/powerpoint/2010/main" val="228352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Gering investive Maßnahmen</a:t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477587" y="880673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Sofortmaßnahmen Gebäudehülle</a:t>
            </a:r>
          </a:p>
        </p:txBody>
      </p:sp>
      <p:sp>
        <p:nvSpPr>
          <p:cNvPr id="58" name="Rectangle 2"/>
          <p:cNvSpPr txBox="1">
            <a:spLocks noChangeArrowheads="1"/>
          </p:cNvSpPr>
          <p:nvPr/>
        </p:nvSpPr>
        <p:spPr>
          <a:xfrm>
            <a:off x="2930070" y="5229403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endParaRPr lang="de-DE" sz="32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1416659" y="6101047"/>
            <a:ext cx="8018039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endParaRPr lang="de-DE" sz="32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2"/>
          <p:cNvSpPr txBox="1">
            <a:spLocks noChangeArrowheads="1"/>
          </p:cNvSpPr>
          <p:nvPr/>
        </p:nvSpPr>
        <p:spPr>
          <a:xfrm>
            <a:off x="1205019" y="6531620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endParaRPr lang="de-DE" sz="32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70348" y="1816332"/>
            <a:ext cx="7873232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521528" indent="-521528" algn="l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Dämmung der Rollladenkästen</a:t>
            </a:r>
          </a:p>
          <a:p>
            <a:pPr marL="521528" indent="-521528" algn="l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Abdichtung von Fenstern und Türen</a:t>
            </a:r>
          </a:p>
          <a:p>
            <a:pPr marL="521528" indent="-521528" algn="l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Abdichtung von Einschubtreppen</a:t>
            </a:r>
          </a:p>
          <a:p>
            <a:pPr algn="l" eaLnBrk="1" hangingPunct="1"/>
            <a:endParaRPr lang="de-DE" sz="32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058" y="4248184"/>
            <a:ext cx="3405094" cy="229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20" y="4116521"/>
            <a:ext cx="2105263" cy="256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21640" y="7203914"/>
            <a:ext cx="8823443" cy="320768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de-DE" sz="1400" dirty="0" smtClean="0"/>
              <a:t>Quellen: links </a:t>
            </a:r>
            <a:r>
              <a:rPr lang="de-DE" sz="1400" dirty="0"/>
              <a:t>IWU, Energiesparinformationen Nr. 5, </a:t>
            </a:r>
            <a:r>
              <a:rPr lang="de-DE" sz="1400" dirty="0" smtClean="0"/>
              <a:t>rechts </a:t>
            </a:r>
            <a:r>
              <a:rPr lang="de-DE" sz="1400" dirty="0"/>
              <a:t>Hessische Energiesparaktion</a:t>
            </a:r>
          </a:p>
        </p:txBody>
      </p:sp>
    </p:spTree>
    <p:extLst>
      <p:ext uri="{BB962C8B-B14F-4D97-AF65-F5344CB8AC3E}">
        <p14:creationId xmlns:p14="http://schemas.microsoft.com/office/powerpoint/2010/main" val="192909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Maßnahmen Gebäudehülle</a:t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477587" y="880673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Dämmung der Kellerdecke</a:t>
            </a: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477585" y="1573316"/>
            <a:ext cx="9870505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521528" indent="-521528" algn="l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3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Dämmung von der Unterseite (Kaltseite)</a:t>
            </a:r>
          </a:p>
          <a:p>
            <a:pPr marL="521528" indent="-521528" algn="l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3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Mindest</a:t>
            </a:r>
            <a:r>
              <a:rPr lang="de-DE" sz="23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U-Wert </a:t>
            </a:r>
            <a:r>
              <a:rPr lang="de-DE" sz="23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EnEV</a:t>
            </a:r>
            <a:r>
              <a:rPr lang="de-DE" sz="23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0,30 W/m²K, ca. 8-10cm WLG 035</a:t>
            </a:r>
          </a:p>
          <a:p>
            <a:pPr marL="521528" indent="-521528" algn="l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3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Mindest</a:t>
            </a:r>
            <a:r>
              <a:rPr lang="de-DE" sz="23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U-Wert KfW 0,25 W/m²K, ca. 10-12cm WLG 035</a:t>
            </a:r>
          </a:p>
        </p:txBody>
      </p:sp>
      <p:pic>
        <p:nvPicPr>
          <p:cNvPr id="7" name="Picture 5" descr="Kellerdeckendämmung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26" y="3260380"/>
            <a:ext cx="3867789" cy="27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59296" y="6137517"/>
            <a:ext cx="9707081" cy="86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4306" tIns="52153" rIns="104306" bIns="52153">
            <a:spAutoFit/>
          </a:bodyPr>
          <a:lstStyle>
            <a:lvl1pPr defTabSz="2825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73075" defTabSz="2825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2825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2825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2825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2825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2825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2825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2825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91146" indent="-391146">
              <a:spcBef>
                <a:spcPct val="15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</a:pPr>
            <a:r>
              <a:rPr lang="de-DE" altLang="de-DE" sz="2300" b="1" dirty="0">
                <a:latin typeface="Arial" charset="0"/>
                <a:cs typeface="Arial" charset="0"/>
              </a:rPr>
              <a:t>Kosten ca. 30,- bis 50,- € / m</a:t>
            </a:r>
            <a:r>
              <a:rPr lang="de-DE" altLang="de-DE" sz="2300" b="1" baseline="30000" dirty="0">
                <a:latin typeface="Arial" charset="0"/>
                <a:cs typeface="Arial" charset="0"/>
              </a:rPr>
              <a:t>2</a:t>
            </a:r>
            <a:r>
              <a:rPr lang="de-DE" altLang="de-DE" sz="2300" b="1" dirty="0">
                <a:latin typeface="Arial" charset="0"/>
                <a:cs typeface="Arial" charset="0"/>
              </a:rPr>
              <a:t> Ausführung durch eine Fachfirma</a:t>
            </a:r>
          </a:p>
          <a:p>
            <a:pPr marL="391146" indent="-391146">
              <a:spcBef>
                <a:spcPct val="15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</a:pPr>
            <a:r>
              <a:rPr lang="de-DE" altLang="de-DE" sz="2300" b="1" dirty="0">
                <a:latin typeface="Arial" charset="0"/>
                <a:cs typeface="Arial" charset="0"/>
              </a:rPr>
              <a:t>Materialpreis ca. 15,- bis 25,- € / m</a:t>
            </a:r>
            <a:r>
              <a:rPr lang="de-DE" altLang="de-DE" sz="2300" b="1" baseline="30000" dirty="0">
                <a:latin typeface="Arial" charset="0"/>
                <a:cs typeface="Arial" charset="0"/>
              </a:rPr>
              <a:t>2</a:t>
            </a:r>
            <a:endParaRPr lang="de-DE" altLang="de-DE" sz="2300" dirty="0">
              <a:latin typeface="Arial" charset="0"/>
            </a:endParaRPr>
          </a:p>
        </p:txBody>
      </p:sp>
      <p:sp>
        <p:nvSpPr>
          <p:cNvPr id="9" name="Textfeld 3"/>
          <p:cNvSpPr txBox="1">
            <a:spLocks noChangeArrowheads="1"/>
          </p:cNvSpPr>
          <p:nvPr/>
        </p:nvSpPr>
        <p:spPr bwMode="auto">
          <a:xfrm>
            <a:off x="576618" y="7209860"/>
            <a:ext cx="7706777" cy="32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dirty="0">
                <a:solidFill>
                  <a:srgbClr val="000000"/>
                </a:solidFill>
              </a:rPr>
              <a:t>Fotos: Bernhard Andre und Martina Rittersdorf</a:t>
            </a:r>
          </a:p>
        </p:txBody>
      </p:sp>
      <p:pic>
        <p:nvPicPr>
          <p:cNvPr id="855042" name="Picture 2" descr="C:\Users\rittersdorf\Pictures\Bilder Martina Rittersdorf\Kellerdecke Mineralwolle 12cm _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75" y="3260380"/>
            <a:ext cx="3868413" cy="27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00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Maßnahmen Gebäudehülle</a:t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477587" y="880673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Außenwände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637887" y="5934073"/>
            <a:ext cx="2143822" cy="75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100" dirty="0"/>
              <a:t>Monolithische Außenwand</a:t>
            </a:r>
          </a:p>
        </p:txBody>
      </p:sp>
      <p:grpSp>
        <p:nvGrpSpPr>
          <p:cNvPr id="26" name="Group 87"/>
          <p:cNvGrpSpPr>
            <a:grpSpLocks/>
          </p:cNvGrpSpPr>
          <p:nvPr/>
        </p:nvGrpSpPr>
        <p:grpSpPr bwMode="auto">
          <a:xfrm flipH="1">
            <a:off x="1113852" y="3070620"/>
            <a:ext cx="1269841" cy="2833724"/>
            <a:chOff x="907" y="1374"/>
            <a:chExt cx="741" cy="1619"/>
          </a:xfrm>
        </p:grpSpPr>
        <p:sp>
          <p:nvSpPr>
            <p:cNvPr id="27" name="Rectangle 3" descr="Geflochten"/>
            <p:cNvSpPr>
              <a:spLocks noChangeArrowheads="1"/>
            </p:cNvSpPr>
            <p:nvPr/>
          </p:nvSpPr>
          <p:spPr bwMode="auto">
            <a:xfrm>
              <a:off x="975" y="1379"/>
              <a:ext cx="632" cy="381"/>
            </a:xfrm>
            <a:prstGeom prst="rect">
              <a:avLst/>
            </a:prstGeom>
            <a:pattFill prst="plaid">
              <a:fgClr>
                <a:srgbClr val="FFFF99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1610" y="1374"/>
              <a:ext cx="38" cy="11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Rectangle 5" descr="60%"/>
            <p:cNvSpPr>
              <a:spLocks noChangeArrowheads="1"/>
            </p:cNvSpPr>
            <p:nvPr/>
          </p:nvSpPr>
          <p:spPr bwMode="auto">
            <a:xfrm>
              <a:off x="907" y="1379"/>
              <a:ext cx="65" cy="1156"/>
            </a:xfrm>
            <a:prstGeom prst="rect">
              <a:avLst/>
            </a:prstGeom>
            <a:pattFill prst="pct60">
              <a:fgClr>
                <a:srgbClr val="FFFFCC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Rectangle 6" descr="Geflochten"/>
            <p:cNvSpPr>
              <a:spLocks noChangeArrowheads="1"/>
            </p:cNvSpPr>
            <p:nvPr/>
          </p:nvSpPr>
          <p:spPr bwMode="auto">
            <a:xfrm>
              <a:off x="975" y="1763"/>
              <a:ext cx="632" cy="387"/>
            </a:xfrm>
            <a:prstGeom prst="rect">
              <a:avLst/>
            </a:prstGeom>
            <a:pattFill prst="plaid">
              <a:fgClr>
                <a:srgbClr val="FFFF99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Rectangle 7" descr="Geflochten"/>
            <p:cNvSpPr>
              <a:spLocks noChangeArrowheads="1"/>
            </p:cNvSpPr>
            <p:nvPr/>
          </p:nvSpPr>
          <p:spPr bwMode="auto">
            <a:xfrm>
              <a:off x="975" y="2154"/>
              <a:ext cx="634" cy="381"/>
            </a:xfrm>
            <a:prstGeom prst="rect">
              <a:avLst/>
            </a:prstGeom>
            <a:pattFill prst="plaid">
              <a:fgClr>
                <a:srgbClr val="FFFF99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8"/>
            <p:cNvSpPr>
              <a:spLocks noChangeShapeType="1"/>
            </p:cNvSpPr>
            <p:nvPr/>
          </p:nvSpPr>
          <p:spPr bwMode="auto">
            <a:xfrm flipV="1">
              <a:off x="970" y="2705"/>
              <a:ext cx="6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9"/>
            <p:cNvSpPr>
              <a:spLocks noChangeShapeType="1"/>
            </p:cNvSpPr>
            <p:nvPr/>
          </p:nvSpPr>
          <p:spPr bwMode="auto">
            <a:xfrm>
              <a:off x="972" y="2623"/>
              <a:ext cx="0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907" y="2624"/>
              <a:ext cx="0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1094" y="2781"/>
              <a:ext cx="35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800"/>
                <a:t>d</a:t>
              </a:r>
            </a:p>
          </p:txBody>
        </p:sp>
        <p:sp>
          <p:nvSpPr>
            <p:cNvPr id="36" name="Line 23"/>
            <p:cNvSpPr>
              <a:spLocks noChangeShapeType="1"/>
            </p:cNvSpPr>
            <p:nvPr/>
          </p:nvSpPr>
          <p:spPr bwMode="auto">
            <a:xfrm>
              <a:off x="1618" y="2632"/>
              <a:ext cx="0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24"/>
            <p:cNvSpPr>
              <a:spLocks noChangeShapeType="1"/>
            </p:cNvSpPr>
            <p:nvPr/>
          </p:nvSpPr>
          <p:spPr bwMode="auto">
            <a:xfrm>
              <a:off x="1648" y="2632"/>
              <a:ext cx="0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8" name="Rectangle 14"/>
          <p:cNvSpPr>
            <a:spLocks noChangeArrowheads="1"/>
          </p:cNvSpPr>
          <p:nvPr/>
        </p:nvSpPr>
        <p:spPr bwMode="auto">
          <a:xfrm flipH="1">
            <a:off x="3603436" y="3117874"/>
            <a:ext cx="66834" cy="201458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endParaRPr lang="de-DE"/>
          </a:p>
        </p:txBody>
      </p:sp>
      <p:sp>
        <p:nvSpPr>
          <p:cNvPr id="39" name="Rectangle 15"/>
          <p:cNvSpPr>
            <a:spLocks noChangeArrowheads="1"/>
          </p:cNvSpPr>
          <p:nvPr/>
        </p:nvSpPr>
        <p:spPr bwMode="auto">
          <a:xfrm flipH="1">
            <a:off x="3677124" y="3119624"/>
            <a:ext cx="658056" cy="64585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endParaRPr lang="de-DE"/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 flipH="1">
            <a:off x="3675414" y="3772484"/>
            <a:ext cx="659769" cy="670361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endParaRPr lang="de-DE"/>
          </a:p>
        </p:txBody>
      </p:sp>
      <p:sp>
        <p:nvSpPr>
          <p:cNvPr id="41" name="Rectangle 17"/>
          <p:cNvSpPr>
            <a:spLocks noChangeArrowheads="1"/>
          </p:cNvSpPr>
          <p:nvPr/>
        </p:nvSpPr>
        <p:spPr bwMode="auto">
          <a:xfrm flipH="1">
            <a:off x="3677125" y="4448096"/>
            <a:ext cx="661482" cy="684364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endParaRPr lang="de-DE"/>
          </a:p>
        </p:txBody>
      </p:sp>
      <p:sp>
        <p:nvSpPr>
          <p:cNvPr id="42" name="Rectangle 18" descr="Ausgefüllte Rauten"/>
          <p:cNvSpPr>
            <a:spLocks noChangeArrowheads="1"/>
          </p:cNvSpPr>
          <p:nvPr/>
        </p:nvSpPr>
        <p:spPr bwMode="auto">
          <a:xfrm flipH="1">
            <a:off x="4343749" y="3117878"/>
            <a:ext cx="500396" cy="2018087"/>
          </a:xfrm>
          <a:prstGeom prst="rect">
            <a:avLst/>
          </a:prstGeom>
          <a:pattFill prst="solidDmnd">
            <a:fgClr>
              <a:srgbClr val="EAEAEA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endParaRPr lang="de-DE"/>
          </a:p>
        </p:txBody>
      </p:sp>
      <p:sp>
        <p:nvSpPr>
          <p:cNvPr id="43" name="Rectangle 19" descr="60%"/>
          <p:cNvSpPr>
            <a:spLocks noChangeArrowheads="1"/>
          </p:cNvSpPr>
          <p:nvPr/>
        </p:nvSpPr>
        <p:spPr bwMode="auto">
          <a:xfrm flipH="1">
            <a:off x="4851002" y="3117878"/>
            <a:ext cx="63406" cy="2018087"/>
          </a:xfrm>
          <a:prstGeom prst="rect">
            <a:avLst/>
          </a:prstGeom>
          <a:pattFill prst="pct60">
            <a:fgClr>
              <a:srgbClr val="FFFFCC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4306" tIns="52153" rIns="104306" bIns="52153"/>
          <a:lstStyle/>
          <a:p>
            <a:endParaRPr lang="de-DE"/>
          </a:p>
        </p:txBody>
      </p:sp>
      <p:sp>
        <p:nvSpPr>
          <p:cNvPr id="44" name="Line 20"/>
          <p:cNvSpPr>
            <a:spLocks noChangeShapeType="1"/>
          </p:cNvSpPr>
          <p:nvPr/>
        </p:nvSpPr>
        <p:spPr bwMode="auto">
          <a:xfrm flipH="1">
            <a:off x="3670270" y="5321492"/>
            <a:ext cx="0" cy="2870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306" tIns="52153" rIns="104306" bIns="52153"/>
          <a:lstStyle/>
          <a:p>
            <a:endParaRPr lang="de-DE"/>
          </a:p>
        </p:txBody>
      </p:sp>
      <p:sp>
        <p:nvSpPr>
          <p:cNvPr id="45" name="Line 21"/>
          <p:cNvSpPr>
            <a:spLocks noChangeShapeType="1"/>
          </p:cNvSpPr>
          <p:nvPr/>
        </p:nvSpPr>
        <p:spPr bwMode="auto">
          <a:xfrm flipH="1" flipV="1">
            <a:off x="3670272" y="5444012"/>
            <a:ext cx="66319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306" tIns="52153" rIns="104306" bIns="52153"/>
          <a:lstStyle/>
          <a:p>
            <a:endParaRPr lang="de-DE"/>
          </a:p>
        </p:txBody>
      </p:sp>
      <p:sp>
        <p:nvSpPr>
          <p:cNvPr id="46" name="Line 22"/>
          <p:cNvSpPr>
            <a:spLocks noChangeShapeType="1"/>
          </p:cNvSpPr>
          <p:nvPr/>
        </p:nvSpPr>
        <p:spPr bwMode="auto">
          <a:xfrm flipH="1">
            <a:off x="4338607" y="5316242"/>
            <a:ext cx="0" cy="27829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306" tIns="52153" rIns="104306" bIns="52153"/>
          <a:lstStyle/>
          <a:p>
            <a:endParaRPr lang="de-DE"/>
          </a:p>
        </p:txBody>
      </p:sp>
      <p:sp>
        <p:nvSpPr>
          <p:cNvPr id="47" name="Line 25"/>
          <p:cNvSpPr>
            <a:spLocks noChangeShapeType="1"/>
          </p:cNvSpPr>
          <p:nvPr/>
        </p:nvSpPr>
        <p:spPr bwMode="auto">
          <a:xfrm flipH="1">
            <a:off x="3610291" y="5321492"/>
            <a:ext cx="0" cy="2870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306" tIns="52153" rIns="104306" bIns="52153"/>
          <a:lstStyle/>
          <a:p>
            <a:endParaRPr lang="de-DE"/>
          </a:p>
        </p:txBody>
      </p:sp>
      <p:sp>
        <p:nvSpPr>
          <p:cNvPr id="48" name="Line 26"/>
          <p:cNvSpPr>
            <a:spLocks noChangeShapeType="1"/>
          </p:cNvSpPr>
          <p:nvPr/>
        </p:nvSpPr>
        <p:spPr bwMode="auto">
          <a:xfrm flipH="1" flipV="1">
            <a:off x="4338607" y="5444012"/>
            <a:ext cx="500396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306" tIns="52153" rIns="104306" bIns="52153"/>
          <a:lstStyle/>
          <a:p>
            <a:endParaRPr lang="de-DE"/>
          </a:p>
        </p:txBody>
      </p:sp>
      <p:sp>
        <p:nvSpPr>
          <p:cNvPr id="49" name="Line 27"/>
          <p:cNvSpPr>
            <a:spLocks noChangeShapeType="1"/>
          </p:cNvSpPr>
          <p:nvPr/>
        </p:nvSpPr>
        <p:spPr bwMode="auto">
          <a:xfrm flipH="1">
            <a:off x="4844145" y="5312741"/>
            <a:ext cx="0" cy="27829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306" tIns="52153" rIns="104306" bIns="52153"/>
          <a:lstStyle/>
          <a:p>
            <a:endParaRPr lang="de-DE"/>
          </a:p>
        </p:txBody>
      </p:sp>
      <p:sp>
        <p:nvSpPr>
          <p:cNvPr id="50" name="Line 28"/>
          <p:cNvSpPr>
            <a:spLocks noChangeShapeType="1"/>
          </p:cNvSpPr>
          <p:nvPr/>
        </p:nvSpPr>
        <p:spPr bwMode="auto">
          <a:xfrm flipH="1">
            <a:off x="4910979" y="5314495"/>
            <a:ext cx="0" cy="27829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306" tIns="52153" rIns="104306" bIns="52153"/>
          <a:lstStyle/>
          <a:p>
            <a:endParaRPr lang="de-DE"/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 flipH="1">
            <a:off x="3702831" y="5470267"/>
            <a:ext cx="613500" cy="16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100"/>
              <a:t>24 cm</a:t>
            </a:r>
          </a:p>
        </p:txBody>
      </p:sp>
      <p:sp>
        <p:nvSpPr>
          <p:cNvPr id="52" name="Text Box 30"/>
          <p:cNvSpPr txBox="1">
            <a:spLocks noChangeArrowheads="1"/>
          </p:cNvSpPr>
          <p:nvPr/>
        </p:nvSpPr>
        <p:spPr bwMode="auto">
          <a:xfrm flipH="1">
            <a:off x="4424292" y="5472017"/>
            <a:ext cx="342737" cy="38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800"/>
              <a:t>d</a:t>
            </a: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3233281" y="5995334"/>
            <a:ext cx="2148962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100" dirty="0"/>
              <a:t>Zweischalige</a:t>
            </a:r>
            <a:r>
              <a:rPr lang="de-DE" altLang="de-DE" sz="2100" b="1" dirty="0"/>
              <a:t> </a:t>
            </a:r>
            <a:r>
              <a:rPr lang="de-DE" altLang="de-DE" sz="2100" dirty="0"/>
              <a:t>Außenwand mit WDVS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251" y="1644393"/>
            <a:ext cx="3717228" cy="2628437"/>
          </a:xfrm>
          <a:prstGeom prst="rect">
            <a:avLst/>
          </a:prstGeom>
        </p:spPr>
      </p:pic>
      <p:sp>
        <p:nvSpPr>
          <p:cNvPr id="58" name="Rectangle 2"/>
          <p:cNvSpPr txBox="1">
            <a:spLocks noChangeArrowheads="1"/>
          </p:cNvSpPr>
          <p:nvPr/>
        </p:nvSpPr>
        <p:spPr>
          <a:xfrm>
            <a:off x="492125" y="1763824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Dämmung der Außenwände</a:t>
            </a:r>
          </a:p>
          <a:p>
            <a:pPr algn="l" eaLnBrk="1" hangingPunct="1"/>
            <a:r>
              <a:rPr lang="de-DE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mit Außendämmung</a:t>
            </a:r>
          </a:p>
        </p:txBody>
      </p:sp>
      <p:pic>
        <p:nvPicPr>
          <p:cNvPr id="54" name="Picture 85" descr="111_110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51" y="4329668"/>
            <a:ext cx="1948376" cy="244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feld 3"/>
          <p:cNvSpPr txBox="1">
            <a:spLocks noChangeArrowheads="1"/>
          </p:cNvSpPr>
          <p:nvPr/>
        </p:nvSpPr>
        <p:spPr bwMode="auto">
          <a:xfrm>
            <a:off x="576618" y="7209860"/>
            <a:ext cx="7706777" cy="32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dirty="0">
                <a:solidFill>
                  <a:srgbClr val="000000"/>
                </a:solidFill>
              </a:rPr>
              <a:t>Fotos: Bernhard Andre und VZ RLP</a:t>
            </a:r>
          </a:p>
        </p:txBody>
      </p:sp>
    </p:spTree>
    <p:extLst>
      <p:ext uri="{BB962C8B-B14F-4D97-AF65-F5344CB8AC3E}">
        <p14:creationId xmlns:p14="http://schemas.microsoft.com/office/powerpoint/2010/main" val="117439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305" y="3992698"/>
            <a:ext cx="2344154" cy="293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Maßnahmen Gebäudehülle</a:t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477587" y="880673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Außenwände</a:t>
            </a:r>
          </a:p>
        </p:txBody>
      </p:sp>
      <p:sp>
        <p:nvSpPr>
          <p:cNvPr id="58" name="Rectangle 2"/>
          <p:cNvSpPr txBox="1">
            <a:spLocks noChangeArrowheads="1"/>
          </p:cNvSpPr>
          <p:nvPr/>
        </p:nvSpPr>
        <p:spPr>
          <a:xfrm>
            <a:off x="492125" y="1763824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Dämmung der Außenwände</a:t>
            </a:r>
          </a:p>
          <a:p>
            <a:pPr algn="l" eaLnBrk="1" hangingPunct="1"/>
            <a:r>
              <a:rPr lang="de-DE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mit Innendämmung</a:t>
            </a:r>
          </a:p>
        </p:txBody>
      </p:sp>
      <p:sp>
        <p:nvSpPr>
          <p:cNvPr id="71" name="Text Box 19"/>
          <p:cNvSpPr txBox="1">
            <a:spLocks noChangeArrowheads="1"/>
          </p:cNvSpPr>
          <p:nvPr/>
        </p:nvSpPr>
        <p:spPr bwMode="auto">
          <a:xfrm>
            <a:off x="328371" y="6081029"/>
            <a:ext cx="2328042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100" dirty="0"/>
              <a:t>Verbundplatte aus Gipskarton mit Polystyrol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777048" y="2975247"/>
            <a:ext cx="3748780" cy="2620179"/>
            <a:chOff x="333714" y="2819257"/>
            <a:chExt cx="3796977" cy="3263608"/>
          </a:xfrm>
        </p:grpSpPr>
        <p:sp>
          <p:nvSpPr>
            <p:cNvPr id="55" name="Rectangle 4"/>
            <p:cNvSpPr>
              <a:spLocks noChangeArrowheads="1"/>
            </p:cNvSpPr>
            <p:nvPr/>
          </p:nvSpPr>
          <p:spPr bwMode="auto">
            <a:xfrm>
              <a:off x="1789451" y="2819257"/>
              <a:ext cx="92075" cy="23939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Rectangle 5"/>
            <p:cNvSpPr>
              <a:spLocks noChangeArrowheads="1"/>
            </p:cNvSpPr>
            <p:nvPr/>
          </p:nvSpPr>
          <p:spPr bwMode="auto">
            <a:xfrm>
              <a:off x="878226" y="2820844"/>
              <a:ext cx="914400" cy="76835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Rectangle 6"/>
            <p:cNvSpPr>
              <a:spLocks noChangeArrowheads="1"/>
            </p:cNvSpPr>
            <p:nvPr/>
          </p:nvSpPr>
          <p:spPr bwMode="auto">
            <a:xfrm>
              <a:off x="878226" y="3589194"/>
              <a:ext cx="915988" cy="804863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" name="Rectangle 7"/>
            <p:cNvSpPr>
              <a:spLocks noChangeArrowheads="1"/>
            </p:cNvSpPr>
            <p:nvPr/>
          </p:nvSpPr>
          <p:spPr bwMode="auto">
            <a:xfrm>
              <a:off x="878226" y="4400407"/>
              <a:ext cx="914400" cy="8128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0" name="Rectangle 8" descr="Ausgefüllte Rauten"/>
            <p:cNvSpPr>
              <a:spLocks noChangeArrowheads="1"/>
            </p:cNvSpPr>
            <p:nvPr/>
          </p:nvSpPr>
          <p:spPr bwMode="auto">
            <a:xfrm>
              <a:off x="641689" y="2819257"/>
              <a:ext cx="230187" cy="2392362"/>
            </a:xfrm>
            <a:prstGeom prst="rect">
              <a:avLst/>
            </a:prstGeom>
            <a:pattFill prst="solidDmnd">
              <a:fgClr>
                <a:srgbClr val="EAEAEA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Rectangle 9" descr="60%"/>
            <p:cNvSpPr>
              <a:spLocks noChangeArrowheads="1"/>
            </p:cNvSpPr>
            <p:nvPr/>
          </p:nvSpPr>
          <p:spPr bwMode="auto">
            <a:xfrm>
              <a:off x="549614" y="2819257"/>
              <a:ext cx="87312" cy="2393950"/>
            </a:xfrm>
            <a:prstGeom prst="rect">
              <a:avLst/>
            </a:prstGeom>
            <a:pattFill prst="pct60">
              <a:fgClr>
                <a:srgbClr val="FFFFCC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Line 10"/>
            <p:cNvSpPr>
              <a:spLocks noChangeShapeType="1"/>
            </p:cNvSpPr>
            <p:nvPr/>
          </p:nvSpPr>
          <p:spPr bwMode="auto">
            <a:xfrm>
              <a:off x="1802151" y="5438632"/>
              <a:ext cx="0" cy="341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3" name="Line 11"/>
            <p:cNvSpPr>
              <a:spLocks noChangeShapeType="1"/>
            </p:cNvSpPr>
            <p:nvPr/>
          </p:nvSpPr>
          <p:spPr bwMode="auto">
            <a:xfrm flipV="1">
              <a:off x="886164" y="5584682"/>
              <a:ext cx="91598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4" name="Line 12"/>
            <p:cNvSpPr>
              <a:spLocks noChangeShapeType="1"/>
            </p:cNvSpPr>
            <p:nvPr/>
          </p:nvSpPr>
          <p:spPr bwMode="auto">
            <a:xfrm>
              <a:off x="878226" y="5432282"/>
              <a:ext cx="0" cy="3302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5" name="Line 13"/>
            <p:cNvSpPr>
              <a:spLocks noChangeShapeType="1"/>
            </p:cNvSpPr>
            <p:nvPr/>
          </p:nvSpPr>
          <p:spPr bwMode="auto">
            <a:xfrm>
              <a:off x="1884701" y="5438632"/>
              <a:ext cx="0" cy="341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6" name="Line 14"/>
            <p:cNvSpPr>
              <a:spLocks noChangeShapeType="1"/>
            </p:cNvSpPr>
            <p:nvPr/>
          </p:nvSpPr>
          <p:spPr bwMode="auto">
            <a:xfrm>
              <a:off x="646451" y="5583094"/>
              <a:ext cx="231775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7" name="Line 15"/>
            <p:cNvSpPr>
              <a:spLocks noChangeShapeType="1"/>
            </p:cNvSpPr>
            <p:nvPr/>
          </p:nvSpPr>
          <p:spPr bwMode="auto">
            <a:xfrm>
              <a:off x="649626" y="5427519"/>
              <a:ext cx="0" cy="3317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" name="Line 16"/>
            <p:cNvSpPr>
              <a:spLocks noChangeShapeType="1"/>
            </p:cNvSpPr>
            <p:nvPr/>
          </p:nvSpPr>
          <p:spPr bwMode="auto">
            <a:xfrm>
              <a:off x="554376" y="5425932"/>
              <a:ext cx="0" cy="3302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" name="Text Box 17"/>
            <p:cNvSpPr txBox="1">
              <a:spLocks noChangeArrowheads="1"/>
            </p:cNvSpPr>
            <p:nvPr/>
          </p:nvSpPr>
          <p:spPr bwMode="auto">
            <a:xfrm>
              <a:off x="1154451" y="5827568"/>
              <a:ext cx="387350" cy="210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100"/>
                <a:t>24 cm</a:t>
              </a:r>
            </a:p>
          </p:txBody>
        </p:sp>
        <p:sp>
          <p:nvSpPr>
            <p:cNvPr id="70" name="Text Box 18"/>
            <p:cNvSpPr txBox="1">
              <a:spLocks noChangeArrowheads="1"/>
            </p:cNvSpPr>
            <p:nvPr/>
          </p:nvSpPr>
          <p:spPr bwMode="auto">
            <a:xfrm>
              <a:off x="1058254" y="5197018"/>
              <a:ext cx="474662" cy="460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800" dirty="0"/>
                <a:t>d</a:t>
              </a:r>
            </a:p>
          </p:txBody>
        </p:sp>
        <p:sp>
          <p:nvSpPr>
            <p:cNvPr id="72" name="Text Box 20"/>
            <p:cNvSpPr txBox="1">
              <a:spLocks noChangeArrowheads="1"/>
            </p:cNvSpPr>
            <p:nvPr/>
          </p:nvSpPr>
          <p:spPr bwMode="auto">
            <a:xfrm>
              <a:off x="694076" y="5837094"/>
              <a:ext cx="327025" cy="210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100"/>
                <a:t>4 cm</a:t>
              </a:r>
            </a:p>
          </p:txBody>
        </p:sp>
        <p:sp>
          <p:nvSpPr>
            <p:cNvPr id="73" name="Text Box 21"/>
            <p:cNvSpPr txBox="1">
              <a:spLocks noChangeArrowheads="1"/>
            </p:cNvSpPr>
            <p:nvPr/>
          </p:nvSpPr>
          <p:spPr bwMode="auto">
            <a:xfrm>
              <a:off x="333714" y="5833919"/>
              <a:ext cx="327025" cy="210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100"/>
                <a:t>2 cm</a:t>
              </a:r>
            </a:p>
          </p:txBody>
        </p:sp>
        <p:sp>
          <p:nvSpPr>
            <p:cNvPr id="74" name="Rectangle 22"/>
            <p:cNvSpPr>
              <a:spLocks noChangeArrowheads="1"/>
            </p:cNvSpPr>
            <p:nvPr/>
          </p:nvSpPr>
          <p:spPr bwMode="auto">
            <a:xfrm>
              <a:off x="4035441" y="2863707"/>
              <a:ext cx="92075" cy="23939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5" name="Rectangle 23"/>
            <p:cNvSpPr>
              <a:spLocks noChangeArrowheads="1"/>
            </p:cNvSpPr>
            <p:nvPr/>
          </p:nvSpPr>
          <p:spPr bwMode="auto">
            <a:xfrm>
              <a:off x="3124216" y="2865294"/>
              <a:ext cx="914400" cy="76835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3124216" y="3633644"/>
              <a:ext cx="915988" cy="804863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3124216" y="4444857"/>
              <a:ext cx="914400" cy="8128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8" name="Line 26"/>
            <p:cNvSpPr>
              <a:spLocks noChangeShapeType="1"/>
            </p:cNvSpPr>
            <p:nvPr/>
          </p:nvSpPr>
          <p:spPr bwMode="auto">
            <a:xfrm>
              <a:off x="4048141" y="5483082"/>
              <a:ext cx="0" cy="341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9" name="Line 27"/>
            <p:cNvSpPr>
              <a:spLocks noChangeShapeType="1"/>
            </p:cNvSpPr>
            <p:nvPr/>
          </p:nvSpPr>
          <p:spPr bwMode="auto">
            <a:xfrm flipV="1">
              <a:off x="3132154" y="5629132"/>
              <a:ext cx="91598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" name="Line 28"/>
            <p:cNvSpPr>
              <a:spLocks noChangeShapeType="1"/>
            </p:cNvSpPr>
            <p:nvPr/>
          </p:nvSpPr>
          <p:spPr bwMode="auto">
            <a:xfrm>
              <a:off x="3124216" y="5476732"/>
              <a:ext cx="0" cy="3302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" name="Line 29"/>
            <p:cNvSpPr>
              <a:spLocks noChangeShapeType="1"/>
            </p:cNvSpPr>
            <p:nvPr/>
          </p:nvSpPr>
          <p:spPr bwMode="auto">
            <a:xfrm>
              <a:off x="4130691" y="5483082"/>
              <a:ext cx="0" cy="341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2" name="Line 30"/>
            <p:cNvSpPr>
              <a:spLocks noChangeShapeType="1"/>
            </p:cNvSpPr>
            <p:nvPr/>
          </p:nvSpPr>
          <p:spPr bwMode="auto">
            <a:xfrm>
              <a:off x="2821004" y="5627544"/>
              <a:ext cx="303212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Line 31"/>
            <p:cNvSpPr>
              <a:spLocks noChangeShapeType="1"/>
            </p:cNvSpPr>
            <p:nvPr/>
          </p:nvSpPr>
          <p:spPr bwMode="auto">
            <a:xfrm>
              <a:off x="2813066" y="5471969"/>
              <a:ext cx="0" cy="3317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Text Box 32"/>
            <p:cNvSpPr txBox="1">
              <a:spLocks noChangeArrowheads="1"/>
            </p:cNvSpPr>
            <p:nvPr/>
          </p:nvSpPr>
          <p:spPr bwMode="auto">
            <a:xfrm>
              <a:off x="3400441" y="5872019"/>
              <a:ext cx="387350" cy="210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100"/>
                <a:t>24 cm</a:t>
              </a:r>
            </a:p>
          </p:txBody>
        </p:sp>
        <p:sp>
          <p:nvSpPr>
            <p:cNvPr id="85" name="Text Box 33"/>
            <p:cNvSpPr txBox="1">
              <a:spLocks noChangeArrowheads="1"/>
            </p:cNvSpPr>
            <p:nvPr/>
          </p:nvSpPr>
          <p:spPr bwMode="auto">
            <a:xfrm>
              <a:off x="3344084" y="5197018"/>
              <a:ext cx="474662" cy="460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800" dirty="0"/>
                <a:t>d</a:t>
              </a:r>
            </a:p>
          </p:txBody>
        </p:sp>
        <p:sp>
          <p:nvSpPr>
            <p:cNvPr id="86" name="Text Box 34"/>
            <p:cNvSpPr txBox="1">
              <a:spLocks noChangeArrowheads="1"/>
            </p:cNvSpPr>
            <p:nvPr/>
          </p:nvSpPr>
          <p:spPr bwMode="auto">
            <a:xfrm>
              <a:off x="2833704" y="5865669"/>
              <a:ext cx="327025" cy="210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100"/>
                <a:t>6 cm</a:t>
              </a:r>
            </a:p>
          </p:txBody>
        </p:sp>
        <p:sp>
          <p:nvSpPr>
            <p:cNvPr id="87" name="Rectangle 35"/>
            <p:cNvSpPr>
              <a:spLocks noChangeArrowheads="1"/>
            </p:cNvSpPr>
            <p:nvPr/>
          </p:nvSpPr>
          <p:spPr bwMode="auto">
            <a:xfrm>
              <a:off x="2797191" y="3254232"/>
              <a:ext cx="319088" cy="285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8" name="Rectangle 36" descr="Konturierte Raute"/>
            <p:cNvSpPr>
              <a:spLocks noChangeArrowheads="1"/>
            </p:cNvSpPr>
            <p:nvPr/>
          </p:nvSpPr>
          <p:spPr bwMode="auto">
            <a:xfrm rot="10800000">
              <a:off x="2798779" y="3546332"/>
              <a:ext cx="317500" cy="1343025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9" name="Rectangle 37" descr="Konturierte Raute"/>
            <p:cNvSpPr>
              <a:spLocks noChangeArrowheads="1"/>
            </p:cNvSpPr>
            <p:nvPr/>
          </p:nvSpPr>
          <p:spPr bwMode="auto">
            <a:xfrm>
              <a:off x="2797191" y="2866882"/>
              <a:ext cx="319088" cy="379412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0" name="Line 38"/>
            <p:cNvSpPr>
              <a:spLocks noChangeShapeType="1"/>
            </p:cNvSpPr>
            <p:nvPr/>
          </p:nvSpPr>
          <p:spPr bwMode="auto">
            <a:xfrm rot="-5400000">
              <a:off x="2813066" y="3238357"/>
              <a:ext cx="285750" cy="317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1" name="Line 39"/>
            <p:cNvSpPr>
              <a:spLocks noChangeShapeType="1"/>
            </p:cNvSpPr>
            <p:nvPr/>
          </p:nvSpPr>
          <p:spPr bwMode="auto">
            <a:xfrm rot="16200000" flipV="1">
              <a:off x="2815448" y="3242325"/>
              <a:ext cx="279400" cy="315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" name="Rectangle 40"/>
            <p:cNvSpPr>
              <a:spLocks noChangeArrowheads="1"/>
            </p:cNvSpPr>
            <p:nvPr/>
          </p:nvSpPr>
          <p:spPr bwMode="auto">
            <a:xfrm>
              <a:off x="2797191" y="4889357"/>
              <a:ext cx="319088" cy="2873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" name="Line 41"/>
            <p:cNvSpPr>
              <a:spLocks noChangeShapeType="1"/>
            </p:cNvSpPr>
            <p:nvPr/>
          </p:nvSpPr>
          <p:spPr bwMode="auto">
            <a:xfrm rot="-5400000">
              <a:off x="2812272" y="4874276"/>
              <a:ext cx="287337" cy="317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4" name="Line 42"/>
            <p:cNvSpPr>
              <a:spLocks noChangeShapeType="1"/>
            </p:cNvSpPr>
            <p:nvPr/>
          </p:nvSpPr>
          <p:spPr bwMode="auto">
            <a:xfrm rot="16200000" flipV="1">
              <a:off x="2813860" y="4879038"/>
              <a:ext cx="282575" cy="315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5" name="Rectangle 43" descr="Konturierte Raute"/>
            <p:cNvSpPr>
              <a:spLocks noChangeArrowheads="1"/>
            </p:cNvSpPr>
            <p:nvPr/>
          </p:nvSpPr>
          <p:spPr bwMode="auto">
            <a:xfrm>
              <a:off x="2797191" y="5187807"/>
              <a:ext cx="319088" cy="69850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6" name="Rectangle 44"/>
            <p:cNvSpPr>
              <a:spLocks noChangeArrowheads="1"/>
            </p:cNvSpPr>
            <p:nvPr/>
          </p:nvSpPr>
          <p:spPr bwMode="auto">
            <a:xfrm>
              <a:off x="2736866" y="2860532"/>
              <a:ext cx="42863" cy="24034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97" name="Group 45"/>
            <p:cNvGrpSpPr>
              <a:grpSpLocks/>
            </p:cNvGrpSpPr>
            <p:nvPr/>
          </p:nvGrpSpPr>
          <p:grpSpPr bwMode="auto">
            <a:xfrm>
              <a:off x="2695591" y="3320907"/>
              <a:ext cx="42863" cy="147637"/>
              <a:chOff x="3718" y="1473"/>
              <a:chExt cx="19" cy="93"/>
            </a:xfrm>
          </p:grpSpPr>
          <p:sp>
            <p:nvSpPr>
              <p:cNvPr id="98" name="Rectangle 46"/>
              <p:cNvSpPr>
                <a:spLocks noChangeArrowheads="1"/>
              </p:cNvSpPr>
              <p:nvPr/>
            </p:nvSpPr>
            <p:spPr bwMode="auto">
              <a:xfrm rot="-21600000">
                <a:off x="3718" y="1473"/>
                <a:ext cx="19" cy="93"/>
              </a:xfrm>
              <a:prstGeom prst="rect">
                <a:avLst/>
              </a:prstGeom>
              <a:noFill/>
              <a:ln w="444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9" name="Line 47"/>
              <p:cNvSpPr>
                <a:spLocks noChangeShapeType="1"/>
              </p:cNvSpPr>
              <p:nvPr/>
            </p:nvSpPr>
            <p:spPr bwMode="auto">
              <a:xfrm rot="-21600000">
                <a:off x="3719" y="1475"/>
                <a:ext cx="16" cy="87"/>
              </a:xfrm>
              <a:prstGeom prst="line">
                <a:avLst/>
              </a:prstGeom>
              <a:noFill/>
              <a:ln w="444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Line 48"/>
              <p:cNvSpPr>
                <a:spLocks noChangeShapeType="1"/>
              </p:cNvSpPr>
              <p:nvPr/>
            </p:nvSpPr>
            <p:spPr bwMode="auto">
              <a:xfrm flipH="1">
                <a:off x="3719" y="1475"/>
                <a:ext cx="16" cy="87"/>
              </a:xfrm>
              <a:prstGeom prst="line">
                <a:avLst/>
              </a:prstGeom>
              <a:noFill/>
              <a:ln w="444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101" name="Rectangle 49" descr="Krähenfüße"/>
            <p:cNvSpPr>
              <a:spLocks noChangeArrowheads="1"/>
            </p:cNvSpPr>
            <p:nvPr/>
          </p:nvSpPr>
          <p:spPr bwMode="auto">
            <a:xfrm>
              <a:off x="2659079" y="2871644"/>
              <a:ext cx="30162" cy="2389188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102" name="Group 50"/>
            <p:cNvGrpSpPr>
              <a:grpSpLocks/>
            </p:cNvGrpSpPr>
            <p:nvPr/>
          </p:nvGrpSpPr>
          <p:grpSpPr bwMode="auto">
            <a:xfrm>
              <a:off x="2692416" y="4944919"/>
              <a:ext cx="42863" cy="147638"/>
              <a:chOff x="3718" y="1473"/>
              <a:chExt cx="19" cy="93"/>
            </a:xfrm>
          </p:grpSpPr>
          <p:sp>
            <p:nvSpPr>
              <p:cNvPr id="103" name="Rectangle 51"/>
              <p:cNvSpPr>
                <a:spLocks noChangeArrowheads="1"/>
              </p:cNvSpPr>
              <p:nvPr/>
            </p:nvSpPr>
            <p:spPr bwMode="auto">
              <a:xfrm rot="-21600000">
                <a:off x="3718" y="1473"/>
                <a:ext cx="19" cy="93"/>
              </a:xfrm>
              <a:prstGeom prst="rect">
                <a:avLst/>
              </a:prstGeom>
              <a:noFill/>
              <a:ln w="444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4" name="Line 52"/>
              <p:cNvSpPr>
                <a:spLocks noChangeShapeType="1"/>
              </p:cNvSpPr>
              <p:nvPr/>
            </p:nvSpPr>
            <p:spPr bwMode="auto">
              <a:xfrm rot="-21600000">
                <a:off x="3719" y="1475"/>
                <a:ext cx="16" cy="87"/>
              </a:xfrm>
              <a:prstGeom prst="line">
                <a:avLst/>
              </a:prstGeom>
              <a:noFill/>
              <a:ln w="444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5" name="Line 53"/>
              <p:cNvSpPr>
                <a:spLocks noChangeShapeType="1"/>
              </p:cNvSpPr>
              <p:nvPr/>
            </p:nvSpPr>
            <p:spPr bwMode="auto">
              <a:xfrm flipH="1">
                <a:off x="3719" y="1475"/>
                <a:ext cx="16" cy="87"/>
              </a:xfrm>
              <a:prstGeom prst="line">
                <a:avLst/>
              </a:prstGeom>
              <a:noFill/>
              <a:ln w="444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106" name="Line 54"/>
            <p:cNvSpPr>
              <a:spLocks noChangeShapeType="1"/>
            </p:cNvSpPr>
            <p:nvPr/>
          </p:nvSpPr>
          <p:spPr bwMode="auto">
            <a:xfrm>
              <a:off x="2787666" y="2868469"/>
              <a:ext cx="0" cy="23971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7" name="Text Box 55"/>
          <p:cNvSpPr txBox="1">
            <a:spLocks noChangeArrowheads="1"/>
          </p:cNvSpPr>
          <p:nvPr/>
        </p:nvSpPr>
        <p:spPr bwMode="auto">
          <a:xfrm>
            <a:off x="2764484" y="6086009"/>
            <a:ext cx="2550821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2100" dirty="0"/>
              <a:t>Innendämmung mit Holzständern und Dampfbremse</a:t>
            </a:r>
          </a:p>
        </p:txBody>
      </p:sp>
      <p:sp>
        <p:nvSpPr>
          <p:cNvPr id="108" name="Text Box 56"/>
          <p:cNvSpPr txBox="1">
            <a:spLocks noChangeArrowheads="1"/>
          </p:cNvSpPr>
          <p:nvPr/>
        </p:nvSpPr>
        <p:spPr bwMode="auto">
          <a:xfrm>
            <a:off x="4666564" y="3217601"/>
            <a:ext cx="2153532" cy="75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/>
          <a:p>
            <a:r>
              <a:rPr lang="de-DE" altLang="de-DE" sz="2100" dirty="0"/>
              <a:t>von oben</a:t>
            </a:r>
          </a:p>
          <a:p>
            <a:r>
              <a:rPr lang="de-DE" altLang="de-DE" sz="2100" dirty="0"/>
              <a:t>betrachtet</a:t>
            </a:r>
          </a:p>
        </p:txBody>
      </p:sp>
      <p:pic>
        <p:nvPicPr>
          <p:cNvPr id="10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367" y="1679076"/>
            <a:ext cx="2906232" cy="300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" name="Textfeld 111"/>
          <p:cNvSpPr txBox="1"/>
          <p:nvPr/>
        </p:nvSpPr>
        <p:spPr>
          <a:xfrm>
            <a:off x="498347" y="7203914"/>
            <a:ext cx="8823443" cy="320768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de-DE" sz="1400" dirty="0" smtClean="0"/>
              <a:t>Quelle: </a:t>
            </a:r>
            <a:r>
              <a:rPr lang="de-DE" sz="1400" dirty="0"/>
              <a:t>IWU, Energiesparinformationen Nr. 11</a:t>
            </a:r>
          </a:p>
        </p:txBody>
      </p:sp>
    </p:spTree>
    <p:extLst>
      <p:ext uri="{BB962C8B-B14F-4D97-AF65-F5344CB8AC3E}">
        <p14:creationId xmlns:p14="http://schemas.microsoft.com/office/powerpoint/2010/main" val="393324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Maßnahmen Gebäudehülle</a:t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2" descr="C:\Dokumente und Einstellungen\Bernhard\Eigene Dateien\2. PRIVAT\1. FOTOS\Eifelstraße 23\Ansichten\Vorlagen\Rückansicht1 al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860" y="1785343"/>
            <a:ext cx="1261273" cy="494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112_121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6" y="2646730"/>
            <a:ext cx="3020909" cy="379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5309" y="880673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Fenster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69847" y="1763824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Erneuerung der Fenster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753929" y="2882825"/>
            <a:ext cx="4938691" cy="329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306" tIns="52153" rIns="104306" bIns="52153">
            <a:spAutoFit/>
          </a:bodyPr>
          <a:lstStyle/>
          <a:p>
            <a:pPr marL="391146" indent="-391146">
              <a:buFont typeface="Arial" pitchFamily="34" charset="0"/>
              <a:buChar char="•"/>
            </a:pPr>
            <a:r>
              <a:rPr lang="de-DE" altLang="de-DE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Wärmeschutzverglasung	</a:t>
            </a:r>
            <a:br>
              <a:rPr lang="de-DE" altLang="de-DE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altLang="de-DE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bei Fenstererneuerung</a:t>
            </a:r>
          </a:p>
          <a:p>
            <a:pPr marL="391146" indent="-391146">
              <a:buFont typeface="Arial" pitchFamily="34" charset="0"/>
              <a:buChar char="•"/>
            </a:pPr>
            <a:endParaRPr lang="de-DE" altLang="de-DE" sz="2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91146" indent="-391146">
              <a:buFont typeface="Arial" pitchFamily="34" charset="0"/>
              <a:buChar char="•"/>
            </a:pPr>
            <a:r>
              <a:rPr lang="de-DE" altLang="de-DE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Kosten  250-500 € pro m</a:t>
            </a:r>
            <a:r>
              <a:rPr lang="de-DE" altLang="de-DE" sz="23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</a:t>
            </a:r>
            <a:r>
              <a:rPr lang="de-DE" altLang="de-DE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 nach Qualität von Verglasung und Rahmen</a:t>
            </a:r>
          </a:p>
          <a:p>
            <a:pPr marL="391146" indent="-391146">
              <a:buFont typeface="Arial" pitchFamily="34" charset="0"/>
              <a:buChar char="•"/>
            </a:pPr>
            <a:endParaRPr lang="de-DE" altLang="de-DE" sz="2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91146" indent="-391146">
              <a:buFont typeface="Arial" pitchFamily="34" charset="0"/>
              <a:buChar char="•"/>
            </a:pPr>
            <a:r>
              <a:rPr lang="de-DE" altLang="de-DE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3-fach-Verglasung kaum teurer als 2-fach-Verglasung</a:t>
            </a:r>
          </a:p>
        </p:txBody>
      </p:sp>
      <p:sp>
        <p:nvSpPr>
          <p:cNvPr id="10" name="Textfeld 3"/>
          <p:cNvSpPr txBox="1">
            <a:spLocks noChangeArrowheads="1"/>
          </p:cNvSpPr>
          <p:nvPr/>
        </p:nvSpPr>
        <p:spPr bwMode="auto">
          <a:xfrm>
            <a:off x="576618" y="7199227"/>
            <a:ext cx="7706777" cy="32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dirty="0">
                <a:solidFill>
                  <a:srgbClr val="000000"/>
                </a:solidFill>
              </a:rPr>
              <a:t>Fotos: Bernhard Andre</a:t>
            </a:r>
          </a:p>
        </p:txBody>
      </p:sp>
    </p:spTree>
    <p:extLst>
      <p:ext uri="{BB962C8B-B14F-4D97-AF65-F5344CB8AC3E}">
        <p14:creationId xmlns:p14="http://schemas.microsoft.com/office/powerpoint/2010/main" val="292134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786809" y="1652607"/>
            <a:ext cx="8591107" cy="5065712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sz="4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Wer </a:t>
            </a:r>
            <a:r>
              <a:rPr lang="de-DE" sz="4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wissen will, wie viel Energie und Kosten er einsparen kann… 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sz="4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…der muss als erstes wissen wie viel er aktuell verbraucht und was er dafür zahlt.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endParaRPr lang="de-DE" sz="41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sz="4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Wer weiß das? </a:t>
            </a:r>
          </a:p>
          <a:p>
            <a:pPr>
              <a:buClr>
                <a:srgbClr val="FF3300"/>
              </a:buClr>
              <a:buFont typeface="Wingdings" pitchFamily="2" charset="2"/>
              <a:buChar char="§"/>
            </a:pPr>
            <a:endParaRPr lang="de-DE" sz="2100" b="1" dirty="0"/>
          </a:p>
        </p:txBody>
      </p:sp>
    </p:spTree>
    <p:extLst>
      <p:ext uri="{BB962C8B-B14F-4D97-AF65-F5344CB8AC3E}">
        <p14:creationId xmlns:p14="http://schemas.microsoft.com/office/powerpoint/2010/main" val="156673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56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56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56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06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Maßnahmen Gebäudehülle</a:t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5309" y="880673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Fenster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69847" y="1763824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Luftdichter Fenstereinbau</a:t>
            </a:r>
          </a:p>
        </p:txBody>
      </p:sp>
      <p:sp>
        <p:nvSpPr>
          <p:cNvPr id="10" name="Textfeld 3"/>
          <p:cNvSpPr txBox="1">
            <a:spLocks noChangeArrowheads="1"/>
          </p:cNvSpPr>
          <p:nvPr/>
        </p:nvSpPr>
        <p:spPr bwMode="auto">
          <a:xfrm>
            <a:off x="576618" y="7199227"/>
            <a:ext cx="7706777" cy="32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dirty="0">
                <a:solidFill>
                  <a:srgbClr val="000000"/>
                </a:solidFill>
              </a:rPr>
              <a:t>Fotos: VZ RLP</a:t>
            </a:r>
          </a:p>
        </p:txBody>
      </p:sp>
      <p:pic>
        <p:nvPicPr>
          <p:cNvPr id="11" name="Picture 3" descr="P101013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18" y="2509098"/>
            <a:ext cx="5327030" cy="40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95" y="2509097"/>
            <a:ext cx="3731999" cy="243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417395" y="5458301"/>
            <a:ext cx="3785443" cy="91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1065" tIns="41065" rIns="41065" bIns="41065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445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de-DE" altLang="de-DE" sz="32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PU-Schaum ergibt </a:t>
            </a:r>
            <a:r>
              <a:rPr lang="de-DE" altLang="de-DE" sz="3200" b="1" baseline="-25000" dirty="0">
                <a:solidFill>
                  <a:srgbClr val="C00000"/>
                </a:solidFill>
                <a:latin typeface="Arial" charset="0"/>
              </a:rPr>
              <a:t>keinen </a:t>
            </a:r>
            <a:r>
              <a:rPr lang="de-DE" altLang="de-DE" sz="32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luftdichten Einbau!!</a:t>
            </a:r>
          </a:p>
        </p:txBody>
      </p:sp>
    </p:spTree>
    <p:extLst>
      <p:ext uri="{BB962C8B-B14F-4D97-AF65-F5344CB8AC3E}">
        <p14:creationId xmlns:p14="http://schemas.microsoft.com/office/powerpoint/2010/main" val="30166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Maßnahmen Gebäudehülle</a:t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440283" y="880673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Dach</a:t>
            </a: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477585" y="2347059"/>
            <a:ext cx="9870505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521528" indent="-521528" algn="l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3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Dämmung von der Oberseite (Kaltseite), Dicke ca. 20-24 cm</a:t>
            </a:r>
          </a:p>
          <a:p>
            <a:pPr marL="521528" indent="-521528" algn="l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3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Mindest</a:t>
            </a:r>
            <a:r>
              <a:rPr lang="de-DE" sz="23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U-Wert </a:t>
            </a:r>
            <a:r>
              <a:rPr lang="de-DE" sz="23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EnEV</a:t>
            </a:r>
            <a:r>
              <a:rPr lang="de-DE" sz="23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= 0,24 W/m²K</a:t>
            </a:r>
          </a:p>
          <a:p>
            <a:pPr marL="521528" indent="-521528" algn="l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sz="23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Mindest</a:t>
            </a:r>
            <a:r>
              <a:rPr lang="de-DE" sz="23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 U-Wert KfW  = 0,14 W/m²K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2466" y="4243686"/>
            <a:ext cx="3521990" cy="249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"/>
          <p:cNvSpPr txBox="1">
            <a:spLocks noChangeArrowheads="1"/>
          </p:cNvSpPr>
          <p:nvPr/>
        </p:nvSpPr>
        <p:spPr bwMode="auto">
          <a:xfrm>
            <a:off x="576618" y="7209860"/>
            <a:ext cx="7706777" cy="32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dirty="0">
                <a:solidFill>
                  <a:srgbClr val="000000"/>
                </a:solidFill>
              </a:rPr>
              <a:t>Fotos: Bernhard Andre und Rainer Winkels</a:t>
            </a:r>
          </a:p>
        </p:txBody>
      </p:sp>
      <p:pic>
        <p:nvPicPr>
          <p:cNvPr id="85401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73" y="4243686"/>
            <a:ext cx="3284607" cy="248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69847" y="1763824"/>
            <a:ext cx="886822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Dämmung der Obersten Geschossdecke</a:t>
            </a:r>
          </a:p>
        </p:txBody>
      </p:sp>
    </p:spTree>
    <p:extLst>
      <p:ext uri="{BB962C8B-B14F-4D97-AF65-F5344CB8AC3E}">
        <p14:creationId xmlns:p14="http://schemas.microsoft.com/office/powerpoint/2010/main" val="226579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Maßnahmen Gebäudehülle</a:t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44170" y="880673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Dach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9847" y="1763824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Dämmung der Dachflächen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520" y="1889103"/>
            <a:ext cx="2397953" cy="226346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009" y="4456246"/>
            <a:ext cx="3163464" cy="2236874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637790" y="2659571"/>
            <a:ext cx="2299767" cy="801634"/>
            <a:chOff x="1354015" y="2201863"/>
            <a:chExt cx="1966547" cy="727075"/>
          </a:xfrm>
        </p:grpSpPr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3111012" y="2479675"/>
              <a:ext cx="2095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800"/>
                <a:t>d</a:t>
              </a:r>
            </a:p>
          </p:txBody>
        </p:sp>
        <p:sp>
          <p:nvSpPr>
            <p:cNvPr id="9" name="Rectangle 34"/>
            <p:cNvSpPr>
              <a:spLocks noChangeArrowheads="1"/>
            </p:cNvSpPr>
            <p:nvPr/>
          </p:nvSpPr>
          <p:spPr bwMode="auto">
            <a:xfrm rot="5400000">
              <a:off x="2442797" y="2557952"/>
              <a:ext cx="457200" cy="2022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Rectangle 35" descr="Konturierte Raute"/>
            <p:cNvSpPr>
              <a:spLocks noChangeArrowheads="1"/>
            </p:cNvSpPr>
            <p:nvPr/>
          </p:nvSpPr>
          <p:spPr bwMode="auto">
            <a:xfrm rot="16200000">
              <a:off x="1862565" y="2184340"/>
              <a:ext cx="455613" cy="951035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Rectangle 36" descr="Konturierte Raute"/>
            <p:cNvSpPr>
              <a:spLocks noChangeArrowheads="1"/>
            </p:cNvSpPr>
            <p:nvPr/>
          </p:nvSpPr>
          <p:spPr bwMode="auto">
            <a:xfrm rot="5400000">
              <a:off x="2683120" y="2524248"/>
              <a:ext cx="457200" cy="269631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Rectangle 37" descr="Horizontal dunkel"/>
            <p:cNvSpPr>
              <a:spLocks noChangeArrowheads="1"/>
            </p:cNvSpPr>
            <p:nvPr/>
          </p:nvSpPr>
          <p:spPr bwMode="auto">
            <a:xfrm rot="5400000">
              <a:off x="2178844" y="1559597"/>
              <a:ext cx="42863" cy="1692520"/>
            </a:xfrm>
            <a:prstGeom prst="rect">
              <a:avLst/>
            </a:prstGeom>
            <a:pattFill prst="dkHorz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Rectangle 38" descr="Horizontal dunkel"/>
            <p:cNvSpPr>
              <a:spLocks noChangeArrowheads="1"/>
            </p:cNvSpPr>
            <p:nvPr/>
          </p:nvSpPr>
          <p:spPr bwMode="auto">
            <a:xfrm rot="5400000">
              <a:off x="2178844" y="2061247"/>
              <a:ext cx="42863" cy="1692520"/>
            </a:xfrm>
            <a:prstGeom prst="rect">
              <a:avLst/>
            </a:prstGeom>
            <a:pattFill prst="dkHorz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 rot="-16200000">
              <a:off x="2646302" y="2307798"/>
              <a:ext cx="42862" cy="104042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Line 40"/>
            <p:cNvSpPr>
              <a:spLocks noChangeShapeType="1"/>
            </p:cNvSpPr>
            <p:nvPr/>
          </p:nvSpPr>
          <p:spPr bwMode="auto">
            <a:xfrm rot="-16200000">
              <a:off x="2650149" y="2309935"/>
              <a:ext cx="38100" cy="98181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Line 41"/>
            <p:cNvSpPr>
              <a:spLocks noChangeShapeType="1"/>
            </p:cNvSpPr>
            <p:nvPr/>
          </p:nvSpPr>
          <p:spPr bwMode="auto">
            <a:xfrm rot="5400000" flipH="1">
              <a:off x="2650149" y="2309935"/>
              <a:ext cx="38100" cy="98181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" name="Line 42"/>
            <p:cNvSpPr>
              <a:spLocks noChangeShapeType="1"/>
            </p:cNvSpPr>
            <p:nvPr/>
          </p:nvSpPr>
          <p:spPr bwMode="auto">
            <a:xfrm>
              <a:off x="2570285" y="2430464"/>
              <a:ext cx="202223" cy="454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43"/>
            <p:cNvSpPr>
              <a:spLocks noChangeShapeType="1"/>
            </p:cNvSpPr>
            <p:nvPr/>
          </p:nvSpPr>
          <p:spPr bwMode="auto">
            <a:xfrm flipV="1">
              <a:off x="2570285" y="2430464"/>
              <a:ext cx="197827" cy="4524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Rectangle 44"/>
            <p:cNvSpPr>
              <a:spLocks noChangeArrowheads="1"/>
            </p:cNvSpPr>
            <p:nvPr/>
          </p:nvSpPr>
          <p:spPr bwMode="auto">
            <a:xfrm rot="5400000">
              <a:off x="1282945" y="2557219"/>
              <a:ext cx="457200" cy="20368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Line 45"/>
            <p:cNvSpPr>
              <a:spLocks noChangeShapeType="1"/>
            </p:cNvSpPr>
            <p:nvPr/>
          </p:nvSpPr>
          <p:spPr bwMode="auto">
            <a:xfrm>
              <a:off x="1409700" y="2430464"/>
              <a:ext cx="203689" cy="454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46"/>
            <p:cNvSpPr>
              <a:spLocks noChangeShapeType="1"/>
            </p:cNvSpPr>
            <p:nvPr/>
          </p:nvSpPr>
          <p:spPr bwMode="auto">
            <a:xfrm flipV="1">
              <a:off x="1409700" y="2430464"/>
              <a:ext cx="200758" cy="4524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Rectangle 47" descr="Konturierte Raute"/>
            <p:cNvSpPr>
              <a:spLocks noChangeArrowheads="1"/>
            </p:cNvSpPr>
            <p:nvPr/>
          </p:nvSpPr>
          <p:spPr bwMode="auto">
            <a:xfrm rot="5400000">
              <a:off x="1150327" y="2634152"/>
              <a:ext cx="457200" cy="49823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" name="Rectangle 48" descr="Krähenfüße"/>
            <p:cNvSpPr>
              <a:spLocks noChangeArrowheads="1"/>
            </p:cNvSpPr>
            <p:nvPr/>
          </p:nvSpPr>
          <p:spPr bwMode="auto">
            <a:xfrm rot="5400000">
              <a:off x="2181775" y="1465934"/>
              <a:ext cx="42862" cy="1692520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Rectangle 49"/>
            <p:cNvSpPr>
              <a:spLocks noChangeArrowheads="1"/>
            </p:cNvSpPr>
            <p:nvPr/>
          </p:nvSpPr>
          <p:spPr bwMode="auto">
            <a:xfrm rot="-16200000">
              <a:off x="1487916" y="2306944"/>
              <a:ext cx="42863" cy="102577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" name="Line 50"/>
            <p:cNvSpPr>
              <a:spLocks noChangeShapeType="1"/>
            </p:cNvSpPr>
            <p:nvPr/>
          </p:nvSpPr>
          <p:spPr bwMode="auto">
            <a:xfrm rot="-16200000">
              <a:off x="1489564" y="2309813"/>
              <a:ext cx="38100" cy="95250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Line 51"/>
            <p:cNvSpPr>
              <a:spLocks noChangeShapeType="1"/>
            </p:cNvSpPr>
            <p:nvPr/>
          </p:nvSpPr>
          <p:spPr bwMode="auto">
            <a:xfrm rot="5400000" flipH="1">
              <a:off x="1489564" y="2309813"/>
              <a:ext cx="38100" cy="95250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AutoShape 52"/>
            <p:cNvSpPr>
              <a:spLocks noChangeArrowheads="1"/>
            </p:cNvSpPr>
            <p:nvPr/>
          </p:nvSpPr>
          <p:spPr bwMode="auto">
            <a:xfrm rot="-72038">
              <a:off x="2943958" y="2203450"/>
              <a:ext cx="10550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" name="Rectangle 53"/>
            <p:cNvSpPr>
              <a:spLocks noChangeArrowheads="1"/>
            </p:cNvSpPr>
            <p:nvPr/>
          </p:nvSpPr>
          <p:spPr bwMode="auto">
            <a:xfrm rot="-205334">
              <a:off x="2715358" y="2255839"/>
              <a:ext cx="250580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" name="AutoShape 54"/>
            <p:cNvSpPr>
              <a:spLocks noChangeArrowheads="1"/>
            </p:cNvSpPr>
            <p:nvPr/>
          </p:nvSpPr>
          <p:spPr bwMode="auto">
            <a:xfrm rot="-15854">
              <a:off x="2661138" y="2203450"/>
              <a:ext cx="10550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" name="Rectangle 55"/>
            <p:cNvSpPr>
              <a:spLocks noChangeArrowheads="1"/>
            </p:cNvSpPr>
            <p:nvPr/>
          </p:nvSpPr>
          <p:spPr bwMode="auto">
            <a:xfrm rot="-205334">
              <a:off x="2432539" y="2255839"/>
              <a:ext cx="249115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" name="AutoShape 56"/>
            <p:cNvSpPr>
              <a:spLocks noChangeArrowheads="1"/>
            </p:cNvSpPr>
            <p:nvPr/>
          </p:nvSpPr>
          <p:spPr bwMode="auto">
            <a:xfrm rot="-15854">
              <a:off x="2375389" y="2205038"/>
              <a:ext cx="10550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" name="Rectangle 57"/>
            <p:cNvSpPr>
              <a:spLocks noChangeArrowheads="1"/>
            </p:cNvSpPr>
            <p:nvPr/>
          </p:nvSpPr>
          <p:spPr bwMode="auto">
            <a:xfrm rot="-205334">
              <a:off x="2146790" y="2257426"/>
              <a:ext cx="249115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" name="AutoShape 58"/>
            <p:cNvSpPr>
              <a:spLocks noChangeArrowheads="1"/>
            </p:cNvSpPr>
            <p:nvPr/>
          </p:nvSpPr>
          <p:spPr bwMode="auto">
            <a:xfrm rot="-15854">
              <a:off x="2094035" y="2201863"/>
              <a:ext cx="106973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4" name="Rectangle 59"/>
            <p:cNvSpPr>
              <a:spLocks noChangeArrowheads="1"/>
            </p:cNvSpPr>
            <p:nvPr/>
          </p:nvSpPr>
          <p:spPr bwMode="auto">
            <a:xfrm rot="-205334">
              <a:off x="1865436" y="2254251"/>
              <a:ext cx="249115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" name="AutoShape 60"/>
            <p:cNvSpPr>
              <a:spLocks noChangeArrowheads="1"/>
            </p:cNvSpPr>
            <p:nvPr/>
          </p:nvSpPr>
          <p:spPr bwMode="auto">
            <a:xfrm rot="-15854">
              <a:off x="1803889" y="2201863"/>
              <a:ext cx="10550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" name="Rectangle 61"/>
            <p:cNvSpPr>
              <a:spLocks noChangeArrowheads="1"/>
            </p:cNvSpPr>
            <p:nvPr/>
          </p:nvSpPr>
          <p:spPr bwMode="auto">
            <a:xfrm rot="-205334">
              <a:off x="1575290" y="2254251"/>
              <a:ext cx="249115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" name="Line 99"/>
            <p:cNvSpPr>
              <a:spLocks noChangeShapeType="1"/>
            </p:cNvSpPr>
            <p:nvPr/>
          </p:nvSpPr>
          <p:spPr bwMode="auto">
            <a:xfrm flipV="1">
              <a:off x="3086101" y="2427289"/>
              <a:ext cx="162658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100"/>
            <p:cNvSpPr>
              <a:spLocks noChangeShapeType="1"/>
            </p:cNvSpPr>
            <p:nvPr/>
          </p:nvSpPr>
          <p:spPr bwMode="auto">
            <a:xfrm flipV="1">
              <a:off x="3080239" y="2881314"/>
              <a:ext cx="159727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101"/>
            <p:cNvSpPr>
              <a:spLocks noChangeShapeType="1"/>
            </p:cNvSpPr>
            <p:nvPr/>
          </p:nvSpPr>
          <p:spPr bwMode="auto">
            <a:xfrm>
              <a:off x="3168162" y="2428875"/>
              <a:ext cx="0" cy="452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3861851" y="2657821"/>
            <a:ext cx="2414584" cy="1078181"/>
            <a:chOff x="3896458" y="2193925"/>
            <a:chExt cx="2064727" cy="977901"/>
          </a:xfrm>
        </p:grpSpPr>
        <p:sp>
          <p:nvSpPr>
            <p:cNvPr id="41" name="Rectangle 4"/>
            <p:cNvSpPr>
              <a:spLocks noChangeArrowheads="1"/>
            </p:cNvSpPr>
            <p:nvPr/>
          </p:nvSpPr>
          <p:spPr bwMode="auto">
            <a:xfrm rot="5400000">
              <a:off x="4987437" y="2550747"/>
              <a:ext cx="457200" cy="2007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" name="Rectangle 5" descr="Konturierte Raute"/>
            <p:cNvSpPr>
              <a:spLocks noChangeArrowheads="1"/>
            </p:cNvSpPr>
            <p:nvPr/>
          </p:nvSpPr>
          <p:spPr bwMode="auto">
            <a:xfrm rot="16200000">
              <a:off x="4406473" y="2176402"/>
              <a:ext cx="455612" cy="951035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" name="Rectangle 6" descr="Konturierte Raute"/>
            <p:cNvSpPr>
              <a:spLocks noChangeArrowheads="1"/>
            </p:cNvSpPr>
            <p:nvPr/>
          </p:nvSpPr>
          <p:spPr bwMode="auto">
            <a:xfrm rot="5400000">
              <a:off x="5227760" y="2515577"/>
              <a:ext cx="457200" cy="271096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" name="Rectangle 7" descr="Horizontal dunkel"/>
            <p:cNvSpPr>
              <a:spLocks noChangeArrowheads="1"/>
            </p:cNvSpPr>
            <p:nvPr/>
          </p:nvSpPr>
          <p:spPr bwMode="auto">
            <a:xfrm rot="5400000">
              <a:off x="4724217" y="1551659"/>
              <a:ext cx="42862" cy="1692519"/>
            </a:xfrm>
            <a:prstGeom prst="rect">
              <a:avLst/>
            </a:prstGeom>
            <a:pattFill prst="dkHorz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Rectangle 8" descr="Konturierte Raute"/>
            <p:cNvSpPr>
              <a:spLocks noChangeArrowheads="1"/>
            </p:cNvSpPr>
            <p:nvPr/>
          </p:nvSpPr>
          <p:spPr bwMode="auto">
            <a:xfrm rot="5400000">
              <a:off x="4648017" y="2135860"/>
              <a:ext cx="195262" cy="1692519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" name="Rectangle 9"/>
            <p:cNvSpPr>
              <a:spLocks noChangeArrowheads="1"/>
            </p:cNvSpPr>
            <p:nvPr/>
          </p:nvSpPr>
          <p:spPr bwMode="auto">
            <a:xfrm rot="-16200000">
              <a:off x="5191675" y="2301327"/>
              <a:ext cx="42863" cy="101111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7" name="Line 10"/>
            <p:cNvSpPr>
              <a:spLocks noChangeShapeType="1"/>
            </p:cNvSpPr>
            <p:nvPr/>
          </p:nvSpPr>
          <p:spPr bwMode="auto">
            <a:xfrm rot="-16200000">
              <a:off x="5194056" y="2301998"/>
              <a:ext cx="38100" cy="98181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8" name="Line 11"/>
            <p:cNvSpPr>
              <a:spLocks noChangeShapeType="1"/>
            </p:cNvSpPr>
            <p:nvPr/>
          </p:nvSpPr>
          <p:spPr bwMode="auto">
            <a:xfrm rot="5400000" flipH="1">
              <a:off x="5194056" y="2301998"/>
              <a:ext cx="38100" cy="98181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" name="Line 14"/>
            <p:cNvSpPr>
              <a:spLocks noChangeShapeType="1"/>
            </p:cNvSpPr>
            <p:nvPr/>
          </p:nvSpPr>
          <p:spPr bwMode="auto">
            <a:xfrm>
              <a:off x="5115659" y="2422526"/>
              <a:ext cx="200757" cy="454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Line 15"/>
            <p:cNvSpPr>
              <a:spLocks noChangeShapeType="1"/>
            </p:cNvSpPr>
            <p:nvPr/>
          </p:nvSpPr>
          <p:spPr bwMode="auto">
            <a:xfrm flipV="1">
              <a:off x="5115658" y="2422525"/>
              <a:ext cx="199292" cy="452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 rot="5400000">
              <a:off x="3828318" y="2550746"/>
              <a:ext cx="457200" cy="2007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" name="Line 17"/>
            <p:cNvSpPr>
              <a:spLocks noChangeShapeType="1"/>
            </p:cNvSpPr>
            <p:nvPr/>
          </p:nvSpPr>
          <p:spPr bwMode="auto">
            <a:xfrm>
              <a:off x="3956539" y="2422526"/>
              <a:ext cx="200758" cy="454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Line 18"/>
            <p:cNvSpPr>
              <a:spLocks noChangeShapeType="1"/>
            </p:cNvSpPr>
            <p:nvPr/>
          </p:nvSpPr>
          <p:spPr bwMode="auto">
            <a:xfrm flipV="1">
              <a:off x="3956539" y="2422525"/>
              <a:ext cx="197827" cy="452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Rectangle 19" descr="Konturierte Raute"/>
            <p:cNvSpPr>
              <a:spLocks noChangeArrowheads="1"/>
            </p:cNvSpPr>
            <p:nvPr/>
          </p:nvSpPr>
          <p:spPr bwMode="auto">
            <a:xfrm rot="5400000">
              <a:off x="3695701" y="2626214"/>
              <a:ext cx="457200" cy="49823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5" name="Rectangle 20" descr="Krähenfüße"/>
            <p:cNvSpPr>
              <a:spLocks noChangeArrowheads="1"/>
            </p:cNvSpPr>
            <p:nvPr/>
          </p:nvSpPr>
          <p:spPr bwMode="auto">
            <a:xfrm rot="5400000">
              <a:off x="4727881" y="1458730"/>
              <a:ext cx="42863" cy="1691054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Rectangle 21"/>
            <p:cNvSpPr>
              <a:spLocks noChangeArrowheads="1"/>
            </p:cNvSpPr>
            <p:nvPr/>
          </p:nvSpPr>
          <p:spPr bwMode="auto">
            <a:xfrm rot="-16200000">
              <a:off x="4032556" y="2298273"/>
              <a:ext cx="42862" cy="104042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7" name="Line 22"/>
            <p:cNvSpPr>
              <a:spLocks noChangeShapeType="1"/>
            </p:cNvSpPr>
            <p:nvPr/>
          </p:nvSpPr>
          <p:spPr bwMode="auto">
            <a:xfrm rot="-16200000">
              <a:off x="4034205" y="2301143"/>
              <a:ext cx="38100" cy="96715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8" name="Line 23"/>
            <p:cNvSpPr>
              <a:spLocks noChangeShapeType="1"/>
            </p:cNvSpPr>
            <p:nvPr/>
          </p:nvSpPr>
          <p:spPr bwMode="auto">
            <a:xfrm rot="5400000" flipH="1">
              <a:off x="4034205" y="2301143"/>
              <a:ext cx="38100" cy="96715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" name="AutoShape 24"/>
            <p:cNvSpPr>
              <a:spLocks noChangeArrowheads="1"/>
            </p:cNvSpPr>
            <p:nvPr/>
          </p:nvSpPr>
          <p:spPr bwMode="auto">
            <a:xfrm rot="-72038">
              <a:off x="5487867" y="2195513"/>
              <a:ext cx="10843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0" name="Rectangle 25"/>
            <p:cNvSpPr>
              <a:spLocks noChangeArrowheads="1"/>
            </p:cNvSpPr>
            <p:nvPr/>
          </p:nvSpPr>
          <p:spPr bwMode="auto">
            <a:xfrm rot="-205334">
              <a:off x="5259266" y="2247901"/>
              <a:ext cx="252046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AutoShape 26"/>
            <p:cNvSpPr>
              <a:spLocks noChangeArrowheads="1"/>
            </p:cNvSpPr>
            <p:nvPr/>
          </p:nvSpPr>
          <p:spPr bwMode="auto">
            <a:xfrm rot="-15854">
              <a:off x="5205047" y="2195513"/>
              <a:ext cx="10843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" name="Rectangle 27"/>
            <p:cNvSpPr>
              <a:spLocks noChangeArrowheads="1"/>
            </p:cNvSpPr>
            <p:nvPr/>
          </p:nvSpPr>
          <p:spPr bwMode="auto">
            <a:xfrm rot="-205334">
              <a:off x="4976447" y="2247901"/>
              <a:ext cx="249115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3" name="AutoShape 28"/>
            <p:cNvSpPr>
              <a:spLocks noChangeArrowheads="1"/>
            </p:cNvSpPr>
            <p:nvPr/>
          </p:nvSpPr>
          <p:spPr bwMode="auto">
            <a:xfrm rot="-15854">
              <a:off x="4919297" y="2197100"/>
              <a:ext cx="10843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Rectangle 29"/>
            <p:cNvSpPr>
              <a:spLocks noChangeArrowheads="1"/>
            </p:cNvSpPr>
            <p:nvPr/>
          </p:nvSpPr>
          <p:spPr bwMode="auto">
            <a:xfrm rot="-205334">
              <a:off x="4690697" y="2249489"/>
              <a:ext cx="249115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5" name="AutoShape 30"/>
            <p:cNvSpPr>
              <a:spLocks noChangeArrowheads="1"/>
            </p:cNvSpPr>
            <p:nvPr/>
          </p:nvSpPr>
          <p:spPr bwMode="auto">
            <a:xfrm rot="-15854">
              <a:off x="4639408" y="2193925"/>
              <a:ext cx="10550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6" name="Rectangle 31"/>
            <p:cNvSpPr>
              <a:spLocks noChangeArrowheads="1"/>
            </p:cNvSpPr>
            <p:nvPr/>
          </p:nvSpPr>
          <p:spPr bwMode="auto">
            <a:xfrm rot="-205334">
              <a:off x="4410808" y="2246314"/>
              <a:ext cx="250581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AutoShape 32"/>
            <p:cNvSpPr>
              <a:spLocks noChangeArrowheads="1"/>
            </p:cNvSpPr>
            <p:nvPr/>
          </p:nvSpPr>
          <p:spPr bwMode="auto">
            <a:xfrm rot="-15854">
              <a:off x="4347797" y="2193925"/>
              <a:ext cx="10843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8" name="Rectangle 33"/>
            <p:cNvSpPr>
              <a:spLocks noChangeArrowheads="1"/>
            </p:cNvSpPr>
            <p:nvPr/>
          </p:nvSpPr>
          <p:spPr bwMode="auto">
            <a:xfrm rot="-205334">
              <a:off x="4119197" y="2246314"/>
              <a:ext cx="249115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" name="Rectangle 89"/>
            <p:cNvSpPr>
              <a:spLocks noChangeArrowheads="1"/>
            </p:cNvSpPr>
            <p:nvPr/>
          </p:nvSpPr>
          <p:spPr bwMode="auto">
            <a:xfrm rot="-16200000">
              <a:off x="3926316" y="3054656"/>
              <a:ext cx="42862" cy="102577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0" name="Line 90"/>
            <p:cNvSpPr>
              <a:spLocks noChangeShapeType="1"/>
            </p:cNvSpPr>
            <p:nvPr/>
          </p:nvSpPr>
          <p:spPr bwMode="auto">
            <a:xfrm rot="-16200000">
              <a:off x="3928697" y="3056793"/>
              <a:ext cx="38100" cy="96715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" name="Line 91"/>
            <p:cNvSpPr>
              <a:spLocks noChangeShapeType="1"/>
            </p:cNvSpPr>
            <p:nvPr/>
          </p:nvSpPr>
          <p:spPr bwMode="auto">
            <a:xfrm rot="5400000" flipH="1">
              <a:off x="3928697" y="3056793"/>
              <a:ext cx="38100" cy="96715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2" name="Rectangle 92"/>
            <p:cNvSpPr>
              <a:spLocks noChangeArrowheads="1"/>
            </p:cNvSpPr>
            <p:nvPr/>
          </p:nvSpPr>
          <p:spPr bwMode="auto">
            <a:xfrm rot="-16200000">
              <a:off x="4589401" y="3049161"/>
              <a:ext cx="42863" cy="104042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3" name="Line 93"/>
            <p:cNvSpPr>
              <a:spLocks noChangeShapeType="1"/>
            </p:cNvSpPr>
            <p:nvPr/>
          </p:nvSpPr>
          <p:spPr bwMode="auto">
            <a:xfrm rot="-16200000">
              <a:off x="4593249" y="3051298"/>
              <a:ext cx="38100" cy="98181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4" name="Line 94"/>
            <p:cNvSpPr>
              <a:spLocks noChangeShapeType="1"/>
            </p:cNvSpPr>
            <p:nvPr/>
          </p:nvSpPr>
          <p:spPr bwMode="auto">
            <a:xfrm rot="5400000" flipH="1">
              <a:off x="4593249" y="3051298"/>
              <a:ext cx="38100" cy="98181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5" name="Rectangle 95"/>
            <p:cNvSpPr>
              <a:spLocks noChangeArrowheads="1"/>
            </p:cNvSpPr>
            <p:nvPr/>
          </p:nvSpPr>
          <p:spPr bwMode="auto">
            <a:xfrm rot="-16200000">
              <a:off x="5218052" y="3049161"/>
              <a:ext cx="42863" cy="104043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6" name="Line 96"/>
            <p:cNvSpPr>
              <a:spLocks noChangeShapeType="1"/>
            </p:cNvSpPr>
            <p:nvPr/>
          </p:nvSpPr>
          <p:spPr bwMode="auto">
            <a:xfrm rot="-16200000">
              <a:off x="5221898" y="3051298"/>
              <a:ext cx="38100" cy="98180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" name="Line 97"/>
            <p:cNvSpPr>
              <a:spLocks noChangeShapeType="1"/>
            </p:cNvSpPr>
            <p:nvPr/>
          </p:nvSpPr>
          <p:spPr bwMode="auto">
            <a:xfrm rot="5400000" flipH="1">
              <a:off x="5221898" y="3051298"/>
              <a:ext cx="38100" cy="98180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" name="Rectangle 98" descr="Horizontal dunkel"/>
            <p:cNvSpPr>
              <a:spLocks noChangeArrowheads="1"/>
            </p:cNvSpPr>
            <p:nvPr/>
          </p:nvSpPr>
          <p:spPr bwMode="auto">
            <a:xfrm rot="5400000">
              <a:off x="4724217" y="2304135"/>
              <a:ext cx="42862" cy="1692519"/>
            </a:xfrm>
            <a:prstGeom prst="rect">
              <a:avLst/>
            </a:prstGeom>
            <a:pattFill prst="dkHorz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9" name="Line 102"/>
            <p:cNvSpPr>
              <a:spLocks noChangeShapeType="1"/>
            </p:cNvSpPr>
            <p:nvPr/>
          </p:nvSpPr>
          <p:spPr bwMode="auto">
            <a:xfrm flipV="1">
              <a:off x="5621216" y="2420939"/>
              <a:ext cx="161192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" name="Line 103"/>
            <p:cNvSpPr>
              <a:spLocks noChangeShapeType="1"/>
            </p:cNvSpPr>
            <p:nvPr/>
          </p:nvSpPr>
          <p:spPr bwMode="auto">
            <a:xfrm>
              <a:off x="5701812" y="2422525"/>
              <a:ext cx="0" cy="452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" name="Line 104"/>
            <p:cNvSpPr>
              <a:spLocks noChangeShapeType="1"/>
            </p:cNvSpPr>
            <p:nvPr/>
          </p:nvSpPr>
          <p:spPr bwMode="auto">
            <a:xfrm flipV="1">
              <a:off x="5618285" y="3078164"/>
              <a:ext cx="159727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2" name="Line 105"/>
            <p:cNvSpPr>
              <a:spLocks noChangeShapeType="1"/>
            </p:cNvSpPr>
            <p:nvPr/>
          </p:nvSpPr>
          <p:spPr bwMode="auto">
            <a:xfrm>
              <a:off x="5701812" y="2879725"/>
              <a:ext cx="0" cy="196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Text Box 106"/>
            <p:cNvSpPr txBox="1">
              <a:spLocks noChangeArrowheads="1"/>
            </p:cNvSpPr>
            <p:nvPr/>
          </p:nvSpPr>
          <p:spPr bwMode="auto">
            <a:xfrm>
              <a:off x="5659316" y="2555875"/>
              <a:ext cx="301869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800"/>
                <a:t>d</a:t>
              </a:r>
              <a:endParaRPr lang="de-DE" altLang="de-DE" sz="1800" baseline="-25000"/>
            </a:p>
          </p:txBody>
        </p:sp>
      </p:grpSp>
      <p:grpSp>
        <p:nvGrpSpPr>
          <p:cNvPr id="84" name="Gruppieren 83"/>
          <p:cNvGrpSpPr/>
          <p:nvPr/>
        </p:nvGrpSpPr>
        <p:grpSpPr>
          <a:xfrm>
            <a:off x="2076190" y="4914820"/>
            <a:ext cx="2430007" cy="1058929"/>
            <a:chOff x="6490189" y="1990725"/>
            <a:chExt cx="2077916" cy="960439"/>
          </a:xfrm>
        </p:grpSpPr>
        <p:sp>
          <p:nvSpPr>
            <p:cNvPr id="85" name="Rectangle 62"/>
            <p:cNvSpPr>
              <a:spLocks noChangeArrowheads="1"/>
            </p:cNvSpPr>
            <p:nvPr/>
          </p:nvSpPr>
          <p:spPr bwMode="auto">
            <a:xfrm rot="5400000">
              <a:off x="7581168" y="2580910"/>
              <a:ext cx="457200" cy="2007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6" name="Rectangle 63" descr="Konturierte Raute"/>
            <p:cNvSpPr>
              <a:spLocks noChangeArrowheads="1"/>
            </p:cNvSpPr>
            <p:nvPr/>
          </p:nvSpPr>
          <p:spPr bwMode="auto">
            <a:xfrm rot="16200000">
              <a:off x="7000203" y="2208031"/>
              <a:ext cx="455613" cy="948103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7" name="Rectangle 64" descr="Konturierte Raute"/>
            <p:cNvSpPr>
              <a:spLocks noChangeArrowheads="1"/>
            </p:cNvSpPr>
            <p:nvPr/>
          </p:nvSpPr>
          <p:spPr bwMode="auto">
            <a:xfrm rot="5400000">
              <a:off x="7822223" y="2546473"/>
              <a:ext cx="457200" cy="269631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8" name="Rectangle 65" descr="Horizontal dunkel"/>
            <p:cNvSpPr>
              <a:spLocks noChangeArrowheads="1"/>
            </p:cNvSpPr>
            <p:nvPr/>
          </p:nvSpPr>
          <p:spPr bwMode="auto">
            <a:xfrm rot="5400000">
              <a:off x="7317215" y="2082740"/>
              <a:ext cx="42863" cy="1693985"/>
            </a:xfrm>
            <a:prstGeom prst="rect">
              <a:avLst/>
            </a:prstGeom>
            <a:pattFill prst="dkHorz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9" name="Rectangle 66"/>
            <p:cNvSpPr>
              <a:spLocks noChangeArrowheads="1"/>
            </p:cNvSpPr>
            <p:nvPr/>
          </p:nvSpPr>
          <p:spPr bwMode="auto">
            <a:xfrm rot="-16200000">
              <a:off x="7781009" y="2098126"/>
              <a:ext cx="42863" cy="101112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0" name="Line 67"/>
            <p:cNvSpPr>
              <a:spLocks noChangeShapeType="1"/>
            </p:cNvSpPr>
            <p:nvPr/>
          </p:nvSpPr>
          <p:spPr bwMode="auto">
            <a:xfrm rot="-16200000">
              <a:off x="7782659" y="2099531"/>
              <a:ext cx="38100" cy="96715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1" name="Line 68"/>
            <p:cNvSpPr>
              <a:spLocks noChangeShapeType="1"/>
            </p:cNvSpPr>
            <p:nvPr/>
          </p:nvSpPr>
          <p:spPr bwMode="auto">
            <a:xfrm rot="5400000" flipH="1">
              <a:off x="7782659" y="2099531"/>
              <a:ext cx="38100" cy="96715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" name="Line 69"/>
            <p:cNvSpPr>
              <a:spLocks noChangeShapeType="1"/>
            </p:cNvSpPr>
            <p:nvPr/>
          </p:nvSpPr>
          <p:spPr bwMode="auto">
            <a:xfrm>
              <a:off x="7709390" y="2452689"/>
              <a:ext cx="200757" cy="454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3" name="Line 70"/>
            <p:cNvSpPr>
              <a:spLocks noChangeShapeType="1"/>
            </p:cNvSpPr>
            <p:nvPr/>
          </p:nvSpPr>
          <p:spPr bwMode="auto">
            <a:xfrm flipV="1">
              <a:off x="7709389" y="2452689"/>
              <a:ext cx="197826" cy="4524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4" name="Rectangle 71"/>
            <p:cNvSpPr>
              <a:spLocks noChangeArrowheads="1"/>
            </p:cNvSpPr>
            <p:nvPr/>
          </p:nvSpPr>
          <p:spPr bwMode="auto">
            <a:xfrm rot="5400000">
              <a:off x="6419850" y="2580177"/>
              <a:ext cx="457200" cy="2022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5" name="Line 72"/>
            <p:cNvSpPr>
              <a:spLocks noChangeShapeType="1"/>
            </p:cNvSpPr>
            <p:nvPr/>
          </p:nvSpPr>
          <p:spPr bwMode="auto">
            <a:xfrm>
              <a:off x="6547339" y="2452689"/>
              <a:ext cx="202223" cy="454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6" name="Line 73"/>
            <p:cNvSpPr>
              <a:spLocks noChangeShapeType="1"/>
            </p:cNvSpPr>
            <p:nvPr/>
          </p:nvSpPr>
          <p:spPr bwMode="auto">
            <a:xfrm flipV="1">
              <a:off x="6547339" y="2452689"/>
              <a:ext cx="197827" cy="4524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7" name="Rectangle 74" descr="Konturierte Raute"/>
            <p:cNvSpPr>
              <a:spLocks noChangeArrowheads="1"/>
            </p:cNvSpPr>
            <p:nvPr/>
          </p:nvSpPr>
          <p:spPr bwMode="auto">
            <a:xfrm rot="5400000">
              <a:off x="6287233" y="2657109"/>
              <a:ext cx="457200" cy="48358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8" name="Rectangle 75" descr="Krähenfüße"/>
            <p:cNvSpPr>
              <a:spLocks noChangeArrowheads="1"/>
            </p:cNvSpPr>
            <p:nvPr/>
          </p:nvSpPr>
          <p:spPr bwMode="auto">
            <a:xfrm rot="5400000">
              <a:off x="7315017" y="1254798"/>
              <a:ext cx="42863" cy="1692519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" name="Rectangle 76"/>
            <p:cNvSpPr>
              <a:spLocks noChangeArrowheads="1"/>
            </p:cNvSpPr>
            <p:nvPr/>
          </p:nvSpPr>
          <p:spPr bwMode="auto">
            <a:xfrm rot="-16200000">
              <a:off x="6619693" y="2095806"/>
              <a:ext cx="42862" cy="102577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0" name="Line 77"/>
            <p:cNvSpPr>
              <a:spLocks noChangeShapeType="1"/>
            </p:cNvSpPr>
            <p:nvPr/>
          </p:nvSpPr>
          <p:spPr bwMode="auto">
            <a:xfrm rot="-16200000">
              <a:off x="6621341" y="2098675"/>
              <a:ext cx="38100" cy="95250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1" name="Line 78"/>
            <p:cNvSpPr>
              <a:spLocks noChangeShapeType="1"/>
            </p:cNvSpPr>
            <p:nvPr/>
          </p:nvSpPr>
          <p:spPr bwMode="auto">
            <a:xfrm rot="5400000" flipH="1">
              <a:off x="6621341" y="2098675"/>
              <a:ext cx="38100" cy="95250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" name="AutoShape 79"/>
            <p:cNvSpPr>
              <a:spLocks noChangeArrowheads="1"/>
            </p:cNvSpPr>
            <p:nvPr/>
          </p:nvSpPr>
          <p:spPr bwMode="auto">
            <a:xfrm rot="-72038">
              <a:off x="8077201" y="1992313"/>
              <a:ext cx="108438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3" name="Rectangle 80"/>
            <p:cNvSpPr>
              <a:spLocks noChangeArrowheads="1"/>
            </p:cNvSpPr>
            <p:nvPr/>
          </p:nvSpPr>
          <p:spPr bwMode="auto">
            <a:xfrm rot="-205334">
              <a:off x="7848601" y="2044701"/>
              <a:ext cx="249115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4" name="AutoShape 81"/>
            <p:cNvSpPr>
              <a:spLocks noChangeArrowheads="1"/>
            </p:cNvSpPr>
            <p:nvPr/>
          </p:nvSpPr>
          <p:spPr bwMode="auto">
            <a:xfrm rot="-15854">
              <a:off x="7792915" y="1992313"/>
              <a:ext cx="106974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5" name="Rectangle 82"/>
            <p:cNvSpPr>
              <a:spLocks noChangeArrowheads="1"/>
            </p:cNvSpPr>
            <p:nvPr/>
          </p:nvSpPr>
          <p:spPr bwMode="auto">
            <a:xfrm rot="-205334">
              <a:off x="7564316" y="2044701"/>
              <a:ext cx="250581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AutoShape 83"/>
            <p:cNvSpPr>
              <a:spLocks noChangeArrowheads="1"/>
            </p:cNvSpPr>
            <p:nvPr/>
          </p:nvSpPr>
          <p:spPr bwMode="auto">
            <a:xfrm rot="-15854">
              <a:off x="7507166" y="1993900"/>
              <a:ext cx="106973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7" name="Rectangle 84"/>
            <p:cNvSpPr>
              <a:spLocks noChangeArrowheads="1"/>
            </p:cNvSpPr>
            <p:nvPr/>
          </p:nvSpPr>
          <p:spPr bwMode="auto">
            <a:xfrm rot="-205334">
              <a:off x="7278566" y="2046288"/>
              <a:ext cx="250580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8" name="AutoShape 85"/>
            <p:cNvSpPr>
              <a:spLocks noChangeArrowheads="1"/>
            </p:cNvSpPr>
            <p:nvPr/>
          </p:nvSpPr>
          <p:spPr bwMode="auto">
            <a:xfrm rot="-15854">
              <a:off x="7225812" y="1990725"/>
              <a:ext cx="106973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Rectangle 86"/>
            <p:cNvSpPr>
              <a:spLocks noChangeArrowheads="1"/>
            </p:cNvSpPr>
            <p:nvPr/>
          </p:nvSpPr>
          <p:spPr bwMode="auto">
            <a:xfrm rot="-205334">
              <a:off x="6997212" y="2043114"/>
              <a:ext cx="252046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0" name="AutoShape 87"/>
            <p:cNvSpPr>
              <a:spLocks noChangeArrowheads="1"/>
            </p:cNvSpPr>
            <p:nvPr/>
          </p:nvSpPr>
          <p:spPr bwMode="auto">
            <a:xfrm rot="-15854">
              <a:off x="6935666" y="1990725"/>
              <a:ext cx="106973" cy="889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1" name="Rectangle 88"/>
            <p:cNvSpPr>
              <a:spLocks noChangeArrowheads="1"/>
            </p:cNvSpPr>
            <p:nvPr/>
          </p:nvSpPr>
          <p:spPr bwMode="auto">
            <a:xfrm rot="-205334">
              <a:off x="6707066" y="2043114"/>
              <a:ext cx="250580" cy="22225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" name="Rectangle 107" descr="Konturierte Raute"/>
            <p:cNvSpPr>
              <a:spLocks noChangeArrowheads="1"/>
            </p:cNvSpPr>
            <p:nvPr/>
          </p:nvSpPr>
          <p:spPr bwMode="auto">
            <a:xfrm rot="16200000">
              <a:off x="7202061" y="1466057"/>
              <a:ext cx="274637" cy="1695450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" name="Line 108"/>
            <p:cNvSpPr>
              <a:spLocks noChangeShapeType="1"/>
            </p:cNvSpPr>
            <p:nvPr/>
          </p:nvSpPr>
          <p:spPr bwMode="auto">
            <a:xfrm flipV="1">
              <a:off x="8223739" y="2173289"/>
              <a:ext cx="159727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4" name="Line 109"/>
            <p:cNvSpPr>
              <a:spLocks noChangeShapeType="1"/>
            </p:cNvSpPr>
            <p:nvPr/>
          </p:nvSpPr>
          <p:spPr bwMode="auto">
            <a:xfrm>
              <a:off x="8307266" y="2184401"/>
              <a:ext cx="2931" cy="714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5" name="Line 110"/>
            <p:cNvSpPr>
              <a:spLocks noChangeShapeType="1"/>
            </p:cNvSpPr>
            <p:nvPr/>
          </p:nvSpPr>
          <p:spPr bwMode="auto">
            <a:xfrm flipV="1">
              <a:off x="8220808" y="2901950"/>
              <a:ext cx="159727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6" name="Text Box 111"/>
            <p:cNvSpPr txBox="1">
              <a:spLocks noChangeArrowheads="1"/>
            </p:cNvSpPr>
            <p:nvPr/>
          </p:nvSpPr>
          <p:spPr bwMode="auto">
            <a:xfrm>
              <a:off x="8266236" y="2379663"/>
              <a:ext cx="301869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800"/>
                <a:t>d</a:t>
              </a:r>
              <a:endParaRPr lang="de-DE" altLang="de-DE" sz="1800" baseline="-25000"/>
            </a:p>
          </p:txBody>
        </p:sp>
      </p:grpSp>
      <p:sp>
        <p:nvSpPr>
          <p:cNvPr id="117" name="Text Box 12"/>
          <p:cNvSpPr txBox="1">
            <a:spLocks noChangeArrowheads="1"/>
          </p:cNvSpPr>
          <p:nvPr/>
        </p:nvSpPr>
        <p:spPr bwMode="auto">
          <a:xfrm>
            <a:off x="666922" y="3949538"/>
            <a:ext cx="2143821" cy="553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800" b="1" dirty="0">
                <a:solidFill>
                  <a:srgbClr val="C00000"/>
                </a:solidFill>
              </a:rPr>
              <a:t>Zwischen</a:t>
            </a:r>
            <a:r>
              <a:rPr lang="de-DE" altLang="de-DE" sz="1800" b="1" dirty="0"/>
              <a:t>sparren-dämmung</a:t>
            </a:r>
          </a:p>
        </p:txBody>
      </p:sp>
      <p:sp>
        <p:nvSpPr>
          <p:cNvPr id="118" name="Text Box 112"/>
          <p:cNvSpPr txBox="1">
            <a:spLocks noChangeArrowheads="1"/>
          </p:cNvSpPr>
          <p:nvPr/>
        </p:nvSpPr>
        <p:spPr bwMode="auto">
          <a:xfrm>
            <a:off x="3492463" y="3937461"/>
            <a:ext cx="3263715" cy="553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800" b="1" dirty="0"/>
              <a:t>Zwischen- mit zusätzlicher </a:t>
            </a:r>
            <a:r>
              <a:rPr lang="de-DE" altLang="de-DE" sz="1800" b="1" dirty="0">
                <a:solidFill>
                  <a:srgbClr val="C00000"/>
                </a:solidFill>
              </a:rPr>
              <a:t>Unter</a:t>
            </a:r>
            <a:r>
              <a:rPr lang="de-DE" altLang="de-DE" sz="1800" b="1" dirty="0"/>
              <a:t>sparrendämmung</a:t>
            </a:r>
          </a:p>
        </p:txBody>
      </p:sp>
      <p:sp>
        <p:nvSpPr>
          <p:cNvPr id="119" name="Text Box 113"/>
          <p:cNvSpPr txBox="1">
            <a:spLocks noChangeArrowheads="1"/>
          </p:cNvSpPr>
          <p:nvPr/>
        </p:nvSpPr>
        <p:spPr bwMode="auto">
          <a:xfrm>
            <a:off x="1439207" y="6234193"/>
            <a:ext cx="3412648" cy="553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800" b="1" dirty="0"/>
              <a:t>Zwischen- mit zusätzlicher </a:t>
            </a:r>
            <a:r>
              <a:rPr lang="de-DE" altLang="de-DE" sz="1800" b="1" dirty="0" err="1">
                <a:solidFill>
                  <a:srgbClr val="C00000"/>
                </a:solidFill>
              </a:rPr>
              <a:t>Auf</a:t>
            </a:r>
            <a:r>
              <a:rPr lang="de-DE" altLang="de-DE" sz="1800" b="1" dirty="0" err="1"/>
              <a:t>sparren</a:t>
            </a:r>
            <a:r>
              <a:rPr lang="de-DE" altLang="de-DE" sz="1800" b="1" dirty="0"/>
              <a:t>-dämmung</a:t>
            </a:r>
          </a:p>
        </p:txBody>
      </p:sp>
      <p:sp>
        <p:nvSpPr>
          <p:cNvPr id="120" name="Textfeld 3"/>
          <p:cNvSpPr txBox="1">
            <a:spLocks noChangeArrowheads="1"/>
          </p:cNvSpPr>
          <p:nvPr/>
        </p:nvSpPr>
        <p:spPr bwMode="auto">
          <a:xfrm>
            <a:off x="576618" y="7199227"/>
            <a:ext cx="7706777" cy="32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dirty="0">
                <a:solidFill>
                  <a:srgbClr val="000000"/>
                </a:solidFill>
              </a:rPr>
              <a:t>Fotos: VZ RLP</a:t>
            </a:r>
          </a:p>
        </p:txBody>
      </p:sp>
    </p:spTree>
    <p:extLst>
      <p:ext uri="{BB962C8B-B14F-4D97-AF65-F5344CB8AC3E}">
        <p14:creationId xmlns:p14="http://schemas.microsoft.com/office/powerpoint/2010/main" val="112527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099" name="Group 3"/>
          <p:cNvGrpSpPr>
            <a:grpSpLocks/>
          </p:cNvGrpSpPr>
          <p:nvPr/>
        </p:nvGrpSpPr>
        <p:grpSpPr bwMode="auto">
          <a:xfrm>
            <a:off x="682047" y="2803968"/>
            <a:ext cx="9788574" cy="2793467"/>
            <a:chOff x="430" y="1002"/>
            <a:chExt cx="5712" cy="1596"/>
          </a:xfrm>
        </p:grpSpPr>
        <p:sp>
          <p:nvSpPr>
            <p:cNvPr id="772100" name="Rectangle 4"/>
            <p:cNvSpPr>
              <a:spLocks noChangeArrowheads="1"/>
            </p:cNvSpPr>
            <p:nvPr/>
          </p:nvSpPr>
          <p:spPr bwMode="auto">
            <a:xfrm rot="5400000">
              <a:off x="2877" y="1596"/>
              <a:ext cx="726" cy="4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01" name="Rectangle 5" descr="Konturierte Raute"/>
            <p:cNvSpPr>
              <a:spLocks noChangeArrowheads="1"/>
            </p:cNvSpPr>
            <p:nvPr/>
          </p:nvSpPr>
          <p:spPr bwMode="auto">
            <a:xfrm rot="16200000">
              <a:off x="1933" y="1117"/>
              <a:ext cx="722" cy="1427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02" name="Rectangle 6" descr="Konturierte Raute"/>
            <p:cNvSpPr>
              <a:spLocks noChangeArrowheads="1"/>
            </p:cNvSpPr>
            <p:nvPr/>
          </p:nvSpPr>
          <p:spPr bwMode="auto">
            <a:xfrm rot="5400000">
              <a:off x="3312" y="1632"/>
              <a:ext cx="723" cy="398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03" name="Rectangle 7" descr="Horizontal dunkel"/>
            <p:cNvSpPr>
              <a:spLocks noChangeArrowheads="1"/>
            </p:cNvSpPr>
            <p:nvPr/>
          </p:nvSpPr>
          <p:spPr bwMode="auto">
            <a:xfrm rot="5400000">
              <a:off x="2294" y="-113"/>
              <a:ext cx="66" cy="3093"/>
            </a:xfrm>
            <a:prstGeom prst="rect">
              <a:avLst/>
            </a:prstGeom>
            <a:pattFill prst="dkHorz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72104" name="Rectangle 8" descr="Konturierte Raute"/>
            <p:cNvSpPr>
              <a:spLocks noChangeArrowheads="1"/>
            </p:cNvSpPr>
            <p:nvPr/>
          </p:nvSpPr>
          <p:spPr bwMode="auto">
            <a:xfrm rot="5400000">
              <a:off x="2270" y="727"/>
              <a:ext cx="123" cy="3086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05" name="Rectangle 9"/>
            <p:cNvSpPr>
              <a:spLocks noChangeArrowheads="1"/>
            </p:cNvSpPr>
            <p:nvPr/>
          </p:nvSpPr>
          <p:spPr bwMode="auto">
            <a:xfrm rot="-16200000">
              <a:off x="3206" y="1257"/>
              <a:ext cx="66" cy="218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06" name="Line 10"/>
            <p:cNvSpPr>
              <a:spLocks noChangeShapeType="1"/>
            </p:cNvSpPr>
            <p:nvPr/>
          </p:nvSpPr>
          <p:spPr bwMode="auto">
            <a:xfrm rot="-16200000">
              <a:off x="3211" y="1258"/>
              <a:ext cx="56" cy="213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07" name="Line 11"/>
            <p:cNvSpPr>
              <a:spLocks noChangeShapeType="1"/>
            </p:cNvSpPr>
            <p:nvPr/>
          </p:nvSpPr>
          <p:spPr bwMode="auto">
            <a:xfrm rot="5400000" flipH="1">
              <a:off x="3209" y="1257"/>
              <a:ext cx="65" cy="219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08" name="Rectangle 12" descr="Konturierte Raute"/>
            <p:cNvSpPr>
              <a:spLocks noChangeArrowheads="1"/>
            </p:cNvSpPr>
            <p:nvPr/>
          </p:nvSpPr>
          <p:spPr bwMode="auto">
            <a:xfrm rot="5400000">
              <a:off x="580" y="1669"/>
              <a:ext cx="726" cy="319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09" name="Rectangle 13" descr="Krähenfüße"/>
            <p:cNvSpPr>
              <a:spLocks noChangeArrowheads="1"/>
            </p:cNvSpPr>
            <p:nvPr/>
          </p:nvSpPr>
          <p:spPr bwMode="auto">
            <a:xfrm rot="5400000">
              <a:off x="2294" y="-249"/>
              <a:ext cx="66" cy="3092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72110" name="AutoShape 14"/>
            <p:cNvSpPr>
              <a:spLocks noChangeArrowheads="1"/>
            </p:cNvSpPr>
            <p:nvPr/>
          </p:nvSpPr>
          <p:spPr bwMode="auto">
            <a:xfrm rot="-72038">
              <a:off x="3592" y="1103"/>
              <a:ext cx="276" cy="176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11" name="Rectangle 15"/>
            <p:cNvSpPr>
              <a:spLocks noChangeArrowheads="1"/>
            </p:cNvSpPr>
            <p:nvPr/>
          </p:nvSpPr>
          <p:spPr bwMode="auto">
            <a:xfrm rot="-205334">
              <a:off x="3301" y="1202"/>
              <a:ext cx="359" cy="47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12" name="Rectangle 16" descr="Horizontal dunkel"/>
            <p:cNvSpPr>
              <a:spLocks noChangeArrowheads="1"/>
            </p:cNvSpPr>
            <p:nvPr/>
          </p:nvSpPr>
          <p:spPr bwMode="auto">
            <a:xfrm rot="5400000">
              <a:off x="2306" y="822"/>
              <a:ext cx="55" cy="3087"/>
            </a:xfrm>
            <a:prstGeom prst="rect">
              <a:avLst/>
            </a:prstGeom>
            <a:pattFill prst="dkHorz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72113" name="Line 17"/>
            <p:cNvSpPr>
              <a:spLocks noChangeShapeType="1"/>
            </p:cNvSpPr>
            <p:nvPr/>
          </p:nvSpPr>
          <p:spPr bwMode="auto">
            <a:xfrm flipV="1">
              <a:off x="628" y="1468"/>
              <a:ext cx="11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14" name="Line 18"/>
            <p:cNvSpPr>
              <a:spLocks noChangeShapeType="1"/>
            </p:cNvSpPr>
            <p:nvPr/>
          </p:nvSpPr>
          <p:spPr bwMode="auto">
            <a:xfrm>
              <a:off x="685" y="1472"/>
              <a:ext cx="0" cy="8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15" name="Line 19"/>
            <p:cNvSpPr>
              <a:spLocks noChangeShapeType="1"/>
            </p:cNvSpPr>
            <p:nvPr/>
          </p:nvSpPr>
          <p:spPr bwMode="auto">
            <a:xfrm flipV="1">
              <a:off x="633" y="2332"/>
              <a:ext cx="10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16" name="Text Box 20"/>
            <p:cNvSpPr txBox="1">
              <a:spLocks noChangeArrowheads="1"/>
            </p:cNvSpPr>
            <p:nvPr/>
          </p:nvSpPr>
          <p:spPr bwMode="auto">
            <a:xfrm>
              <a:off x="430" y="1769"/>
              <a:ext cx="206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2300"/>
                <a:t>d</a:t>
              </a:r>
              <a:endParaRPr lang="de-DE" altLang="de-DE" sz="2300" baseline="-25000"/>
            </a:p>
          </p:txBody>
        </p:sp>
        <p:sp>
          <p:nvSpPr>
            <p:cNvPr id="772117" name="AutoShape 21"/>
            <p:cNvSpPr>
              <a:spLocks noChangeArrowheads="1"/>
            </p:cNvSpPr>
            <p:nvPr/>
          </p:nvSpPr>
          <p:spPr bwMode="auto">
            <a:xfrm rot="-72038">
              <a:off x="3114" y="1100"/>
              <a:ext cx="273" cy="185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18" name="Rectangle 22"/>
            <p:cNvSpPr>
              <a:spLocks noChangeArrowheads="1"/>
            </p:cNvSpPr>
            <p:nvPr/>
          </p:nvSpPr>
          <p:spPr bwMode="auto">
            <a:xfrm rot="-205334">
              <a:off x="2828" y="1199"/>
              <a:ext cx="357" cy="47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19" name="AutoShape 23"/>
            <p:cNvSpPr>
              <a:spLocks noChangeArrowheads="1"/>
            </p:cNvSpPr>
            <p:nvPr/>
          </p:nvSpPr>
          <p:spPr bwMode="auto">
            <a:xfrm rot="-72038">
              <a:off x="2661" y="1097"/>
              <a:ext cx="273" cy="185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20" name="Rectangle 24"/>
            <p:cNvSpPr>
              <a:spLocks noChangeArrowheads="1"/>
            </p:cNvSpPr>
            <p:nvPr/>
          </p:nvSpPr>
          <p:spPr bwMode="auto">
            <a:xfrm rot="-205334">
              <a:off x="2375" y="1199"/>
              <a:ext cx="356" cy="47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21" name="AutoShape 25"/>
            <p:cNvSpPr>
              <a:spLocks noChangeArrowheads="1"/>
            </p:cNvSpPr>
            <p:nvPr/>
          </p:nvSpPr>
          <p:spPr bwMode="auto">
            <a:xfrm rot="-72038">
              <a:off x="2207" y="1100"/>
              <a:ext cx="273" cy="193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22" name="Rectangle 26"/>
            <p:cNvSpPr>
              <a:spLocks noChangeArrowheads="1"/>
            </p:cNvSpPr>
            <p:nvPr/>
          </p:nvSpPr>
          <p:spPr bwMode="auto">
            <a:xfrm rot="-205334">
              <a:off x="1915" y="1199"/>
              <a:ext cx="359" cy="47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23" name="AutoShape 27"/>
            <p:cNvSpPr>
              <a:spLocks noChangeArrowheads="1"/>
            </p:cNvSpPr>
            <p:nvPr/>
          </p:nvSpPr>
          <p:spPr bwMode="auto">
            <a:xfrm rot="-72038">
              <a:off x="1742" y="1100"/>
              <a:ext cx="273" cy="194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24" name="Rectangle 28"/>
            <p:cNvSpPr>
              <a:spLocks noChangeArrowheads="1"/>
            </p:cNvSpPr>
            <p:nvPr/>
          </p:nvSpPr>
          <p:spPr bwMode="auto">
            <a:xfrm rot="-205334">
              <a:off x="1453" y="1202"/>
              <a:ext cx="358" cy="47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25" name="Rectangle 29"/>
            <p:cNvSpPr>
              <a:spLocks noChangeArrowheads="1"/>
            </p:cNvSpPr>
            <p:nvPr/>
          </p:nvSpPr>
          <p:spPr bwMode="auto">
            <a:xfrm rot="-16200000">
              <a:off x="1610" y="1254"/>
              <a:ext cx="66" cy="217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26" name="Line 30"/>
            <p:cNvSpPr>
              <a:spLocks noChangeShapeType="1"/>
            </p:cNvSpPr>
            <p:nvPr/>
          </p:nvSpPr>
          <p:spPr bwMode="auto">
            <a:xfrm rot="-16200000">
              <a:off x="1614" y="1255"/>
              <a:ext cx="56" cy="214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27" name="Line 31"/>
            <p:cNvSpPr>
              <a:spLocks noChangeShapeType="1"/>
            </p:cNvSpPr>
            <p:nvPr/>
          </p:nvSpPr>
          <p:spPr bwMode="auto">
            <a:xfrm rot="5400000" flipH="1">
              <a:off x="1612" y="1254"/>
              <a:ext cx="65" cy="220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28" name="Line 32"/>
            <p:cNvSpPr>
              <a:spLocks noChangeShapeType="1"/>
            </p:cNvSpPr>
            <p:nvPr/>
          </p:nvSpPr>
          <p:spPr bwMode="auto">
            <a:xfrm flipV="1">
              <a:off x="3010" y="1467"/>
              <a:ext cx="461" cy="7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29" name="Line 33"/>
            <p:cNvSpPr>
              <a:spLocks noChangeShapeType="1"/>
            </p:cNvSpPr>
            <p:nvPr/>
          </p:nvSpPr>
          <p:spPr bwMode="auto">
            <a:xfrm>
              <a:off x="3006" y="1470"/>
              <a:ext cx="472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30" name="Rectangle 34"/>
            <p:cNvSpPr>
              <a:spLocks noChangeArrowheads="1"/>
            </p:cNvSpPr>
            <p:nvPr/>
          </p:nvSpPr>
          <p:spPr bwMode="auto">
            <a:xfrm rot="5400000">
              <a:off x="976" y="1596"/>
              <a:ext cx="726" cy="4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2131" name="Line 35"/>
            <p:cNvSpPr>
              <a:spLocks noChangeShapeType="1"/>
            </p:cNvSpPr>
            <p:nvPr/>
          </p:nvSpPr>
          <p:spPr bwMode="auto">
            <a:xfrm flipV="1">
              <a:off x="1106" y="1467"/>
              <a:ext cx="463" cy="7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32" name="Line 36"/>
            <p:cNvSpPr>
              <a:spLocks noChangeShapeType="1"/>
            </p:cNvSpPr>
            <p:nvPr/>
          </p:nvSpPr>
          <p:spPr bwMode="auto">
            <a:xfrm>
              <a:off x="1104" y="1470"/>
              <a:ext cx="470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33" name="Line 37"/>
            <p:cNvSpPr>
              <a:spLocks noChangeShapeType="1"/>
            </p:cNvSpPr>
            <p:nvPr/>
          </p:nvSpPr>
          <p:spPr bwMode="auto">
            <a:xfrm>
              <a:off x="784" y="2200"/>
              <a:ext cx="30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34" name="Text Box 38"/>
            <p:cNvSpPr txBox="1">
              <a:spLocks noChangeArrowheads="1"/>
            </p:cNvSpPr>
            <p:nvPr/>
          </p:nvSpPr>
          <p:spPr bwMode="auto">
            <a:xfrm>
              <a:off x="4170" y="1002"/>
              <a:ext cx="108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/>
                <a:t>Dachziegel</a:t>
              </a:r>
            </a:p>
          </p:txBody>
        </p:sp>
        <p:sp>
          <p:nvSpPr>
            <p:cNvPr id="772135" name="Text Box 39"/>
            <p:cNvSpPr txBox="1">
              <a:spLocks noChangeArrowheads="1"/>
            </p:cNvSpPr>
            <p:nvPr/>
          </p:nvSpPr>
          <p:spPr bwMode="auto">
            <a:xfrm>
              <a:off x="4170" y="1110"/>
              <a:ext cx="108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/>
                <a:t>Lattung</a:t>
              </a:r>
            </a:p>
          </p:txBody>
        </p:sp>
        <p:sp>
          <p:nvSpPr>
            <p:cNvPr id="772136" name="Text Box 40"/>
            <p:cNvSpPr txBox="1">
              <a:spLocks noChangeArrowheads="1"/>
            </p:cNvSpPr>
            <p:nvPr/>
          </p:nvSpPr>
          <p:spPr bwMode="auto">
            <a:xfrm>
              <a:off x="4212" y="1242"/>
              <a:ext cx="108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/>
                <a:t>Konterlattung</a:t>
              </a:r>
            </a:p>
          </p:txBody>
        </p:sp>
        <p:sp>
          <p:nvSpPr>
            <p:cNvPr id="772137" name="Text Box 41"/>
            <p:cNvSpPr txBox="1">
              <a:spLocks noChangeArrowheads="1"/>
            </p:cNvSpPr>
            <p:nvPr/>
          </p:nvSpPr>
          <p:spPr bwMode="auto">
            <a:xfrm>
              <a:off x="4151" y="1380"/>
              <a:ext cx="127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 dirty="0">
                  <a:solidFill>
                    <a:srgbClr val="C00000"/>
                  </a:solidFill>
                </a:rPr>
                <a:t>Holzweichfaserplatte</a:t>
              </a:r>
            </a:p>
          </p:txBody>
        </p:sp>
        <p:sp>
          <p:nvSpPr>
            <p:cNvPr id="772138" name="Text Box 42"/>
            <p:cNvSpPr txBox="1">
              <a:spLocks noChangeArrowheads="1"/>
            </p:cNvSpPr>
            <p:nvPr/>
          </p:nvSpPr>
          <p:spPr bwMode="auto">
            <a:xfrm>
              <a:off x="4146" y="1674"/>
              <a:ext cx="12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/>
                <a:t>Sparren/Dämmung</a:t>
              </a:r>
            </a:p>
          </p:txBody>
        </p:sp>
        <p:sp>
          <p:nvSpPr>
            <p:cNvPr id="772139" name="Text Box 43"/>
            <p:cNvSpPr txBox="1">
              <a:spLocks noChangeArrowheads="1"/>
            </p:cNvSpPr>
            <p:nvPr/>
          </p:nvSpPr>
          <p:spPr bwMode="auto">
            <a:xfrm>
              <a:off x="4187" y="2226"/>
              <a:ext cx="122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/>
                <a:t>Kantholz/Dämmung</a:t>
              </a:r>
            </a:p>
          </p:txBody>
        </p:sp>
        <p:sp>
          <p:nvSpPr>
            <p:cNvPr id="772140" name="Text Box 44"/>
            <p:cNvSpPr txBox="1">
              <a:spLocks noChangeArrowheads="1"/>
            </p:cNvSpPr>
            <p:nvPr/>
          </p:nvSpPr>
          <p:spPr bwMode="auto">
            <a:xfrm>
              <a:off x="4170" y="2076"/>
              <a:ext cx="197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 dirty="0">
                  <a:solidFill>
                    <a:srgbClr val="C00000"/>
                  </a:solidFill>
                </a:rPr>
                <a:t>Dampfbremse/Luftdichtheitsebene</a:t>
              </a:r>
            </a:p>
          </p:txBody>
        </p:sp>
        <p:sp>
          <p:nvSpPr>
            <p:cNvPr id="772141" name="Text Box 45"/>
            <p:cNvSpPr txBox="1">
              <a:spLocks noChangeArrowheads="1"/>
            </p:cNvSpPr>
            <p:nvPr/>
          </p:nvSpPr>
          <p:spPr bwMode="auto">
            <a:xfrm>
              <a:off x="4206" y="2406"/>
              <a:ext cx="12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/>
                <a:t>Gipskarton</a:t>
              </a:r>
            </a:p>
          </p:txBody>
        </p:sp>
        <p:sp>
          <p:nvSpPr>
            <p:cNvPr id="772142" name="Line 46"/>
            <p:cNvSpPr>
              <a:spLocks noChangeShapeType="1"/>
            </p:cNvSpPr>
            <p:nvPr/>
          </p:nvSpPr>
          <p:spPr bwMode="auto">
            <a:xfrm flipH="1">
              <a:off x="3868" y="1092"/>
              <a:ext cx="561" cy="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43" name="Line 47"/>
            <p:cNvSpPr>
              <a:spLocks noChangeShapeType="1"/>
            </p:cNvSpPr>
            <p:nvPr/>
          </p:nvSpPr>
          <p:spPr bwMode="auto">
            <a:xfrm flipH="1">
              <a:off x="3875" y="1212"/>
              <a:ext cx="640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44" name="Line 48"/>
            <p:cNvSpPr>
              <a:spLocks noChangeShapeType="1"/>
            </p:cNvSpPr>
            <p:nvPr/>
          </p:nvSpPr>
          <p:spPr bwMode="auto">
            <a:xfrm flipH="1">
              <a:off x="3600" y="1336"/>
              <a:ext cx="820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45" name="Line 49"/>
            <p:cNvSpPr>
              <a:spLocks noChangeShapeType="1"/>
            </p:cNvSpPr>
            <p:nvPr/>
          </p:nvSpPr>
          <p:spPr bwMode="auto">
            <a:xfrm flipH="1" flipV="1">
              <a:off x="3888" y="1436"/>
              <a:ext cx="351" cy="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46" name="Line 50"/>
            <p:cNvSpPr>
              <a:spLocks noChangeShapeType="1"/>
            </p:cNvSpPr>
            <p:nvPr/>
          </p:nvSpPr>
          <p:spPr bwMode="auto">
            <a:xfrm flipH="1">
              <a:off x="3888" y="1776"/>
              <a:ext cx="3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47" name="Line 51"/>
            <p:cNvSpPr>
              <a:spLocks noChangeShapeType="1"/>
            </p:cNvSpPr>
            <p:nvPr/>
          </p:nvSpPr>
          <p:spPr bwMode="auto">
            <a:xfrm flipH="1">
              <a:off x="3884" y="2176"/>
              <a:ext cx="377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48" name="Line 52"/>
            <p:cNvSpPr>
              <a:spLocks noChangeShapeType="1"/>
            </p:cNvSpPr>
            <p:nvPr/>
          </p:nvSpPr>
          <p:spPr bwMode="auto">
            <a:xfrm flipH="1" flipV="1">
              <a:off x="3888" y="2268"/>
              <a:ext cx="412" cy="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72149" name="Line 53"/>
            <p:cNvSpPr>
              <a:spLocks noChangeShapeType="1"/>
            </p:cNvSpPr>
            <p:nvPr/>
          </p:nvSpPr>
          <p:spPr bwMode="auto">
            <a:xfrm flipH="1" flipV="1">
              <a:off x="3888" y="2368"/>
              <a:ext cx="648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Maßnahmen Gebäudehülle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58" name="Rectangle 2"/>
          <p:cNvSpPr txBox="1">
            <a:spLocks noChangeArrowheads="1"/>
          </p:cNvSpPr>
          <p:nvPr/>
        </p:nvSpPr>
        <p:spPr>
          <a:xfrm>
            <a:off x="444170" y="880673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Dach</a:t>
            </a:r>
          </a:p>
        </p:txBody>
      </p:sp>
      <p:sp>
        <p:nvSpPr>
          <p:cNvPr id="59" name="Rectangle 2"/>
          <p:cNvSpPr txBox="1">
            <a:spLocks noChangeArrowheads="1"/>
          </p:cNvSpPr>
          <p:nvPr/>
        </p:nvSpPr>
        <p:spPr>
          <a:xfrm>
            <a:off x="469847" y="1763824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Dachkonstruktion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Maßnahmen Gebäudehülle</a:t>
            </a:r>
            <a:br>
              <a:rPr lang="de-DE" sz="3200" dirty="0"/>
            </a:br>
            <a:endParaRPr lang="de-DE" sz="3200" dirty="0"/>
          </a:p>
        </p:txBody>
      </p:sp>
      <p:sp>
        <p:nvSpPr>
          <p:cNvPr id="58" name="Rectangle 2"/>
          <p:cNvSpPr txBox="1">
            <a:spLocks noChangeArrowheads="1"/>
          </p:cNvSpPr>
          <p:nvPr/>
        </p:nvSpPr>
        <p:spPr>
          <a:xfrm>
            <a:off x="444170" y="880673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Dach</a:t>
            </a:r>
          </a:p>
        </p:txBody>
      </p:sp>
      <p:sp>
        <p:nvSpPr>
          <p:cNvPr id="59" name="Rectangle 2"/>
          <p:cNvSpPr txBox="1">
            <a:spLocks noChangeArrowheads="1"/>
          </p:cNvSpPr>
          <p:nvPr/>
        </p:nvSpPr>
        <p:spPr>
          <a:xfrm>
            <a:off x="469847" y="1763824"/>
            <a:ext cx="9789133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Luftdichtheit (innen) und Winddichtheit (außen)</a:t>
            </a:r>
          </a:p>
        </p:txBody>
      </p:sp>
      <p:grpSp>
        <p:nvGrpSpPr>
          <p:cNvPr id="56" name="Gruppieren 55"/>
          <p:cNvGrpSpPr/>
          <p:nvPr/>
        </p:nvGrpSpPr>
        <p:grpSpPr>
          <a:xfrm>
            <a:off x="567231" y="2414931"/>
            <a:ext cx="8667823" cy="4413238"/>
            <a:chOff x="918797" y="1676548"/>
            <a:chExt cx="7411915" cy="3987112"/>
          </a:xfrm>
        </p:grpSpPr>
        <p:sp>
          <p:nvSpPr>
            <p:cNvPr id="57" name="Rectangle 3"/>
            <p:cNvSpPr>
              <a:spLocks noChangeArrowheads="1"/>
            </p:cNvSpPr>
            <p:nvPr/>
          </p:nvSpPr>
          <p:spPr bwMode="auto">
            <a:xfrm rot="5400000">
              <a:off x="4460265" y="3201744"/>
              <a:ext cx="1152525" cy="6799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0" name="Rectangle 4" descr="Konturierte Raute"/>
            <p:cNvSpPr>
              <a:spLocks noChangeArrowheads="1"/>
            </p:cNvSpPr>
            <p:nvPr/>
          </p:nvSpPr>
          <p:spPr bwMode="auto">
            <a:xfrm rot="16200000">
              <a:off x="2491765" y="1913182"/>
              <a:ext cx="1146175" cy="3263412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Rectangle 5" descr="Konturierte Raute"/>
            <p:cNvSpPr>
              <a:spLocks noChangeArrowheads="1"/>
            </p:cNvSpPr>
            <p:nvPr/>
          </p:nvSpPr>
          <p:spPr bwMode="auto">
            <a:xfrm rot="5400000">
              <a:off x="5099356" y="3253216"/>
              <a:ext cx="1147762" cy="581757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" name="Rectangle 6" descr="Horizontal dunkel"/>
            <p:cNvSpPr>
              <a:spLocks noChangeArrowheads="1"/>
            </p:cNvSpPr>
            <p:nvPr/>
          </p:nvSpPr>
          <p:spPr bwMode="auto">
            <a:xfrm rot="5400000">
              <a:off x="3645511" y="648434"/>
              <a:ext cx="104775" cy="4532434"/>
            </a:xfrm>
            <a:prstGeom prst="rect">
              <a:avLst/>
            </a:prstGeom>
            <a:pattFill prst="dkHorz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" name="Rectangle 7" descr="Konturierte Raute"/>
            <p:cNvSpPr>
              <a:spLocks noChangeArrowheads="1"/>
            </p:cNvSpPr>
            <p:nvPr/>
          </p:nvSpPr>
          <p:spPr bwMode="auto">
            <a:xfrm rot="5400000">
              <a:off x="3603930" y="1975523"/>
              <a:ext cx="195263" cy="4530969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Rectangle 8" descr="Horizontal dunkel"/>
            <p:cNvSpPr>
              <a:spLocks noChangeArrowheads="1"/>
            </p:cNvSpPr>
            <p:nvPr/>
          </p:nvSpPr>
          <p:spPr bwMode="auto">
            <a:xfrm rot="5400000">
              <a:off x="3657905" y="2124992"/>
              <a:ext cx="87313" cy="4536831"/>
            </a:xfrm>
            <a:prstGeom prst="rect">
              <a:avLst/>
            </a:prstGeom>
            <a:pattFill prst="dkHorz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5" name="Line 9"/>
            <p:cNvSpPr>
              <a:spLocks noChangeShapeType="1"/>
            </p:cNvSpPr>
            <p:nvPr/>
          </p:nvSpPr>
          <p:spPr bwMode="auto">
            <a:xfrm flipV="1">
              <a:off x="1210408" y="2968625"/>
              <a:ext cx="162658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6" name="Line 10"/>
            <p:cNvSpPr>
              <a:spLocks noChangeShapeType="1"/>
            </p:cNvSpPr>
            <p:nvPr/>
          </p:nvSpPr>
          <p:spPr bwMode="auto">
            <a:xfrm>
              <a:off x="1292469" y="2974975"/>
              <a:ext cx="0" cy="13668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7" name="Line 11"/>
            <p:cNvSpPr>
              <a:spLocks noChangeShapeType="1"/>
            </p:cNvSpPr>
            <p:nvPr/>
          </p:nvSpPr>
          <p:spPr bwMode="auto">
            <a:xfrm flipV="1">
              <a:off x="1216269" y="4340225"/>
              <a:ext cx="159727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" name="Text Box 12"/>
            <p:cNvSpPr txBox="1">
              <a:spLocks noChangeArrowheads="1"/>
            </p:cNvSpPr>
            <p:nvPr/>
          </p:nvSpPr>
          <p:spPr bwMode="auto">
            <a:xfrm>
              <a:off x="918797" y="3446463"/>
              <a:ext cx="301869" cy="403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2300"/>
                <a:t>d</a:t>
              </a:r>
              <a:endParaRPr lang="de-DE" altLang="de-DE" sz="2300" baseline="-25000"/>
            </a:p>
          </p:txBody>
        </p:sp>
        <p:sp>
          <p:nvSpPr>
            <p:cNvPr id="69" name="Line 13"/>
            <p:cNvSpPr>
              <a:spLocks noChangeShapeType="1"/>
            </p:cNvSpPr>
            <p:nvPr/>
          </p:nvSpPr>
          <p:spPr bwMode="auto">
            <a:xfrm flipV="1">
              <a:off x="4698023" y="2967038"/>
              <a:ext cx="677008" cy="1147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" name="Line 14"/>
            <p:cNvSpPr>
              <a:spLocks noChangeShapeType="1"/>
            </p:cNvSpPr>
            <p:nvPr/>
          </p:nvSpPr>
          <p:spPr bwMode="auto">
            <a:xfrm>
              <a:off x="4693627" y="2971801"/>
              <a:ext cx="690196" cy="1152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" name="Line 15"/>
            <p:cNvSpPr>
              <a:spLocks noChangeShapeType="1"/>
            </p:cNvSpPr>
            <p:nvPr/>
          </p:nvSpPr>
          <p:spPr bwMode="auto">
            <a:xfrm>
              <a:off x="1431682" y="4130675"/>
              <a:ext cx="453243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2" name="Text Box 16"/>
            <p:cNvSpPr txBox="1">
              <a:spLocks noChangeArrowheads="1"/>
            </p:cNvSpPr>
            <p:nvPr/>
          </p:nvSpPr>
          <p:spPr bwMode="auto">
            <a:xfrm>
              <a:off x="6348046" y="2651126"/>
              <a:ext cx="198266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 dirty="0"/>
                <a:t>Holzweichfaserplatte =</a:t>
              </a:r>
            </a:p>
            <a:p>
              <a:pPr algn="ctr"/>
              <a:r>
                <a:rPr lang="de-DE" altLang="de-DE" sz="1600" b="1" dirty="0">
                  <a:solidFill>
                    <a:srgbClr val="C00000"/>
                  </a:solidFill>
                </a:rPr>
                <a:t>Winddichtung</a:t>
              </a:r>
            </a:p>
          </p:txBody>
        </p:sp>
        <p:sp>
          <p:nvSpPr>
            <p:cNvPr id="73" name="Text Box 17"/>
            <p:cNvSpPr txBox="1">
              <a:spLocks noChangeArrowheads="1"/>
            </p:cNvSpPr>
            <p:nvPr/>
          </p:nvSpPr>
          <p:spPr bwMode="auto">
            <a:xfrm>
              <a:off x="6364166" y="3295650"/>
              <a:ext cx="1793631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/>
                <a:t>Sparren/Dämmung</a:t>
              </a:r>
            </a:p>
          </p:txBody>
        </p:sp>
        <p:sp>
          <p:nvSpPr>
            <p:cNvPr id="74" name="Text Box 18"/>
            <p:cNvSpPr txBox="1">
              <a:spLocks noChangeArrowheads="1"/>
            </p:cNvSpPr>
            <p:nvPr/>
          </p:nvSpPr>
          <p:spPr bwMode="auto">
            <a:xfrm>
              <a:off x="6424246" y="4171950"/>
              <a:ext cx="179656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/>
                <a:t>Kantholz/Dämmung</a:t>
              </a:r>
            </a:p>
          </p:txBody>
        </p:sp>
        <p:sp>
          <p:nvSpPr>
            <p:cNvPr id="75" name="Text Box 19"/>
            <p:cNvSpPr txBox="1">
              <a:spLocks noChangeArrowheads="1"/>
            </p:cNvSpPr>
            <p:nvPr/>
          </p:nvSpPr>
          <p:spPr bwMode="auto">
            <a:xfrm>
              <a:off x="6422781" y="3705226"/>
              <a:ext cx="179363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 dirty="0"/>
                <a:t>Dampfbremse =</a:t>
              </a:r>
            </a:p>
            <a:p>
              <a:pPr algn="ctr"/>
              <a:r>
                <a:rPr lang="de-DE" altLang="de-DE" sz="1600" b="1" dirty="0">
                  <a:solidFill>
                    <a:srgbClr val="C00000"/>
                  </a:solidFill>
                </a:rPr>
                <a:t>Luftdichtung</a:t>
              </a:r>
            </a:p>
          </p:txBody>
        </p:sp>
        <p:sp>
          <p:nvSpPr>
            <p:cNvPr id="76" name="Text Box 20"/>
            <p:cNvSpPr txBox="1">
              <a:spLocks noChangeArrowheads="1"/>
            </p:cNvSpPr>
            <p:nvPr/>
          </p:nvSpPr>
          <p:spPr bwMode="auto">
            <a:xfrm>
              <a:off x="6452089" y="4457700"/>
              <a:ext cx="1793631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600"/>
                <a:t>Gipskarton</a:t>
              </a:r>
            </a:p>
          </p:txBody>
        </p:sp>
        <p:sp>
          <p:nvSpPr>
            <p:cNvPr id="77" name="Line 21"/>
            <p:cNvSpPr>
              <a:spLocks noChangeShapeType="1"/>
            </p:cNvSpPr>
            <p:nvPr/>
          </p:nvSpPr>
          <p:spPr bwMode="auto">
            <a:xfrm flipH="1" flipV="1">
              <a:off x="5986097" y="2917825"/>
              <a:ext cx="655026" cy="63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8" name="Line 22"/>
            <p:cNvSpPr>
              <a:spLocks noChangeShapeType="1"/>
            </p:cNvSpPr>
            <p:nvPr/>
          </p:nvSpPr>
          <p:spPr bwMode="auto">
            <a:xfrm flipH="1">
              <a:off x="5986096" y="3457575"/>
              <a:ext cx="55098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9" name="Line 23"/>
            <p:cNvSpPr>
              <a:spLocks noChangeShapeType="1"/>
            </p:cNvSpPr>
            <p:nvPr/>
          </p:nvSpPr>
          <p:spPr bwMode="auto">
            <a:xfrm flipH="1">
              <a:off x="5980236" y="3990975"/>
              <a:ext cx="811823" cy="1397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" name="Line 24"/>
            <p:cNvSpPr>
              <a:spLocks noChangeShapeType="1"/>
            </p:cNvSpPr>
            <p:nvPr/>
          </p:nvSpPr>
          <p:spPr bwMode="auto">
            <a:xfrm flipH="1" flipV="1">
              <a:off x="5986097" y="4238625"/>
              <a:ext cx="603738" cy="88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" name="Line 25"/>
            <p:cNvSpPr>
              <a:spLocks noChangeShapeType="1"/>
            </p:cNvSpPr>
            <p:nvPr/>
          </p:nvSpPr>
          <p:spPr bwMode="auto">
            <a:xfrm flipH="1" flipV="1">
              <a:off x="5986097" y="4397375"/>
              <a:ext cx="949569" cy="215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2" name="AutoShape 26"/>
            <p:cNvSpPr>
              <a:spLocks noChangeArrowheads="1"/>
            </p:cNvSpPr>
            <p:nvPr/>
          </p:nvSpPr>
          <p:spPr bwMode="auto">
            <a:xfrm>
              <a:off x="2274277" y="2362200"/>
              <a:ext cx="2778369" cy="977900"/>
            </a:xfrm>
            <a:prstGeom prst="curvedUpArrow">
              <a:avLst>
                <a:gd name="adj1" fmla="val 61558"/>
                <a:gd name="adj2" fmla="val 123117"/>
                <a:gd name="adj3" fmla="val 33333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AutoShape 27"/>
            <p:cNvSpPr>
              <a:spLocks noChangeArrowheads="1"/>
            </p:cNvSpPr>
            <p:nvPr/>
          </p:nvSpPr>
          <p:spPr bwMode="auto">
            <a:xfrm rot="13640867">
              <a:off x="511437" y="3447365"/>
              <a:ext cx="3987112" cy="4454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84" name="Text Box 29"/>
          <p:cNvSpPr txBox="1">
            <a:spLocks noChangeArrowheads="1"/>
          </p:cNvSpPr>
          <p:nvPr/>
        </p:nvSpPr>
        <p:spPr bwMode="auto">
          <a:xfrm>
            <a:off x="4112538" y="2450276"/>
            <a:ext cx="4534411" cy="7516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100" b="1" dirty="0">
                <a:solidFill>
                  <a:srgbClr val="C00000"/>
                </a:solidFill>
              </a:rPr>
              <a:t>Wind</a:t>
            </a:r>
            <a:r>
              <a:rPr lang="de-DE" altLang="de-DE" sz="2100" b="1" dirty="0"/>
              <a:t>dichtung verhindert Luftströmung </a:t>
            </a:r>
            <a:r>
              <a:rPr lang="de-DE" altLang="de-DE" sz="2100" b="1" dirty="0">
                <a:solidFill>
                  <a:srgbClr val="C00000"/>
                </a:solidFill>
              </a:rPr>
              <a:t>in</a:t>
            </a:r>
            <a:r>
              <a:rPr lang="de-DE" altLang="de-DE" sz="2100" b="1" dirty="0"/>
              <a:t> die Konstruktion</a:t>
            </a:r>
          </a:p>
        </p:txBody>
      </p:sp>
      <p:sp>
        <p:nvSpPr>
          <p:cNvPr id="85" name="Text Box 28"/>
          <p:cNvSpPr txBox="1">
            <a:spLocks noChangeArrowheads="1"/>
          </p:cNvSpPr>
          <p:nvPr/>
        </p:nvSpPr>
        <p:spPr bwMode="auto">
          <a:xfrm>
            <a:off x="4180893" y="6024940"/>
            <a:ext cx="4967119" cy="7516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100" b="1" dirty="0">
                <a:solidFill>
                  <a:srgbClr val="C00000"/>
                </a:solidFill>
              </a:rPr>
              <a:t>Luft</a:t>
            </a:r>
            <a:r>
              <a:rPr lang="de-DE" altLang="de-DE" sz="2100" b="1" dirty="0"/>
              <a:t>dichtung verhindert Luftströmung </a:t>
            </a:r>
            <a:r>
              <a:rPr lang="de-DE" altLang="de-DE" sz="2100" b="1" dirty="0">
                <a:solidFill>
                  <a:srgbClr val="C00000"/>
                </a:solidFill>
              </a:rPr>
              <a:t>durch </a:t>
            </a:r>
            <a:r>
              <a:rPr lang="de-DE" altLang="de-DE" sz="2100" b="1" dirty="0"/>
              <a:t>die Konstruktion</a:t>
            </a:r>
          </a:p>
        </p:txBody>
      </p:sp>
    </p:spTree>
    <p:extLst>
      <p:ext uri="{BB962C8B-B14F-4D97-AF65-F5344CB8AC3E}">
        <p14:creationId xmlns:p14="http://schemas.microsoft.com/office/powerpoint/2010/main" val="40016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alt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Weitere Maßnahmen</a:t>
            </a:r>
            <a:r>
              <a:rPr lang="de-DE" altLang="de-DE" dirty="0">
                <a:solidFill>
                  <a:srgbClr val="0000FF"/>
                </a:solidFill>
              </a:rPr>
              <a:t/>
            </a:r>
            <a:br>
              <a:rPr lang="de-DE" altLang="de-DE" dirty="0">
                <a:solidFill>
                  <a:srgbClr val="0000FF"/>
                </a:solidFill>
              </a:rPr>
            </a:br>
            <a:endParaRPr lang="de-DE" altLang="de-DE" dirty="0">
              <a:solidFill>
                <a:srgbClr val="0000FF"/>
              </a:solidFill>
            </a:endParaRPr>
          </a:p>
        </p:txBody>
      </p:sp>
      <p:pic>
        <p:nvPicPr>
          <p:cNvPr id="30" name="Picture 6" descr="Betondec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09" y="2474915"/>
            <a:ext cx="3835229" cy="424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166" y="2502860"/>
            <a:ext cx="5856522" cy="351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8708" y="1753322"/>
            <a:ext cx="997849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Wärmebrücken reduzieren – Luftdichtheit überprüfen </a:t>
            </a:r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576618" y="7188594"/>
            <a:ext cx="7706777" cy="32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dirty="0">
                <a:solidFill>
                  <a:srgbClr val="000000"/>
                </a:solidFill>
              </a:rPr>
              <a:t>Fotos: links VZBV, rechts VZ RLP</a:t>
            </a:r>
          </a:p>
        </p:txBody>
      </p:sp>
    </p:spTree>
    <p:extLst>
      <p:ext uri="{BB962C8B-B14F-4D97-AF65-F5344CB8AC3E}">
        <p14:creationId xmlns:p14="http://schemas.microsoft.com/office/powerpoint/2010/main" val="344851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Maßnahmen </a:t>
            </a:r>
            <a:r>
              <a:rPr lang="de-DE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aNLAGENTECHNIK</a:t>
            </a: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5309" y="880673"/>
            <a:ext cx="7007793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Erneuerung der Heizungsanlage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43" y="1738040"/>
            <a:ext cx="9952659" cy="483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Rectangle 6"/>
          <p:cNvSpPr txBox="1">
            <a:spLocks noChangeArrowheads="1"/>
          </p:cNvSpPr>
          <p:nvPr/>
        </p:nvSpPr>
        <p:spPr>
          <a:xfrm>
            <a:off x="516919" y="5898971"/>
            <a:ext cx="8756014" cy="798133"/>
          </a:xfrm>
          <a:prstGeom prst="rect">
            <a:avLst/>
          </a:prstGeom>
          <a:noFill/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de-DE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Heizungstechnik gestern              und heute!</a:t>
            </a:r>
            <a:endParaRPr lang="de-DE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Textfeld 3"/>
          <p:cNvSpPr txBox="1">
            <a:spLocks noChangeArrowheads="1"/>
          </p:cNvSpPr>
          <p:nvPr/>
        </p:nvSpPr>
        <p:spPr bwMode="auto">
          <a:xfrm>
            <a:off x="514444" y="7188594"/>
            <a:ext cx="7706777" cy="32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dirty="0">
                <a:solidFill>
                  <a:srgbClr val="000000"/>
                </a:solidFill>
              </a:rPr>
              <a:t>Fotos: links Joachim Weid, rechts Bernhard Andre</a:t>
            </a:r>
          </a:p>
        </p:txBody>
      </p:sp>
    </p:spTree>
    <p:extLst>
      <p:ext uri="{BB962C8B-B14F-4D97-AF65-F5344CB8AC3E}">
        <p14:creationId xmlns:p14="http://schemas.microsoft.com/office/powerpoint/2010/main" val="302280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Maßnahmen </a:t>
            </a:r>
            <a:r>
              <a:rPr lang="de-DE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aNLAGENTECHNIK</a:t>
            </a: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5309" y="880673"/>
            <a:ext cx="7007793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Bestandteile einer Heizungsanlage</a:t>
            </a:r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700898" y="1292367"/>
            <a:ext cx="7174346" cy="5409582"/>
            <a:chOff x="208" y="0"/>
            <a:chExt cx="4516" cy="3791"/>
          </a:xfrm>
        </p:grpSpPr>
        <p:sp>
          <p:nvSpPr>
            <p:cNvPr id="7" name="Line 2"/>
            <p:cNvSpPr>
              <a:spLocks noChangeShapeType="1"/>
            </p:cNvSpPr>
            <p:nvPr/>
          </p:nvSpPr>
          <p:spPr bwMode="auto">
            <a:xfrm>
              <a:off x="3694" y="2918"/>
              <a:ext cx="9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3519" y="3182"/>
              <a:ext cx="501" cy="2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4044" y="2318"/>
              <a:ext cx="303" cy="2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 rot="-1802956">
              <a:off x="2015" y="766"/>
              <a:ext cx="27" cy="58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2155" y="1290"/>
              <a:ext cx="29" cy="224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 rot="5400000">
              <a:off x="3935" y="3172"/>
              <a:ext cx="27" cy="86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4379" y="2725"/>
              <a:ext cx="26" cy="89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3520" y="3312"/>
              <a:ext cx="253" cy="7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1060" y="3714"/>
              <a:ext cx="3562" cy="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1060" y="1380"/>
              <a:ext cx="3559" cy="6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1125" y="2763"/>
              <a:ext cx="3433" cy="7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 rot="-5400000">
              <a:off x="381" y="2970"/>
              <a:ext cx="1425" cy="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074" y="1585"/>
              <a:ext cx="33" cy="7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 rot="-5400000">
              <a:off x="3878" y="2969"/>
              <a:ext cx="1425" cy="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 flipV="1">
              <a:off x="1060" y="273"/>
              <a:ext cx="1781" cy="1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 flipV="1">
              <a:off x="1122" y="317"/>
              <a:ext cx="1716" cy="10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18"/>
            <p:cNvSpPr>
              <a:spLocks noChangeShapeType="1"/>
            </p:cNvSpPr>
            <p:nvPr/>
          </p:nvSpPr>
          <p:spPr bwMode="auto">
            <a:xfrm rot="14919860" flipV="1">
              <a:off x="2889" y="248"/>
              <a:ext cx="1620" cy="1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 rot="4123705" flipV="1">
              <a:off x="2902" y="205"/>
              <a:ext cx="1654" cy="1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>
              <a:off x="2391" y="597"/>
              <a:ext cx="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>
              <a:off x="2343" y="635"/>
              <a:ext cx="9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cxnSp>
          <p:nvCxnSpPr>
            <p:cNvPr id="27" name="AutoShape 22"/>
            <p:cNvCxnSpPr>
              <a:cxnSpLocks noChangeShapeType="1"/>
              <a:stCxn id="21" idx="1"/>
              <a:endCxn id="24" idx="1"/>
            </p:cNvCxnSpPr>
            <p:nvPr/>
          </p:nvCxnSpPr>
          <p:spPr bwMode="auto">
            <a:xfrm>
              <a:off x="2841" y="274"/>
              <a:ext cx="1767" cy="109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 rot="1909263">
              <a:off x="3234" y="982"/>
              <a:ext cx="1476" cy="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" name="Rectangle 24"/>
            <p:cNvSpPr>
              <a:spLocks noChangeArrowheads="1"/>
            </p:cNvSpPr>
            <p:nvPr/>
          </p:nvSpPr>
          <p:spPr bwMode="auto">
            <a:xfrm rot="-1913429">
              <a:off x="967" y="985"/>
              <a:ext cx="1466" cy="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2323" y="599"/>
              <a:ext cx="1035" cy="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" name="Rectangle 26"/>
            <p:cNvSpPr>
              <a:spLocks noChangeArrowheads="1"/>
            </p:cNvSpPr>
            <p:nvPr/>
          </p:nvSpPr>
          <p:spPr bwMode="auto">
            <a:xfrm>
              <a:off x="4563" y="2292"/>
              <a:ext cx="56" cy="5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" name="Rectangle 27"/>
            <p:cNvSpPr>
              <a:spLocks noChangeArrowheads="1"/>
            </p:cNvSpPr>
            <p:nvPr/>
          </p:nvSpPr>
          <p:spPr bwMode="auto">
            <a:xfrm>
              <a:off x="1066" y="2291"/>
              <a:ext cx="55" cy="55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" name="AutoShape 28"/>
            <p:cNvSpPr>
              <a:spLocks noChangeArrowheads="1"/>
            </p:cNvSpPr>
            <p:nvPr/>
          </p:nvSpPr>
          <p:spPr bwMode="auto">
            <a:xfrm>
              <a:off x="208" y="232"/>
              <a:ext cx="906" cy="85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4" name="Group 29"/>
            <p:cNvGrpSpPr>
              <a:grpSpLocks/>
            </p:cNvGrpSpPr>
            <p:nvPr/>
          </p:nvGrpSpPr>
          <p:grpSpPr bwMode="auto">
            <a:xfrm>
              <a:off x="1506" y="1925"/>
              <a:ext cx="347" cy="803"/>
              <a:chOff x="2736" y="2056"/>
              <a:chExt cx="312" cy="752"/>
            </a:xfrm>
          </p:grpSpPr>
          <p:sp>
            <p:nvSpPr>
              <p:cNvPr id="87" name="Rectangle 30"/>
              <p:cNvSpPr>
                <a:spLocks noChangeArrowheads="1"/>
              </p:cNvSpPr>
              <p:nvPr/>
            </p:nvSpPr>
            <p:spPr bwMode="auto">
              <a:xfrm>
                <a:off x="2808" y="2520"/>
                <a:ext cx="56" cy="28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8" name="Rectangle 31"/>
              <p:cNvSpPr>
                <a:spLocks noChangeArrowheads="1"/>
              </p:cNvSpPr>
              <p:nvPr/>
            </p:nvSpPr>
            <p:spPr bwMode="auto">
              <a:xfrm>
                <a:off x="2920" y="2520"/>
                <a:ext cx="56" cy="28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9" name="Rectangle 32"/>
              <p:cNvSpPr>
                <a:spLocks noChangeArrowheads="1"/>
              </p:cNvSpPr>
              <p:nvPr/>
            </p:nvSpPr>
            <p:spPr bwMode="auto">
              <a:xfrm>
                <a:off x="2808" y="2232"/>
                <a:ext cx="168" cy="28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0" name="AutoShape 33"/>
              <p:cNvSpPr>
                <a:spLocks noChangeArrowheads="1"/>
              </p:cNvSpPr>
              <p:nvPr/>
            </p:nvSpPr>
            <p:spPr bwMode="auto">
              <a:xfrm>
                <a:off x="2736" y="2232"/>
                <a:ext cx="64" cy="304"/>
              </a:xfrm>
              <a:prstGeom prst="parallelogram">
                <a:avLst>
                  <a:gd name="adj" fmla="val 25000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1" name="AutoShape 34"/>
              <p:cNvSpPr>
                <a:spLocks noChangeArrowheads="1"/>
              </p:cNvSpPr>
              <p:nvPr/>
            </p:nvSpPr>
            <p:spPr bwMode="auto">
              <a:xfrm rot="-409279">
                <a:off x="2984" y="2232"/>
                <a:ext cx="64" cy="304"/>
              </a:xfrm>
              <a:prstGeom prst="parallelogram">
                <a:avLst>
                  <a:gd name="adj" fmla="val 25000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2" name="Oval 35"/>
              <p:cNvSpPr>
                <a:spLocks noChangeArrowheads="1"/>
              </p:cNvSpPr>
              <p:nvPr/>
            </p:nvSpPr>
            <p:spPr bwMode="auto">
              <a:xfrm>
                <a:off x="2808" y="2056"/>
                <a:ext cx="152" cy="152"/>
              </a:xfrm>
              <a:prstGeom prst="ellipse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35" name="AutoShape 36"/>
            <p:cNvSpPr>
              <a:spLocks noChangeArrowheads="1"/>
            </p:cNvSpPr>
            <p:nvPr/>
          </p:nvSpPr>
          <p:spPr bwMode="auto">
            <a:xfrm rot="5400000" flipH="1">
              <a:off x="4191" y="2462"/>
              <a:ext cx="408" cy="116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" name="Oval 37"/>
            <p:cNvSpPr>
              <a:spLocks noChangeArrowheads="1"/>
            </p:cNvSpPr>
            <p:nvPr/>
          </p:nvSpPr>
          <p:spPr bwMode="auto">
            <a:xfrm>
              <a:off x="4364" y="2344"/>
              <a:ext cx="54" cy="5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" name="Oval 38"/>
            <p:cNvSpPr>
              <a:spLocks noChangeArrowheads="1"/>
            </p:cNvSpPr>
            <p:nvPr/>
          </p:nvSpPr>
          <p:spPr bwMode="auto">
            <a:xfrm>
              <a:off x="4364" y="2640"/>
              <a:ext cx="54" cy="5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8" name="Line 39"/>
            <p:cNvSpPr>
              <a:spLocks noChangeShapeType="1"/>
            </p:cNvSpPr>
            <p:nvPr/>
          </p:nvSpPr>
          <p:spPr bwMode="auto">
            <a:xfrm rot="3513766" flipH="1">
              <a:off x="4228" y="2539"/>
              <a:ext cx="4" cy="164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40"/>
            <p:cNvSpPr>
              <a:spLocks noChangeShapeType="1"/>
            </p:cNvSpPr>
            <p:nvPr/>
          </p:nvSpPr>
          <p:spPr bwMode="auto">
            <a:xfrm rot="17846711" flipV="1">
              <a:off x="4220" y="2390"/>
              <a:ext cx="6" cy="177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Rectangle 41"/>
            <p:cNvSpPr>
              <a:spLocks noChangeArrowheads="1"/>
            </p:cNvSpPr>
            <p:nvPr/>
          </p:nvSpPr>
          <p:spPr bwMode="auto">
            <a:xfrm>
              <a:off x="3766" y="432"/>
              <a:ext cx="130" cy="325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" name="Rectangle 42"/>
            <p:cNvSpPr>
              <a:spLocks noChangeArrowheads="1"/>
            </p:cNvSpPr>
            <p:nvPr/>
          </p:nvSpPr>
          <p:spPr bwMode="auto">
            <a:xfrm>
              <a:off x="3121" y="3168"/>
              <a:ext cx="399" cy="52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" name="AutoShape 43"/>
            <p:cNvSpPr>
              <a:spLocks noChangeArrowheads="1"/>
            </p:cNvSpPr>
            <p:nvPr/>
          </p:nvSpPr>
          <p:spPr bwMode="auto">
            <a:xfrm>
              <a:off x="2347" y="3024"/>
              <a:ext cx="468" cy="672"/>
            </a:xfrm>
            <a:prstGeom prst="can">
              <a:avLst>
                <a:gd name="adj" fmla="val 3589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" name="Rectangle 44"/>
            <p:cNvSpPr>
              <a:spLocks noChangeArrowheads="1"/>
            </p:cNvSpPr>
            <p:nvPr/>
          </p:nvSpPr>
          <p:spPr bwMode="auto">
            <a:xfrm>
              <a:off x="2815" y="3236"/>
              <a:ext cx="161" cy="2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" name="Rectangle 45"/>
            <p:cNvSpPr>
              <a:spLocks noChangeArrowheads="1"/>
            </p:cNvSpPr>
            <p:nvPr/>
          </p:nvSpPr>
          <p:spPr bwMode="auto">
            <a:xfrm>
              <a:off x="2976" y="2419"/>
              <a:ext cx="26" cy="845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" name="Rectangle 46"/>
            <p:cNvSpPr>
              <a:spLocks noChangeArrowheads="1"/>
            </p:cNvSpPr>
            <p:nvPr/>
          </p:nvSpPr>
          <p:spPr bwMode="auto">
            <a:xfrm rot="10800000" flipV="1">
              <a:off x="2820" y="2393"/>
              <a:ext cx="183" cy="2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" name="Rectangle 47"/>
            <p:cNvSpPr>
              <a:spLocks noChangeArrowheads="1"/>
            </p:cNvSpPr>
            <p:nvPr/>
          </p:nvSpPr>
          <p:spPr bwMode="auto">
            <a:xfrm rot="5400000" flipV="1">
              <a:off x="2740" y="2448"/>
              <a:ext cx="138" cy="2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7" name="Line 48"/>
            <p:cNvSpPr>
              <a:spLocks noChangeShapeType="1"/>
            </p:cNvSpPr>
            <p:nvPr/>
          </p:nvSpPr>
          <p:spPr bwMode="auto">
            <a:xfrm flipH="1" flipV="1">
              <a:off x="2861" y="2350"/>
              <a:ext cx="0" cy="3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AutoShape 49"/>
            <p:cNvSpPr>
              <a:spLocks noChangeArrowheads="1"/>
            </p:cNvSpPr>
            <p:nvPr/>
          </p:nvSpPr>
          <p:spPr bwMode="auto">
            <a:xfrm rot="10800000" flipH="1">
              <a:off x="2821" y="2273"/>
              <a:ext cx="83" cy="76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" name="Line 50"/>
            <p:cNvSpPr>
              <a:spLocks noChangeShapeType="1"/>
            </p:cNvSpPr>
            <p:nvPr/>
          </p:nvSpPr>
          <p:spPr bwMode="auto">
            <a:xfrm rot="5400000" flipH="1">
              <a:off x="4283" y="3062"/>
              <a:ext cx="3" cy="15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Line 51"/>
            <p:cNvSpPr>
              <a:spLocks noChangeShapeType="1"/>
            </p:cNvSpPr>
            <p:nvPr/>
          </p:nvSpPr>
          <p:spPr bwMode="auto">
            <a:xfrm rot="16200000" flipH="1">
              <a:off x="3111" y="2867"/>
              <a:ext cx="3" cy="15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Line 52"/>
            <p:cNvSpPr>
              <a:spLocks noChangeShapeType="1"/>
            </p:cNvSpPr>
            <p:nvPr/>
          </p:nvSpPr>
          <p:spPr bwMode="auto">
            <a:xfrm flipV="1">
              <a:off x="3830" y="258"/>
              <a:ext cx="3" cy="16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Line 53"/>
            <p:cNvSpPr>
              <a:spLocks noChangeShapeType="1"/>
            </p:cNvSpPr>
            <p:nvPr/>
          </p:nvSpPr>
          <p:spPr bwMode="auto">
            <a:xfrm rot="5400000" flipH="1">
              <a:off x="3033" y="3359"/>
              <a:ext cx="3" cy="15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Line 54"/>
            <p:cNvSpPr>
              <a:spLocks noChangeShapeType="1"/>
            </p:cNvSpPr>
            <p:nvPr/>
          </p:nvSpPr>
          <p:spPr bwMode="auto">
            <a:xfrm flipV="1">
              <a:off x="3348" y="2986"/>
              <a:ext cx="2" cy="16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Line 55"/>
            <p:cNvSpPr>
              <a:spLocks noChangeShapeType="1"/>
            </p:cNvSpPr>
            <p:nvPr/>
          </p:nvSpPr>
          <p:spPr bwMode="auto">
            <a:xfrm flipV="1">
              <a:off x="4091" y="3410"/>
              <a:ext cx="3" cy="16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Line 56"/>
            <p:cNvSpPr>
              <a:spLocks noChangeShapeType="1"/>
            </p:cNvSpPr>
            <p:nvPr/>
          </p:nvSpPr>
          <p:spPr bwMode="auto">
            <a:xfrm rot="10800000" flipH="1" flipV="1">
              <a:off x="2809" y="2543"/>
              <a:ext cx="3" cy="161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Rectangle 57"/>
            <p:cNvSpPr>
              <a:spLocks noChangeArrowheads="1"/>
            </p:cNvSpPr>
            <p:nvPr/>
          </p:nvSpPr>
          <p:spPr bwMode="auto">
            <a:xfrm rot="-1909093">
              <a:off x="1024" y="966"/>
              <a:ext cx="998" cy="5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7" name="Line 58"/>
            <p:cNvSpPr>
              <a:spLocks noChangeShapeType="1"/>
            </p:cNvSpPr>
            <p:nvPr/>
          </p:nvSpPr>
          <p:spPr bwMode="auto">
            <a:xfrm>
              <a:off x="1164" y="659"/>
              <a:ext cx="502" cy="17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Line 59"/>
            <p:cNvSpPr>
              <a:spLocks noChangeShapeType="1"/>
            </p:cNvSpPr>
            <p:nvPr/>
          </p:nvSpPr>
          <p:spPr bwMode="auto">
            <a:xfrm>
              <a:off x="1174" y="711"/>
              <a:ext cx="440" cy="16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9" name="Line 60"/>
            <p:cNvSpPr>
              <a:spLocks noChangeShapeType="1"/>
            </p:cNvSpPr>
            <p:nvPr/>
          </p:nvSpPr>
          <p:spPr bwMode="auto">
            <a:xfrm>
              <a:off x="1177" y="770"/>
              <a:ext cx="390" cy="13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0" name="Line 61"/>
            <p:cNvSpPr>
              <a:spLocks noChangeShapeType="1"/>
            </p:cNvSpPr>
            <p:nvPr/>
          </p:nvSpPr>
          <p:spPr bwMode="auto">
            <a:xfrm>
              <a:off x="1180" y="827"/>
              <a:ext cx="331" cy="11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Line 62"/>
            <p:cNvSpPr>
              <a:spLocks noChangeShapeType="1"/>
            </p:cNvSpPr>
            <p:nvPr/>
          </p:nvSpPr>
          <p:spPr bwMode="auto">
            <a:xfrm>
              <a:off x="1186" y="884"/>
              <a:ext cx="267" cy="9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Rectangle 63"/>
            <p:cNvSpPr>
              <a:spLocks noChangeArrowheads="1"/>
            </p:cNvSpPr>
            <p:nvPr/>
          </p:nvSpPr>
          <p:spPr bwMode="auto">
            <a:xfrm>
              <a:off x="2155" y="3536"/>
              <a:ext cx="192" cy="2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3" name="Line 64"/>
            <p:cNvSpPr>
              <a:spLocks noChangeShapeType="1"/>
            </p:cNvSpPr>
            <p:nvPr/>
          </p:nvSpPr>
          <p:spPr bwMode="auto">
            <a:xfrm rot="5400000" flipH="1">
              <a:off x="2269" y="3298"/>
              <a:ext cx="3" cy="15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4" name="Rectangle 65"/>
            <p:cNvSpPr>
              <a:spLocks noChangeArrowheads="1"/>
            </p:cNvSpPr>
            <p:nvPr/>
          </p:nvSpPr>
          <p:spPr bwMode="auto">
            <a:xfrm>
              <a:off x="1060" y="1448"/>
              <a:ext cx="62" cy="1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5" name="Rectangle 66"/>
            <p:cNvSpPr>
              <a:spLocks noChangeArrowheads="1"/>
            </p:cNvSpPr>
            <p:nvPr/>
          </p:nvSpPr>
          <p:spPr bwMode="auto">
            <a:xfrm rot="-5400000">
              <a:off x="985" y="1450"/>
              <a:ext cx="212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6" name="Rectangle 67"/>
            <p:cNvSpPr>
              <a:spLocks noChangeArrowheads="1"/>
            </p:cNvSpPr>
            <p:nvPr/>
          </p:nvSpPr>
          <p:spPr bwMode="auto">
            <a:xfrm>
              <a:off x="4558" y="1450"/>
              <a:ext cx="61" cy="1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Rectangle 68"/>
            <p:cNvSpPr>
              <a:spLocks noChangeArrowheads="1"/>
            </p:cNvSpPr>
            <p:nvPr/>
          </p:nvSpPr>
          <p:spPr bwMode="auto">
            <a:xfrm rot="-5400000">
              <a:off x="4485" y="1454"/>
              <a:ext cx="209" cy="5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8" name="Line 69"/>
            <p:cNvSpPr>
              <a:spLocks noChangeShapeType="1"/>
            </p:cNvSpPr>
            <p:nvPr/>
          </p:nvSpPr>
          <p:spPr bwMode="auto">
            <a:xfrm>
              <a:off x="1252" y="1196"/>
              <a:ext cx="27" cy="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9" name="Line 70"/>
            <p:cNvSpPr>
              <a:spLocks noChangeShapeType="1"/>
            </p:cNvSpPr>
            <p:nvPr/>
          </p:nvSpPr>
          <p:spPr bwMode="auto">
            <a:xfrm>
              <a:off x="1797" y="858"/>
              <a:ext cx="26" cy="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" name="Line 71"/>
            <p:cNvSpPr>
              <a:spLocks noChangeShapeType="1"/>
            </p:cNvSpPr>
            <p:nvPr/>
          </p:nvSpPr>
          <p:spPr bwMode="auto">
            <a:xfrm rot="-5400000">
              <a:off x="2263" y="2829"/>
              <a:ext cx="3" cy="15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1" name="Rectangle 72"/>
            <p:cNvSpPr>
              <a:spLocks noChangeArrowheads="1"/>
            </p:cNvSpPr>
            <p:nvPr/>
          </p:nvSpPr>
          <p:spPr bwMode="auto">
            <a:xfrm>
              <a:off x="2817" y="3305"/>
              <a:ext cx="303" cy="2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2" name="Rectangle 73"/>
            <p:cNvSpPr>
              <a:spLocks noChangeArrowheads="1"/>
            </p:cNvSpPr>
            <p:nvPr/>
          </p:nvSpPr>
          <p:spPr bwMode="auto">
            <a:xfrm>
              <a:off x="4572" y="1589"/>
              <a:ext cx="33" cy="7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3" name="Oval 75"/>
            <p:cNvSpPr>
              <a:spLocks noChangeArrowheads="1"/>
            </p:cNvSpPr>
            <p:nvPr/>
          </p:nvSpPr>
          <p:spPr bwMode="auto">
            <a:xfrm>
              <a:off x="4260" y="2304"/>
              <a:ext cx="56" cy="5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4" name="Oval 76"/>
            <p:cNvSpPr>
              <a:spLocks noChangeArrowheads="1"/>
            </p:cNvSpPr>
            <p:nvPr/>
          </p:nvSpPr>
          <p:spPr bwMode="auto">
            <a:xfrm>
              <a:off x="4281" y="2328"/>
              <a:ext cx="11" cy="1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5" name="Rectangle 77"/>
            <p:cNvSpPr>
              <a:spLocks noChangeArrowheads="1"/>
            </p:cNvSpPr>
            <p:nvPr/>
          </p:nvSpPr>
          <p:spPr bwMode="auto">
            <a:xfrm>
              <a:off x="4022" y="2320"/>
              <a:ext cx="26" cy="89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6" name="Oval 78"/>
            <p:cNvSpPr>
              <a:spLocks noChangeArrowheads="1"/>
            </p:cNvSpPr>
            <p:nvPr/>
          </p:nvSpPr>
          <p:spPr bwMode="auto">
            <a:xfrm>
              <a:off x="3548" y="3164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" name="Oval 79"/>
            <p:cNvSpPr>
              <a:spLocks noChangeArrowheads="1"/>
            </p:cNvSpPr>
            <p:nvPr/>
          </p:nvSpPr>
          <p:spPr bwMode="auto">
            <a:xfrm>
              <a:off x="3647" y="3164"/>
              <a:ext cx="67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" name="AutoShape 80"/>
            <p:cNvSpPr>
              <a:spLocks noChangeArrowheads="1"/>
            </p:cNvSpPr>
            <p:nvPr/>
          </p:nvSpPr>
          <p:spPr bwMode="auto">
            <a:xfrm>
              <a:off x="3560" y="3171"/>
              <a:ext cx="45" cy="4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" name="Rectangle 81"/>
            <p:cNvSpPr>
              <a:spLocks noChangeArrowheads="1"/>
            </p:cNvSpPr>
            <p:nvPr/>
          </p:nvSpPr>
          <p:spPr bwMode="auto">
            <a:xfrm>
              <a:off x="3413" y="2854"/>
              <a:ext cx="312" cy="128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0" name="AutoShape 82"/>
            <p:cNvSpPr>
              <a:spLocks noChangeArrowheads="1"/>
            </p:cNvSpPr>
            <p:nvPr/>
          </p:nvSpPr>
          <p:spPr bwMode="auto">
            <a:xfrm>
              <a:off x="3595" y="2890"/>
              <a:ext cx="81" cy="68"/>
            </a:xfrm>
            <a:prstGeom prst="su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1" name="Oval 83"/>
            <p:cNvSpPr>
              <a:spLocks noChangeArrowheads="1"/>
            </p:cNvSpPr>
            <p:nvPr/>
          </p:nvSpPr>
          <p:spPr bwMode="auto">
            <a:xfrm>
              <a:off x="4656" y="2884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" name="Line 84"/>
            <p:cNvSpPr>
              <a:spLocks noChangeShapeType="1"/>
            </p:cNvSpPr>
            <p:nvPr/>
          </p:nvSpPr>
          <p:spPr bwMode="auto">
            <a:xfrm>
              <a:off x="3582" y="2984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Line 85"/>
            <p:cNvSpPr>
              <a:spLocks noChangeShapeType="1"/>
            </p:cNvSpPr>
            <p:nvPr/>
          </p:nvSpPr>
          <p:spPr bwMode="auto">
            <a:xfrm>
              <a:off x="3680" y="2984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Line 86"/>
            <p:cNvSpPr>
              <a:spLocks noChangeShapeType="1"/>
            </p:cNvSpPr>
            <p:nvPr/>
          </p:nvSpPr>
          <p:spPr bwMode="auto">
            <a:xfrm>
              <a:off x="3450" y="2986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5" name="Text Box 87"/>
            <p:cNvSpPr txBox="1">
              <a:spLocks noChangeArrowheads="1"/>
            </p:cNvSpPr>
            <p:nvPr/>
          </p:nvSpPr>
          <p:spPr bwMode="auto">
            <a:xfrm>
              <a:off x="3029" y="3437"/>
              <a:ext cx="609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000" dirty="0"/>
                <a:t>Heizkessel</a:t>
              </a:r>
            </a:p>
          </p:txBody>
        </p:sp>
        <p:sp>
          <p:nvSpPr>
            <p:cNvPr id="86" name="Text Box 88"/>
            <p:cNvSpPr txBox="1">
              <a:spLocks noChangeArrowheads="1"/>
            </p:cNvSpPr>
            <p:nvPr/>
          </p:nvSpPr>
          <p:spPr bwMode="auto">
            <a:xfrm>
              <a:off x="2251" y="3396"/>
              <a:ext cx="653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000" dirty="0"/>
                <a:t>Warmwasser-speicher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Gering investive Maßnahmen</a:t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477587" y="880673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Optimierung der Heizungsanlage</a:t>
            </a:r>
          </a:p>
        </p:txBody>
      </p:sp>
      <p:sp>
        <p:nvSpPr>
          <p:cNvPr id="58" name="Rectangle 2"/>
          <p:cNvSpPr txBox="1">
            <a:spLocks noChangeArrowheads="1"/>
          </p:cNvSpPr>
          <p:nvPr/>
        </p:nvSpPr>
        <p:spPr>
          <a:xfrm>
            <a:off x="536680" y="1606297"/>
            <a:ext cx="7873232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521528" indent="-521528" algn="l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Dämmung der Rohrleitungen</a:t>
            </a:r>
          </a:p>
          <a:p>
            <a:pPr marL="521528" indent="-521528" algn="l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Austausch der Heizungspumpe</a:t>
            </a:r>
          </a:p>
          <a:p>
            <a:pPr marL="521528" indent="-521528" algn="l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Erneuern der Thermostatventile</a:t>
            </a:r>
          </a:p>
          <a:p>
            <a:pPr marL="521528" indent="-521528" algn="l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de-DE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Hydraulischer Abgleich</a:t>
            </a:r>
          </a:p>
          <a:p>
            <a:pPr marL="521528" indent="-521528" algn="l" eaLnBrk="1" hangingPunct="1">
              <a:buFont typeface="Arial" pitchFamily="34" charset="0"/>
              <a:buChar char="•"/>
            </a:pPr>
            <a:endParaRPr lang="de-DE" sz="32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670349" y="3486111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endParaRPr lang="de-DE" sz="32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510" y="2099881"/>
            <a:ext cx="2592263" cy="182730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95" y="4739270"/>
            <a:ext cx="2899594" cy="205029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204" y="4134172"/>
            <a:ext cx="2116417" cy="2660464"/>
          </a:xfrm>
          <a:prstGeom prst="rect">
            <a:avLst/>
          </a:prstGeom>
        </p:spPr>
      </p:pic>
      <p:sp>
        <p:nvSpPr>
          <p:cNvPr id="9" name="Textfeld 3"/>
          <p:cNvSpPr txBox="1">
            <a:spLocks noChangeArrowheads="1"/>
          </p:cNvSpPr>
          <p:nvPr/>
        </p:nvSpPr>
        <p:spPr bwMode="auto">
          <a:xfrm>
            <a:off x="576618" y="7124796"/>
            <a:ext cx="7706777" cy="32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dirty="0">
                <a:solidFill>
                  <a:srgbClr val="000000"/>
                </a:solidFill>
              </a:rPr>
              <a:t>Fotos links, </a:t>
            </a:r>
            <a:r>
              <a:rPr lang="de-DE" altLang="de-DE" sz="1400" dirty="0" err="1">
                <a:solidFill>
                  <a:srgbClr val="000000"/>
                </a:solidFill>
              </a:rPr>
              <a:t>mitte</a:t>
            </a:r>
            <a:r>
              <a:rPr lang="de-DE" altLang="de-DE" sz="1400" dirty="0">
                <a:solidFill>
                  <a:srgbClr val="000000"/>
                </a:solidFill>
              </a:rPr>
              <a:t>: Martina Rittersdorf </a:t>
            </a:r>
          </a:p>
        </p:txBody>
      </p:sp>
    </p:spTree>
    <p:extLst>
      <p:ext uri="{BB962C8B-B14F-4D97-AF65-F5344CB8AC3E}">
        <p14:creationId xmlns:p14="http://schemas.microsoft.com/office/powerpoint/2010/main" val="428678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Was ist das?</a:t>
            </a:r>
            <a:br>
              <a:rPr lang="de-DE" sz="3200" dirty="0"/>
            </a:br>
            <a:endParaRPr lang="de-DE" sz="3200" dirty="0"/>
          </a:p>
        </p:txBody>
      </p:sp>
      <p:pic>
        <p:nvPicPr>
          <p:cNvPr id="3" name="Grafik 2" descr="Hzgspumpe3.bmp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179" y="2350643"/>
            <a:ext cx="2393019" cy="221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 descr="grundfosalpha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513"/>
          <a:stretch/>
        </p:blipFill>
        <p:spPr bwMode="auto">
          <a:xfrm>
            <a:off x="7535900" y="1851809"/>
            <a:ext cx="3368000" cy="492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 descr="Hzgspumpe3.bmp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6903" y="2523294"/>
            <a:ext cx="3698997" cy="452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 descr="heizungspump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35" y="2677947"/>
            <a:ext cx="3313841" cy="331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4"/>
          <p:cNvSpPr txBox="1">
            <a:spLocks/>
          </p:cNvSpPr>
          <p:nvPr/>
        </p:nvSpPr>
        <p:spPr bwMode="auto">
          <a:xfrm>
            <a:off x="537308" y="1851809"/>
            <a:ext cx="9802283" cy="453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45472" indent="-445472" defTabSz="1189736" eaLnBrk="1" hangingPunct="1">
              <a:defRPr/>
            </a:pPr>
            <a:r>
              <a:rPr lang="de-DE" kern="0" dirty="0" smtClean="0">
                <a:solidFill>
                  <a:srgbClr val="000000"/>
                </a:solidFill>
                <a:latin typeface="Arial"/>
              </a:rPr>
              <a:t>Heizungsumwälzpumpe, Zirkulationspumpe</a:t>
            </a:r>
          </a:p>
          <a:p>
            <a:pPr marL="445472" indent="-445472" defTabSz="1189736" eaLnBrk="1" hangingPunct="1">
              <a:defRPr/>
            </a:pPr>
            <a:r>
              <a:rPr lang="de-DE" kern="0" dirty="0" smtClean="0">
                <a:solidFill>
                  <a:srgbClr val="000000"/>
                </a:solidFill>
                <a:latin typeface="Arial"/>
              </a:rPr>
              <a:t>Einfamilienhaus:</a:t>
            </a:r>
            <a:br>
              <a:rPr lang="de-DE" kern="0" dirty="0" smtClean="0">
                <a:solidFill>
                  <a:srgbClr val="000000"/>
                </a:solidFill>
                <a:latin typeface="Arial"/>
              </a:rPr>
            </a:br>
            <a:r>
              <a:rPr lang="de-DE" kern="0" dirty="0" smtClean="0">
                <a:solidFill>
                  <a:srgbClr val="000000"/>
                </a:solidFill>
                <a:latin typeface="Arial"/>
              </a:rPr>
              <a:t>80 Watt, Betrieb 5.000 h / a</a:t>
            </a:r>
            <a:br>
              <a:rPr lang="de-DE" kern="0" dirty="0" smtClean="0">
                <a:solidFill>
                  <a:srgbClr val="000000"/>
                </a:solidFill>
                <a:latin typeface="Arial"/>
              </a:rPr>
            </a:br>
            <a:r>
              <a:rPr lang="de-DE" kern="0" dirty="0" smtClean="0">
                <a:solidFill>
                  <a:srgbClr val="000000"/>
                </a:solidFill>
                <a:latin typeface="Arial"/>
              </a:rPr>
              <a:t>400 kWh jährlicher Stromverbrauch!</a:t>
            </a:r>
          </a:p>
          <a:p>
            <a:pPr marL="445472" indent="-445472" defTabSz="1189736" eaLnBrk="1" hangingPunct="1">
              <a:defRPr/>
            </a:pPr>
            <a:r>
              <a:rPr lang="de-DE" kern="0" dirty="0" smtClean="0">
                <a:solidFill>
                  <a:srgbClr val="000000"/>
                </a:solidFill>
                <a:latin typeface="Arial"/>
              </a:rPr>
              <a:t>Hocheffizienzpumpe: 8 Watt</a:t>
            </a:r>
            <a:br>
              <a:rPr lang="de-DE" kern="0" dirty="0" smtClean="0">
                <a:solidFill>
                  <a:srgbClr val="000000"/>
                </a:solidFill>
                <a:latin typeface="Arial"/>
              </a:rPr>
            </a:br>
            <a:r>
              <a:rPr lang="de-DE" kern="0" dirty="0" smtClean="0">
                <a:solidFill>
                  <a:srgbClr val="000000"/>
                </a:solidFill>
                <a:latin typeface="Arial"/>
              </a:rPr>
              <a:t>Ersparnis: 360 kWh </a:t>
            </a:r>
            <a:r>
              <a:rPr lang="de-DE" kern="0" dirty="0" smtClean="0">
                <a:solidFill>
                  <a:srgbClr val="000000"/>
                </a:solidFill>
                <a:latin typeface="Arial"/>
                <a:sym typeface="Wingdings" pitchFamily="2" charset="2"/>
              </a:rPr>
              <a:t> 95 Euro</a:t>
            </a:r>
            <a:r>
              <a:rPr lang="de-DE" kern="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de-DE" kern="0" dirty="0" smtClean="0">
                <a:solidFill>
                  <a:srgbClr val="000000"/>
                </a:solidFill>
                <a:latin typeface="Arial"/>
              </a:rPr>
            </a:br>
            <a:endParaRPr lang="de-DE" kern="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Grafik 8" descr="heizungspump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86" y="5153350"/>
            <a:ext cx="1837928" cy="183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 descr="grundfosalpha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626" y="4424134"/>
            <a:ext cx="1617006" cy="254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26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8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047" y="1890784"/>
            <a:ext cx="3278169" cy="437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Der Energiekennwert</a:t>
            </a:r>
            <a:r>
              <a:rPr lang="de-DE" altLang="de-DE" dirty="0" smtClean="0">
                <a:solidFill>
                  <a:srgbClr val="C00000"/>
                </a:solidFill>
              </a:rPr>
              <a:t/>
            </a:r>
            <a:br>
              <a:rPr lang="de-DE" altLang="de-DE" dirty="0" smtClean="0">
                <a:solidFill>
                  <a:srgbClr val="C00000"/>
                </a:solidFill>
              </a:rPr>
            </a:br>
            <a:endParaRPr lang="de-DE" altLang="de-DE" dirty="0">
              <a:solidFill>
                <a:srgbClr val="C00000"/>
              </a:solidFill>
            </a:endParaRPr>
          </a:p>
        </p:txBody>
      </p:sp>
      <p:sp>
        <p:nvSpPr>
          <p:cNvPr id="69017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19" y="1638300"/>
            <a:ext cx="5060950" cy="5083175"/>
          </a:xfrm>
          <a:prstGeom prst="rect">
            <a:avLst/>
          </a:prstGeom>
        </p:spPr>
        <p:txBody>
          <a:bodyPr lIns="104306" tIns="52153" rIns="104306" bIns="52153"/>
          <a:lstStyle/>
          <a:p>
            <a:pPr marL="0" indent="0">
              <a:buNone/>
            </a:pPr>
            <a:r>
              <a:rPr lang="de-DE" altLang="de-DE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Bestehendes Gebäude</a:t>
            </a:r>
          </a:p>
          <a:p>
            <a:r>
              <a:rPr lang="de-DE" altLang="de-DE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150 m</a:t>
            </a:r>
            <a:r>
              <a:rPr lang="de-DE" altLang="de-DE" sz="21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DE" altLang="de-DE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Wohn- und Nutzfläche</a:t>
            </a:r>
          </a:p>
          <a:p>
            <a:r>
              <a:rPr lang="de-DE" altLang="de-DE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Ölheizung mit zentraler Warmwasserbereitung</a:t>
            </a:r>
          </a:p>
          <a:p>
            <a:r>
              <a:rPr lang="de-DE" altLang="de-DE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Jahresheizölverbrauch: 2850 Liter</a:t>
            </a:r>
          </a:p>
          <a:p>
            <a:r>
              <a:rPr lang="de-DE" altLang="de-DE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 Liter Heizöl = 10 kWh</a:t>
            </a:r>
          </a:p>
          <a:p>
            <a:endParaRPr lang="de-DE" altLang="de-DE" sz="16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altLang="de-DE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Energiekennwert</a:t>
            </a:r>
            <a:r>
              <a:rPr lang="de-DE" altLang="de-DE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>
              <a:buNone/>
            </a:pPr>
            <a:r>
              <a:rPr lang="de-DE" altLang="de-DE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28.500 kWh / 150 m</a:t>
            </a:r>
            <a:r>
              <a:rPr lang="de-DE" altLang="de-DE" sz="21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DE" altLang="de-DE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=</a:t>
            </a:r>
          </a:p>
          <a:p>
            <a:pPr marL="0" indent="0">
              <a:buNone/>
            </a:pPr>
            <a:r>
              <a:rPr lang="de-DE" altLang="de-DE" sz="2700" b="1" dirty="0">
                <a:solidFill>
                  <a:srgbClr val="C00000"/>
                </a:solidFill>
              </a:rPr>
              <a:t>190 kWh/m</a:t>
            </a:r>
            <a:r>
              <a:rPr lang="de-DE" altLang="de-DE" sz="2700" b="1" baseline="30000" dirty="0">
                <a:solidFill>
                  <a:srgbClr val="C00000"/>
                </a:solidFill>
              </a:rPr>
              <a:t>2   </a:t>
            </a:r>
            <a:r>
              <a:rPr lang="de-DE" altLang="de-DE" sz="2700" b="1" dirty="0">
                <a:solidFill>
                  <a:srgbClr val="C00000"/>
                </a:solidFill>
              </a:rPr>
              <a:t>im Jahr </a:t>
            </a:r>
          </a:p>
          <a:p>
            <a:endParaRPr lang="de-DE" altLang="de-DE" sz="2700" b="1" dirty="0">
              <a:solidFill>
                <a:srgbClr val="FF3300"/>
              </a:solidFill>
            </a:endParaRPr>
          </a:p>
        </p:txBody>
      </p:sp>
      <p:sp>
        <p:nvSpPr>
          <p:cNvPr id="690181" name="AutoShape 5"/>
          <p:cNvSpPr>
            <a:spLocks noChangeArrowheads="1"/>
          </p:cNvSpPr>
          <p:nvPr/>
        </p:nvSpPr>
        <p:spPr bwMode="auto">
          <a:xfrm>
            <a:off x="2052996" y="5574681"/>
            <a:ext cx="3453077" cy="1453440"/>
          </a:xfrm>
          <a:prstGeom prst="cloudCallout">
            <a:avLst>
              <a:gd name="adj1" fmla="val -67047"/>
              <a:gd name="adj2" fmla="val -5788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533" tIns="8213" rIns="20533" bIns="12320"/>
          <a:lstStyle/>
          <a:p>
            <a:pPr algn="ctr"/>
            <a:r>
              <a:rPr lang="de-DE" altLang="de-DE" sz="2400" b="1" dirty="0"/>
              <a:t>Ist das jetzt viel oder wenig?</a:t>
            </a:r>
          </a:p>
        </p:txBody>
      </p:sp>
      <p:sp>
        <p:nvSpPr>
          <p:cNvPr id="690183" name="Oval 7"/>
          <p:cNvSpPr>
            <a:spLocks noChangeArrowheads="1"/>
          </p:cNvSpPr>
          <p:nvPr/>
        </p:nvSpPr>
        <p:spPr bwMode="auto">
          <a:xfrm>
            <a:off x="5506073" y="2096033"/>
            <a:ext cx="2755606" cy="546091"/>
          </a:xfrm>
          <a:prstGeom prst="ellipse">
            <a:avLst/>
          </a:prstGeom>
          <a:noFill/>
          <a:ln w="317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 anchor="ctr"/>
          <a:lstStyle/>
          <a:p>
            <a:endParaRPr lang="de-DE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2343" y="878209"/>
            <a:ext cx="6523606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Bewertungskriterium für Gebäude</a:t>
            </a:r>
            <a:endParaRPr lang="de-DE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03217" y="1509897"/>
            <a:ext cx="9390999" cy="6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 anchor="ctr"/>
          <a:lstStyle/>
          <a:p>
            <a:r>
              <a:rPr lang="de-DE" dirty="0">
                <a:solidFill>
                  <a:prstClr val="black">
                    <a:lumMod val="75000"/>
                    <a:lumOff val="25000"/>
                  </a:prstClr>
                </a:solidFill>
              </a:rPr>
              <a:t>ohne </a:t>
            </a:r>
            <a:r>
              <a:rPr lang="de-DE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hydr</a:t>
            </a:r>
            <a:r>
              <a:rPr lang="de-DE" dirty="0">
                <a:solidFill>
                  <a:prstClr val="black">
                    <a:lumMod val="75000"/>
                    <a:lumOff val="25000"/>
                  </a:prstClr>
                </a:solidFill>
              </a:rPr>
              <a:t>. Abgleich		mit </a:t>
            </a:r>
            <a:r>
              <a:rPr lang="de-DE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hydr</a:t>
            </a:r>
            <a:r>
              <a:rPr lang="de-DE" dirty="0">
                <a:solidFill>
                  <a:prstClr val="black">
                    <a:lumMod val="75000"/>
                    <a:lumOff val="25000"/>
                  </a:prstClr>
                </a:solidFill>
              </a:rPr>
              <a:t>. Abgleich 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1148170" y="2308101"/>
            <a:ext cx="3016086" cy="4575264"/>
            <a:chOff x="981808" y="2420979"/>
            <a:chExt cx="2579076" cy="4149725"/>
          </a:xfrm>
        </p:grpSpPr>
        <p:sp>
          <p:nvSpPr>
            <p:cNvPr id="122883" name="Rectangle 3"/>
            <p:cNvSpPr>
              <a:spLocks noChangeArrowheads="1"/>
            </p:cNvSpPr>
            <p:nvPr/>
          </p:nvSpPr>
          <p:spPr bwMode="auto">
            <a:xfrm>
              <a:off x="981808" y="5803941"/>
              <a:ext cx="529004" cy="766763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84" name="Rectangle 4"/>
            <p:cNvSpPr>
              <a:spLocks noChangeArrowheads="1"/>
            </p:cNvSpPr>
            <p:nvPr/>
          </p:nvSpPr>
          <p:spPr bwMode="auto">
            <a:xfrm rot="5400000">
              <a:off x="2141558" y="2354426"/>
              <a:ext cx="574675" cy="707781"/>
            </a:xfrm>
            <a:prstGeom prst="rect">
              <a:avLst/>
            </a:prstGeom>
            <a:gradFill rotWithShape="0">
              <a:gsLst>
                <a:gs pos="0">
                  <a:srgbClr val="FF3300">
                    <a:alpha val="35001"/>
                  </a:srgbClr>
                </a:gs>
                <a:gs pos="100000">
                  <a:srgbClr val="3333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85" name="Line 5"/>
            <p:cNvSpPr>
              <a:spLocks noChangeShapeType="1"/>
            </p:cNvSpPr>
            <p:nvPr/>
          </p:nvSpPr>
          <p:spPr bwMode="auto">
            <a:xfrm>
              <a:off x="2189285" y="2519404"/>
              <a:ext cx="0" cy="407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86" name="Line 6"/>
            <p:cNvSpPr>
              <a:spLocks noChangeShapeType="1"/>
            </p:cNvSpPr>
            <p:nvPr/>
          </p:nvSpPr>
          <p:spPr bwMode="auto">
            <a:xfrm>
              <a:off x="2277228" y="2516229"/>
              <a:ext cx="2931" cy="407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87" name="Line 7"/>
            <p:cNvSpPr>
              <a:spLocks noChangeShapeType="1"/>
            </p:cNvSpPr>
            <p:nvPr/>
          </p:nvSpPr>
          <p:spPr bwMode="auto">
            <a:xfrm>
              <a:off x="2360735" y="25146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88" name="Line 8"/>
            <p:cNvSpPr>
              <a:spLocks noChangeShapeType="1"/>
            </p:cNvSpPr>
            <p:nvPr/>
          </p:nvSpPr>
          <p:spPr bwMode="auto">
            <a:xfrm>
              <a:off x="2445748" y="2514600"/>
              <a:ext cx="2931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89" name="Line 9"/>
            <p:cNvSpPr>
              <a:spLocks noChangeShapeType="1"/>
            </p:cNvSpPr>
            <p:nvPr/>
          </p:nvSpPr>
          <p:spPr bwMode="auto">
            <a:xfrm>
              <a:off x="2530720" y="25146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0" name="Line 10"/>
            <p:cNvSpPr>
              <a:spLocks noChangeShapeType="1"/>
            </p:cNvSpPr>
            <p:nvPr/>
          </p:nvSpPr>
          <p:spPr bwMode="auto">
            <a:xfrm>
              <a:off x="2602523" y="2516188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1" name="Line 11"/>
            <p:cNvSpPr>
              <a:spLocks noChangeShapeType="1"/>
            </p:cNvSpPr>
            <p:nvPr/>
          </p:nvSpPr>
          <p:spPr bwMode="auto">
            <a:xfrm>
              <a:off x="2672862" y="25146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2" name="Rectangle 12"/>
            <p:cNvSpPr>
              <a:spLocks noChangeArrowheads="1"/>
            </p:cNvSpPr>
            <p:nvPr/>
          </p:nvSpPr>
          <p:spPr bwMode="auto">
            <a:xfrm rot="5400000">
              <a:off x="2147420" y="3154487"/>
              <a:ext cx="574675" cy="707781"/>
            </a:xfrm>
            <a:prstGeom prst="rect">
              <a:avLst/>
            </a:prstGeom>
            <a:gradFill rotWithShape="0">
              <a:gsLst>
                <a:gs pos="0">
                  <a:srgbClr val="FF3300">
                    <a:alpha val="70000"/>
                  </a:srgbClr>
                </a:gs>
                <a:gs pos="100000">
                  <a:srgbClr val="3333FF">
                    <a:alpha val="70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3" name="Line 13"/>
            <p:cNvSpPr>
              <a:spLocks noChangeShapeType="1"/>
            </p:cNvSpPr>
            <p:nvPr/>
          </p:nvSpPr>
          <p:spPr bwMode="auto">
            <a:xfrm>
              <a:off x="2195146" y="3319468"/>
              <a:ext cx="0" cy="407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4" name="Line 14"/>
            <p:cNvSpPr>
              <a:spLocks noChangeShapeType="1"/>
            </p:cNvSpPr>
            <p:nvPr/>
          </p:nvSpPr>
          <p:spPr bwMode="auto">
            <a:xfrm>
              <a:off x="2283090" y="3316290"/>
              <a:ext cx="2931" cy="407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5" name="Line 15"/>
            <p:cNvSpPr>
              <a:spLocks noChangeShapeType="1"/>
            </p:cNvSpPr>
            <p:nvPr/>
          </p:nvSpPr>
          <p:spPr bwMode="auto">
            <a:xfrm>
              <a:off x="2366597" y="33147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6" name="Line 16"/>
            <p:cNvSpPr>
              <a:spLocks noChangeShapeType="1"/>
            </p:cNvSpPr>
            <p:nvPr/>
          </p:nvSpPr>
          <p:spPr bwMode="auto">
            <a:xfrm>
              <a:off x="2451609" y="3314700"/>
              <a:ext cx="1465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7" name="Line 17"/>
            <p:cNvSpPr>
              <a:spLocks noChangeShapeType="1"/>
            </p:cNvSpPr>
            <p:nvPr/>
          </p:nvSpPr>
          <p:spPr bwMode="auto">
            <a:xfrm>
              <a:off x="2536581" y="33147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8" name="Line 18"/>
            <p:cNvSpPr>
              <a:spLocks noChangeShapeType="1"/>
            </p:cNvSpPr>
            <p:nvPr/>
          </p:nvSpPr>
          <p:spPr bwMode="auto">
            <a:xfrm>
              <a:off x="2608385" y="3316288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899" name="Line 19"/>
            <p:cNvSpPr>
              <a:spLocks noChangeShapeType="1"/>
            </p:cNvSpPr>
            <p:nvPr/>
          </p:nvSpPr>
          <p:spPr bwMode="auto">
            <a:xfrm>
              <a:off x="2678723" y="33147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0" name="Rectangle 20"/>
            <p:cNvSpPr>
              <a:spLocks noChangeArrowheads="1"/>
            </p:cNvSpPr>
            <p:nvPr/>
          </p:nvSpPr>
          <p:spPr bwMode="auto">
            <a:xfrm rot="5400000">
              <a:off x="2159143" y="3929225"/>
              <a:ext cx="574675" cy="707781"/>
            </a:xfrm>
            <a:prstGeom prst="rect">
              <a:avLst/>
            </a:prstGeom>
            <a:gradFill rotWithShape="0">
              <a:gsLst>
                <a:gs pos="0">
                  <a:srgbClr val="FF3300">
                    <a:alpha val="85001"/>
                  </a:srgbClr>
                </a:gs>
                <a:gs pos="100000">
                  <a:srgbClr val="3333FF">
                    <a:alpha val="64998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1" name="Line 21"/>
            <p:cNvSpPr>
              <a:spLocks noChangeShapeType="1"/>
            </p:cNvSpPr>
            <p:nvPr/>
          </p:nvSpPr>
          <p:spPr bwMode="auto">
            <a:xfrm>
              <a:off x="2206869" y="4094204"/>
              <a:ext cx="0" cy="407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2" name="Line 22"/>
            <p:cNvSpPr>
              <a:spLocks noChangeShapeType="1"/>
            </p:cNvSpPr>
            <p:nvPr/>
          </p:nvSpPr>
          <p:spPr bwMode="auto">
            <a:xfrm>
              <a:off x="2296279" y="4091029"/>
              <a:ext cx="1465" cy="407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3" name="Line 23"/>
            <p:cNvSpPr>
              <a:spLocks noChangeShapeType="1"/>
            </p:cNvSpPr>
            <p:nvPr/>
          </p:nvSpPr>
          <p:spPr bwMode="auto">
            <a:xfrm>
              <a:off x="2378320" y="40894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4" name="Line 24"/>
            <p:cNvSpPr>
              <a:spLocks noChangeShapeType="1"/>
            </p:cNvSpPr>
            <p:nvPr/>
          </p:nvSpPr>
          <p:spPr bwMode="auto">
            <a:xfrm>
              <a:off x="2463332" y="4089400"/>
              <a:ext cx="1465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5" name="Line 25"/>
            <p:cNvSpPr>
              <a:spLocks noChangeShapeType="1"/>
            </p:cNvSpPr>
            <p:nvPr/>
          </p:nvSpPr>
          <p:spPr bwMode="auto">
            <a:xfrm>
              <a:off x="2548304" y="40894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6" name="Line 26"/>
            <p:cNvSpPr>
              <a:spLocks noChangeShapeType="1"/>
            </p:cNvSpPr>
            <p:nvPr/>
          </p:nvSpPr>
          <p:spPr bwMode="auto">
            <a:xfrm>
              <a:off x="2620108" y="4090988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7" name="Line 27"/>
            <p:cNvSpPr>
              <a:spLocks noChangeShapeType="1"/>
            </p:cNvSpPr>
            <p:nvPr/>
          </p:nvSpPr>
          <p:spPr bwMode="auto">
            <a:xfrm>
              <a:off x="2690446" y="40894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8" name="Rectangle 28"/>
            <p:cNvSpPr>
              <a:spLocks noChangeArrowheads="1"/>
            </p:cNvSpPr>
            <p:nvPr/>
          </p:nvSpPr>
          <p:spPr bwMode="auto">
            <a:xfrm rot="5400000">
              <a:off x="2159143" y="4703926"/>
              <a:ext cx="574675" cy="707781"/>
            </a:xfrm>
            <a:prstGeom prst="rect">
              <a:avLst/>
            </a:prstGeom>
            <a:gradFill rotWithShape="0">
              <a:gsLst>
                <a:gs pos="0">
                  <a:srgbClr val="FF3300"/>
                </a:gs>
                <a:gs pos="100000">
                  <a:srgbClr val="FF3300">
                    <a:alpha val="24001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09" name="Line 29"/>
            <p:cNvSpPr>
              <a:spLocks noChangeShapeType="1"/>
            </p:cNvSpPr>
            <p:nvPr/>
          </p:nvSpPr>
          <p:spPr bwMode="auto">
            <a:xfrm>
              <a:off x="2206869" y="4868904"/>
              <a:ext cx="0" cy="407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10" name="Line 30"/>
            <p:cNvSpPr>
              <a:spLocks noChangeShapeType="1"/>
            </p:cNvSpPr>
            <p:nvPr/>
          </p:nvSpPr>
          <p:spPr bwMode="auto">
            <a:xfrm>
              <a:off x="2296279" y="4865729"/>
              <a:ext cx="1465" cy="407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11" name="Line 31"/>
            <p:cNvSpPr>
              <a:spLocks noChangeShapeType="1"/>
            </p:cNvSpPr>
            <p:nvPr/>
          </p:nvSpPr>
          <p:spPr bwMode="auto">
            <a:xfrm>
              <a:off x="2378320" y="48641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12" name="Line 32"/>
            <p:cNvSpPr>
              <a:spLocks noChangeShapeType="1"/>
            </p:cNvSpPr>
            <p:nvPr/>
          </p:nvSpPr>
          <p:spPr bwMode="auto">
            <a:xfrm>
              <a:off x="2463332" y="4864100"/>
              <a:ext cx="1465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13" name="Line 33"/>
            <p:cNvSpPr>
              <a:spLocks noChangeShapeType="1"/>
            </p:cNvSpPr>
            <p:nvPr/>
          </p:nvSpPr>
          <p:spPr bwMode="auto">
            <a:xfrm>
              <a:off x="2548304" y="48641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14" name="Line 34"/>
            <p:cNvSpPr>
              <a:spLocks noChangeShapeType="1"/>
            </p:cNvSpPr>
            <p:nvPr/>
          </p:nvSpPr>
          <p:spPr bwMode="auto">
            <a:xfrm>
              <a:off x="2620108" y="4865688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15" name="Line 35"/>
            <p:cNvSpPr>
              <a:spLocks noChangeShapeType="1"/>
            </p:cNvSpPr>
            <p:nvPr/>
          </p:nvSpPr>
          <p:spPr bwMode="auto">
            <a:xfrm>
              <a:off x="2690446" y="4864100"/>
              <a:ext cx="0" cy="40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16" name="Rectangle 36"/>
            <p:cNvSpPr>
              <a:spLocks noChangeArrowheads="1"/>
            </p:cNvSpPr>
            <p:nvPr/>
          </p:nvSpPr>
          <p:spPr bwMode="auto">
            <a:xfrm>
              <a:off x="1768722" y="2476500"/>
              <a:ext cx="64477" cy="3671888"/>
            </a:xfrm>
            <a:prstGeom prst="rect">
              <a:avLst/>
            </a:prstGeom>
            <a:gradFill rotWithShape="1">
              <a:gsLst>
                <a:gs pos="0">
                  <a:srgbClr val="FF99CC"/>
                </a:gs>
                <a:gs pos="100000">
                  <a:srgbClr val="FF33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17" name="Rectangle 37"/>
            <p:cNvSpPr>
              <a:spLocks noChangeArrowheads="1"/>
            </p:cNvSpPr>
            <p:nvPr/>
          </p:nvSpPr>
          <p:spPr bwMode="auto">
            <a:xfrm>
              <a:off x="1515208" y="6080166"/>
              <a:ext cx="253512" cy="6826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grpSp>
          <p:nvGrpSpPr>
            <p:cNvPr id="122918" name="Group 38"/>
            <p:cNvGrpSpPr>
              <a:grpSpLocks/>
            </p:cNvGrpSpPr>
            <p:nvPr/>
          </p:nvGrpSpPr>
          <p:grpSpPr bwMode="auto">
            <a:xfrm>
              <a:off x="1465405" y="2444791"/>
              <a:ext cx="608135" cy="131763"/>
              <a:chOff x="998" y="1295"/>
              <a:chExt cx="415" cy="83"/>
            </a:xfrm>
          </p:grpSpPr>
          <p:sp>
            <p:nvSpPr>
              <p:cNvPr id="123039" name="Rectangle 39"/>
              <p:cNvSpPr>
                <a:spLocks noChangeArrowheads="1"/>
              </p:cNvSpPr>
              <p:nvPr/>
            </p:nvSpPr>
            <p:spPr bwMode="auto">
              <a:xfrm>
                <a:off x="1118" y="1315"/>
                <a:ext cx="295" cy="43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23040" name="Rectangle 40"/>
              <p:cNvSpPr>
                <a:spLocks noChangeArrowheads="1"/>
              </p:cNvSpPr>
              <p:nvPr/>
            </p:nvSpPr>
            <p:spPr bwMode="auto">
              <a:xfrm rot="5400000">
                <a:off x="1016" y="1277"/>
                <a:ext cx="83" cy="11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3300">
                        <a:alpha val="34901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23041" name="Line 41"/>
              <p:cNvSpPr>
                <a:spLocks noChangeShapeType="1"/>
              </p:cNvSpPr>
              <p:nvPr/>
            </p:nvSpPr>
            <p:spPr bwMode="auto">
              <a:xfrm rot="5400000">
                <a:off x="1056" y="1267"/>
                <a:ext cx="0" cy="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23042" name="Line 42"/>
              <p:cNvSpPr>
                <a:spLocks noChangeShapeType="1"/>
              </p:cNvSpPr>
              <p:nvPr/>
            </p:nvSpPr>
            <p:spPr bwMode="auto">
              <a:xfrm rot="5400000">
                <a:off x="1056" y="1281"/>
                <a:ext cx="0" cy="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23043" name="Line 43"/>
              <p:cNvSpPr>
                <a:spLocks noChangeShapeType="1"/>
              </p:cNvSpPr>
              <p:nvPr/>
            </p:nvSpPr>
            <p:spPr bwMode="auto">
              <a:xfrm rot="5400000">
                <a:off x="1056" y="1294"/>
                <a:ext cx="0" cy="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23044" name="Line 44"/>
              <p:cNvSpPr>
                <a:spLocks noChangeShapeType="1"/>
              </p:cNvSpPr>
              <p:nvPr/>
            </p:nvSpPr>
            <p:spPr bwMode="auto">
              <a:xfrm rot="5400000">
                <a:off x="1056" y="1307"/>
                <a:ext cx="0" cy="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23045" name="Line 45"/>
              <p:cNvSpPr>
                <a:spLocks noChangeShapeType="1"/>
              </p:cNvSpPr>
              <p:nvPr/>
            </p:nvSpPr>
            <p:spPr bwMode="auto">
              <a:xfrm rot="5400000">
                <a:off x="1056" y="1320"/>
                <a:ext cx="0" cy="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23046" name="Line 46"/>
              <p:cNvSpPr>
                <a:spLocks noChangeShapeType="1"/>
              </p:cNvSpPr>
              <p:nvPr/>
            </p:nvSpPr>
            <p:spPr bwMode="auto">
              <a:xfrm rot="5400000">
                <a:off x="1056" y="1332"/>
                <a:ext cx="0" cy="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123047" name="Line 47"/>
              <p:cNvSpPr>
                <a:spLocks noChangeShapeType="1"/>
              </p:cNvSpPr>
              <p:nvPr/>
            </p:nvSpPr>
            <p:spPr bwMode="auto">
              <a:xfrm rot="5400000">
                <a:off x="1056" y="1343"/>
                <a:ext cx="0" cy="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2919" name="Rectangle 48"/>
            <p:cNvSpPr>
              <a:spLocks noChangeArrowheads="1"/>
            </p:cNvSpPr>
            <p:nvPr/>
          </p:nvSpPr>
          <p:spPr bwMode="auto">
            <a:xfrm>
              <a:off x="1645627" y="3265488"/>
              <a:ext cx="432288" cy="68262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0" name="Rectangle 49"/>
            <p:cNvSpPr>
              <a:spLocks noChangeArrowheads="1"/>
            </p:cNvSpPr>
            <p:nvPr/>
          </p:nvSpPr>
          <p:spPr bwMode="auto">
            <a:xfrm rot="5400000">
              <a:off x="1491090" y="3212429"/>
              <a:ext cx="131762" cy="1743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>
                      <a:alpha val="34901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1" name="Line 50"/>
            <p:cNvSpPr>
              <a:spLocks noChangeShapeType="1"/>
            </p:cNvSpPr>
            <p:nvPr/>
          </p:nvSpPr>
          <p:spPr bwMode="auto">
            <a:xfrm rot="5400000">
              <a:off x="1554774" y="3193216"/>
              <a:ext cx="0" cy="937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2" name="Line 51"/>
            <p:cNvSpPr>
              <a:spLocks noChangeShapeType="1"/>
            </p:cNvSpPr>
            <p:nvPr/>
          </p:nvSpPr>
          <p:spPr bwMode="auto">
            <a:xfrm rot="5400000">
              <a:off x="1554041" y="3216174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3" name="Line 52"/>
            <p:cNvSpPr>
              <a:spLocks noChangeShapeType="1"/>
            </p:cNvSpPr>
            <p:nvPr/>
          </p:nvSpPr>
          <p:spPr bwMode="auto">
            <a:xfrm rot="5400000">
              <a:off x="1554041" y="3236811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4" name="Line 53"/>
            <p:cNvSpPr>
              <a:spLocks noChangeShapeType="1"/>
            </p:cNvSpPr>
            <p:nvPr/>
          </p:nvSpPr>
          <p:spPr bwMode="auto">
            <a:xfrm rot="5400000">
              <a:off x="1554041" y="3257449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5" name="Line 54"/>
            <p:cNvSpPr>
              <a:spLocks noChangeShapeType="1"/>
            </p:cNvSpPr>
            <p:nvPr/>
          </p:nvSpPr>
          <p:spPr bwMode="auto">
            <a:xfrm rot="5400000">
              <a:off x="1554041" y="3278086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6" name="Line 55"/>
            <p:cNvSpPr>
              <a:spLocks noChangeShapeType="1"/>
            </p:cNvSpPr>
            <p:nvPr/>
          </p:nvSpPr>
          <p:spPr bwMode="auto">
            <a:xfrm rot="5400000">
              <a:off x="1554041" y="3297136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7" name="Line 56"/>
            <p:cNvSpPr>
              <a:spLocks noChangeShapeType="1"/>
            </p:cNvSpPr>
            <p:nvPr/>
          </p:nvSpPr>
          <p:spPr bwMode="auto">
            <a:xfrm rot="5400000">
              <a:off x="1554041" y="3314599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8" name="Rectangle 57"/>
            <p:cNvSpPr>
              <a:spLocks noChangeArrowheads="1"/>
            </p:cNvSpPr>
            <p:nvPr/>
          </p:nvSpPr>
          <p:spPr bwMode="auto">
            <a:xfrm>
              <a:off x="1657350" y="4030663"/>
              <a:ext cx="432288" cy="68262"/>
            </a:xfrm>
            <a:prstGeom prst="rect">
              <a:avLst/>
            </a:prstGeom>
            <a:solidFill>
              <a:srgbClr val="FF99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29" name="Rectangle 58"/>
            <p:cNvSpPr>
              <a:spLocks noChangeArrowheads="1"/>
            </p:cNvSpPr>
            <p:nvPr/>
          </p:nvSpPr>
          <p:spPr bwMode="auto">
            <a:xfrm rot="5400000">
              <a:off x="1502813" y="3977604"/>
              <a:ext cx="131762" cy="1743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>
                      <a:alpha val="34901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0" name="Line 59"/>
            <p:cNvSpPr>
              <a:spLocks noChangeShapeType="1"/>
            </p:cNvSpPr>
            <p:nvPr/>
          </p:nvSpPr>
          <p:spPr bwMode="auto">
            <a:xfrm rot="5400000">
              <a:off x="1566497" y="3958376"/>
              <a:ext cx="0" cy="937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1" name="Line 60"/>
            <p:cNvSpPr>
              <a:spLocks noChangeShapeType="1"/>
            </p:cNvSpPr>
            <p:nvPr/>
          </p:nvSpPr>
          <p:spPr bwMode="auto">
            <a:xfrm rot="5400000">
              <a:off x="1565764" y="3981336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2" name="Line 61"/>
            <p:cNvSpPr>
              <a:spLocks noChangeShapeType="1"/>
            </p:cNvSpPr>
            <p:nvPr/>
          </p:nvSpPr>
          <p:spPr bwMode="auto">
            <a:xfrm rot="5400000">
              <a:off x="1565764" y="4001970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3" name="Line 62"/>
            <p:cNvSpPr>
              <a:spLocks noChangeShapeType="1"/>
            </p:cNvSpPr>
            <p:nvPr/>
          </p:nvSpPr>
          <p:spPr bwMode="auto">
            <a:xfrm rot="5400000">
              <a:off x="1565764" y="4022603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4" name="Line 63"/>
            <p:cNvSpPr>
              <a:spLocks noChangeShapeType="1"/>
            </p:cNvSpPr>
            <p:nvPr/>
          </p:nvSpPr>
          <p:spPr bwMode="auto">
            <a:xfrm rot="5400000">
              <a:off x="1565764" y="4043246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5" name="Line 64"/>
            <p:cNvSpPr>
              <a:spLocks noChangeShapeType="1"/>
            </p:cNvSpPr>
            <p:nvPr/>
          </p:nvSpPr>
          <p:spPr bwMode="auto">
            <a:xfrm rot="5400000">
              <a:off x="1565764" y="4062295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6" name="Line 65"/>
            <p:cNvSpPr>
              <a:spLocks noChangeShapeType="1"/>
            </p:cNvSpPr>
            <p:nvPr/>
          </p:nvSpPr>
          <p:spPr bwMode="auto">
            <a:xfrm rot="5400000">
              <a:off x="1565764" y="4079760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7" name="Rectangle 66"/>
            <p:cNvSpPr>
              <a:spLocks noChangeArrowheads="1"/>
            </p:cNvSpPr>
            <p:nvPr/>
          </p:nvSpPr>
          <p:spPr bwMode="auto">
            <a:xfrm>
              <a:off x="1660281" y="4792663"/>
              <a:ext cx="432288" cy="6826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8" name="Rectangle 67"/>
            <p:cNvSpPr>
              <a:spLocks noChangeArrowheads="1"/>
            </p:cNvSpPr>
            <p:nvPr/>
          </p:nvSpPr>
          <p:spPr bwMode="auto">
            <a:xfrm rot="5400000">
              <a:off x="1505744" y="4739604"/>
              <a:ext cx="131762" cy="1743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>
                      <a:alpha val="34901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39" name="Line 68"/>
            <p:cNvSpPr>
              <a:spLocks noChangeShapeType="1"/>
            </p:cNvSpPr>
            <p:nvPr/>
          </p:nvSpPr>
          <p:spPr bwMode="auto">
            <a:xfrm rot="5400000">
              <a:off x="1569427" y="4720391"/>
              <a:ext cx="0" cy="937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0" name="Line 69"/>
            <p:cNvSpPr>
              <a:spLocks noChangeShapeType="1"/>
            </p:cNvSpPr>
            <p:nvPr/>
          </p:nvSpPr>
          <p:spPr bwMode="auto">
            <a:xfrm rot="5400000">
              <a:off x="1568694" y="4743349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1" name="Line 70"/>
            <p:cNvSpPr>
              <a:spLocks noChangeShapeType="1"/>
            </p:cNvSpPr>
            <p:nvPr/>
          </p:nvSpPr>
          <p:spPr bwMode="auto">
            <a:xfrm rot="5400000">
              <a:off x="1568694" y="4763986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2" name="Line 71"/>
            <p:cNvSpPr>
              <a:spLocks noChangeShapeType="1"/>
            </p:cNvSpPr>
            <p:nvPr/>
          </p:nvSpPr>
          <p:spPr bwMode="auto">
            <a:xfrm rot="5400000">
              <a:off x="1568694" y="4784624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3" name="Line 72"/>
            <p:cNvSpPr>
              <a:spLocks noChangeShapeType="1"/>
            </p:cNvSpPr>
            <p:nvPr/>
          </p:nvSpPr>
          <p:spPr bwMode="auto">
            <a:xfrm rot="5400000">
              <a:off x="1568694" y="4805261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4" name="Line 73"/>
            <p:cNvSpPr>
              <a:spLocks noChangeShapeType="1"/>
            </p:cNvSpPr>
            <p:nvPr/>
          </p:nvSpPr>
          <p:spPr bwMode="auto">
            <a:xfrm rot="5400000">
              <a:off x="1568694" y="4824311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5" name="Line 74"/>
            <p:cNvSpPr>
              <a:spLocks noChangeShapeType="1"/>
            </p:cNvSpPr>
            <p:nvPr/>
          </p:nvSpPr>
          <p:spPr bwMode="auto">
            <a:xfrm rot="5400000">
              <a:off x="1568694" y="4841774"/>
              <a:ext cx="0" cy="92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6" name="Oval 75"/>
            <p:cNvSpPr>
              <a:spLocks noChangeArrowheads="1"/>
            </p:cNvSpPr>
            <p:nvPr/>
          </p:nvSpPr>
          <p:spPr bwMode="auto">
            <a:xfrm>
              <a:off x="1648564" y="5522954"/>
              <a:ext cx="297473" cy="2952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7" name="Oval 76"/>
            <p:cNvSpPr>
              <a:spLocks noChangeArrowheads="1"/>
            </p:cNvSpPr>
            <p:nvPr/>
          </p:nvSpPr>
          <p:spPr bwMode="auto">
            <a:xfrm>
              <a:off x="1696919" y="5576888"/>
              <a:ext cx="191966" cy="1905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8" name="Rectangle 77"/>
            <p:cNvSpPr>
              <a:spLocks noChangeArrowheads="1"/>
            </p:cNvSpPr>
            <p:nvPr/>
          </p:nvSpPr>
          <p:spPr bwMode="auto">
            <a:xfrm>
              <a:off x="2963008" y="2871788"/>
              <a:ext cx="63012" cy="3644900"/>
            </a:xfrm>
            <a:prstGeom prst="rect">
              <a:avLst/>
            </a:prstGeom>
            <a:gradFill rotWithShape="1">
              <a:gsLst>
                <a:gs pos="0">
                  <a:srgbClr val="3333FF"/>
                </a:gs>
                <a:gs pos="100000">
                  <a:srgbClr val="FF9999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49" name="Rectangle 78"/>
            <p:cNvSpPr>
              <a:spLocks noChangeArrowheads="1"/>
            </p:cNvSpPr>
            <p:nvPr/>
          </p:nvSpPr>
          <p:spPr bwMode="auto">
            <a:xfrm>
              <a:off x="2785696" y="2871788"/>
              <a:ext cx="169985" cy="68262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50" name="Rectangle 79"/>
            <p:cNvSpPr>
              <a:spLocks noChangeArrowheads="1"/>
            </p:cNvSpPr>
            <p:nvPr/>
          </p:nvSpPr>
          <p:spPr bwMode="auto">
            <a:xfrm>
              <a:off x="2787161" y="3683000"/>
              <a:ext cx="169985" cy="68263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51" name="Rectangle 80"/>
            <p:cNvSpPr>
              <a:spLocks noChangeArrowheads="1"/>
            </p:cNvSpPr>
            <p:nvPr/>
          </p:nvSpPr>
          <p:spPr bwMode="auto">
            <a:xfrm>
              <a:off x="2801815" y="4460916"/>
              <a:ext cx="158262" cy="68263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52" name="Rectangle 81"/>
            <p:cNvSpPr>
              <a:spLocks noChangeArrowheads="1"/>
            </p:cNvSpPr>
            <p:nvPr/>
          </p:nvSpPr>
          <p:spPr bwMode="auto">
            <a:xfrm>
              <a:off x="2804751" y="5246688"/>
              <a:ext cx="158262" cy="68262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53" name="Rectangle 82"/>
            <p:cNvSpPr>
              <a:spLocks noChangeArrowheads="1"/>
            </p:cNvSpPr>
            <p:nvPr/>
          </p:nvSpPr>
          <p:spPr bwMode="auto">
            <a:xfrm rot="5400000" flipV="1">
              <a:off x="2206808" y="5763419"/>
              <a:ext cx="58738" cy="1447800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54" name="Text Box 83"/>
            <p:cNvSpPr txBox="1">
              <a:spLocks noChangeArrowheads="1"/>
            </p:cNvSpPr>
            <p:nvPr/>
          </p:nvSpPr>
          <p:spPr bwMode="auto">
            <a:xfrm>
              <a:off x="1286608" y="5189559"/>
              <a:ext cx="580292" cy="334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sz="1800">
                  <a:solidFill>
                    <a:prstClr val="black"/>
                  </a:solidFill>
                  <a:ea typeface="ＭＳ Ｐゴシック" charset="-128"/>
                </a:rPr>
                <a:t>70°</a:t>
              </a:r>
            </a:p>
          </p:txBody>
        </p:sp>
        <p:sp>
          <p:nvSpPr>
            <p:cNvPr id="122955" name="Text Box 84"/>
            <p:cNvSpPr txBox="1">
              <a:spLocks noChangeArrowheads="1"/>
            </p:cNvSpPr>
            <p:nvPr/>
          </p:nvSpPr>
          <p:spPr bwMode="auto">
            <a:xfrm>
              <a:off x="2982058" y="5615009"/>
              <a:ext cx="578826" cy="334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sz="1800">
                  <a:solidFill>
                    <a:prstClr val="black"/>
                  </a:solidFill>
                  <a:ea typeface="ＭＳ Ｐゴシック" charset="-128"/>
                </a:rPr>
                <a:t>65°</a:t>
              </a:r>
            </a:p>
          </p:txBody>
        </p:sp>
      </p:grpSp>
      <p:grpSp>
        <p:nvGrpSpPr>
          <p:cNvPr id="229461" name="Group 85"/>
          <p:cNvGrpSpPr>
            <a:grpSpLocks/>
          </p:cNvGrpSpPr>
          <p:nvPr/>
        </p:nvGrpSpPr>
        <p:grpSpPr bwMode="auto">
          <a:xfrm>
            <a:off x="5737424" y="2308101"/>
            <a:ext cx="3016087" cy="4575264"/>
            <a:chOff x="3339" y="1254"/>
            <a:chExt cx="1761" cy="2614"/>
          </a:xfrm>
        </p:grpSpPr>
        <p:sp>
          <p:nvSpPr>
            <p:cNvPr id="122958" name="Rectangle 86"/>
            <p:cNvSpPr>
              <a:spLocks noChangeArrowheads="1"/>
            </p:cNvSpPr>
            <p:nvPr/>
          </p:nvSpPr>
          <p:spPr bwMode="auto">
            <a:xfrm>
              <a:off x="3339" y="3385"/>
              <a:ext cx="362" cy="483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59" name="Rectangle 87"/>
            <p:cNvSpPr>
              <a:spLocks noChangeArrowheads="1"/>
            </p:cNvSpPr>
            <p:nvPr/>
          </p:nvSpPr>
          <p:spPr bwMode="auto">
            <a:xfrm rot="5400000">
              <a:off x="4147" y="1193"/>
              <a:ext cx="362" cy="483"/>
            </a:xfrm>
            <a:prstGeom prst="rect">
              <a:avLst/>
            </a:prstGeom>
            <a:gradFill rotWithShape="0">
              <a:gsLst>
                <a:gs pos="0">
                  <a:srgbClr val="FF3300">
                    <a:alpha val="85001"/>
                  </a:srgbClr>
                </a:gs>
                <a:gs pos="100000">
                  <a:srgbClr val="3333FF">
                    <a:alpha val="64998"/>
                  </a:srgb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0" name="Line 88"/>
            <p:cNvSpPr>
              <a:spLocks noChangeShapeType="1"/>
            </p:cNvSpPr>
            <p:nvPr/>
          </p:nvSpPr>
          <p:spPr bwMode="auto">
            <a:xfrm>
              <a:off x="4164" y="1316"/>
              <a:ext cx="0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1" name="Line 89"/>
            <p:cNvSpPr>
              <a:spLocks noChangeShapeType="1"/>
            </p:cNvSpPr>
            <p:nvPr/>
          </p:nvSpPr>
          <p:spPr bwMode="auto">
            <a:xfrm>
              <a:off x="4224" y="1314"/>
              <a:ext cx="2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2" name="Line 90"/>
            <p:cNvSpPr>
              <a:spLocks noChangeShapeType="1"/>
            </p:cNvSpPr>
            <p:nvPr/>
          </p:nvSpPr>
          <p:spPr bwMode="auto">
            <a:xfrm>
              <a:off x="4281" y="1313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3" name="Line 91"/>
            <p:cNvSpPr>
              <a:spLocks noChangeShapeType="1"/>
            </p:cNvSpPr>
            <p:nvPr/>
          </p:nvSpPr>
          <p:spPr bwMode="auto">
            <a:xfrm>
              <a:off x="4339" y="1313"/>
              <a:ext cx="1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4" name="Line 92"/>
            <p:cNvSpPr>
              <a:spLocks noChangeShapeType="1"/>
            </p:cNvSpPr>
            <p:nvPr/>
          </p:nvSpPr>
          <p:spPr bwMode="auto">
            <a:xfrm>
              <a:off x="4397" y="1313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5" name="Line 93"/>
            <p:cNvSpPr>
              <a:spLocks noChangeShapeType="1"/>
            </p:cNvSpPr>
            <p:nvPr/>
          </p:nvSpPr>
          <p:spPr bwMode="auto">
            <a:xfrm>
              <a:off x="4446" y="1314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6" name="Line 94"/>
            <p:cNvSpPr>
              <a:spLocks noChangeShapeType="1"/>
            </p:cNvSpPr>
            <p:nvPr/>
          </p:nvSpPr>
          <p:spPr bwMode="auto">
            <a:xfrm>
              <a:off x="4494" y="1313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7" name="Rectangle 95"/>
            <p:cNvSpPr>
              <a:spLocks noChangeArrowheads="1"/>
            </p:cNvSpPr>
            <p:nvPr/>
          </p:nvSpPr>
          <p:spPr bwMode="auto">
            <a:xfrm rot="5400000">
              <a:off x="4151" y="1697"/>
              <a:ext cx="362" cy="483"/>
            </a:xfrm>
            <a:prstGeom prst="rect">
              <a:avLst/>
            </a:prstGeom>
            <a:gradFill rotWithShape="0">
              <a:gsLst>
                <a:gs pos="0">
                  <a:srgbClr val="FF3300">
                    <a:alpha val="85001"/>
                  </a:srgbClr>
                </a:gs>
                <a:gs pos="100000">
                  <a:srgbClr val="3333FF">
                    <a:alpha val="64998"/>
                  </a:srgb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8" name="Line 96"/>
            <p:cNvSpPr>
              <a:spLocks noChangeShapeType="1"/>
            </p:cNvSpPr>
            <p:nvPr/>
          </p:nvSpPr>
          <p:spPr bwMode="auto">
            <a:xfrm>
              <a:off x="4168" y="1820"/>
              <a:ext cx="0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69" name="Line 97"/>
            <p:cNvSpPr>
              <a:spLocks noChangeShapeType="1"/>
            </p:cNvSpPr>
            <p:nvPr/>
          </p:nvSpPr>
          <p:spPr bwMode="auto">
            <a:xfrm>
              <a:off x="4228" y="1818"/>
              <a:ext cx="2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0" name="Line 98"/>
            <p:cNvSpPr>
              <a:spLocks noChangeShapeType="1"/>
            </p:cNvSpPr>
            <p:nvPr/>
          </p:nvSpPr>
          <p:spPr bwMode="auto">
            <a:xfrm>
              <a:off x="4285" y="1817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1" name="Line 99"/>
            <p:cNvSpPr>
              <a:spLocks noChangeShapeType="1"/>
            </p:cNvSpPr>
            <p:nvPr/>
          </p:nvSpPr>
          <p:spPr bwMode="auto">
            <a:xfrm>
              <a:off x="4343" y="1817"/>
              <a:ext cx="1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2" name="Line 100"/>
            <p:cNvSpPr>
              <a:spLocks noChangeShapeType="1"/>
            </p:cNvSpPr>
            <p:nvPr/>
          </p:nvSpPr>
          <p:spPr bwMode="auto">
            <a:xfrm>
              <a:off x="4401" y="1817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3" name="Line 101"/>
            <p:cNvSpPr>
              <a:spLocks noChangeShapeType="1"/>
            </p:cNvSpPr>
            <p:nvPr/>
          </p:nvSpPr>
          <p:spPr bwMode="auto">
            <a:xfrm>
              <a:off x="4450" y="1818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4" name="Line 102"/>
            <p:cNvSpPr>
              <a:spLocks noChangeShapeType="1"/>
            </p:cNvSpPr>
            <p:nvPr/>
          </p:nvSpPr>
          <p:spPr bwMode="auto">
            <a:xfrm>
              <a:off x="4498" y="1817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5" name="Rectangle 103"/>
            <p:cNvSpPr>
              <a:spLocks noChangeArrowheads="1"/>
            </p:cNvSpPr>
            <p:nvPr/>
          </p:nvSpPr>
          <p:spPr bwMode="auto">
            <a:xfrm rot="5400000">
              <a:off x="4159" y="2185"/>
              <a:ext cx="362" cy="483"/>
            </a:xfrm>
            <a:prstGeom prst="rect">
              <a:avLst/>
            </a:prstGeom>
            <a:gradFill rotWithShape="0">
              <a:gsLst>
                <a:gs pos="0">
                  <a:srgbClr val="FF3300">
                    <a:alpha val="85001"/>
                  </a:srgbClr>
                </a:gs>
                <a:gs pos="100000">
                  <a:srgbClr val="3333FF">
                    <a:alpha val="64998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6" name="Line 104"/>
            <p:cNvSpPr>
              <a:spLocks noChangeShapeType="1"/>
            </p:cNvSpPr>
            <p:nvPr/>
          </p:nvSpPr>
          <p:spPr bwMode="auto">
            <a:xfrm>
              <a:off x="4176" y="2308"/>
              <a:ext cx="0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7" name="Line 105"/>
            <p:cNvSpPr>
              <a:spLocks noChangeShapeType="1"/>
            </p:cNvSpPr>
            <p:nvPr/>
          </p:nvSpPr>
          <p:spPr bwMode="auto">
            <a:xfrm>
              <a:off x="4236" y="2306"/>
              <a:ext cx="2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8" name="Line 106"/>
            <p:cNvSpPr>
              <a:spLocks noChangeShapeType="1"/>
            </p:cNvSpPr>
            <p:nvPr/>
          </p:nvSpPr>
          <p:spPr bwMode="auto">
            <a:xfrm>
              <a:off x="4293" y="2305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79" name="Line 107"/>
            <p:cNvSpPr>
              <a:spLocks noChangeShapeType="1"/>
            </p:cNvSpPr>
            <p:nvPr/>
          </p:nvSpPr>
          <p:spPr bwMode="auto">
            <a:xfrm>
              <a:off x="4351" y="2305"/>
              <a:ext cx="1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0" name="Line 108"/>
            <p:cNvSpPr>
              <a:spLocks noChangeShapeType="1"/>
            </p:cNvSpPr>
            <p:nvPr/>
          </p:nvSpPr>
          <p:spPr bwMode="auto">
            <a:xfrm>
              <a:off x="4409" y="2305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1" name="Line 109"/>
            <p:cNvSpPr>
              <a:spLocks noChangeShapeType="1"/>
            </p:cNvSpPr>
            <p:nvPr/>
          </p:nvSpPr>
          <p:spPr bwMode="auto">
            <a:xfrm>
              <a:off x="4458" y="2306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2" name="Line 110"/>
            <p:cNvSpPr>
              <a:spLocks noChangeShapeType="1"/>
            </p:cNvSpPr>
            <p:nvPr/>
          </p:nvSpPr>
          <p:spPr bwMode="auto">
            <a:xfrm>
              <a:off x="4506" y="2305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3" name="Rectangle 111"/>
            <p:cNvSpPr>
              <a:spLocks noChangeArrowheads="1"/>
            </p:cNvSpPr>
            <p:nvPr/>
          </p:nvSpPr>
          <p:spPr bwMode="auto">
            <a:xfrm rot="5400000">
              <a:off x="4159" y="2673"/>
              <a:ext cx="362" cy="483"/>
            </a:xfrm>
            <a:prstGeom prst="rect">
              <a:avLst/>
            </a:prstGeom>
            <a:gradFill rotWithShape="0">
              <a:gsLst>
                <a:gs pos="0">
                  <a:srgbClr val="FF3300">
                    <a:alpha val="85001"/>
                  </a:srgbClr>
                </a:gs>
                <a:gs pos="100000">
                  <a:srgbClr val="3333FF">
                    <a:alpha val="64998"/>
                  </a:srgbClr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4" name="Line 112"/>
            <p:cNvSpPr>
              <a:spLocks noChangeShapeType="1"/>
            </p:cNvSpPr>
            <p:nvPr/>
          </p:nvSpPr>
          <p:spPr bwMode="auto">
            <a:xfrm>
              <a:off x="4176" y="2796"/>
              <a:ext cx="0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5" name="Line 113"/>
            <p:cNvSpPr>
              <a:spLocks noChangeShapeType="1"/>
            </p:cNvSpPr>
            <p:nvPr/>
          </p:nvSpPr>
          <p:spPr bwMode="auto">
            <a:xfrm>
              <a:off x="4236" y="2794"/>
              <a:ext cx="2" cy="2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6" name="Line 114"/>
            <p:cNvSpPr>
              <a:spLocks noChangeShapeType="1"/>
            </p:cNvSpPr>
            <p:nvPr/>
          </p:nvSpPr>
          <p:spPr bwMode="auto">
            <a:xfrm>
              <a:off x="4293" y="2793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7" name="Line 115"/>
            <p:cNvSpPr>
              <a:spLocks noChangeShapeType="1"/>
            </p:cNvSpPr>
            <p:nvPr/>
          </p:nvSpPr>
          <p:spPr bwMode="auto">
            <a:xfrm>
              <a:off x="4351" y="2793"/>
              <a:ext cx="1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8" name="Line 116"/>
            <p:cNvSpPr>
              <a:spLocks noChangeShapeType="1"/>
            </p:cNvSpPr>
            <p:nvPr/>
          </p:nvSpPr>
          <p:spPr bwMode="auto">
            <a:xfrm>
              <a:off x="4409" y="2793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89" name="Line 117"/>
            <p:cNvSpPr>
              <a:spLocks noChangeShapeType="1"/>
            </p:cNvSpPr>
            <p:nvPr/>
          </p:nvSpPr>
          <p:spPr bwMode="auto">
            <a:xfrm>
              <a:off x="4458" y="2794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0" name="Line 118"/>
            <p:cNvSpPr>
              <a:spLocks noChangeShapeType="1"/>
            </p:cNvSpPr>
            <p:nvPr/>
          </p:nvSpPr>
          <p:spPr bwMode="auto">
            <a:xfrm>
              <a:off x="4506" y="2793"/>
              <a:ext cx="0" cy="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1" name="Rectangle 119"/>
            <p:cNvSpPr>
              <a:spLocks noChangeArrowheads="1"/>
            </p:cNvSpPr>
            <p:nvPr/>
          </p:nvSpPr>
          <p:spPr bwMode="auto">
            <a:xfrm>
              <a:off x="3877" y="1289"/>
              <a:ext cx="44" cy="231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2" name="Rectangle 120"/>
            <p:cNvSpPr>
              <a:spLocks noChangeArrowheads="1"/>
            </p:cNvSpPr>
            <p:nvPr/>
          </p:nvSpPr>
          <p:spPr bwMode="auto">
            <a:xfrm>
              <a:off x="3704" y="3559"/>
              <a:ext cx="173" cy="4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3" name="Rectangle 121"/>
            <p:cNvSpPr>
              <a:spLocks noChangeArrowheads="1"/>
            </p:cNvSpPr>
            <p:nvPr/>
          </p:nvSpPr>
          <p:spPr bwMode="auto">
            <a:xfrm>
              <a:off x="3790" y="1289"/>
              <a:ext cx="295" cy="4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4" name="Rectangle 122"/>
            <p:cNvSpPr>
              <a:spLocks noChangeArrowheads="1"/>
            </p:cNvSpPr>
            <p:nvPr/>
          </p:nvSpPr>
          <p:spPr bwMode="auto">
            <a:xfrm rot="5400000">
              <a:off x="3688" y="1251"/>
              <a:ext cx="83" cy="1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>
                      <a:alpha val="34901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5" name="Line 123"/>
            <p:cNvSpPr>
              <a:spLocks noChangeShapeType="1"/>
            </p:cNvSpPr>
            <p:nvPr/>
          </p:nvSpPr>
          <p:spPr bwMode="auto">
            <a:xfrm rot="5400000">
              <a:off x="3728" y="1241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6" name="Line 124"/>
            <p:cNvSpPr>
              <a:spLocks noChangeShapeType="1"/>
            </p:cNvSpPr>
            <p:nvPr/>
          </p:nvSpPr>
          <p:spPr bwMode="auto">
            <a:xfrm rot="5400000">
              <a:off x="3728" y="1255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7" name="Line 125"/>
            <p:cNvSpPr>
              <a:spLocks noChangeShapeType="1"/>
            </p:cNvSpPr>
            <p:nvPr/>
          </p:nvSpPr>
          <p:spPr bwMode="auto">
            <a:xfrm rot="5400000">
              <a:off x="3728" y="1268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8" name="Line 126"/>
            <p:cNvSpPr>
              <a:spLocks noChangeShapeType="1"/>
            </p:cNvSpPr>
            <p:nvPr/>
          </p:nvSpPr>
          <p:spPr bwMode="auto">
            <a:xfrm rot="5400000">
              <a:off x="3728" y="1281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2999" name="Line 127"/>
            <p:cNvSpPr>
              <a:spLocks noChangeShapeType="1"/>
            </p:cNvSpPr>
            <p:nvPr/>
          </p:nvSpPr>
          <p:spPr bwMode="auto">
            <a:xfrm rot="5400000">
              <a:off x="3728" y="1294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0" name="Line 128"/>
            <p:cNvSpPr>
              <a:spLocks noChangeShapeType="1"/>
            </p:cNvSpPr>
            <p:nvPr/>
          </p:nvSpPr>
          <p:spPr bwMode="auto">
            <a:xfrm rot="5400000">
              <a:off x="3728" y="1306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1" name="Line 129"/>
            <p:cNvSpPr>
              <a:spLocks noChangeShapeType="1"/>
            </p:cNvSpPr>
            <p:nvPr/>
          </p:nvSpPr>
          <p:spPr bwMode="auto">
            <a:xfrm rot="5400000">
              <a:off x="3728" y="1317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2" name="Rectangle 130"/>
            <p:cNvSpPr>
              <a:spLocks noChangeArrowheads="1"/>
            </p:cNvSpPr>
            <p:nvPr/>
          </p:nvSpPr>
          <p:spPr bwMode="auto">
            <a:xfrm>
              <a:off x="3793" y="1786"/>
              <a:ext cx="295" cy="43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3" name="Rectangle 131"/>
            <p:cNvSpPr>
              <a:spLocks noChangeArrowheads="1"/>
            </p:cNvSpPr>
            <p:nvPr/>
          </p:nvSpPr>
          <p:spPr bwMode="auto">
            <a:xfrm rot="5400000">
              <a:off x="3691" y="1748"/>
              <a:ext cx="83" cy="1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>
                      <a:alpha val="34901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4" name="Line 132"/>
            <p:cNvSpPr>
              <a:spLocks noChangeShapeType="1"/>
            </p:cNvSpPr>
            <p:nvPr/>
          </p:nvSpPr>
          <p:spPr bwMode="auto">
            <a:xfrm rot="5400000">
              <a:off x="3731" y="1738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5" name="Line 133"/>
            <p:cNvSpPr>
              <a:spLocks noChangeShapeType="1"/>
            </p:cNvSpPr>
            <p:nvPr/>
          </p:nvSpPr>
          <p:spPr bwMode="auto">
            <a:xfrm rot="5400000">
              <a:off x="3731" y="1752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6" name="Line 134"/>
            <p:cNvSpPr>
              <a:spLocks noChangeShapeType="1"/>
            </p:cNvSpPr>
            <p:nvPr/>
          </p:nvSpPr>
          <p:spPr bwMode="auto">
            <a:xfrm rot="5400000">
              <a:off x="3731" y="1765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7" name="Line 135"/>
            <p:cNvSpPr>
              <a:spLocks noChangeShapeType="1"/>
            </p:cNvSpPr>
            <p:nvPr/>
          </p:nvSpPr>
          <p:spPr bwMode="auto">
            <a:xfrm rot="5400000">
              <a:off x="3731" y="1778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8" name="Line 136"/>
            <p:cNvSpPr>
              <a:spLocks noChangeShapeType="1"/>
            </p:cNvSpPr>
            <p:nvPr/>
          </p:nvSpPr>
          <p:spPr bwMode="auto">
            <a:xfrm rot="5400000">
              <a:off x="3731" y="1791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09" name="Line 137"/>
            <p:cNvSpPr>
              <a:spLocks noChangeShapeType="1"/>
            </p:cNvSpPr>
            <p:nvPr/>
          </p:nvSpPr>
          <p:spPr bwMode="auto">
            <a:xfrm rot="5400000">
              <a:off x="3731" y="1803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0" name="Line 138"/>
            <p:cNvSpPr>
              <a:spLocks noChangeShapeType="1"/>
            </p:cNvSpPr>
            <p:nvPr/>
          </p:nvSpPr>
          <p:spPr bwMode="auto">
            <a:xfrm rot="5400000">
              <a:off x="3731" y="1814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1" name="Rectangle 139"/>
            <p:cNvSpPr>
              <a:spLocks noChangeArrowheads="1"/>
            </p:cNvSpPr>
            <p:nvPr/>
          </p:nvSpPr>
          <p:spPr bwMode="auto">
            <a:xfrm>
              <a:off x="3801" y="2268"/>
              <a:ext cx="295" cy="43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2" name="Rectangle 140"/>
            <p:cNvSpPr>
              <a:spLocks noChangeArrowheads="1"/>
            </p:cNvSpPr>
            <p:nvPr/>
          </p:nvSpPr>
          <p:spPr bwMode="auto">
            <a:xfrm rot="5400000">
              <a:off x="3699" y="2230"/>
              <a:ext cx="83" cy="1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>
                      <a:alpha val="34901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3" name="Line 141"/>
            <p:cNvSpPr>
              <a:spLocks noChangeShapeType="1"/>
            </p:cNvSpPr>
            <p:nvPr/>
          </p:nvSpPr>
          <p:spPr bwMode="auto">
            <a:xfrm rot="5400000">
              <a:off x="3739" y="2220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4" name="Line 142"/>
            <p:cNvSpPr>
              <a:spLocks noChangeShapeType="1"/>
            </p:cNvSpPr>
            <p:nvPr/>
          </p:nvSpPr>
          <p:spPr bwMode="auto">
            <a:xfrm rot="5400000">
              <a:off x="3739" y="2234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5" name="Line 143"/>
            <p:cNvSpPr>
              <a:spLocks noChangeShapeType="1"/>
            </p:cNvSpPr>
            <p:nvPr/>
          </p:nvSpPr>
          <p:spPr bwMode="auto">
            <a:xfrm rot="5400000">
              <a:off x="3739" y="2247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6" name="Line 144"/>
            <p:cNvSpPr>
              <a:spLocks noChangeShapeType="1"/>
            </p:cNvSpPr>
            <p:nvPr/>
          </p:nvSpPr>
          <p:spPr bwMode="auto">
            <a:xfrm rot="5400000">
              <a:off x="3739" y="2260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7" name="Line 145"/>
            <p:cNvSpPr>
              <a:spLocks noChangeShapeType="1"/>
            </p:cNvSpPr>
            <p:nvPr/>
          </p:nvSpPr>
          <p:spPr bwMode="auto">
            <a:xfrm rot="5400000">
              <a:off x="3739" y="2273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8" name="Line 146"/>
            <p:cNvSpPr>
              <a:spLocks noChangeShapeType="1"/>
            </p:cNvSpPr>
            <p:nvPr/>
          </p:nvSpPr>
          <p:spPr bwMode="auto">
            <a:xfrm rot="5400000">
              <a:off x="3739" y="2285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19" name="Line 147"/>
            <p:cNvSpPr>
              <a:spLocks noChangeShapeType="1"/>
            </p:cNvSpPr>
            <p:nvPr/>
          </p:nvSpPr>
          <p:spPr bwMode="auto">
            <a:xfrm rot="5400000">
              <a:off x="3739" y="2296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0" name="Rectangle 148"/>
            <p:cNvSpPr>
              <a:spLocks noChangeArrowheads="1"/>
            </p:cNvSpPr>
            <p:nvPr/>
          </p:nvSpPr>
          <p:spPr bwMode="auto">
            <a:xfrm>
              <a:off x="3803" y="2748"/>
              <a:ext cx="295" cy="43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1" name="Rectangle 149"/>
            <p:cNvSpPr>
              <a:spLocks noChangeArrowheads="1"/>
            </p:cNvSpPr>
            <p:nvPr/>
          </p:nvSpPr>
          <p:spPr bwMode="auto">
            <a:xfrm rot="5400000">
              <a:off x="3701" y="2710"/>
              <a:ext cx="83" cy="1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>
                      <a:alpha val="34901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2" name="Line 150"/>
            <p:cNvSpPr>
              <a:spLocks noChangeShapeType="1"/>
            </p:cNvSpPr>
            <p:nvPr/>
          </p:nvSpPr>
          <p:spPr bwMode="auto">
            <a:xfrm rot="5400000">
              <a:off x="3741" y="2700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3" name="Line 151"/>
            <p:cNvSpPr>
              <a:spLocks noChangeShapeType="1"/>
            </p:cNvSpPr>
            <p:nvPr/>
          </p:nvSpPr>
          <p:spPr bwMode="auto">
            <a:xfrm rot="5400000">
              <a:off x="3741" y="2714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4" name="Line 152"/>
            <p:cNvSpPr>
              <a:spLocks noChangeShapeType="1"/>
            </p:cNvSpPr>
            <p:nvPr/>
          </p:nvSpPr>
          <p:spPr bwMode="auto">
            <a:xfrm rot="5400000">
              <a:off x="3741" y="2727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5" name="Line 153"/>
            <p:cNvSpPr>
              <a:spLocks noChangeShapeType="1"/>
            </p:cNvSpPr>
            <p:nvPr/>
          </p:nvSpPr>
          <p:spPr bwMode="auto">
            <a:xfrm rot="5400000">
              <a:off x="3741" y="2740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6" name="Line 154"/>
            <p:cNvSpPr>
              <a:spLocks noChangeShapeType="1"/>
            </p:cNvSpPr>
            <p:nvPr/>
          </p:nvSpPr>
          <p:spPr bwMode="auto">
            <a:xfrm rot="5400000">
              <a:off x="3741" y="2753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7" name="Line 155"/>
            <p:cNvSpPr>
              <a:spLocks noChangeShapeType="1"/>
            </p:cNvSpPr>
            <p:nvPr/>
          </p:nvSpPr>
          <p:spPr bwMode="auto">
            <a:xfrm rot="5400000">
              <a:off x="3741" y="2765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8" name="Line 156"/>
            <p:cNvSpPr>
              <a:spLocks noChangeShapeType="1"/>
            </p:cNvSpPr>
            <p:nvPr/>
          </p:nvSpPr>
          <p:spPr bwMode="auto">
            <a:xfrm rot="5400000">
              <a:off x="3741" y="2776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29" name="Oval 157"/>
            <p:cNvSpPr>
              <a:spLocks noChangeArrowheads="1"/>
            </p:cNvSpPr>
            <p:nvPr/>
          </p:nvSpPr>
          <p:spPr bwMode="auto">
            <a:xfrm>
              <a:off x="3794" y="3208"/>
              <a:ext cx="204" cy="18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30" name="Oval 158"/>
            <p:cNvSpPr>
              <a:spLocks noChangeArrowheads="1"/>
            </p:cNvSpPr>
            <p:nvPr/>
          </p:nvSpPr>
          <p:spPr bwMode="auto">
            <a:xfrm>
              <a:off x="3828" y="3242"/>
              <a:ext cx="131" cy="1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31" name="Rectangle 159"/>
            <p:cNvSpPr>
              <a:spLocks noChangeArrowheads="1"/>
            </p:cNvSpPr>
            <p:nvPr/>
          </p:nvSpPr>
          <p:spPr bwMode="auto">
            <a:xfrm>
              <a:off x="4691" y="1537"/>
              <a:ext cx="44" cy="2297"/>
            </a:xfrm>
            <a:prstGeom prst="rect">
              <a:avLst/>
            </a:prstGeom>
            <a:solidFill>
              <a:srgbClr val="99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32" name="Rectangle 160"/>
            <p:cNvSpPr>
              <a:spLocks noChangeArrowheads="1"/>
            </p:cNvSpPr>
            <p:nvPr/>
          </p:nvSpPr>
          <p:spPr bwMode="auto">
            <a:xfrm>
              <a:off x="4571" y="1538"/>
              <a:ext cx="116" cy="43"/>
            </a:xfrm>
            <a:prstGeom prst="rect">
              <a:avLst/>
            </a:prstGeom>
            <a:solidFill>
              <a:srgbClr val="99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33" name="Rectangle 161"/>
            <p:cNvSpPr>
              <a:spLocks noChangeArrowheads="1"/>
            </p:cNvSpPr>
            <p:nvPr/>
          </p:nvSpPr>
          <p:spPr bwMode="auto">
            <a:xfrm>
              <a:off x="4572" y="2049"/>
              <a:ext cx="116" cy="43"/>
            </a:xfrm>
            <a:prstGeom prst="rect">
              <a:avLst/>
            </a:prstGeom>
            <a:solidFill>
              <a:srgbClr val="99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34" name="Rectangle 162"/>
            <p:cNvSpPr>
              <a:spLocks noChangeArrowheads="1"/>
            </p:cNvSpPr>
            <p:nvPr/>
          </p:nvSpPr>
          <p:spPr bwMode="auto">
            <a:xfrm>
              <a:off x="4582" y="2539"/>
              <a:ext cx="108" cy="43"/>
            </a:xfrm>
            <a:prstGeom prst="rect">
              <a:avLst/>
            </a:prstGeom>
            <a:solidFill>
              <a:srgbClr val="99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35" name="Rectangle 163"/>
            <p:cNvSpPr>
              <a:spLocks noChangeArrowheads="1"/>
            </p:cNvSpPr>
            <p:nvPr/>
          </p:nvSpPr>
          <p:spPr bwMode="auto">
            <a:xfrm>
              <a:off x="4584" y="3034"/>
              <a:ext cx="108" cy="43"/>
            </a:xfrm>
            <a:prstGeom prst="rect">
              <a:avLst/>
            </a:prstGeom>
            <a:solidFill>
              <a:srgbClr val="99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36" name="Rectangle 164"/>
            <p:cNvSpPr>
              <a:spLocks noChangeArrowheads="1"/>
            </p:cNvSpPr>
            <p:nvPr/>
          </p:nvSpPr>
          <p:spPr bwMode="auto">
            <a:xfrm rot="5400000" flipV="1">
              <a:off x="4177" y="3322"/>
              <a:ext cx="37" cy="988"/>
            </a:xfrm>
            <a:prstGeom prst="rect">
              <a:avLst/>
            </a:prstGeom>
            <a:solidFill>
              <a:srgbClr val="99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3037" name="Text Box 165"/>
            <p:cNvSpPr txBox="1">
              <a:spLocks noChangeArrowheads="1"/>
            </p:cNvSpPr>
            <p:nvPr/>
          </p:nvSpPr>
          <p:spPr bwMode="auto">
            <a:xfrm>
              <a:off x="3548" y="2998"/>
              <a:ext cx="396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sz="1800">
                  <a:solidFill>
                    <a:prstClr val="black"/>
                  </a:solidFill>
                  <a:ea typeface="ＭＳ Ｐゴシック" charset="-128"/>
                </a:rPr>
                <a:t>60°</a:t>
              </a:r>
            </a:p>
          </p:txBody>
        </p:sp>
        <p:sp>
          <p:nvSpPr>
            <p:cNvPr id="123038" name="Text Box 166"/>
            <p:cNvSpPr txBox="1">
              <a:spLocks noChangeArrowheads="1"/>
            </p:cNvSpPr>
            <p:nvPr/>
          </p:nvSpPr>
          <p:spPr bwMode="auto">
            <a:xfrm>
              <a:off x="4704" y="3266"/>
              <a:ext cx="396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sz="1800">
                  <a:solidFill>
                    <a:prstClr val="black"/>
                  </a:solidFill>
                  <a:ea typeface="ＭＳ Ｐゴシック" charset="-128"/>
                </a:rPr>
                <a:t>40°</a:t>
              </a:r>
            </a:p>
          </p:txBody>
        </p:sp>
      </p:grpSp>
      <p:sp>
        <p:nvSpPr>
          <p:cNvPr id="122957" name="Rectangle 167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lIns="104306" tIns="52153" rIns="104306" bIns="52153"/>
          <a:lstStyle/>
          <a:p>
            <a:pPr eaLnBrk="1" hangingPunct="1"/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auf </a:t>
            </a:r>
            <a:r>
              <a:rPr 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die Einstellung kommt es an</a:t>
            </a:r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!</a:t>
            </a:r>
            <a:b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de-DE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38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Heizungsanlage und die Versorgungsalternativen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82" y="1645732"/>
            <a:ext cx="8006315" cy="503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06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Heizungsanlage und die Versorgungsalternativen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06" y="2195040"/>
            <a:ext cx="8572320" cy="356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Heizungsanlage und die Versorgungsalternativen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0" y="2176257"/>
            <a:ext cx="8435335" cy="381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89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Maßnahmen </a:t>
            </a:r>
            <a:r>
              <a:rPr lang="de-DE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aNLAGENTECHNIK</a:t>
            </a: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altLang="de-DE" sz="3200" dirty="0">
              <a:solidFill>
                <a:srgbClr val="0000FF"/>
              </a:solidFill>
            </a:endParaRPr>
          </a:p>
        </p:txBody>
      </p:sp>
      <p:sp>
        <p:nvSpPr>
          <p:cNvPr id="699395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5200301" y="1863725"/>
            <a:ext cx="5078412" cy="4379913"/>
          </a:xfrm>
          <a:prstGeom prst="rect">
            <a:avLst/>
          </a:prstGeom>
        </p:spPr>
        <p:txBody>
          <a:bodyPr lIns="104306" tIns="52153" rIns="104306" bIns="52153"/>
          <a:lstStyle/>
          <a:p>
            <a:r>
              <a:rPr lang="de-DE" altLang="de-DE" sz="2300" dirty="0">
                <a:latin typeface="Arial" pitchFamily="34" charset="0"/>
                <a:cs typeface="Arial" pitchFamily="34" charset="0"/>
              </a:rPr>
              <a:t>Optimale Ausnutzung des Energiegehalts des Brennstoffs</a:t>
            </a:r>
          </a:p>
          <a:p>
            <a:r>
              <a:rPr lang="de-DE" altLang="de-DE" sz="2300" dirty="0">
                <a:latin typeface="Arial" pitchFamily="34" charset="0"/>
                <a:cs typeface="Arial" pitchFamily="34" charset="0"/>
              </a:rPr>
              <a:t>Bei Erdgas steigt der Jahresnutzungsgrad um bis zu 11%,  bei Heizöl um bis zu 6%</a:t>
            </a:r>
          </a:p>
          <a:p>
            <a:r>
              <a:rPr lang="de-DE" altLang="de-DE" sz="2300" dirty="0">
                <a:latin typeface="Arial" pitchFamily="34" charset="0"/>
                <a:cs typeface="Arial" pitchFamily="34" charset="0"/>
              </a:rPr>
              <a:t>Gut kombinierbar mit niedrigen Heizwassertemperaturen</a:t>
            </a:r>
          </a:p>
          <a:p>
            <a:r>
              <a:rPr lang="de-DE" altLang="de-DE" sz="2300" dirty="0">
                <a:latin typeface="Arial" pitchFamily="34" charset="0"/>
                <a:cs typeface="Arial" pitchFamily="34" charset="0"/>
              </a:rPr>
              <a:t>Einbau eines Luft-Abgas-Systems sehr sinnvoll</a:t>
            </a:r>
          </a:p>
          <a:p>
            <a:r>
              <a:rPr lang="de-DE" altLang="de-DE" sz="2300" dirty="0">
                <a:latin typeface="Arial" pitchFamily="34" charset="0"/>
                <a:cs typeface="Arial" pitchFamily="34" charset="0"/>
              </a:rPr>
              <a:t>Bei Gas als Brennstoff ist keine Neutralisation des Kondensats erforderlich</a:t>
            </a:r>
          </a:p>
          <a:p>
            <a:endParaRPr lang="de-DE" altLang="de-DE" sz="2300" dirty="0"/>
          </a:p>
        </p:txBody>
      </p:sp>
      <p:pic>
        <p:nvPicPr>
          <p:cNvPr id="699397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7" y="2082848"/>
            <a:ext cx="3876358" cy="424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5309" y="880673"/>
            <a:ext cx="7007793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Brennwertkessel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Maßnahmen </a:t>
            </a:r>
            <a:r>
              <a:rPr lang="de-DE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aNLAGENTECHNIK</a:t>
            </a: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altLang="de-DE" sz="3200" dirty="0">
              <a:solidFill>
                <a:srgbClr val="0000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5309" y="880673"/>
            <a:ext cx="7007793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Thermische Solaranlage zur Warmwasserbereitung</a:t>
            </a:r>
          </a:p>
        </p:txBody>
      </p:sp>
      <p:pic>
        <p:nvPicPr>
          <p:cNvPr id="6" name="Picture 2" descr="WWbereitung.jpg                                                0002876C&#10;AD Wallner                     B8365FC0:"/>
          <p:cNvPicPr>
            <a:picLocks noChangeAspect="1" noChangeArrowheads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00" y="2142359"/>
            <a:ext cx="7925797" cy="454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37591" y="7195715"/>
            <a:ext cx="2825868" cy="32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306" tIns="52153" rIns="104306" bIns="52153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1400" dirty="0"/>
              <a:t>Quelle: Wagner-Solar, </a:t>
            </a:r>
            <a:r>
              <a:rPr lang="de-DE" altLang="de-DE" sz="1400" dirty="0" err="1"/>
              <a:t>Cölbe</a:t>
            </a:r>
            <a:endParaRPr lang="de-DE" altLang="de-DE" sz="1400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463103" y="2723455"/>
            <a:ext cx="2848412" cy="78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 anchor="ctr"/>
          <a:lstStyle>
            <a:lvl1pPr algn="ctr">
              <a:defRPr sz="2400" b="1">
                <a:solidFill>
                  <a:schemeClr val="tx2"/>
                </a:solidFill>
                <a:latin typeface="Arial" charset="0"/>
              </a:defRPr>
            </a:lvl1pPr>
            <a:lvl2pPr algn="ctr"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DE" alt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Kosten </a:t>
            </a:r>
          </a:p>
          <a:p>
            <a:pPr algn="l"/>
            <a:r>
              <a:rPr lang="de-DE" alt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ca. 5.000,-€</a:t>
            </a:r>
          </a:p>
        </p:txBody>
      </p:sp>
    </p:spTree>
    <p:extLst>
      <p:ext uri="{BB962C8B-B14F-4D97-AF65-F5344CB8AC3E}">
        <p14:creationId xmlns:p14="http://schemas.microsoft.com/office/powerpoint/2010/main" val="125241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Maßnahmen </a:t>
            </a:r>
            <a:r>
              <a:rPr lang="de-DE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aNLAGENTECHNIK</a:t>
            </a: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altLang="de-DE" sz="3200" dirty="0">
              <a:solidFill>
                <a:srgbClr val="0000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5309" y="880673"/>
            <a:ext cx="9012805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Thermische Solaranlage zur Warmwasser-bereitung und Heizungsunterstützung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463102" y="2723455"/>
            <a:ext cx="3319410" cy="78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 anchor="ctr"/>
          <a:lstStyle>
            <a:lvl1pPr algn="ctr">
              <a:defRPr sz="2400" b="1">
                <a:solidFill>
                  <a:schemeClr val="tx2"/>
                </a:solidFill>
                <a:latin typeface="Arial" charset="0"/>
              </a:defRPr>
            </a:lvl1pPr>
            <a:lvl2pPr algn="ctr"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ctr"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ctr"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ctr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DE" alt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Kosten ca.</a:t>
            </a:r>
          </a:p>
          <a:p>
            <a:pPr algn="l"/>
            <a:r>
              <a:rPr lang="de-DE" alt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12 - 14.000,-€</a:t>
            </a:r>
          </a:p>
        </p:txBody>
      </p:sp>
      <p:pic>
        <p:nvPicPr>
          <p:cNvPr id="10" name="Picture 2" descr="VII.07_a (pro solar).jpg                                       00028A05&#10;AD Wallner                     B8365FC0: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24" y="2121355"/>
            <a:ext cx="6635590" cy="458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9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Maßnahmen </a:t>
            </a:r>
            <a:r>
              <a:rPr lang="de-DE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aNLAGENTECHNIK</a:t>
            </a: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altLang="de-DE" sz="3200" dirty="0">
              <a:solidFill>
                <a:srgbClr val="0000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5309" y="880673"/>
            <a:ext cx="9012805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 err="1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Pelletheizung</a:t>
            </a:r>
            <a:endParaRPr lang="de-DE" sz="3200" dirty="0">
              <a:solidFill>
                <a:srgbClr val="FABB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16" y="1732789"/>
            <a:ext cx="3345970" cy="527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690400" y="1681156"/>
            <a:ext cx="5724525" cy="5347143"/>
          </a:xfrm>
          <a:prstGeom prst="rect">
            <a:avLst/>
          </a:prstGeom>
        </p:spPr>
        <p:txBody>
          <a:bodyPr lIns="104306" tIns="52153" rIns="104306" bIns="52153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100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100" dirty="0">
                <a:latin typeface="Arial" pitchFamily="34" charset="0"/>
                <a:cs typeface="Arial" pitchFamily="34" charset="0"/>
              </a:rPr>
              <a:t>Brennstoff CO</a:t>
            </a:r>
            <a:r>
              <a:rPr lang="de-DE" altLang="de-DE" sz="2100" baseline="-14000" dirty="0">
                <a:latin typeface="Arial" pitchFamily="34" charset="0"/>
                <a:cs typeface="Arial" pitchFamily="34" charset="0"/>
              </a:rPr>
              <a:t>2</a:t>
            </a:r>
            <a:r>
              <a:rPr lang="de-DE" altLang="de-DE" sz="2100" dirty="0">
                <a:latin typeface="Arial" pitchFamily="34" charset="0"/>
                <a:cs typeface="Arial" pitchFamily="34" charset="0"/>
              </a:rPr>
              <a:t>-neutral 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100" dirty="0">
                <a:latin typeface="Arial" pitchFamily="34" charset="0"/>
                <a:cs typeface="Arial" pitchFamily="34" charset="0"/>
              </a:rPr>
              <a:t>Heizwert: 1 kg Pellets </a:t>
            </a:r>
            <a:r>
              <a:rPr lang="de-DE" altLang="de-DE" sz="2100" dirty="0">
                <a:latin typeface="Arial" pitchFamily="34" charset="0"/>
                <a:cs typeface="Arial" pitchFamily="34" charset="0"/>
                <a:sym typeface="Symbol" pitchFamily="18" charset="2"/>
              </a:rPr>
              <a:t></a:t>
            </a:r>
            <a:r>
              <a:rPr lang="de-DE" altLang="de-DE" sz="2100" dirty="0">
                <a:latin typeface="Arial" pitchFamily="34" charset="0"/>
                <a:cs typeface="Arial" pitchFamily="34" charset="0"/>
              </a:rPr>
              <a:t> 5 kWh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100" dirty="0">
                <a:latin typeface="Arial" pitchFamily="34" charset="0"/>
                <a:cs typeface="Arial" pitchFamily="34" charset="0"/>
              </a:rPr>
              <a:t>Kosten: ca. 25 </a:t>
            </a:r>
            <a:r>
              <a:rPr lang="de-DE" altLang="de-DE" sz="2100" dirty="0" err="1">
                <a:latin typeface="Arial" pitchFamily="34" charset="0"/>
                <a:cs typeface="Arial" pitchFamily="34" charset="0"/>
              </a:rPr>
              <a:t>Ct</a:t>
            </a:r>
            <a:r>
              <a:rPr lang="de-DE" altLang="de-DE" sz="2100" dirty="0">
                <a:latin typeface="Arial" pitchFamily="34" charset="0"/>
                <a:cs typeface="Arial" pitchFamily="34" charset="0"/>
              </a:rPr>
              <a:t> pro kg oder 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100" dirty="0">
                <a:latin typeface="Arial" pitchFamily="34" charset="0"/>
                <a:cs typeface="Arial" pitchFamily="34" charset="0"/>
              </a:rPr>
              <a:t>	ca. 5 </a:t>
            </a:r>
            <a:r>
              <a:rPr lang="de-DE" altLang="de-DE" sz="2100" dirty="0" err="1">
                <a:latin typeface="Arial" pitchFamily="34" charset="0"/>
                <a:cs typeface="Arial" pitchFamily="34" charset="0"/>
              </a:rPr>
              <a:t>Ct</a:t>
            </a:r>
            <a:r>
              <a:rPr lang="de-DE" altLang="de-DE" sz="2100" dirty="0">
                <a:latin typeface="Arial" pitchFamily="34" charset="0"/>
                <a:cs typeface="Arial" pitchFamily="34" charset="0"/>
              </a:rPr>
              <a:t> pro kWh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100" dirty="0">
                <a:latin typeface="Arial" pitchFamily="34" charset="0"/>
                <a:cs typeface="Arial" pitchFamily="34" charset="0"/>
              </a:rPr>
              <a:t>Kessel sind etwa 50 bis 100 % teurer als Ölheizkessel: </a:t>
            </a:r>
            <a:r>
              <a:rPr lang="de-DE" altLang="de-DE" sz="2100" b="1" dirty="0">
                <a:latin typeface="Arial" pitchFamily="34" charset="0"/>
                <a:cs typeface="Arial" pitchFamily="34" charset="0"/>
                <a:sym typeface="Symbol" pitchFamily="18" charset="2"/>
              </a:rPr>
              <a:t>ca. 6</a:t>
            </a:r>
            <a:r>
              <a:rPr lang="de-DE" altLang="de-DE" sz="2100" b="1" dirty="0">
                <a:latin typeface="Arial" pitchFamily="34" charset="0"/>
                <a:cs typeface="Arial" pitchFamily="34" charset="0"/>
              </a:rPr>
              <a:t> - 10.000,- €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chemeClr val="tx1">
                  <a:lumMod val="75000"/>
                  <a:lumOff val="25000"/>
                </a:schemeClr>
              </a:buClr>
            </a:pPr>
            <a:endParaRPr lang="de-DE" altLang="de-DE" sz="21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1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Förderung :</a:t>
            </a:r>
            <a:r>
              <a:rPr lang="de-DE" altLang="de-DE" sz="2100" dirty="0">
                <a:latin typeface="Arial" pitchFamily="34" charset="0"/>
                <a:cs typeface="Arial" pitchFamily="34" charset="0"/>
              </a:rPr>
              <a:t/>
            </a:r>
            <a:br>
              <a:rPr lang="de-DE" altLang="de-DE" sz="2100" dirty="0">
                <a:latin typeface="Arial" pitchFamily="34" charset="0"/>
                <a:cs typeface="Arial" pitchFamily="34" charset="0"/>
              </a:rPr>
            </a:br>
            <a:r>
              <a:rPr lang="de-DE" altLang="de-DE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Pelletöfen</a:t>
            </a:r>
            <a:r>
              <a:rPr lang="de-DE" altLang="de-DE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mit Wassertasche:</a:t>
            </a:r>
            <a:br>
              <a:rPr lang="de-DE" altLang="de-DE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100" dirty="0">
                <a:latin typeface="Arial" pitchFamily="34" charset="0"/>
                <a:cs typeface="Arial" pitchFamily="34" charset="0"/>
              </a:rPr>
              <a:t>80,- € je kW, </a:t>
            </a:r>
            <a:r>
              <a:rPr lang="de-DE" altLang="de-DE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mindestens 2.000,- €</a:t>
            </a:r>
            <a:br>
              <a:rPr lang="de-DE" altLang="de-DE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Pelletkessel</a:t>
            </a:r>
            <a:r>
              <a:rPr lang="de-DE" altLang="de-DE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de-DE" altLang="de-DE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80,-€ je kW, mind. 3.000,- €, mit Pufferspeicher (≥30L/kW): mindestens 3.500 €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de-DE" altLang="de-DE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de-DE" altLang="de-DE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Voraussetzungen:</a:t>
            </a:r>
            <a:r>
              <a:rPr lang="de-DE" altLang="de-DE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Kesselwirkungsgrad ≥ 89%, bei </a:t>
            </a:r>
            <a:r>
              <a:rPr lang="de-DE" altLang="de-DE" sz="2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Pelletöfen</a:t>
            </a:r>
            <a:r>
              <a:rPr lang="de-DE" altLang="de-DE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≥ 90%</a:t>
            </a: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de-DE" altLang="de-DE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Grenzwerte für CO und Staub sind einzuhalten und hydraulischer Abgleich</a:t>
            </a:r>
          </a:p>
        </p:txBody>
      </p:sp>
    </p:spTree>
    <p:extLst>
      <p:ext uri="{BB962C8B-B14F-4D97-AF65-F5344CB8AC3E}">
        <p14:creationId xmlns:p14="http://schemas.microsoft.com/office/powerpoint/2010/main" val="1682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Maßnahmen </a:t>
            </a:r>
            <a:r>
              <a:rPr lang="de-DE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aNLAGENTECHNIK</a:t>
            </a: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altLang="de-DE" sz="3200" dirty="0">
              <a:solidFill>
                <a:srgbClr val="0000FF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5309" y="880673"/>
            <a:ext cx="9012805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Wärmepumpe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11" y="1757293"/>
            <a:ext cx="4380181" cy="47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864" y="1685534"/>
            <a:ext cx="4246514" cy="488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249136" y="6539092"/>
            <a:ext cx="9280609" cy="58109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de-DE" alt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mit Erdkollektor             		     mit </a:t>
            </a:r>
            <a:r>
              <a:rPr lang="de-DE" altLang="de-DE" sz="2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Erdsonde</a:t>
            </a:r>
            <a:r>
              <a:rPr lang="de-DE" alt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508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rgbClr val="FABB00"/>
                </a:solidFill>
              </a:rPr>
              <a:t>Modernisierungsfahrplan</a:t>
            </a:r>
            <a:br>
              <a:rPr lang="de-DE" sz="3200" dirty="0">
                <a:solidFill>
                  <a:srgbClr val="FABB00"/>
                </a:solidFill>
              </a:rPr>
            </a:br>
            <a:endParaRPr lang="de-DE" sz="3200" dirty="0">
              <a:solidFill>
                <a:srgbClr val="FABB00"/>
              </a:solidFill>
            </a:endParaRPr>
          </a:p>
        </p:txBody>
      </p:sp>
      <p:sp>
        <p:nvSpPr>
          <p:cNvPr id="686082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500063" y="1020679"/>
            <a:ext cx="9654030" cy="6296025"/>
          </a:xfrm>
          <a:prstGeom prst="rect">
            <a:avLst/>
          </a:prstGeom>
        </p:spPr>
        <p:txBody>
          <a:bodyPr lIns="104306" tIns="52153" rIns="104306" bIns="52153"/>
          <a:lstStyle/>
          <a:p>
            <a:pPr>
              <a:buClr>
                <a:srgbClr val="FF3300"/>
              </a:buClr>
              <a:buFont typeface="Wingdings" pitchFamily="2" charset="2"/>
              <a:buNone/>
            </a:pPr>
            <a:endParaRPr lang="de-DE" altLang="de-DE" sz="900" b="1" dirty="0"/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 Gebäuden, die älter als 25 Jahre sind, besteht             häufig ein </a:t>
            </a:r>
            <a:r>
              <a:rPr lang="de-DE" alt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Einsparpotential von mehr als 50 %</a:t>
            </a:r>
          </a:p>
          <a:p>
            <a:pPr>
              <a:spcBef>
                <a:spcPts val="1369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 der Altbaumodernisierung kann jeder seinen </a:t>
            </a:r>
            <a:r>
              <a:rPr lang="de-DE" alt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individuellen Fahrplan </a:t>
            </a:r>
            <a:r>
              <a:rPr lang="de-DE" alt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aufstellen:</a:t>
            </a:r>
          </a:p>
          <a:p>
            <a:pPr marL="1231956">
              <a:spcBef>
                <a:spcPts val="684"/>
              </a:spcBef>
              <a:buClr>
                <a:srgbClr val="C00000"/>
              </a:buClr>
              <a:buFont typeface="Wingdings" pitchFamily="2" charset="2"/>
              <a:buChar char="è"/>
            </a:pPr>
            <a:r>
              <a:rPr lang="de-DE" altLang="de-DE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Eine </a:t>
            </a:r>
            <a:r>
              <a:rPr lang="de-DE" altLang="de-DE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Komplettsanierung</a:t>
            </a:r>
            <a:r>
              <a:rPr lang="de-DE" altLang="de-DE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bietet die besten </a:t>
            </a:r>
            <a:r>
              <a:rPr lang="de-DE" altLang="de-DE" sz="2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Möglichkeiten</a:t>
            </a:r>
            <a:endParaRPr lang="de-DE" altLang="de-DE" sz="23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231956">
              <a:buClr>
                <a:srgbClr val="C00000"/>
              </a:buClr>
              <a:buFont typeface="Wingdings" pitchFamily="2" charset="2"/>
              <a:buChar char="è"/>
            </a:pPr>
            <a:r>
              <a:rPr lang="de-DE" altLang="de-DE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Aber auch jedes </a:t>
            </a:r>
            <a:r>
              <a:rPr lang="de-DE" altLang="de-DE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Einzelvorhaben</a:t>
            </a:r>
            <a:r>
              <a:rPr lang="de-DE" altLang="de-DE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am Gebäude sollte unbedingt mit einer Energiesparmaßnahme verbunden werden, sonst wird eine gute Chance </a:t>
            </a:r>
            <a:r>
              <a:rPr lang="de-DE" altLang="de-DE" sz="2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verpasst</a:t>
            </a:r>
            <a:endParaRPr lang="de-DE" altLang="de-DE" sz="23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369"/>
              </a:spcBef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Eine qualifizierte Vor-Ort-Beratung berechnet die Einsparpotentiale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de-DE" alt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Die Energieberatung der Verbraucherzentrale RLP hilft bei allen praktischen Fragen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endParaRPr lang="de-DE" altLang="de-DE" sz="21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06" y="1379276"/>
            <a:ext cx="9349562" cy="590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Gebäudestandards</a:t>
            </a:r>
            <a:b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890996" y="2333186"/>
            <a:ext cx="2860141" cy="813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Ein- und Zweifamilienhäuser</a:t>
            </a:r>
          </a:p>
        </p:txBody>
      </p:sp>
      <p:sp>
        <p:nvSpPr>
          <p:cNvPr id="68613" name="AutoShape 5"/>
          <p:cNvSpPr>
            <a:spLocks noChangeArrowheads="1"/>
          </p:cNvSpPr>
          <p:nvPr/>
        </p:nvSpPr>
        <p:spPr bwMode="auto">
          <a:xfrm>
            <a:off x="7378824" y="3280094"/>
            <a:ext cx="2484845" cy="1111436"/>
          </a:xfrm>
          <a:prstGeom prst="wedgeEllipseCallout">
            <a:avLst>
              <a:gd name="adj1" fmla="val -64690"/>
              <a:gd name="adj2" fmla="val 6244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/>
          <a:p>
            <a:pPr algn="ctr"/>
            <a:r>
              <a:rPr lang="de-DE" sz="2300" b="1">
                <a:solidFill>
                  <a:prstClr val="black"/>
                </a:solidFill>
              </a:rPr>
              <a:t>Wie viel ist genug?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5309" y="880673"/>
            <a:ext cx="8077133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Endenergiekennwerte im Vergleich</a:t>
            </a:r>
            <a:endParaRPr lang="de-DE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5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rgbClr val="FABB00"/>
                </a:solidFill>
              </a:rPr>
              <a:t>Modernisierungsfahrplan</a:t>
            </a:r>
            <a:br>
              <a:rPr lang="de-DE" sz="3200" dirty="0">
                <a:solidFill>
                  <a:srgbClr val="FABB00"/>
                </a:solidFill>
              </a:rPr>
            </a:br>
            <a:endParaRPr lang="de-DE" sz="3200" dirty="0">
              <a:solidFill>
                <a:srgbClr val="FABB00"/>
              </a:solidFill>
            </a:endParaRPr>
          </a:p>
        </p:txBody>
      </p:sp>
      <p:sp>
        <p:nvSpPr>
          <p:cNvPr id="123906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457219" y="1723727"/>
            <a:ext cx="9696450" cy="6296025"/>
          </a:xfrm>
          <a:prstGeom prst="rect">
            <a:avLst/>
          </a:prstGeom>
        </p:spPr>
        <p:txBody>
          <a:bodyPr lIns="104306" tIns="52153" rIns="104306" bIns="52153"/>
          <a:lstStyle/>
          <a:p>
            <a:pPr eaLnBrk="1" hangingPunct="1">
              <a:buClr>
                <a:srgbClr val="FF3300"/>
              </a:buClr>
              <a:buNone/>
              <a:tabLst>
                <a:tab pos="9416479" algn="r"/>
              </a:tabLst>
            </a:pPr>
            <a:endParaRPr lang="de-DE" sz="1100" b="1" dirty="0"/>
          </a:p>
          <a:p>
            <a:pPr eaLnBrk="1" hangingPunct="1">
              <a:spcBef>
                <a:spcPts val="0"/>
              </a:spcBef>
              <a:spcAft>
                <a:spcPts val="2053"/>
              </a:spcAft>
              <a:tabLst>
                <a:tab pos="9416479" algn="r"/>
              </a:tabLst>
            </a:pPr>
            <a:r>
              <a:rPr 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Dämmung der obersten Geschossdecke</a:t>
            </a:r>
            <a: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Dicke: 20 cm	Materialpreis ca. 40 € pro m</a:t>
            </a:r>
            <a:r>
              <a:rPr lang="de-DE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spcAft>
                <a:spcPts val="2053"/>
              </a:spcAft>
              <a:tabLst>
                <a:tab pos="9416479" algn="r"/>
              </a:tabLst>
            </a:pPr>
            <a:r>
              <a:rPr 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Dämmung der Kellerdecke</a:t>
            </a:r>
            <a: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b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Dicke: 6-10 cm 	Materialpreis ca. 25 € pro m</a:t>
            </a:r>
            <a:r>
              <a:rPr lang="de-DE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eaLnBrk="1" hangingPunct="1">
              <a:spcBef>
                <a:spcPts val="0"/>
              </a:spcBef>
              <a:spcAft>
                <a:spcPts val="2053"/>
              </a:spcAft>
              <a:tabLst>
                <a:tab pos="9416479" algn="r"/>
              </a:tabLst>
            </a:pPr>
            <a:r>
              <a:rPr 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Rohrleitungen im kalten Bereich dämmen</a:t>
            </a:r>
            <a: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b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Dicke: 20-50 mm 	Materialpreis ca. 10 € pro m </a:t>
            </a:r>
          </a:p>
          <a:p>
            <a:pPr eaLnBrk="1" hangingPunct="1">
              <a:tabLst>
                <a:tab pos="9416479" algn="r"/>
              </a:tabLst>
            </a:pPr>
            <a:r>
              <a:rPr 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Heizung optimieren</a:t>
            </a:r>
            <a: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Kosten 500 bis 1.000 €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49928" y="955664"/>
            <a:ext cx="4310777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Sofort-Maßnahmen</a:t>
            </a:r>
          </a:p>
        </p:txBody>
      </p:sp>
    </p:spTree>
    <p:extLst>
      <p:ext uri="{BB962C8B-B14F-4D97-AF65-F5344CB8AC3E}">
        <p14:creationId xmlns:p14="http://schemas.microsoft.com/office/powerpoint/2010/main" val="57046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rgbClr val="FABB00"/>
                </a:solidFill>
              </a:rPr>
              <a:t>Modernisierungsfahrplan</a:t>
            </a:r>
            <a:br>
              <a:rPr lang="de-DE" sz="3200" dirty="0">
                <a:solidFill>
                  <a:srgbClr val="FABB00"/>
                </a:solidFill>
              </a:rPr>
            </a:br>
            <a:endParaRPr lang="de-DE" sz="3200" dirty="0">
              <a:solidFill>
                <a:srgbClr val="FABB00"/>
              </a:solidFill>
            </a:endParaRPr>
          </a:p>
        </p:txBody>
      </p:sp>
      <p:sp>
        <p:nvSpPr>
          <p:cNvPr id="124930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457219" y="1890415"/>
            <a:ext cx="9696450" cy="6294437"/>
          </a:xfrm>
          <a:prstGeom prst="rect">
            <a:avLst/>
          </a:prstGeom>
        </p:spPr>
        <p:txBody>
          <a:bodyPr lIns="104306" tIns="52153" rIns="104306" bIns="52153"/>
          <a:lstStyle/>
          <a:p>
            <a:pPr eaLnBrk="1" hangingPunct="1">
              <a:buClr>
                <a:schemeClr val="tx1">
                  <a:lumMod val="75000"/>
                  <a:lumOff val="25000"/>
                </a:schemeClr>
              </a:buClr>
              <a:tabLst>
                <a:tab pos="9416479" algn="r"/>
              </a:tabLst>
            </a:pPr>
            <a:r>
              <a:rPr 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Außenwanddämmung	durchführen</a:t>
            </a:r>
            <a:r>
              <a:rPr 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 Fassadenerneuerung</a:t>
            </a:r>
            <a:br>
              <a:rPr 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bei Feuchtigkeits- und Schimmelbildung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None/>
              <a:tabLst>
                <a:tab pos="9416479" algn="r"/>
              </a:tabLst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Dicke: 14-20 cm 	Kosten 100-150 € pro m</a:t>
            </a:r>
            <a:r>
              <a:rPr lang="de-DE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eaLnBrk="1" hangingPunct="1">
              <a:buClr>
                <a:srgbClr val="FF3300"/>
              </a:buClr>
              <a:buNone/>
              <a:tabLst>
                <a:tab pos="9416479" algn="r"/>
              </a:tabLst>
            </a:pP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chemeClr val="tx1">
                  <a:lumMod val="75000"/>
                  <a:lumOff val="25000"/>
                </a:schemeClr>
              </a:buClr>
              <a:tabLst>
                <a:tab pos="9416479" algn="r"/>
              </a:tabLst>
            </a:pPr>
            <a:r>
              <a:rPr 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Innendämmung	durchführen</a:t>
            </a:r>
            <a: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 Wohnungsrenovierung</a:t>
            </a:r>
            <a:br>
              <a:rPr 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bei Feuchtigkeits- und Schimmelbildung</a:t>
            </a:r>
          </a:p>
          <a:p>
            <a:pPr eaLnBrk="1" hangingPunct="1">
              <a:buClr>
                <a:srgbClr val="FF3300"/>
              </a:buClr>
              <a:buNone/>
              <a:tabLst>
                <a:tab pos="9416479" algn="r"/>
              </a:tabLst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Dicke: 6-10 cm 	Kosten 60-80 € pro m</a:t>
            </a:r>
            <a:r>
              <a:rPr lang="de-DE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eaLnBrk="1" hangingPunct="1">
              <a:buClr>
                <a:srgbClr val="FF3300"/>
              </a:buClr>
              <a:buNone/>
              <a:tabLst>
                <a:tab pos="9416479" algn="r"/>
              </a:tabLst>
            </a:pPr>
            <a:endParaRPr lang="de-DE" sz="1100" b="1" dirty="0"/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  <a:tabLst>
                <a:tab pos="9416479" algn="r"/>
              </a:tabLst>
            </a:pPr>
            <a:endParaRPr lang="de-DE" sz="2100" b="1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0561" y="955664"/>
            <a:ext cx="4310777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WDR*-</a:t>
            </a:r>
            <a:r>
              <a:rPr lang="de-DE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Maßnahmen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37591" y="7195715"/>
            <a:ext cx="2825868" cy="32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306" tIns="52153" rIns="104306" bIns="52153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1400" dirty="0" smtClean="0"/>
              <a:t>*= </a:t>
            </a:r>
            <a:r>
              <a:rPr lang="de-DE" altLang="de-DE" sz="1400" b="1" dirty="0" smtClean="0"/>
              <a:t>W</a:t>
            </a:r>
            <a:r>
              <a:rPr lang="de-DE" altLang="de-DE" sz="1400" dirty="0" smtClean="0"/>
              <a:t>enn </a:t>
            </a:r>
            <a:r>
              <a:rPr lang="de-DE" altLang="de-DE" sz="1400" b="1" dirty="0" smtClean="0"/>
              <a:t>D</a:t>
            </a:r>
            <a:r>
              <a:rPr lang="de-DE" altLang="de-DE" sz="1400" dirty="0" smtClean="0"/>
              <a:t>ann </a:t>
            </a:r>
            <a:r>
              <a:rPr lang="de-DE" altLang="de-DE" sz="1400" b="1" dirty="0" smtClean="0"/>
              <a:t>R</a:t>
            </a:r>
            <a:r>
              <a:rPr lang="de-DE" altLang="de-DE" sz="1400" dirty="0" smtClean="0"/>
              <a:t>ichtig</a:t>
            </a:r>
            <a:endParaRPr lang="de-DE" altLang="de-DE" sz="1400" dirty="0"/>
          </a:p>
        </p:txBody>
      </p:sp>
    </p:spTree>
    <p:extLst>
      <p:ext uri="{BB962C8B-B14F-4D97-AF65-F5344CB8AC3E}">
        <p14:creationId xmlns:p14="http://schemas.microsoft.com/office/powerpoint/2010/main" val="35196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rgbClr val="FABB00"/>
                </a:solidFill>
              </a:rPr>
              <a:t>Modernisierungsfahrplan</a:t>
            </a:r>
            <a:br>
              <a:rPr lang="de-DE" sz="3200" dirty="0">
                <a:solidFill>
                  <a:srgbClr val="FABB00"/>
                </a:solidFill>
              </a:rPr>
            </a:br>
            <a:endParaRPr lang="de-DE" sz="3200" dirty="0">
              <a:solidFill>
                <a:srgbClr val="FABB00"/>
              </a:solidFill>
            </a:endParaRPr>
          </a:p>
        </p:txBody>
      </p:sp>
      <p:sp>
        <p:nvSpPr>
          <p:cNvPr id="125954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457219" y="1938519"/>
            <a:ext cx="9696450" cy="6296025"/>
          </a:xfrm>
          <a:prstGeom prst="rect">
            <a:avLst/>
          </a:prstGeom>
        </p:spPr>
        <p:txBody>
          <a:bodyPr lIns="104306" tIns="52153" rIns="104306" bIns="52153"/>
          <a:lstStyle/>
          <a:p>
            <a:pPr eaLnBrk="1" hangingPunct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tabLst>
                <a:tab pos="9416479" algn="r"/>
              </a:tabLst>
            </a:pPr>
            <a:r>
              <a:rPr 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Dachdämmung	durchführen</a:t>
            </a:r>
            <a: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 Dachausbau</a:t>
            </a:r>
            <a:br>
              <a:rPr 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bei Dacherneuerung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84"/>
              </a:spcAft>
              <a:buClr>
                <a:srgbClr val="FF3300"/>
              </a:buClr>
              <a:buNone/>
              <a:tabLst>
                <a:tab pos="9416479" algn="r"/>
              </a:tabLst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Dicke: 20 cm 	Kosten ca. 100 € pro m</a:t>
            </a:r>
            <a:r>
              <a:rPr lang="de-DE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eaLnBrk="1" hangingPunct="1">
              <a:lnSpc>
                <a:spcPct val="90000"/>
              </a:lnSpc>
              <a:spcAft>
                <a:spcPts val="684"/>
              </a:spcAft>
              <a:buClr>
                <a:schemeClr val="tx1">
                  <a:lumMod val="75000"/>
                  <a:lumOff val="25000"/>
                </a:schemeClr>
              </a:buClr>
              <a:tabLst>
                <a:tab pos="9416479" algn="r"/>
              </a:tabLst>
            </a:pPr>
            <a:r>
              <a:rPr 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Wärmeschutzverglasung	durchführen</a:t>
            </a:r>
            <a:br>
              <a:rPr 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 Fenstererneuerung</a:t>
            </a:r>
            <a: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Kosten  400-500 € pro m</a:t>
            </a:r>
            <a:r>
              <a:rPr lang="de-DE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eaLnBrk="1" hangingPunct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tabLst>
                <a:tab pos="9416479" algn="r"/>
              </a:tabLst>
            </a:pPr>
            <a:r>
              <a:rPr lang="de-DE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Solaranlage	einbauen</a:t>
            </a:r>
            <a: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 Heizungserneuerung</a:t>
            </a:r>
            <a:endParaRPr lang="de-DE" sz="21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FF3300"/>
              </a:buClr>
              <a:buNone/>
              <a:tabLst>
                <a:tab pos="9416479" algn="r"/>
              </a:tabLst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de-DE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Kosten  5.000 – 14.000 €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60561" y="955664"/>
            <a:ext cx="4310777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WDR*-</a:t>
            </a:r>
            <a:r>
              <a:rPr lang="de-DE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Maßnahmen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37591" y="7195715"/>
            <a:ext cx="2825868" cy="32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306" tIns="52153" rIns="104306" bIns="52153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de-DE" sz="1400" dirty="0" smtClean="0"/>
              <a:t>*= </a:t>
            </a:r>
            <a:r>
              <a:rPr lang="de-DE" altLang="de-DE" sz="1400" b="1" dirty="0" smtClean="0"/>
              <a:t>W</a:t>
            </a:r>
            <a:r>
              <a:rPr lang="de-DE" altLang="de-DE" sz="1400" dirty="0" smtClean="0"/>
              <a:t>enn </a:t>
            </a:r>
            <a:r>
              <a:rPr lang="de-DE" altLang="de-DE" sz="1400" b="1" dirty="0" smtClean="0"/>
              <a:t>D</a:t>
            </a:r>
            <a:r>
              <a:rPr lang="de-DE" altLang="de-DE" sz="1400" dirty="0" smtClean="0"/>
              <a:t>ann </a:t>
            </a:r>
            <a:r>
              <a:rPr lang="de-DE" altLang="de-DE" sz="1400" b="1" dirty="0" smtClean="0"/>
              <a:t>R</a:t>
            </a:r>
            <a:r>
              <a:rPr lang="de-DE" altLang="de-DE" sz="1400" dirty="0" smtClean="0"/>
              <a:t>ichtig</a:t>
            </a:r>
            <a:endParaRPr lang="de-DE" altLang="de-DE" sz="1400" dirty="0"/>
          </a:p>
        </p:txBody>
      </p:sp>
    </p:spTree>
    <p:extLst>
      <p:ext uri="{BB962C8B-B14F-4D97-AF65-F5344CB8AC3E}">
        <p14:creationId xmlns:p14="http://schemas.microsoft.com/office/powerpoint/2010/main" val="77816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32" y="375122"/>
            <a:ext cx="3232888" cy="638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110163" y="2635250"/>
            <a:ext cx="5583237" cy="787400"/>
          </a:xfrm>
          <a:prstGeom prst="rect">
            <a:avLst/>
          </a:prstGeom>
        </p:spPr>
        <p:txBody>
          <a:bodyPr lIns="104306" tIns="52153" rIns="104306" bIns="52153"/>
          <a:lstStyle/>
          <a:p>
            <a:pPr algn="l">
              <a:spcBef>
                <a:spcPts val="1141"/>
              </a:spcBef>
            </a:pPr>
            <a:r>
              <a:rPr lang="de-DE" altLang="de-DE" sz="4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Noch Fragen?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55070" y="3270686"/>
            <a:ext cx="5582949" cy="11262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spcBef>
                <a:spcPts val="1141"/>
              </a:spcBef>
            </a:pPr>
            <a:r>
              <a:rPr lang="de-DE" altLang="de-DE" sz="4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Wir bieten Antworten</a:t>
            </a:r>
          </a:p>
        </p:txBody>
      </p:sp>
    </p:spTree>
    <p:extLst>
      <p:ext uri="{BB962C8B-B14F-4D97-AF65-F5344CB8AC3E}">
        <p14:creationId xmlns:p14="http://schemas.microsoft.com/office/powerpoint/2010/main" val="12949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Textfeld 4"/>
          <p:cNvSpPr txBox="1">
            <a:spLocks noChangeArrowheads="1"/>
          </p:cNvSpPr>
          <p:nvPr/>
        </p:nvSpPr>
        <p:spPr bwMode="auto">
          <a:xfrm>
            <a:off x="444591" y="1575356"/>
            <a:ext cx="10109033" cy="40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651910" indent="-651910">
              <a:spcBef>
                <a:spcPct val="20000"/>
              </a:spcBef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Char char="•"/>
            </a:pPr>
            <a:r>
              <a:rPr lang="de-DE" sz="4100" dirty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  <a:cs typeface="Arial" charset="0"/>
              </a:rPr>
              <a:t>Persönliche Energieberatung</a:t>
            </a:r>
          </a:p>
          <a:p>
            <a:pPr marL="651910" indent="-651910">
              <a:spcBef>
                <a:spcPct val="20000"/>
              </a:spcBef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Char char="•"/>
            </a:pPr>
            <a:r>
              <a:rPr lang="de-DE" sz="4100" dirty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  <a:cs typeface="Arial" charset="0"/>
              </a:rPr>
              <a:t>Energie-Checks</a:t>
            </a:r>
          </a:p>
          <a:p>
            <a:pPr marL="651910" indent="-651910">
              <a:spcBef>
                <a:spcPct val="20000"/>
              </a:spcBef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Char char="•"/>
            </a:pPr>
            <a:r>
              <a:rPr lang="de-DE" sz="4100" dirty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  <a:cs typeface="Arial" charset="0"/>
              </a:rPr>
              <a:t>Seminar</a:t>
            </a:r>
          </a:p>
          <a:p>
            <a:pPr marL="651910" indent="-651910">
              <a:spcBef>
                <a:spcPct val="20000"/>
              </a:spcBef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Char char="•"/>
            </a:pPr>
            <a:r>
              <a:rPr lang="de-DE" sz="4100" b="1" dirty="0">
                <a:solidFill>
                  <a:srgbClr val="FABB00"/>
                </a:solidFill>
                <a:ea typeface="ＭＳ Ｐゴシック" charset="-128"/>
                <a:cs typeface="Arial" charset="0"/>
              </a:rPr>
              <a:t>Energiehotline 0800 – 60 75 600</a:t>
            </a:r>
            <a:r>
              <a:rPr lang="de-DE" sz="4600" b="1" dirty="0">
                <a:solidFill>
                  <a:srgbClr val="0000FF"/>
                </a:solidFill>
                <a:ea typeface="ＭＳ Ｐゴシック" charset="-128"/>
                <a:cs typeface="Arial" charset="0"/>
              </a:rPr>
              <a:t/>
            </a:r>
            <a:br>
              <a:rPr lang="de-DE" sz="4600" b="1" dirty="0">
                <a:solidFill>
                  <a:srgbClr val="0000FF"/>
                </a:solidFill>
                <a:ea typeface="ＭＳ Ｐゴシック" charset="-128"/>
                <a:cs typeface="Arial" charset="0"/>
              </a:rPr>
            </a:br>
            <a:r>
              <a:rPr lang="de-DE" sz="1800" b="1" dirty="0">
                <a:solidFill>
                  <a:prstClr val="black">
                    <a:lumMod val="75000"/>
                    <a:lumOff val="25000"/>
                  </a:prstClr>
                </a:solidFill>
                <a:ea typeface="ＭＳ Ｐゴシック" charset="-128"/>
                <a:cs typeface="Arial" charset="0"/>
              </a:rPr>
              <a:t>(kostenfrei aus allen Netzen) </a:t>
            </a:r>
          </a:p>
          <a:p>
            <a:pPr marL="651910" indent="-651910">
              <a:spcBef>
                <a:spcPct val="20000"/>
              </a:spcBef>
              <a:buClr>
                <a:prstClr val="black">
                  <a:lumMod val="75000"/>
                  <a:lumOff val="25000"/>
                </a:prstClr>
              </a:buClr>
              <a:buFont typeface="Arial" pitchFamily="34" charset="0"/>
              <a:buChar char="•"/>
            </a:pPr>
            <a:r>
              <a:rPr lang="de-DE" sz="4100" b="1" dirty="0">
                <a:solidFill>
                  <a:srgbClr val="FABB00"/>
                </a:solidFill>
                <a:ea typeface="ＭＳ Ｐゴシック" charset="-128"/>
                <a:cs typeface="Arial" charset="0"/>
              </a:rPr>
              <a:t>www.energieberatung-rlp.de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Nutzen sie unsere </a:t>
            </a:r>
            <a:r>
              <a:rPr lang="de-DE" dirty="0" err="1" smtClean="0"/>
              <a:t>angebote</a:t>
            </a:r>
            <a:r>
              <a:rPr lang="de-DE" sz="3700" dirty="0" smtClean="0"/>
              <a:t/>
            </a:r>
            <a:br>
              <a:rPr lang="de-DE" sz="3700" dirty="0" smtClean="0"/>
            </a:br>
            <a:endParaRPr lang="de-DE" sz="37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70" y="5690542"/>
            <a:ext cx="1439794" cy="112002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934" y="5903801"/>
            <a:ext cx="1754810" cy="86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8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7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3350" y="424208"/>
            <a:ext cx="8424663" cy="973000"/>
          </a:xfrm>
        </p:spPr>
        <p:txBody>
          <a:bodyPr/>
          <a:lstStyle/>
          <a:p>
            <a:r>
              <a:rPr lang="de-DE" dirty="0" smtClean="0"/>
              <a:t>Weitere Infos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141315" name="Text Box 2"/>
          <p:cNvSpPr txBox="1">
            <a:spLocks noChangeArrowheads="1"/>
          </p:cNvSpPr>
          <p:nvPr/>
        </p:nvSpPr>
        <p:spPr bwMode="auto">
          <a:xfrm>
            <a:off x="491805" y="875812"/>
            <a:ext cx="7809267" cy="5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3200" dirty="0" smtClean="0">
                <a:solidFill>
                  <a:srgbClr val="C00000"/>
                </a:solidFill>
              </a:rPr>
              <a:t>www.energieberatung-rlp.de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21" y="1618491"/>
            <a:ext cx="7846461" cy="531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4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996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712" y="494255"/>
            <a:ext cx="5242739" cy="63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95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5008362" y="1938338"/>
            <a:ext cx="5302250" cy="4005262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 algn="r"/>
            <a:r>
              <a:rPr lang="de-DE" alt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Kostenlose Energieberatung</a:t>
            </a:r>
            <a:br>
              <a:rPr lang="de-DE" alt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in über 60 Standorten in RLP</a:t>
            </a:r>
            <a:br>
              <a:rPr lang="de-DE" alt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alt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Weitere Infos unter</a:t>
            </a:r>
            <a:br>
              <a:rPr lang="de-DE" altLang="de-DE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3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0800 60 75 600</a:t>
            </a:r>
            <a:r>
              <a:rPr lang="de-DE" altLang="de-DE" sz="3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altLang="de-DE" sz="3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(kostenfrei aus allen Netzen) </a:t>
            </a:r>
            <a:br>
              <a:rPr lang="de-DE" altLang="de-DE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altLang="de-DE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www.energieberatung-rlp.de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9" descr="_N0A3453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18" y="2011756"/>
            <a:ext cx="4262973" cy="290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Persönliche Energieberatung</a:t>
            </a:r>
            <a:br>
              <a:rPr lang="de-DE" sz="3200" dirty="0"/>
            </a:br>
            <a:endParaRPr lang="de-DE" sz="3200" dirty="0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36209" y="5528166"/>
            <a:ext cx="8650085" cy="140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eaLnBrk="0" hangingPunct="0"/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Kostenfrei nach Terminvereinbarung</a:t>
            </a:r>
          </a:p>
          <a:p>
            <a:pPr eaLnBrk="0" hangingPunct="0"/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Anmeldung unter </a:t>
            </a:r>
            <a:r>
              <a:rPr lang="de-DE" sz="41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0800 – 60 75 600</a:t>
            </a:r>
          </a:p>
          <a:p>
            <a:pPr eaLnBrk="0" hangingPunct="0"/>
            <a:r>
              <a:rPr lang="de-DE" sz="23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(kostenfrei aus allen Netzen)</a:t>
            </a:r>
          </a:p>
          <a:p>
            <a:pPr algn="r" eaLnBrk="0" hangingPunct="0"/>
            <a:endParaRPr lang="de-DE" sz="1100" b="1" dirty="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5309" y="880673"/>
            <a:ext cx="9012805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de-DE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Kaiserslautern</a:t>
            </a:r>
            <a:endParaRPr lang="de-DE" sz="32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55309" y="1765700"/>
            <a:ext cx="6439373" cy="3321590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eaLnBrk="0" hangingPunct="0"/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Verbraucherzentrale</a:t>
            </a:r>
            <a:r>
              <a:rPr lang="de-DE" sz="37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endParaRPr lang="de-DE" sz="3700" b="1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  <a:p>
            <a:pPr eaLnBrk="0" hangingPunct="0"/>
            <a:r>
              <a:rPr lang="de-DE" dirty="0">
                <a:solidFill>
                  <a:srgbClr val="C00000"/>
                </a:solidFill>
                <a:ea typeface="ＭＳ Ｐゴシック" charset="-128"/>
              </a:rPr>
              <a:t>Jeden </a:t>
            </a:r>
            <a:r>
              <a:rPr lang="de-DE" dirty="0" smtClean="0">
                <a:solidFill>
                  <a:srgbClr val="C00000"/>
                </a:solidFill>
                <a:ea typeface="ＭＳ Ｐゴシック" charset="-128"/>
              </a:rPr>
              <a:t>Mittwoch von 9-13 </a:t>
            </a:r>
            <a:r>
              <a:rPr lang="de-DE" dirty="0">
                <a:solidFill>
                  <a:srgbClr val="C00000"/>
                </a:solidFill>
                <a:ea typeface="ＭＳ Ｐゴシック" charset="-128"/>
              </a:rPr>
              <a:t>Uhr</a:t>
            </a:r>
          </a:p>
          <a:p>
            <a:pPr eaLnBrk="0" hangingPunct="0"/>
            <a:endParaRPr lang="de-DE" sz="1200" dirty="0">
              <a:solidFill>
                <a:srgbClr val="C00000"/>
              </a:solidFill>
              <a:ea typeface="ＭＳ Ｐゴシック" charset="-128"/>
            </a:endParaRPr>
          </a:p>
          <a:p>
            <a:pPr eaLnBrk="0" hangingPunct="0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Rathaus Nord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,</a:t>
            </a:r>
          </a:p>
          <a:p>
            <a:pPr eaLnBrk="0" hangingPunct="0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Referat Umweltschutz</a:t>
            </a:r>
          </a:p>
          <a:p>
            <a:pPr eaLnBrk="0" hangingPunct="0"/>
            <a:r>
              <a:rPr lang="de-DE" dirty="0">
                <a:solidFill>
                  <a:srgbClr val="C00000"/>
                </a:solidFill>
                <a:ea typeface="ＭＳ Ｐゴシック" charset="-128"/>
              </a:rPr>
              <a:t>Jeden </a:t>
            </a:r>
            <a:r>
              <a:rPr lang="de-DE" dirty="0" smtClean="0">
                <a:solidFill>
                  <a:srgbClr val="C00000"/>
                </a:solidFill>
                <a:ea typeface="ＭＳ Ｐゴシック" charset="-128"/>
              </a:rPr>
              <a:t>Mittwoch von</a:t>
            </a:r>
          </a:p>
          <a:p>
            <a:pPr eaLnBrk="0" hangingPunct="0"/>
            <a:r>
              <a:rPr lang="de-DE" dirty="0" smtClean="0">
                <a:solidFill>
                  <a:srgbClr val="C00000"/>
                </a:solidFill>
                <a:ea typeface="ＭＳ Ｐゴシック" charset="-128"/>
              </a:rPr>
              <a:t>13.30-16.30 </a:t>
            </a:r>
            <a:r>
              <a:rPr lang="de-DE" dirty="0">
                <a:solidFill>
                  <a:srgbClr val="C00000"/>
                </a:solidFill>
                <a:ea typeface="ＭＳ Ｐゴシック" charset="-128"/>
              </a:rPr>
              <a:t>Uhr</a:t>
            </a:r>
          </a:p>
        </p:txBody>
      </p:sp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536209" y="7103373"/>
            <a:ext cx="6534284" cy="45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FF"/>
                    </a:gs>
                    <a:gs pos="100000">
                      <a:srgbClr val="6666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300" b="1" dirty="0">
                <a:solidFill>
                  <a:schemeClr val="bg1"/>
                </a:solidFill>
                <a:ea typeface="ＭＳ Ｐゴシック" charset="-128"/>
              </a:rPr>
              <a:t>www.energieberatung-rlp.de</a:t>
            </a:r>
          </a:p>
        </p:txBody>
      </p:sp>
    </p:spTree>
    <p:extLst>
      <p:ext uri="{BB962C8B-B14F-4D97-AF65-F5344CB8AC3E}">
        <p14:creationId xmlns:p14="http://schemas.microsoft.com/office/powerpoint/2010/main" val="79547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362" y="1802855"/>
            <a:ext cx="3156396" cy="401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978" name="Rectangle 11"/>
          <p:cNvSpPr>
            <a:spLocks noChangeArrowheads="1"/>
          </p:cNvSpPr>
          <p:nvPr/>
        </p:nvSpPr>
        <p:spPr bwMode="auto">
          <a:xfrm>
            <a:off x="561079" y="1369259"/>
            <a:ext cx="6635392" cy="425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eaLnBrk="0" hangingPunct="0"/>
            <a:r>
              <a:rPr lang="de-DE" b="1" dirty="0" smtClean="0">
                <a:solidFill>
                  <a:srgbClr val="C00000"/>
                </a:solidFill>
                <a:ea typeface="ＭＳ Ｐゴシック" charset="-128"/>
              </a:rPr>
              <a:t>Basis-Check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für Mieter und Wohnungseigentümer: 10 € </a:t>
            </a:r>
            <a:b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</a:b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Strom sparen + Heizen und Lüften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  <a:p>
            <a:pPr algn="r" eaLnBrk="0" hangingPunct="0"/>
            <a:endParaRPr lang="de-DE" b="1" dirty="0" smtClean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  <a:p>
            <a:pPr eaLnBrk="0" hangingPunct="0"/>
            <a:r>
              <a:rPr lang="de-DE" b="1" dirty="0" smtClean="0">
                <a:solidFill>
                  <a:srgbClr val="C00000"/>
                </a:solidFill>
                <a:ea typeface="ＭＳ Ｐゴシック" charset="-128"/>
              </a:rPr>
              <a:t>Gebäude-Check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für 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/>
            </a:r>
            <a:b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</a:b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Hausbesitzer: 20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€ </a:t>
            </a:r>
            <a:b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Strom sparen + Heizen und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Lüften </a:t>
            </a:r>
            <a:b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</a:b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+ Gebäudehülle und Heizung</a:t>
            </a:r>
            <a:endParaRPr lang="de-DE" sz="1100" b="1" dirty="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126979" name="Text Box 47"/>
          <p:cNvSpPr txBox="1">
            <a:spLocks noChangeArrowheads="1"/>
          </p:cNvSpPr>
          <p:nvPr/>
        </p:nvSpPr>
        <p:spPr bwMode="auto">
          <a:xfrm>
            <a:off x="536209" y="7103373"/>
            <a:ext cx="6534284" cy="45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FF"/>
                    </a:gs>
                    <a:gs pos="100000">
                      <a:srgbClr val="6666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300" b="1" dirty="0">
                <a:solidFill>
                  <a:schemeClr val="bg1"/>
                </a:solidFill>
                <a:ea typeface="ＭＳ Ｐゴシック" charset="-128"/>
              </a:rPr>
              <a:t>www.energieberatung-rlp.de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3200" dirty="0"/>
              <a:t>Energie-check vor </a:t>
            </a:r>
            <a:r>
              <a:rPr lang="de-DE" sz="3200" dirty="0" err="1" smtClean="0"/>
              <a:t>ort</a:t>
            </a:r>
            <a:r>
              <a:rPr lang="de-DE" sz="3200" dirty="0" smtClean="0"/>
              <a:t/>
            </a:r>
            <a:br>
              <a:rPr lang="de-DE" sz="3200" dirty="0" smtClean="0"/>
            </a:br>
            <a:endParaRPr lang="de-DE" sz="3200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529180" y="5687699"/>
            <a:ext cx="8650085" cy="140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eaLnBrk="0" hangingPunct="0"/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  <a:p>
            <a:pPr eaLnBrk="0" hangingPunct="0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Anmeldung 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unter </a:t>
            </a:r>
            <a:r>
              <a:rPr lang="de-DE" sz="41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0800 – 60 75 600</a:t>
            </a:r>
          </a:p>
          <a:p>
            <a:pPr eaLnBrk="0" hangingPunct="0"/>
            <a:r>
              <a:rPr lang="de-DE" sz="23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(kostenfrei aus allen Netzen)</a:t>
            </a:r>
          </a:p>
          <a:p>
            <a:pPr algn="r" eaLnBrk="0" hangingPunct="0"/>
            <a:endParaRPr lang="de-DE" sz="1100" b="1" dirty="0">
              <a:solidFill>
                <a:srgbClr val="FF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070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97429" y="5522332"/>
            <a:ext cx="9349299" cy="1898491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spcBef>
                <a:spcPts val="1141"/>
              </a:spcBef>
            </a:pPr>
            <a:r>
              <a:rPr lang="de-DE" altLang="de-DE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Wärmedämmung - </a:t>
            </a:r>
            <a:br>
              <a:rPr lang="de-DE" altLang="de-DE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</a:br>
            <a:r>
              <a:rPr lang="de-DE" altLang="de-DE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Millionen Schafe können nicht irren!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47690" y="466298"/>
            <a:ext cx="10693400" cy="756126"/>
          </a:xfrm>
          <a:prstGeom prst="rect">
            <a:avLst/>
          </a:prstGeom>
        </p:spPr>
        <p:txBody>
          <a:bodyPr lIns="104306" tIns="52153" rIns="104306" bIns="52153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VZ Meta LF" panose="020B0502030000020004" pitchFamily="34" charset="0"/>
                <a:ea typeface="MS PGothic" panose="020B0600070205080204" pitchFamily="34" charset="-128"/>
                <a:cs typeface="VZ Meta LF" panose="020B05020300000200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altLang="de-DE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Letzte Frage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0930" y="1020685"/>
            <a:ext cx="9349299" cy="1898491"/>
          </a:xfrm>
          <a:prstGeom prst="rect">
            <a:avLst/>
          </a:prstGeom>
        </p:spPr>
        <p:txBody>
          <a:bodyPr lIns="104306" tIns="52153" rIns="104306" bIns="52153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VZ Meta LF" panose="020B0502030000020004" pitchFamily="34" charset="0"/>
                <a:ea typeface="MS PGothic" panose="020B0600070205080204" pitchFamily="34" charset="-128"/>
                <a:cs typeface="VZ Meta LF" panose="020B05020300000200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1141"/>
              </a:spcBef>
            </a:pPr>
            <a:r>
              <a:rPr lang="de-DE" altLang="de-DE" sz="4600" dirty="0">
                <a:latin typeface="Arial" pitchFamily="34" charset="0"/>
                <a:cs typeface="Arial" pitchFamily="34" charset="0"/>
                <a:sym typeface="Wingdings" pitchFamily="2" charset="2"/>
              </a:rPr>
              <a:t>Heizen Sie noch, </a:t>
            </a:r>
            <a:br>
              <a:rPr lang="de-DE" altLang="de-DE" sz="4600" dirty="0">
                <a:latin typeface="Arial" pitchFamily="34" charset="0"/>
                <a:cs typeface="Arial" pitchFamily="34" charset="0"/>
                <a:sym typeface="Wingdings" pitchFamily="2" charset="2"/>
              </a:rPr>
            </a:br>
            <a:r>
              <a:rPr lang="de-DE" altLang="de-DE" sz="4600" dirty="0">
                <a:latin typeface="Arial" pitchFamily="34" charset="0"/>
                <a:cs typeface="Arial" pitchFamily="34" charset="0"/>
                <a:sym typeface="Wingdings" pitchFamily="2" charset="2"/>
              </a:rPr>
              <a:t>oder dämmen Sie schon?</a:t>
            </a:r>
          </a:p>
        </p:txBody>
      </p:sp>
    </p:spTree>
    <p:extLst>
      <p:ext uri="{BB962C8B-B14F-4D97-AF65-F5344CB8AC3E}">
        <p14:creationId xmlns:p14="http://schemas.microsoft.com/office/powerpoint/2010/main" val="179136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291" name="Text Box 3"/>
          <p:cNvSpPr txBox="1">
            <a:spLocks noChangeArrowheads="1"/>
          </p:cNvSpPr>
          <p:nvPr/>
        </p:nvSpPr>
        <p:spPr bwMode="auto">
          <a:xfrm>
            <a:off x="446897" y="3485123"/>
            <a:ext cx="3461646" cy="74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18" tIns="55157" rIns="110318" bIns="55157"/>
          <a:lstStyle>
            <a:lvl1pPr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Verbrauch</a:t>
            </a:r>
            <a:endParaRPr lang="de-DE" sz="2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r>
              <a:rPr lang="de-DE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l/100km           </a:t>
            </a:r>
            <a:r>
              <a:rPr lang="de-DE" sz="2300" b="1" dirty="0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21.0 l</a:t>
            </a:r>
            <a:r>
              <a:rPr lang="de-DE" sz="2600" b="1" dirty="0">
                <a:solidFill>
                  <a:srgbClr val="C3C3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	</a:t>
            </a:r>
            <a:endParaRPr lang="de-DE" sz="5400" b="1" dirty="0">
              <a:solidFill>
                <a:srgbClr val="C3C3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2060294" name="Text Box 6"/>
          <p:cNvSpPr txBox="1">
            <a:spLocks noChangeArrowheads="1"/>
          </p:cNvSpPr>
          <p:nvPr/>
        </p:nvSpPr>
        <p:spPr bwMode="auto">
          <a:xfrm>
            <a:off x="446897" y="6310534"/>
            <a:ext cx="3740977" cy="74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18" tIns="55157" rIns="110318" bIns="55157"/>
          <a:lstStyle>
            <a:lvl1pPr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Verbrauch</a:t>
            </a:r>
          </a:p>
          <a:p>
            <a:r>
              <a:rPr lang="de-DE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l/m</a:t>
            </a:r>
            <a:r>
              <a:rPr lang="de-DE" sz="23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2</a:t>
            </a:r>
            <a:r>
              <a:rPr lang="de-DE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a                </a:t>
            </a:r>
            <a:r>
              <a:rPr lang="de-DE" sz="2300" b="1" dirty="0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21.0 l</a:t>
            </a:r>
            <a:r>
              <a:rPr lang="de-DE" sz="2300" b="1" dirty="0">
                <a:solidFill>
                  <a:srgbClr val="C3C3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	</a:t>
            </a:r>
          </a:p>
        </p:txBody>
      </p:sp>
      <p:pic>
        <p:nvPicPr>
          <p:cNvPr id="2060297" name="Picture 9" descr="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607" y="1551681"/>
            <a:ext cx="2749864" cy="194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298" name="Picture 10" descr="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19" y="1551681"/>
            <a:ext cx="2749019" cy="194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Altbau</a:t>
            </a:r>
            <a:b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60299" name="Picture 11" descr="Altbau 50e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264" y="4380057"/>
            <a:ext cx="2746375" cy="1944688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300" name="Picture 12" descr="Altbau 50e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770" y="4365642"/>
            <a:ext cx="2752701" cy="194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301" name="Picture 13" descr="Altbau 50er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28" y="4379853"/>
            <a:ext cx="2732426" cy="193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302" name="Picture 14" descr="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034" y="1534586"/>
            <a:ext cx="2749020" cy="194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2703" name="Text Box 15"/>
          <p:cNvSpPr txBox="1">
            <a:spLocks noChangeArrowheads="1"/>
          </p:cNvSpPr>
          <p:nvPr/>
        </p:nvSpPr>
        <p:spPr bwMode="auto">
          <a:xfrm>
            <a:off x="462857" y="7202562"/>
            <a:ext cx="4356190" cy="32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FFFF"/>
                    </a:gs>
                    <a:gs pos="100000">
                      <a:srgbClr val="6666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Quelle: Dipl. Ing. Martin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charset="-128"/>
              </a:rPr>
              <a:t>Ploß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ea typeface="ＭＳ Ｐゴシック" charset="-128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912999" y="3457533"/>
            <a:ext cx="3461646" cy="74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18" tIns="55157" rIns="110318" bIns="55157"/>
          <a:lstStyle>
            <a:lvl1pPr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Verbrauch</a:t>
            </a:r>
            <a:endParaRPr lang="de-DE" sz="2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r>
              <a:rPr lang="de-DE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l/100km            </a:t>
            </a:r>
            <a:r>
              <a:rPr lang="de-DE" sz="2300" b="1" dirty="0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10.5 l</a:t>
            </a:r>
            <a:r>
              <a:rPr lang="de-DE" sz="2300" b="1" dirty="0">
                <a:solidFill>
                  <a:srgbClr val="C3C3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	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7315259" y="3444990"/>
            <a:ext cx="3461646" cy="74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18" tIns="55157" rIns="110318" bIns="55157"/>
          <a:lstStyle>
            <a:lvl1pPr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Verbrauch</a:t>
            </a:r>
            <a:endParaRPr lang="de-DE" sz="2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r>
              <a:rPr lang="de-DE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l/100km             </a:t>
            </a:r>
            <a:r>
              <a:rPr lang="de-DE" sz="2300" b="1" dirty="0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1.5 l</a:t>
            </a:r>
            <a:r>
              <a:rPr lang="de-DE" sz="2300" b="1" dirty="0">
                <a:solidFill>
                  <a:srgbClr val="C3C3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	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937006" y="6324745"/>
            <a:ext cx="3461646" cy="74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18" tIns="55157" rIns="110318" bIns="55157"/>
          <a:lstStyle>
            <a:lvl1pPr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Verbrauch</a:t>
            </a:r>
            <a:endParaRPr lang="de-DE" sz="23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r>
              <a:rPr lang="de-DE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l/m²a            </a:t>
            </a:r>
            <a:r>
              <a:rPr lang="de-DE" sz="2300" b="1" dirty="0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10.5 l</a:t>
            </a:r>
            <a:r>
              <a:rPr lang="de-DE" sz="2300" b="1" dirty="0">
                <a:solidFill>
                  <a:srgbClr val="C3C3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	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7368489" y="6313007"/>
            <a:ext cx="3461646" cy="74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18" tIns="55157" rIns="110318" bIns="55157"/>
          <a:lstStyle>
            <a:lvl1pPr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683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8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Verbrauch</a:t>
            </a:r>
            <a:r>
              <a:rPr lang="de-DE" sz="2300" b="1" dirty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       </a:t>
            </a:r>
            <a:r>
              <a:rPr lang="de-DE" sz="2300" b="1" dirty="0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1.5 l</a:t>
            </a:r>
            <a:endParaRPr lang="de-DE" sz="2300" dirty="0">
              <a:solidFill>
                <a:srgbClr val="C000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r>
              <a:rPr lang="de-DE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l/m²a   </a:t>
            </a:r>
            <a:r>
              <a:rPr lang="de-DE" sz="2300" b="1" dirty="0">
                <a:latin typeface="Arial" pitchFamily="34" charset="0"/>
                <a:ea typeface="ＭＳ Ｐゴシック" charset="-128"/>
                <a:cs typeface="Arial" pitchFamily="34" charset="0"/>
              </a:rPr>
              <a:t>          </a:t>
            </a:r>
            <a:r>
              <a:rPr lang="de-DE" sz="2300" b="1" dirty="0">
                <a:solidFill>
                  <a:srgbClr val="C3C3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	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55309" y="880673"/>
            <a:ext cx="8077133" cy="651107"/>
          </a:xfrm>
          <a:prstGeom prst="rect">
            <a:avLst/>
          </a:prstGeom>
        </p:spPr>
        <p:txBody>
          <a:bodyPr lIns="104306" tIns="52153" rIns="104306" bIns="52153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Technisches Einsparpotenzial</a:t>
            </a:r>
            <a:endParaRPr lang="de-DE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16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291" grpId="0"/>
      <p:bldP spid="2060294" grpId="0"/>
      <p:bldP spid="17" grpId="0"/>
      <p:bldP spid="18" grpId="0"/>
      <p:bldP spid="19" grpId="0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>
            <a:off x="0" y="433388"/>
            <a:ext cx="9766300" cy="6411912"/>
          </a:xfrm>
          <a:prstGeom prst="rect">
            <a:avLst/>
          </a:prstGeom>
        </p:spPr>
        <p:txBody>
          <a:bodyPr lIns="104306" tIns="52153" rIns="104306" bIns="52153"/>
          <a:lstStyle/>
          <a:p>
            <a:r>
              <a:rPr lang="de-DE" dirty="0" smtClean="0"/>
              <a:t>Vielen dank für ihre Aufmerksamkeit</a:t>
            </a:r>
            <a:endParaRPr lang="de-DE" dirty="0"/>
          </a:p>
        </p:txBody>
      </p:sp>
      <p:sp>
        <p:nvSpPr>
          <p:cNvPr id="4" name="Titelplatzhalter 1"/>
          <p:cNvSpPr txBox="1">
            <a:spLocks/>
          </p:cNvSpPr>
          <p:nvPr/>
        </p:nvSpPr>
        <p:spPr>
          <a:xfrm>
            <a:off x="452715" y="5240131"/>
            <a:ext cx="9505515" cy="1301241"/>
          </a:xfrm>
          <a:prstGeom prst="rect">
            <a:avLst/>
          </a:prstGeom>
        </p:spPr>
        <p:txBody>
          <a:bodyPr vert="horz" lIns="104306" tIns="52153" rIns="104306" bIns="52153" rtlCol="0" anchor="t" anchorCtr="0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VZ Meta LF" panose="020B0502030000020004" pitchFamily="34" charset="0"/>
                <a:ea typeface="MS PGothic" panose="020B0600070205080204" pitchFamily="34" charset="-128"/>
                <a:cs typeface="VZ Meta LF" panose="020B05020300000200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711"/>
              </a:lnSpc>
            </a:pPr>
            <a:r>
              <a:rPr lang="de-DE" altLang="de-DE" sz="1300" dirty="0">
                <a:latin typeface="Arial" panose="020B0604020202020204" pitchFamily="34" charset="0"/>
                <a:cs typeface="Arial" panose="020B0604020202020204" pitchFamily="34" charset="0"/>
              </a:rPr>
              <a:t>Verbraucherzentrale Rheinland-Pfalz e.V.</a:t>
            </a:r>
          </a:p>
          <a:p>
            <a:pPr>
              <a:lnSpc>
                <a:spcPts val="1711"/>
              </a:lnSpc>
            </a:pPr>
            <a:r>
              <a:rPr lang="de-DE" altLang="de-DE" sz="1300">
                <a:latin typeface="Arial" panose="020B0604020202020204" pitchFamily="34" charset="0"/>
                <a:cs typeface="Arial" panose="020B0604020202020204" pitchFamily="34" charset="0"/>
              </a:rPr>
              <a:t>Seppel-</a:t>
            </a:r>
            <a:r>
              <a:rPr lang="de-DE" altLang="de-DE" sz="1300" dirty="0" err="1">
                <a:latin typeface="Arial" panose="020B0604020202020204" pitchFamily="34" charset="0"/>
                <a:cs typeface="Arial" panose="020B0604020202020204" pitchFamily="34" charset="0"/>
              </a:rPr>
              <a:t>Glückert</a:t>
            </a:r>
            <a:r>
              <a:rPr lang="de-DE" altLang="de-DE" sz="1300" dirty="0">
                <a:latin typeface="Arial" panose="020B0604020202020204" pitchFamily="34" charset="0"/>
                <a:cs typeface="Arial" panose="020B0604020202020204" pitchFamily="34" charset="0"/>
              </a:rPr>
              <a:t>-Passage 10 • 55116 Mainz</a:t>
            </a:r>
          </a:p>
          <a:p>
            <a:pPr>
              <a:lnSpc>
                <a:spcPts val="1711"/>
              </a:lnSpc>
            </a:pPr>
            <a:endParaRPr lang="de-DE" altLang="de-DE" sz="13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>
              <a:lnSpc>
                <a:spcPts val="1711"/>
              </a:lnSpc>
            </a:pPr>
            <a:r>
              <a:rPr lang="de-DE" altLang="de-DE" sz="13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energie@vz-rlp.de</a:t>
            </a:r>
            <a:r>
              <a:rPr lang="de-DE" altLang="de-DE" sz="1300" dirty="0"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r>
              <a:rPr lang="de-DE" altLang="de-DE" sz="13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www.energieberatung-rlp.de</a:t>
            </a:r>
            <a:endParaRPr lang="de-DE" altLang="de-D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720" y="5817094"/>
            <a:ext cx="1439794" cy="112002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70" y="6070199"/>
            <a:ext cx="1754810" cy="86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4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5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/>
          <a:lstStyle/>
          <a:p>
            <a:pPr algn="l" eaLnBrk="1" hangingPunct="1"/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Und was kostet das konkret im Jahr?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40006" y="1252925"/>
            <a:ext cx="8520481" cy="4471996"/>
          </a:xfrm>
          <a:prstGeom prst="rect">
            <a:avLst/>
          </a:prstGeom>
        </p:spPr>
        <p:txBody>
          <a:bodyPr lIns="104306" tIns="52153" rIns="104306" bIns="52153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27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Beispiel Einfamilienhaus mit 150 m²</a:t>
            </a:r>
            <a:endParaRPr lang="de-DE" altLang="de-DE" sz="2700" b="1" baseline="300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endParaRPr lang="de-DE" altLang="de-DE" sz="900" b="1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27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Heizölverbrauch </a:t>
            </a:r>
            <a:r>
              <a:rPr lang="de-DE" altLang="de-DE" sz="27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2.850 Liter </a:t>
            </a:r>
            <a:br>
              <a:rPr lang="de-DE" altLang="de-DE" sz="27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7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für Heizung und Warmwasser</a:t>
            </a:r>
            <a:br>
              <a:rPr lang="de-DE" altLang="de-DE" sz="27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7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Kosten: 45 Ct/L			        1.283,- €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27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Stromverbrauch </a:t>
            </a:r>
            <a:r>
              <a:rPr lang="de-DE" altLang="de-DE" sz="27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4.000 kWh</a:t>
            </a:r>
            <a:br>
              <a:rPr lang="de-DE" altLang="de-DE" sz="27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7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Kosten: 28 Ct/kWh + 100,- € GP</a:t>
            </a:r>
            <a:br>
              <a:rPr lang="de-DE" altLang="de-DE" sz="27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7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						                   1.220,- € 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27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Energiekosten pro Jahr: 	2.503,- €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27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Über 20 Jahre bei aktuellen Preisen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27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					 mindestens 50.000,- €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065357" y="5396887"/>
            <a:ext cx="1481480" cy="1505708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9100" dirty="0">
                <a:solidFill>
                  <a:srgbClr val="FABB00"/>
                </a:solidFill>
                <a:latin typeface="VZ Icons" pitchFamily="50" charset="0"/>
              </a:rPr>
              <a:t>!</a:t>
            </a:r>
          </a:p>
        </p:txBody>
      </p:sp>
      <p:sp>
        <p:nvSpPr>
          <p:cNvPr id="2" name="Rechteck 1"/>
          <p:cNvSpPr/>
          <p:nvPr/>
        </p:nvSpPr>
        <p:spPr>
          <a:xfrm>
            <a:off x="2193325" y="6168746"/>
            <a:ext cx="8716364" cy="597767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Das muss nicht so bleiben</a:t>
            </a: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4319320" y="3046910"/>
            <a:ext cx="128697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4336565" y="4361128"/>
            <a:ext cx="128697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49836" y="5840667"/>
            <a:ext cx="128697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4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2" y="802285"/>
            <a:ext cx="10708252" cy="623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04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42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896309" y="1030800"/>
            <a:ext cx="9775825" cy="1522412"/>
          </a:xfrm>
          <a:prstGeom prst="rect">
            <a:avLst/>
          </a:prstGeom>
        </p:spPr>
        <p:txBody>
          <a:bodyPr lIns="104306" tIns="52153" rIns="104306" bIns="52153"/>
          <a:lstStyle/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4100" b="1" dirty="0">
                <a:latin typeface="Arial" pitchFamily="34" charset="0"/>
                <a:cs typeface="Arial" pitchFamily="34" charset="0"/>
              </a:rPr>
              <a:t>Und wo ist das ganze Geld?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4100" b="1" dirty="0">
                <a:latin typeface="Arial" pitchFamily="34" charset="0"/>
                <a:cs typeface="Arial" pitchFamily="34" charset="0"/>
              </a:rPr>
              <a:t>Dem geht’s gut.</a:t>
            </a:r>
          </a:p>
          <a:p>
            <a:pPr>
              <a:buClr>
                <a:srgbClr val="FF3300"/>
              </a:buClr>
              <a:buFont typeface="Wingdings" pitchFamily="2" charset="2"/>
              <a:buChar char="§"/>
            </a:pPr>
            <a:endParaRPr lang="de-DE" altLang="de-DE" sz="2100" b="1" dirty="0"/>
          </a:p>
        </p:txBody>
      </p:sp>
      <p:pic>
        <p:nvPicPr>
          <p:cNvPr id="957443" name="Picture 3" descr="Vollbild anzeige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44" y="3189033"/>
            <a:ext cx="3108627" cy="23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7444" name="Picture 4" descr="Vollbild anzeig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35" y="3189033"/>
            <a:ext cx="2668209" cy="236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7445" name="Text Box 5"/>
          <p:cNvSpPr txBox="1">
            <a:spLocks noChangeArrowheads="1"/>
          </p:cNvSpPr>
          <p:nvPr/>
        </p:nvSpPr>
        <p:spPr bwMode="auto">
          <a:xfrm>
            <a:off x="1138745" y="5726957"/>
            <a:ext cx="3166892" cy="10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dirty="0"/>
              <a:t>Palm-Hotel in Dubai</a:t>
            </a:r>
          </a:p>
        </p:txBody>
      </p:sp>
      <p:sp>
        <p:nvSpPr>
          <p:cNvPr id="957446" name="Text Box 6"/>
          <p:cNvSpPr txBox="1">
            <a:spLocks noChangeArrowheads="1"/>
          </p:cNvSpPr>
          <p:nvPr/>
        </p:nvSpPr>
        <p:spPr bwMode="auto">
          <a:xfrm>
            <a:off x="4669794" y="5740959"/>
            <a:ext cx="3166892" cy="10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dirty="0" err="1"/>
              <a:t>Gazprom</a:t>
            </a:r>
            <a:r>
              <a:rPr lang="de-DE" altLang="de-DE" dirty="0"/>
              <a:t> </a:t>
            </a:r>
            <a:r>
              <a:rPr lang="de-DE" altLang="de-DE" dirty="0" err="1"/>
              <a:t>Building</a:t>
            </a:r>
            <a:endParaRPr lang="de-DE" alt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7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57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5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5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57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57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7442" grpId="0" build="p"/>
      <p:bldP spid="957445" grpId="0"/>
      <p:bldP spid="9574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892951" y="1041439"/>
            <a:ext cx="9396412" cy="5826125"/>
          </a:xfrm>
          <a:prstGeom prst="rect">
            <a:avLst/>
          </a:prstGeom>
        </p:spPr>
        <p:txBody>
          <a:bodyPr lIns="104306" tIns="52153" rIns="104306" bIns="52153"/>
          <a:lstStyle/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4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Sie haben die Wahl:</a:t>
            </a:r>
          </a:p>
          <a:p>
            <a:endParaRPr lang="de-DE" altLang="de-DE" sz="32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altLang="de-DE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Entweder weiter Jahr für Jahr die Energie einkaufen </a:t>
            </a:r>
          </a:p>
          <a:p>
            <a:pPr marL="0" indent="0">
              <a:buNone/>
            </a:pPr>
            <a:r>
              <a:rPr lang="de-DE" altLang="de-DE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oder</a:t>
            </a:r>
          </a:p>
          <a:p>
            <a:pPr marL="0" indent="0">
              <a:buNone/>
            </a:pPr>
            <a:r>
              <a:rPr lang="de-DE" altLang="de-DE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in Energieeinsparung investieren</a:t>
            </a:r>
          </a:p>
          <a:p>
            <a:pPr marL="0" indent="0">
              <a:buNone/>
            </a:pPr>
            <a:endParaRPr lang="de-DE" altLang="de-DE" sz="3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altLang="de-DE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Wingdings"/>
              </a:rPr>
              <a:t></a:t>
            </a:r>
            <a:r>
              <a:rPr lang="de-DE" altLang="de-DE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Letzteres schafft und sichert Arbeitsplätze, schont die Umwelt und erhöht den Wohnkomfort.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endParaRPr lang="de-DE" altLang="de-DE" sz="4100" b="1" dirty="0">
              <a:solidFill>
                <a:srgbClr val="0000FF"/>
              </a:solidFill>
            </a:endParaRPr>
          </a:p>
          <a:p>
            <a:pPr>
              <a:buClr>
                <a:srgbClr val="FF3300"/>
              </a:buClr>
              <a:buFont typeface="Wingdings" pitchFamily="2" charset="2"/>
              <a:buChar char="§"/>
            </a:pPr>
            <a:endParaRPr lang="de-DE" altLang="de-DE" sz="21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ergie_Vorlage A4_2016_02_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aesentation_Vorlage_Dachmarke [Kompatibilitätsmodus]" id="{3BEC01EE-BEA0-4F7F-88FF-382B2949FEC8}" vid="{7380EC06-631E-45D3-AC3E-B9DDFBF3E380}"/>
    </a:ext>
  </a:extLst>
</a:theme>
</file>

<file path=ppt/theme/theme2.xml><?xml version="1.0" encoding="utf-8"?>
<a:theme xmlns:a="http://schemas.openxmlformats.org/drawingml/2006/main" name="2_Text-Fol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aesentation_Vorlage_Dachmarke [Kompatibilitätsmodus]" id="{3BEC01EE-BEA0-4F7F-88FF-382B2949FEC8}" vid="{C703EEF7-46AC-4948-ADE7-7EC829D4911C}"/>
    </a:ext>
  </a:extLst>
</a:theme>
</file>

<file path=ppt/theme/theme3.xml><?xml version="1.0" encoding="utf-8"?>
<a:theme xmlns:a="http://schemas.openxmlformats.org/drawingml/2006/main" name="Bilderfolien und Zwischentit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aesentation_Vorlage_Dachmarke [Kompatibilitätsmodus]" id="{3BEC01EE-BEA0-4F7F-88FF-382B2949FEC8}" vid="{ABBA4765-DB3E-43F2-AB7D-78A4C3207A77}"/>
    </a:ext>
  </a:extLst>
</a:theme>
</file>

<file path=ppt/theme/theme4.xml><?xml version="1.0" encoding="utf-8"?>
<a:theme xmlns:a="http://schemas.openxmlformats.org/drawingml/2006/main" name="Vorlage mit Logo Kooperationspartn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aesentation_Vorlage_Dachmarke [Kompatibilitätsmodus]" id="{3BEC01EE-BEA0-4F7F-88FF-382B2949FEC8}" vid="{7380EC06-631E-45D3-AC3E-B9DDFBF3E380}"/>
    </a:ext>
  </a:extLst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1323</Words>
  <Application>Microsoft Office PowerPoint</Application>
  <PresentationFormat>Benutzerdefiniert</PresentationFormat>
  <Paragraphs>389</Paragraphs>
  <Slides>50</Slides>
  <Notes>22</Notes>
  <HiddenSlides>0</HiddenSlides>
  <MMClips>0</MMClips>
  <ScaleCrop>false</ScaleCrop>
  <HeadingPairs>
    <vt:vector size="4" baseType="variant">
      <vt:variant>
        <vt:lpstr>Design</vt:lpstr>
      </vt:variant>
      <vt:variant>
        <vt:i4>4</vt:i4>
      </vt:variant>
      <vt:variant>
        <vt:lpstr>Folientitel</vt:lpstr>
      </vt:variant>
      <vt:variant>
        <vt:i4>50</vt:i4>
      </vt:variant>
    </vt:vector>
  </HeadingPairs>
  <TitlesOfParts>
    <vt:vector size="54" baseType="lpstr">
      <vt:lpstr>Energie_Vorlage A4_2016_02_16</vt:lpstr>
      <vt:lpstr>2_Text-Folien</vt:lpstr>
      <vt:lpstr>Bilderfolien und Zwischentitel</vt:lpstr>
      <vt:lpstr>Vorlage mit Logo Kooperationspartner</vt:lpstr>
      <vt:lpstr>PowerPoint-Präsentation</vt:lpstr>
      <vt:lpstr>PowerPoint-Präsentation</vt:lpstr>
      <vt:lpstr>Der Energiekennwert </vt:lpstr>
      <vt:lpstr>Gebäudestandards </vt:lpstr>
      <vt:lpstr>Altbau </vt:lpstr>
      <vt:lpstr>Und was kostet das konkret im Jahr? </vt:lpstr>
      <vt:lpstr>PowerPoint-Präsentation</vt:lpstr>
      <vt:lpstr>PowerPoint-Präsentation</vt:lpstr>
      <vt:lpstr>PowerPoint-Präsentation</vt:lpstr>
      <vt:lpstr>PowerPoint-Präsentation</vt:lpstr>
      <vt:lpstr>Ausgangslage </vt:lpstr>
      <vt:lpstr>Nachrüstpflichten gebäudeBestand </vt:lpstr>
      <vt:lpstr>Nachrüstpflichten gebäudeBestand </vt:lpstr>
      <vt:lpstr>Maßnahmen Gebäudehülle </vt:lpstr>
      <vt:lpstr>Gering investive Maßnahmen </vt:lpstr>
      <vt:lpstr>Maßnahmen Gebäudehülle </vt:lpstr>
      <vt:lpstr>Maßnahmen Gebäudehülle </vt:lpstr>
      <vt:lpstr>Maßnahmen Gebäudehülle </vt:lpstr>
      <vt:lpstr>Maßnahmen Gebäudehülle </vt:lpstr>
      <vt:lpstr>Maßnahmen Gebäudehülle </vt:lpstr>
      <vt:lpstr>Maßnahmen Gebäudehülle </vt:lpstr>
      <vt:lpstr>Maßnahmen Gebäudehülle </vt:lpstr>
      <vt:lpstr>Maßnahmen Gebäudehülle </vt:lpstr>
      <vt:lpstr>Maßnahmen Gebäudehülle </vt:lpstr>
      <vt:lpstr>Weitere Maßnahmen </vt:lpstr>
      <vt:lpstr>Maßnahmen aNLAGENTECHNIK </vt:lpstr>
      <vt:lpstr>Maßnahmen aNLAGENTECHNIK </vt:lpstr>
      <vt:lpstr>Gering investive Maßnahmen </vt:lpstr>
      <vt:lpstr>Was ist das? </vt:lpstr>
      <vt:lpstr>auf die Einstellung kommt es an! </vt:lpstr>
      <vt:lpstr>Die Heizungsanlage und die Versorgungsalternativen</vt:lpstr>
      <vt:lpstr>Die Heizungsanlage und die Versorgungsalternativen</vt:lpstr>
      <vt:lpstr>Die Heizungsanlage und die Versorgungsalternativen</vt:lpstr>
      <vt:lpstr>Maßnahmen aNLAGENTECHNIK </vt:lpstr>
      <vt:lpstr>Maßnahmen aNLAGENTECHNIK </vt:lpstr>
      <vt:lpstr>Maßnahmen aNLAGENTECHNIK </vt:lpstr>
      <vt:lpstr>Maßnahmen aNLAGENTECHNIK </vt:lpstr>
      <vt:lpstr>Maßnahmen aNLAGENTECHNIK </vt:lpstr>
      <vt:lpstr>Modernisierungsfahrplan </vt:lpstr>
      <vt:lpstr>Modernisierungsfahrplan </vt:lpstr>
      <vt:lpstr>Modernisierungsfahrplan </vt:lpstr>
      <vt:lpstr>Modernisierungsfahrplan </vt:lpstr>
      <vt:lpstr>Noch Fragen? </vt:lpstr>
      <vt:lpstr>Nutzen sie unsere angebote </vt:lpstr>
      <vt:lpstr>Weitere Infos </vt:lpstr>
      <vt:lpstr>Kostenlose Energieberatung  in über 60 Standorten in RLP  Weitere Infos unter 0800 60 75 600 (kostenfrei aus allen Netzen)   www.energieberatung-rlp.de</vt:lpstr>
      <vt:lpstr>Persönliche Energieberatung </vt:lpstr>
      <vt:lpstr>Energie-check vor ort </vt:lpstr>
      <vt:lpstr>PowerPoint-Präsentation</vt:lpstr>
      <vt:lpstr>Vielen dank für ihre Aufmerksamkeit</vt:lpstr>
    </vt:vector>
  </TitlesOfParts>
  <Company>Computersysteme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Einführungsveranstaltung im Rahmen des Projekts „Energieberatung für Bauherren“ im Kreis Mayen-Koblenz</dc:title>
  <dc:creator>SCCS Schwarz</dc:creator>
  <cp:lastModifiedBy>Martina Rittersdorf</cp:lastModifiedBy>
  <cp:revision>275</cp:revision>
  <cp:lastPrinted>2014-07-08T14:29:15Z</cp:lastPrinted>
  <dcterms:created xsi:type="dcterms:W3CDTF">2001-11-08T09:53:31Z</dcterms:created>
  <dcterms:modified xsi:type="dcterms:W3CDTF">2016-02-29T12:52:14Z</dcterms:modified>
</cp:coreProperties>
</file>