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874" r:id="rId2"/>
    <p:sldMasterId id="2147483887" r:id="rId3"/>
    <p:sldMasterId id="2147483896" r:id="rId4"/>
  </p:sldMasterIdLst>
  <p:notesMasterIdLst>
    <p:notesMasterId r:id="rId216"/>
  </p:notesMasterIdLst>
  <p:handoutMasterIdLst>
    <p:handoutMasterId r:id="rId217"/>
  </p:handoutMasterIdLst>
  <p:sldIdLst>
    <p:sldId id="606" r:id="rId5"/>
    <p:sldId id="458" r:id="rId6"/>
    <p:sldId id="395" r:id="rId7"/>
    <p:sldId id="509" r:id="rId8"/>
    <p:sldId id="396" r:id="rId9"/>
    <p:sldId id="653" r:id="rId10"/>
    <p:sldId id="654" r:id="rId11"/>
    <p:sldId id="655" r:id="rId12"/>
    <p:sldId id="656" r:id="rId13"/>
    <p:sldId id="657" r:id="rId14"/>
    <p:sldId id="658" r:id="rId15"/>
    <p:sldId id="659" r:id="rId16"/>
    <p:sldId id="660" r:id="rId17"/>
    <p:sldId id="661" r:id="rId18"/>
    <p:sldId id="408" r:id="rId19"/>
    <p:sldId id="510" r:id="rId20"/>
    <p:sldId id="511" r:id="rId21"/>
    <p:sldId id="721" r:id="rId22"/>
    <p:sldId id="587" r:id="rId23"/>
    <p:sldId id="722" r:id="rId24"/>
    <p:sldId id="513" r:id="rId25"/>
    <p:sldId id="607" r:id="rId26"/>
    <p:sldId id="608" r:id="rId27"/>
    <p:sldId id="609" r:id="rId28"/>
    <p:sldId id="610" r:id="rId29"/>
    <p:sldId id="611" r:id="rId30"/>
    <p:sldId id="589" r:id="rId31"/>
    <p:sldId id="590" r:id="rId32"/>
    <p:sldId id="415" r:id="rId33"/>
    <p:sldId id="416" r:id="rId34"/>
    <p:sldId id="453" r:id="rId35"/>
    <p:sldId id="744" r:id="rId36"/>
    <p:sldId id="746" r:id="rId37"/>
    <p:sldId id="747" r:id="rId38"/>
    <p:sldId id="548" r:id="rId39"/>
    <p:sldId id="456" r:id="rId40"/>
    <p:sldId id="749" r:id="rId41"/>
    <p:sldId id="463" r:id="rId42"/>
    <p:sldId id="662" r:id="rId43"/>
    <p:sldId id="663" r:id="rId44"/>
    <p:sldId id="591" r:id="rId45"/>
    <p:sldId id="592" r:id="rId46"/>
    <p:sldId id="748" r:id="rId47"/>
    <p:sldId id="666" r:id="rId48"/>
    <p:sldId id="667" r:id="rId49"/>
    <p:sldId id="668" r:id="rId50"/>
    <p:sldId id="669" r:id="rId51"/>
    <p:sldId id="670" r:id="rId52"/>
    <p:sldId id="671" r:id="rId53"/>
    <p:sldId id="675" r:id="rId54"/>
    <p:sldId id="672" r:id="rId55"/>
    <p:sldId id="674" r:id="rId56"/>
    <p:sldId id="755" r:id="rId57"/>
    <p:sldId id="723" r:id="rId58"/>
    <p:sldId id="612" r:id="rId59"/>
    <p:sldId id="613" r:id="rId60"/>
    <p:sldId id="614" r:id="rId61"/>
    <p:sldId id="615" r:id="rId62"/>
    <p:sldId id="616" r:id="rId63"/>
    <p:sldId id="617" r:id="rId64"/>
    <p:sldId id="618" r:id="rId65"/>
    <p:sldId id="417" r:id="rId66"/>
    <p:sldId id="418" r:id="rId67"/>
    <p:sldId id="466" r:id="rId68"/>
    <p:sldId id="698" r:id="rId69"/>
    <p:sldId id="699" r:id="rId70"/>
    <p:sldId id="700" r:id="rId71"/>
    <p:sldId id="701" r:id="rId72"/>
    <p:sldId id="702" r:id="rId73"/>
    <p:sldId id="703" r:id="rId74"/>
    <p:sldId id="704" r:id="rId75"/>
    <p:sldId id="705" r:id="rId76"/>
    <p:sldId id="706" r:id="rId77"/>
    <p:sldId id="754" r:id="rId78"/>
    <p:sldId id="419" r:id="rId79"/>
    <p:sldId id="469" r:id="rId80"/>
    <p:sldId id="470" r:id="rId81"/>
    <p:sldId id="753" r:id="rId82"/>
    <p:sldId id="724" r:id="rId83"/>
    <p:sldId id="725" r:id="rId84"/>
    <p:sldId id="474" r:id="rId85"/>
    <p:sldId id="726" r:id="rId86"/>
    <p:sldId id="506" r:id="rId87"/>
    <p:sldId id="507" r:id="rId88"/>
    <p:sldId id="678" r:id="rId89"/>
    <p:sldId id="679" r:id="rId90"/>
    <p:sldId id="727" r:id="rId91"/>
    <p:sldId id="681" r:id="rId92"/>
    <p:sldId id="682" r:id="rId93"/>
    <p:sldId id="728" r:id="rId94"/>
    <p:sldId id="752" r:id="rId95"/>
    <p:sldId id="729" r:id="rId96"/>
    <p:sldId id="472" r:id="rId97"/>
    <p:sldId id="471" r:id="rId98"/>
    <p:sldId id="524" r:id="rId99"/>
    <p:sldId id="525" r:id="rId100"/>
    <p:sldId id="526" r:id="rId101"/>
    <p:sldId id="751" r:id="rId102"/>
    <p:sldId id="521" r:id="rId103"/>
    <p:sldId id="522" r:id="rId104"/>
    <p:sldId id="523" r:id="rId105"/>
    <p:sldId id="528" r:id="rId106"/>
    <p:sldId id="750" r:id="rId107"/>
    <p:sldId id="423" r:id="rId108"/>
    <p:sldId id="424" r:id="rId109"/>
    <p:sldId id="425" r:id="rId110"/>
    <p:sldId id="426" r:id="rId111"/>
    <p:sldId id="482" r:id="rId112"/>
    <p:sldId id="549" r:id="rId113"/>
    <p:sldId id="550" r:id="rId114"/>
    <p:sldId id="687" r:id="rId115"/>
    <p:sldId id="484" r:id="rId116"/>
    <p:sldId id="529" r:id="rId117"/>
    <p:sldId id="530" r:id="rId118"/>
    <p:sldId id="481" r:id="rId119"/>
    <p:sldId id="485" r:id="rId120"/>
    <p:sldId id="449" r:id="rId121"/>
    <p:sldId id="757" r:id="rId122"/>
    <p:sldId id="625" r:id="rId123"/>
    <p:sldId id="626" r:id="rId124"/>
    <p:sldId id="735" r:id="rId125"/>
    <p:sldId id="427" r:id="rId126"/>
    <p:sldId id="629" r:id="rId127"/>
    <p:sldId id="630" r:id="rId128"/>
    <p:sldId id="632" r:id="rId129"/>
    <p:sldId id="631" r:id="rId130"/>
    <p:sldId id="429" r:id="rId131"/>
    <p:sldId id="430" r:id="rId132"/>
    <p:sldId id="531" r:id="rId133"/>
    <p:sldId id="532" r:id="rId134"/>
    <p:sldId id="533" r:id="rId135"/>
    <p:sldId id="627" r:id="rId136"/>
    <p:sldId id="535" r:id="rId137"/>
    <p:sldId id="736" r:id="rId138"/>
    <p:sldId id="536" r:id="rId139"/>
    <p:sldId id="537" r:id="rId140"/>
    <p:sldId id="538" r:id="rId141"/>
    <p:sldId id="540" r:id="rId142"/>
    <p:sldId id="569" r:id="rId143"/>
    <p:sldId id="570" r:id="rId144"/>
    <p:sldId id="541" r:id="rId145"/>
    <p:sldId id="542" r:id="rId146"/>
    <p:sldId id="696" r:id="rId147"/>
    <p:sldId id="697" r:id="rId148"/>
    <p:sldId id="490" r:id="rId149"/>
    <p:sldId id="491" r:id="rId150"/>
    <p:sldId id="492" r:id="rId151"/>
    <p:sldId id="496" r:id="rId152"/>
    <p:sldId id="497" r:id="rId153"/>
    <p:sldId id="498" r:id="rId154"/>
    <p:sldId id="501" r:id="rId155"/>
    <p:sldId id="500" r:id="rId156"/>
    <p:sldId id="499" r:id="rId157"/>
    <p:sldId id="504" r:id="rId158"/>
    <p:sldId id="502" r:id="rId159"/>
    <p:sldId id="503" r:id="rId160"/>
    <p:sldId id="505" r:id="rId161"/>
    <p:sldId id="758" r:id="rId162"/>
    <p:sldId id="571" r:id="rId163"/>
    <p:sldId id="628" r:id="rId164"/>
    <p:sldId id="431" r:id="rId165"/>
    <p:sldId id="432" r:id="rId166"/>
    <p:sldId id="433" r:id="rId167"/>
    <p:sldId id="633" r:id="rId168"/>
    <p:sldId id="634" r:id="rId169"/>
    <p:sldId id="436" r:id="rId170"/>
    <p:sldId id="572" r:id="rId171"/>
    <p:sldId id="759" r:id="rId172"/>
    <p:sldId id="640" r:id="rId173"/>
    <p:sldId id="730" r:id="rId174"/>
    <p:sldId id="737" r:id="rId175"/>
    <p:sldId id="691" r:id="rId176"/>
    <p:sldId id="692" r:id="rId177"/>
    <p:sldId id="635" r:id="rId178"/>
    <p:sldId id="636" r:id="rId179"/>
    <p:sldId id="637" r:id="rId180"/>
    <p:sldId id="638" r:id="rId181"/>
    <p:sldId id="639" r:id="rId182"/>
    <p:sldId id="642" r:id="rId183"/>
    <p:sldId id="643" r:id="rId184"/>
    <p:sldId id="644" r:id="rId185"/>
    <p:sldId id="645" r:id="rId186"/>
    <p:sldId id="646" r:id="rId187"/>
    <p:sldId id="647" r:id="rId188"/>
    <p:sldId id="648" r:id="rId189"/>
    <p:sldId id="445" r:id="rId190"/>
    <p:sldId id="693" r:id="rId191"/>
    <p:sldId id="694" r:id="rId192"/>
    <p:sldId id="695" r:id="rId193"/>
    <p:sldId id="439" r:id="rId194"/>
    <p:sldId id="440" r:id="rId195"/>
    <p:sldId id="734" r:id="rId196"/>
    <p:sldId id="717" r:id="rId197"/>
    <p:sldId id="731" r:id="rId198"/>
    <p:sldId id="604" r:id="rId199"/>
    <p:sldId id="603" r:id="rId200"/>
    <p:sldId id="586" r:id="rId201"/>
    <p:sldId id="756" r:id="rId202"/>
    <p:sldId id="442" r:id="rId203"/>
    <p:sldId id="443" r:id="rId204"/>
    <p:sldId id="527" r:id="rId205"/>
    <p:sldId id="738" r:id="rId206"/>
    <p:sldId id="444" r:id="rId207"/>
    <p:sldId id="740" r:id="rId208"/>
    <p:sldId id="741" r:id="rId209"/>
    <p:sldId id="760" r:id="rId210"/>
    <p:sldId id="761" r:id="rId211"/>
    <p:sldId id="762" r:id="rId212"/>
    <p:sldId id="763" r:id="rId213"/>
    <p:sldId id="764" r:id="rId214"/>
    <p:sldId id="765" r:id="rId215"/>
  </p:sldIdLst>
  <p:sldSz cx="9144000" cy="6858000" type="screen4x3"/>
  <p:notesSz cx="6797675" cy="9928225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-Benutzer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FFC000"/>
    <a:srgbClr val="FF5050"/>
    <a:srgbClr val="A5CBBD"/>
    <a:srgbClr val="D6F2E5"/>
    <a:srgbClr val="0000FF"/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75" autoAdjust="0"/>
    <p:restoredTop sz="94210" autoAdjust="0"/>
  </p:normalViewPr>
  <p:slideViewPr>
    <p:cSldViewPr snapToGrid="0">
      <p:cViewPr>
        <p:scale>
          <a:sx n="100" d="100"/>
          <a:sy n="100" d="100"/>
        </p:scale>
        <p:origin x="-4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slide" Target="slides/slide182.xml"/><Relationship Id="rId216" Type="http://schemas.openxmlformats.org/officeDocument/2006/relationships/notesMaster" Target="notesMasters/notesMaster1.xml"/><Relationship Id="rId211" Type="http://schemas.openxmlformats.org/officeDocument/2006/relationships/slide" Target="slides/slide207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slide" Target="slides/slide188.xml"/><Relationship Id="rId197" Type="http://schemas.openxmlformats.org/officeDocument/2006/relationships/slide" Target="slides/slide193.xml"/><Relationship Id="rId206" Type="http://schemas.openxmlformats.org/officeDocument/2006/relationships/slide" Target="slides/slide202.xml"/><Relationship Id="rId201" Type="http://schemas.openxmlformats.org/officeDocument/2006/relationships/slide" Target="slides/slide197.xml"/><Relationship Id="rId222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21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12" Type="http://schemas.openxmlformats.org/officeDocument/2006/relationships/slide" Target="slides/slide208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2" Type="http://schemas.openxmlformats.org/officeDocument/2006/relationships/slide" Target="slides/slide198.xml"/><Relationship Id="rId207" Type="http://schemas.openxmlformats.org/officeDocument/2006/relationships/slide" Target="slides/slide203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3" Type="http://schemas.openxmlformats.org/officeDocument/2006/relationships/slide" Target="slides/slide209.xml"/><Relationship Id="rId21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208" Type="http://schemas.openxmlformats.org/officeDocument/2006/relationships/slide" Target="slides/slide204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0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theme" Target="theme/theme1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31.xml"/><Relationship Id="rId18" Type="http://schemas.openxmlformats.org/officeDocument/2006/relationships/slide" Target="slides/slide40.xml"/><Relationship Id="rId26" Type="http://schemas.openxmlformats.org/officeDocument/2006/relationships/slide" Target="slides/slide51.xml"/><Relationship Id="rId39" Type="http://schemas.openxmlformats.org/officeDocument/2006/relationships/slide" Target="slides/slide112.xml"/><Relationship Id="rId21" Type="http://schemas.openxmlformats.org/officeDocument/2006/relationships/slide" Target="slides/slide46.xml"/><Relationship Id="rId34" Type="http://schemas.openxmlformats.org/officeDocument/2006/relationships/slide" Target="slides/slide70.xml"/><Relationship Id="rId42" Type="http://schemas.openxmlformats.org/officeDocument/2006/relationships/slide" Target="slides/slide122.xml"/><Relationship Id="rId47" Type="http://schemas.openxmlformats.org/officeDocument/2006/relationships/slide" Target="slides/slide161.xml"/><Relationship Id="rId50" Type="http://schemas.openxmlformats.org/officeDocument/2006/relationships/slide" Target="slides/slide172.xml"/><Relationship Id="rId55" Type="http://schemas.openxmlformats.org/officeDocument/2006/relationships/slide" Target="slides/slide177.xml"/><Relationship Id="rId63" Type="http://schemas.openxmlformats.org/officeDocument/2006/relationships/slide" Target="slides/slide200.xml"/><Relationship Id="rId68" Type="http://schemas.openxmlformats.org/officeDocument/2006/relationships/slide" Target="slides/slide210.xml"/><Relationship Id="rId7" Type="http://schemas.openxmlformats.org/officeDocument/2006/relationships/slide" Target="slides/slide17.xml"/><Relationship Id="rId2" Type="http://schemas.openxmlformats.org/officeDocument/2006/relationships/slide" Target="slides/slide2.xml"/><Relationship Id="rId16" Type="http://schemas.openxmlformats.org/officeDocument/2006/relationships/slide" Target="slides/slide38.xml"/><Relationship Id="rId29" Type="http://schemas.openxmlformats.org/officeDocument/2006/relationships/slide" Target="slides/slide65.xml"/><Relationship Id="rId1" Type="http://schemas.openxmlformats.org/officeDocument/2006/relationships/slide" Target="slides/slide1.xml"/><Relationship Id="rId6" Type="http://schemas.openxmlformats.org/officeDocument/2006/relationships/slide" Target="slides/slide16.xml"/><Relationship Id="rId11" Type="http://schemas.openxmlformats.org/officeDocument/2006/relationships/slide" Target="slides/slide28.xml"/><Relationship Id="rId24" Type="http://schemas.openxmlformats.org/officeDocument/2006/relationships/slide" Target="slides/slide49.xml"/><Relationship Id="rId32" Type="http://schemas.openxmlformats.org/officeDocument/2006/relationships/slide" Target="slides/slide68.xml"/><Relationship Id="rId37" Type="http://schemas.openxmlformats.org/officeDocument/2006/relationships/slide" Target="slides/slide110.xml"/><Relationship Id="rId40" Type="http://schemas.openxmlformats.org/officeDocument/2006/relationships/slide" Target="slides/slide119.xml"/><Relationship Id="rId45" Type="http://schemas.openxmlformats.org/officeDocument/2006/relationships/slide" Target="slides/slide149.xml"/><Relationship Id="rId53" Type="http://schemas.openxmlformats.org/officeDocument/2006/relationships/slide" Target="slides/slide175.xml"/><Relationship Id="rId58" Type="http://schemas.openxmlformats.org/officeDocument/2006/relationships/slide" Target="slides/slide190.xml"/><Relationship Id="rId66" Type="http://schemas.openxmlformats.org/officeDocument/2006/relationships/slide" Target="slides/slide206.xml"/><Relationship Id="rId5" Type="http://schemas.openxmlformats.org/officeDocument/2006/relationships/slide" Target="slides/slide15.xml"/><Relationship Id="rId15" Type="http://schemas.openxmlformats.org/officeDocument/2006/relationships/slide" Target="slides/slide36.xml"/><Relationship Id="rId23" Type="http://schemas.openxmlformats.org/officeDocument/2006/relationships/slide" Target="slides/slide48.xml"/><Relationship Id="rId28" Type="http://schemas.openxmlformats.org/officeDocument/2006/relationships/slide" Target="slides/slide62.xml"/><Relationship Id="rId36" Type="http://schemas.openxmlformats.org/officeDocument/2006/relationships/slide" Target="slides/slide109.xml"/><Relationship Id="rId49" Type="http://schemas.openxmlformats.org/officeDocument/2006/relationships/slide" Target="slides/slide166.xml"/><Relationship Id="rId57" Type="http://schemas.openxmlformats.org/officeDocument/2006/relationships/slide" Target="slides/slide186.xml"/><Relationship Id="rId61" Type="http://schemas.openxmlformats.org/officeDocument/2006/relationships/slide" Target="slides/slide194.xml"/><Relationship Id="rId10" Type="http://schemas.openxmlformats.org/officeDocument/2006/relationships/slide" Target="slides/slide21.xml"/><Relationship Id="rId19" Type="http://schemas.openxmlformats.org/officeDocument/2006/relationships/slide" Target="slides/slide44.xml"/><Relationship Id="rId31" Type="http://schemas.openxmlformats.org/officeDocument/2006/relationships/slide" Target="slides/slide67.xml"/><Relationship Id="rId44" Type="http://schemas.openxmlformats.org/officeDocument/2006/relationships/slide" Target="slides/slide148.xml"/><Relationship Id="rId52" Type="http://schemas.openxmlformats.org/officeDocument/2006/relationships/slide" Target="slides/slide174.xml"/><Relationship Id="rId60" Type="http://schemas.openxmlformats.org/officeDocument/2006/relationships/slide" Target="slides/slide193.xml"/><Relationship Id="rId65" Type="http://schemas.openxmlformats.org/officeDocument/2006/relationships/slide" Target="slides/slide203.xml"/><Relationship Id="rId4" Type="http://schemas.openxmlformats.org/officeDocument/2006/relationships/slide" Target="slides/slide4.xml"/><Relationship Id="rId9" Type="http://schemas.openxmlformats.org/officeDocument/2006/relationships/slide" Target="slides/slide19.xml"/><Relationship Id="rId14" Type="http://schemas.openxmlformats.org/officeDocument/2006/relationships/slide" Target="slides/slide35.xml"/><Relationship Id="rId22" Type="http://schemas.openxmlformats.org/officeDocument/2006/relationships/slide" Target="slides/slide47.xml"/><Relationship Id="rId27" Type="http://schemas.openxmlformats.org/officeDocument/2006/relationships/slide" Target="slides/slide52.xml"/><Relationship Id="rId30" Type="http://schemas.openxmlformats.org/officeDocument/2006/relationships/slide" Target="slides/slide66.xml"/><Relationship Id="rId35" Type="http://schemas.openxmlformats.org/officeDocument/2006/relationships/slide" Target="slides/slide108.xml"/><Relationship Id="rId43" Type="http://schemas.openxmlformats.org/officeDocument/2006/relationships/slide" Target="slides/slide145.xml"/><Relationship Id="rId48" Type="http://schemas.openxmlformats.org/officeDocument/2006/relationships/slide" Target="slides/slide163.xml"/><Relationship Id="rId56" Type="http://schemas.openxmlformats.org/officeDocument/2006/relationships/slide" Target="slides/slide178.xml"/><Relationship Id="rId64" Type="http://schemas.openxmlformats.org/officeDocument/2006/relationships/slide" Target="slides/slide201.xml"/><Relationship Id="rId8" Type="http://schemas.openxmlformats.org/officeDocument/2006/relationships/slide" Target="slides/slide18.xml"/><Relationship Id="rId51" Type="http://schemas.openxmlformats.org/officeDocument/2006/relationships/slide" Target="slides/slide173.xml"/><Relationship Id="rId3" Type="http://schemas.openxmlformats.org/officeDocument/2006/relationships/slide" Target="slides/slide3.xml"/><Relationship Id="rId12" Type="http://schemas.openxmlformats.org/officeDocument/2006/relationships/slide" Target="slides/slide29.xml"/><Relationship Id="rId17" Type="http://schemas.openxmlformats.org/officeDocument/2006/relationships/slide" Target="slides/slide39.xml"/><Relationship Id="rId25" Type="http://schemas.openxmlformats.org/officeDocument/2006/relationships/slide" Target="slides/slide50.xml"/><Relationship Id="rId33" Type="http://schemas.openxmlformats.org/officeDocument/2006/relationships/slide" Target="slides/slide69.xml"/><Relationship Id="rId38" Type="http://schemas.openxmlformats.org/officeDocument/2006/relationships/slide" Target="slides/slide111.xml"/><Relationship Id="rId46" Type="http://schemas.openxmlformats.org/officeDocument/2006/relationships/slide" Target="slides/slide150.xml"/><Relationship Id="rId59" Type="http://schemas.openxmlformats.org/officeDocument/2006/relationships/slide" Target="slides/slide192.xml"/><Relationship Id="rId67" Type="http://schemas.openxmlformats.org/officeDocument/2006/relationships/slide" Target="slides/slide208.xml"/><Relationship Id="rId20" Type="http://schemas.openxmlformats.org/officeDocument/2006/relationships/slide" Target="slides/slide45.xml"/><Relationship Id="rId41" Type="http://schemas.openxmlformats.org/officeDocument/2006/relationships/slide" Target="slides/slide120.xml"/><Relationship Id="rId54" Type="http://schemas.openxmlformats.org/officeDocument/2006/relationships/slide" Target="slides/slide176.xml"/><Relationship Id="rId62" Type="http://schemas.openxmlformats.org/officeDocument/2006/relationships/slide" Target="slides/slide19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6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1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444444444444446E-2"/>
          <c:y val="0"/>
          <c:w val="0.78339202678405351"/>
          <c:h val="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0.1057398110511379"/>
                  <c:y val="-3.484734307857653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err="1" smtClean="0"/>
                      <a:t>Haushalts-geräte</a:t>
                    </a:r>
                    <a:r>
                      <a:rPr lang="en-US" b="1" dirty="0"/>
                      <a:t>; 19%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Tabelle1!$H$97:$H$100</c:f>
              <c:strCache>
                <c:ptCount val="4"/>
                <c:pt idx="0">
                  <c:v>Haushaltsgeräte</c:v>
                </c:pt>
                <c:pt idx="1">
                  <c:v>Warmwasser</c:v>
                </c:pt>
                <c:pt idx="2">
                  <c:v>Licht</c:v>
                </c:pt>
                <c:pt idx="3">
                  <c:v>Heizung</c:v>
                </c:pt>
              </c:strCache>
            </c:strRef>
          </c:cat>
          <c:val>
            <c:numRef>
              <c:f>Tabelle1!$I$97:$I$100</c:f>
              <c:numCache>
                <c:formatCode>0%</c:formatCode>
                <c:ptCount val="4"/>
                <c:pt idx="0">
                  <c:v>0.19</c:v>
                </c:pt>
                <c:pt idx="1">
                  <c:v>0.22</c:v>
                </c:pt>
                <c:pt idx="2">
                  <c:v>2.0000000000000018E-2</c:v>
                </c:pt>
                <c:pt idx="3">
                  <c:v>0.56999999999999995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'[Ölpreisübersicht_Stand 5.6.14.xls]Ölpreise'!$I$4:$I$8</c:f>
              <c:strCache>
                <c:ptCount val="1"/>
                <c:pt idx="0">
                  <c:v>35,74 33,31 30,92 28,66 28,22</c:v>
                </c:pt>
              </c:strCache>
            </c:strRef>
          </c:tx>
          <c:spPr>
            <a:ln w="34925">
              <a:solidFill>
                <a:schemeClr val="accent4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'[Ölpreisübersicht_Stand 5.6.14.xls]Ölpreise'!$H$9:$H$227</c:f>
              <c:numCache>
                <c:formatCode>General</c:formatCode>
                <c:ptCount val="219"/>
                <c:pt idx="0">
                  <c:v>1997</c:v>
                </c:pt>
                <c:pt idx="12">
                  <c:v>1998</c:v>
                </c:pt>
                <c:pt idx="24">
                  <c:v>1999</c:v>
                </c:pt>
                <c:pt idx="36">
                  <c:v>2000</c:v>
                </c:pt>
                <c:pt idx="48">
                  <c:v>2001</c:v>
                </c:pt>
                <c:pt idx="60">
                  <c:v>2002</c:v>
                </c:pt>
                <c:pt idx="72">
                  <c:v>2003</c:v>
                </c:pt>
                <c:pt idx="84">
                  <c:v>2004</c:v>
                </c:pt>
                <c:pt idx="96">
                  <c:v>2005</c:v>
                </c:pt>
                <c:pt idx="108">
                  <c:v>2006</c:v>
                </c:pt>
                <c:pt idx="120">
                  <c:v>2007</c:v>
                </c:pt>
                <c:pt idx="132">
                  <c:v>2008</c:v>
                </c:pt>
                <c:pt idx="144">
                  <c:v>2009</c:v>
                </c:pt>
                <c:pt idx="156">
                  <c:v>2010</c:v>
                </c:pt>
                <c:pt idx="168">
                  <c:v>2011</c:v>
                </c:pt>
                <c:pt idx="180">
                  <c:v>2012</c:v>
                </c:pt>
                <c:pt idx="192">
                  <c:v>2013</c:v>
                </c:pt>
                <c:pt idx="204">
                  <c:v>2014</c:v>
                </c:pt>
                <c:pt idx="216">
                  <c:v>2015</c:v>
                </c:pt>
              </c:numCache>
            </c:numRef>
          </c:cat>
          <c:val>
            <c:numRef>
              <c:f>'[Ölpreisübersicht_Stand 5.6.14.xls]Ölpreise'!$I$9:$I$227</c:f>
              <c:numCache>
                <c:formatCode>0.00</c:formatCode>
                <c:ptCount val="219"/>
                <c:pt idx="0">
                  <c:v>28.514748214313109</c:v>
                </c:pt>
                <c:pt idx="1">
                  <c:v>27.988117576681002</c:v>
                </c:pt>
                <c:pt idx="2">
                  <c:v>29.690719541064407</c:v>
                </c:pt>
                <c:pt idx="3">
                  <c:v>29.399283168782564</c:v>
                </c:pt>
                <c:pt idx="4">
                  <c:v>30.631496602465447</c:v>
                </c:pt>
                <c:pt idx="5">
                  <c:v>31.16324015890952</c:v>
                </c:pt>
                <c:pt idx="6">
                  <c:v>32.344324404472779</c:v>
                </c:pt>
                <c:pt idx="7">
                  <c:v>29.399283168782564</c:v>
                </c:pt>
                <c:pt idx="8">
                  <c:v>30.866690867815709</c:v>
                </c:pt>
                <c:pt idx="9">
                  <c:v>28.78061999253514</c:v>
                </c:pt>
                <c:pt idx="10">
                  <c:v>28.468731945005445</c:v>
                </c:pt>
                <c:pt idx="11">
                  <c:v>27.579084071724026</c:v>
                </c:pt>
                <c:pt idx="12">
                  <c:v>26.392886907348796</c:v>
                </c:pt>
                <c:pt idx="13">
                  <c:v>26.43890317665646</c:v>
                </c:pt>
                <c:pt idx="14">
                  <c:v>25.799788325161185</c:v>
                </c:pt>
                <c:pt idx="15">
                  <c:v>25.20668974297357</c:v>
                </c:pt>
                <c:pt idx="16">
                  <c:v>22.553084879565198</c:v>
                </c:pt>
                <c:pt idx="17">
                  <c:v>26.689436198442607</c:v>
                </c:pt>
                <c:pt idx="18">
                  <c:v>24.997060071683123</c:v>
                </c:pt>
                <c:pt idx="19">
                  <c:v>24.910140451879766</c:v>
                </c:pt>
                <c:pt idx="20">
                  <c:v>25.20668974297357</c:v>
                </c:pt>
                <c:pt idx="21">
                  <c:v>28.468731945005445</c:v>
                </c:pt>
                <c:pt idx="22">
                  <c:v>30.841126273755901</c:v>
                </c:pt>
                <c:pt idx="23">
                  <c:v>30.841126273755901</c:v>
                </c:pt>
                <c:pt idx="24">
                  <c:v>29.419734844030412</c:v>
                </c:pt>
                <c:pt idx="25">
                  <c:v>31.955742574763654</c:v>
                </c:pt>
                <c:pt idx="26">
                  <c:v>32.502824887643612</c:v>
                </c:pt>
                <c:pt idx="27">
                  <c:v>34.73717040847108</c:v>
                </c:pt>
                <c:pt idx="28">
                  <c:v>35.88246422235062</c:v>
                </c:pt>
                <c:pt idx="29">
                  <c:v>35.437640285709904</c:v>
                </c:pt>
                <c:pt idx="30">
                  <c:v>39.783621275877763</c:v>
                </c:pt>
                <c:pt idx="31">
                  <c:v>41.383964864021927</c:v>
                </c:pt>
                <c:pt idx="32">
                  <c:v>42.023079715517198</c:v>
                </c:pt>
                <c:pt idx="33">
                  <c:v>43.418906551182879</c:v>
                </c:pt>
                <c:pt idx="34">
                  <c:v>40.668156230347222</c:v>
                </c:pt>
                <c:pt idx="35">
                  <c:v>41.813450044226748</c:v>
                </c:pt>
                <c:pt idx="36">
                  <c:v>42.703097917508167</c:v>
                </c:pt>
                <c:pt idx="37">
                  <c:v>45.280008998737109</c:v>
                </c:pt>
                <c:pt idx="38">
                  <c:v>45.433396563095975</c:v>
                </c:pt>
                <c:pt idx="39">
                  <c:v>61.339686987110333</c:v>
                </c:pt>
                <c:pt idx="40">
                  <c:v>53.675421687979018</c:v>
                </c:pt>
                <c:pt idx="41">
                  <c:v>54.861618852354241</c:v>
                </c:pt>
                <c:pt idx="42">
                  <c:v>49.953216792870549</c:v>
                </c:pt>
                <c:pt idx="43">
                  <c:v>45.372041537352423</c:v>
                </c:pt>
                <c:pt idx="44">
                  <c:v>44.185844372977201</c:v>
                </c:pt>
                <c:pt idx="45">
                  <c:v>43.270631905635966</c:v>
                </c:pt>
                <c:pt idx="46">
                  <c:v>45.075492246258619</c:v>
                </c:pt>
                <c:pt idx="47">
                  <c:v>45.428283644284008</c:v>
                </c:pt>
                <c:pt idx="48">
                  <c:v>47.447886575009072</c:v>
                </c:pt>
                <c:pt idx="49">
                  <c:v>45.372041537352423</c:v>
                </c:pt>
                <c:pt idx="50">
                  <c:v>45.965140119540045</c:v>
                </c:pt>
                <c:pt idx="51">
                  <c:v>48.721003359187662</c:v>
                </c:pt>
                <c:pt idx="52">
                  <c:v>45.075492246258619</c:v>
                </c:pt>
                <c:pt idx="53">
                  <c:v>37.631082456041682</c:v>
                </c:pt>
                <c:pt idx="54">
                  <c:v>38.699682487741775</c:v>
                </c:pt>
                <c:pt idx="55">
                  <c:v>39.793847113501684</c:v>
                </c:pt>
                <c:pt idx="56" formatCode="General">
                  <c:v>39.07</c:v>
                </c:pt>
                <c:pt idx="57" formatCode="General">
                  <c:v>40.14</c:v>
                </c:pt>
                <c:pt idx="58" formatCode="General">
                  <c:v>43.5</c:v>
                </c:pt>
                <c:pt idx="59" formatCode="General">
                  <c:v>42.49</c:v>
                </c:pt>
                <c:pt idx="60" formatCode="General">
                  <c:v>40.19</c:v>
                </c:pt>
                <c:pt idx="61" formatCode="General">
                  <c:v>41.12</c:v>
                </c:pt>
                <c:pt idx="62" formatCode="General">
                  <c:v>41.82</c:v>
                </c:pt>
                <c:pt idx="63" formatCode="General">
                  <c:v>39.49</c:v>
                </c:pt>
                <c:pt idx="64" formatCode="General">
                  <c:v>44.05</c:v>
                </c:pt>
                <c:pt idx="65" formatCode="General">
                  <c:v>40.08</c:v>
                </c:pt>
                <c:pt idx="66" formatCode="General">
                  <c:v>42.57</c:v>
                </c:pt>
                <c:pt idx="67" formatCode="General">
                  <c:v>45.46</c:v>
                </c:pt>
                <c:pt idx="68" formatCode="General">
                  <c:v>48.43</c:v>
                </c:pt>
                <c:pt idx="69" formatCode="General">
                  <c:v>48.75</c:v>
                </c:pt>
                <c:pt idx="70" formatCode="General">
                  <c:v>42.57</c:v>
                </c:pt>
                <c:pt idx="71" formatCode="General">
                  <c:v>39.22</c:v>
                </c:pt>
                <c:pt idx="72" formatCode="General">
                  <c:v>38.979999999999997</c:v>
                </c:pt>
                <c:pt idx="73" formatCode="General">
                  <c:v>41.43</c:v>
                </c:pt>
                <c:pt idx="74">
                  <c:v>41.91</c:v>
                </c:pt>
                <c:pt idx="75">
                  <c:v>42.225000000000001</c:v>
                </c:pt>
                <c:pt idx="76">
                  <c:v>43.445</c:v>
                </c:pt>
                <c:pt idx="77" formatCode="General">
                  <c:v>42.75</c:v>
                </c:pt>
                <c:pt idx="78" formatCode="General">
                  <c:v>41.5</c:v>
                </c:pt>
                <c:pt idx="79" formatCode="General">
                  <c:v>41.47</c:v>
                </c:pt>
                <c:pt idx="80" formatCode="General">
                  <c:v>39.67</c:v>
                </c:pt>
                <c:pt idx="81" formatCode="General">
                  <c:v>42.97</c:v>
                </c:pt>
                <c:pt idx="82" formatCode="General">
                  <c:v>43.72</c:v>
                </c:pt>
                <c:pt idx="83" formatCode="General">
                  <c:v>45.3</c:v>
                </c:pt>
                <c:pt idx="84" formatCode="General">
                  <c:v>44.43</c:v>
                </c:pt>
                <c:pt idx="85" formatCode="General">
                  <c:v>47.33</c:v>
                </c:pt>
                <c:pt idx="86" formatCode="General">
                  <c:v>49.65</c:v>
                </c:pt>
                <c:pt idx="87" formatCode="General">
                  <c:v>49.76</c:v>
                </c:pt>
                <c:pt idx="88" formatCode="General">
                  <c:v>61.1</c:v>
                </c:pt>
                <c:pt idx="89" formatCode="General">
                  <c:v>53.65</c:v>
                </c:pt>
                <c:pt idx="90" formatCode="General">
                  <c:v>49.9</c:v>
                </c:pt>
                <c:pt idx="91" formatCode="General">
                  <c:v>51.6</c:v>
                </c:pt>
                <c:pt idx="92" formatCode="General">
                  <c:v>53.15</c:v>
                </c:pt>
                <c:pt idx="93" formatCode="General">
                  <c:v>58.04</c:v>
                </c:pt>
                <c:pt idx="94" formatCode="General">
                  <c:v>57.7</c:v>
                </c:pt>
                <c:pt idx="95" formatCode="General">
                  <c:v>55.85</c:v>
                </c:pt>
                <c:pt idx="96" formatCode="General">
                  <c:v>64.14</c:v>
                </c:pt>
                <c:pt idx="97" formatCode="General">
                  <c:v>65.34</c:v>
                </c:pt>
                <c:pt idx="98" formatCode="General">
                  <c:v>65.599999999999994</c:v>
                </c:pt>
                <c:pt idx="99" formatCode="General">
                  <c:v>65.3</c:v>
                </c:pt>
                <c:pt idx="100" formatCode="General">
                  <c:v>68.11</c:v>
                </c:pt>
                <c:pt idx="101" formatCode="General">
                  <c:v>63.03</c:v>
                </c:pt>
                <c:pt idx="102" formatCode="General">
                  <c:v>64.75</c:v>
                </c:pt>
                <c:pt idx="103" formatCode="General">
                  <c:v>63.82</c:v>
                </c:pt>
                <c:pt idx="104" formatCode="General">
                  <c:v>64.010000000000005</c:v>
                </c:pt>
                <c:pt idx="105" formatCode="General">
                  <c:v>65.08</c:v>
                </c:pt>
                <c:pt idx="106" formatCode="General">
                  <c:v>70.709999999999994</c:v>
                </c:pt>
                <c:pt idx="107" formatCode="General">
                  <c:v>69.14</c:v>
                </c:pt>
                <c:pt idx="108" formatCode="General">
                  <c:v>69.25</c:v>
                </c:pt>
                <c:pt idx="109" formatCode="General">
                  <c:v>71.459999999999994</c:v>
                </c:pt>
                <c:pt idx="110" formatCode="General">
                  <c:v>71.849999999999994</c:v>
                </c:pt>
                <c:pt idx="111" formatCode="General">
                  <c:v>69.02</c:v>
                </c:pt>
                <c:pt idx="112" formatCode="General">
                  <c:v>66.37</c:v>
                </c:pt>
                <c:pt idx="113" formatCode="General">
                  <c:v>63.91</c:v>
                </c:pt>
                <c:pt idx="114" formatCode="General">
                  <c:v>62.58</c:v>
                </c:pt>
                <c:pt idx="115" formatCode="General">
                  <c:v>59.23</c:v>
                </c:pt>
                <c:pt idx="116" formatCode="General">
                  <c:v>62.16</c:v>
                </c:pt>
                <c:pt idx="117" formatCode="General">
                  <c:v>62.32</c:v>
                </c:pt>
                <c:pt idx="118" formatCode="General">
                  <c:v>64.5</c:v>
                </c:pt>
                <c:pt idx="119" formatCode="General">
                  <c:v>64.91</c:v>
                </c:pt>
                <c:pt idx="120" formatCode="General">
                  <c:v>66.010000000000005</c:v>
                </c:pt>
                <c:pt idx="121" formatCode="General">
                  <c:v>68.06</c:v>
                </c:pt>
                <c:pt idx="122" formatCode="General">
                  <c:v>68.010000000000005</c:v>
                </c:pt>
                <c:pt idx="123" formatCode="General">
                  <c:v>71.45</c:v>
                </c:pt>
                <c:pt idx="124" formatCode="General">
                  <c:v>73.19</c:v>
                </c:pt>
                <c:pt idx="125" formatCode="General">
                  <c:v>78.010000000000005</c:v>
                </c:pt>
                <c:pt idx="126" formatCode="General">
                  <c:v>77.23</c:v>
                </c:pt>
                <c:pt idx="127" formatCode="General">
                  <c:v>77.31</c:v>
                </c:pt>
                <c:pt idx="128" formatCode="General">
                  <c:v>80.37</c:v>
                </c:pt>
                <c:pt idx="129" formatCode="General">
                  <c:v>85.45</c:v>
                </c:pt>
                <c:pt idx="130" formatCode="General">
                  <c:v>88.92</c:v>
                </c:pt>
                <c:pt idx="131" formatCode="General">
                  <c:v>99.99</c:v>
                </c:pt>
                <c:pt idx="132" formatCode="General">
                  <c:v>102.67</c:v>
                </c:pt>
                <c:pt idx="133" formatCode="General">
                  <c:v>103.59</c:v>
                </c:pt>
                <c:pt idx="134" formatCode="General">
                  <c:v>93.03</c:v>
                </c:pt>
                <c:pt idx="135" formatCode="General">
                  <c:v>89.79</c:v>
                </c:pt>
                <c:pt idx="136" formatCode="General">
                  <c:v>82.82</c:v>
                </c:pt>
                <c:pt idx="137" formatCode="General">
                  <c:v>76.900000000000006</c:v>
                </c:pt>
                <c:pt idx="138" formatCode="General">
                  <c:v>59.3</c:v>
                </c:pt>
                <c:pt idx="139" formatCode="General">
                  <c:v>64.56</c:v>
                </c:pt>
                <c:pt idx="140" formatCode="General">
                  <c:v>60.36</c:v>
                </c:pt>
                <c:pt idx="141" formatCode="General">
                  <c:v>56.69</c:v>
                </c:pt>
                <c:pt idx="142" formatCode="General">
                  <c:v>58.6</c:v>
                </c:pt>
                <c:pt idx="143" formatCode="General">
                  <c:v>59.29</c:v>
                </c:pt>
                <c:pt idx="144" formatCode="General">
                  <c:v>62.115000000000002</c:v>
                </c:pt>
                <c:pt idx="145" formatCode="General">
                  <c:v>56.005000000000003</c:v>
                </c:pt>
                <c:pt idx="146" formatCode="General">
                  <c:v>63.55</c:v>
                </c:pt>
                <c:pt idx="147" formatCode="General">
                  <c:v>59.475000000000001</c:v>
                </c:pt>
                <c:pt idx="148" formatCode="General">
                  <c:v>63.515000000000001</c:v>
                </c:pt>
                <c:pt idx="149" formatCode="General">
                  <c:v>63.77</c:v>
                </c:pt>
                <c:pt idx="150" formatCode="General">
                  <c:v>61.1</c:v>
                </c:pt>
                <c:pt idx="151" formatCode="General">
                  <c:v>64.56</c:v>
                </c:pt>
                <c:pt idx="152" formatCode="General">
                  <c:v>57.25</c:v>
                </c:pt>
                <c:pt idx="153">
                  <c:v>73.60499999999999</c:v>
                </c:pt>
                <c:pt idx="154">
                  <c:v>75.860000000000014</c:v>
                </c:pt>
                <c:pt idx="155">
                  <c:v>75.509999999999991</c:v>
                </c:pt>
                <c:pt idx="156">
                  <c:v>78.004999999999995</c:v>
                </c:pt>
                <c:pt idx="157">
                  <c:v>75.864999999999995</c:v>
                </c:pt>
                <c:pt idx="158">
                  <c:v>74.435000000000002</c:v>
                </c:pt>
                <c:pt idx="159">
                  <c:v>76.460000000000008</c:v>
                </c:pt>
                <c:pt idx="160">
                  <c:v>75.89</c:v>
                </c:pt>
                <c:pt idx="161">
                  <c:v>77.239999999999995</c:v>
                </c:pt>
                <c:pt idx="162">
                  <c:v>81.28</c:v>
                </c:pt>
                <c:pt idx="163">
                  <c:v>85.295000000000002</c:v>
                </c:pt>
                <c:pt idx="164">
                  <c:v>88.114999999999995</c:v>
                </c:pt>
                <c:pt idx="165">
                  <c:v>93.17</c:v>
                </c:pt>
                <c:pt idx="166">
                  <c:v>94.724999999999994</c:v>
                </c:pt>
                <c:pt idx="167">
                  <c:v>88.949999999999989</c:v>
                </c:pt>
                <c:pt idx="168">
                  <c:v>92.875</c:v>
                </c:pt>
                <c:pt idx="169">
                  <c:v>94.185000000000002</c:v>
                </c:pt>
                <c:pt idx="170">
                  <c:v>90.07</c:v>
                </c:pt>
                <c:pt idx="171">
                  <c:v>92.585000000000008</c:v>
                </c:pt>
                <c:pt idx="172">
                  <c:v>95.974999999999994</c:v>
                </c:pt>
                <c:pt idx="173">
                  <c:v>100.38499999999999</c:v>
                </c:pt>
                <c:pt idx="174">
                  <c:v>95.259999999999991</c:v>
                </c:pt>
                <c:pt idx="175">
                  <c:v>97.194999999999993</c:v>
                </c:pt>
                <c:pt idx="176">
                  <c:v>101.125</c:v>
                </c:pt>
                <c:pt idx="177">
                  <c:v>101.96000000000001</c:v>
                </c:pt>
                <c:pt idx="178">
                  <c:v>98.375</c:v>
                </c:pt>
                <c:pt idx="179">
                  <c:v>96.234999999999999</c:v>
                </c:pt>
                <c:pt idx="180">
                  <c:v>92.57</c:v>
                </c:pt>
                <c:pt idx="181">
                  <c:v>97.795000000000002</c:v>
                </c:pt>
                <c:pt idx="182">
                  <c:v>102.63</c:v>
                </c:pt>
                <c:pt idx="183">
                  <c:v>100.61</c:v>
                </c:pt>
                <c:pt idx="184">
                  <c:v>103.015</c:v>
                </c:pt>
                <c:pt idx="185" formatCode="General">
                  <c:v>99.81</c:v>
                </c:pt>
                <c:pt idx="186" formatCode="General">
                  <c:v>95.64</c:v>
                </c:pt>
                <c:pt idx="187" formatCode="General">
                  <c:v>92.68</c:v>
                </c:pt>
                <c:pt idx="188" formatCode="General">
                  <c:v>96.26</c:v>
                </c:pt>
                <c:pt idx="189" formatCode="General">
                  <c:v>91.99</c:v>
                </c:pt>
                <c:pt idx="190" formatCode="General">
                  <c:v>86.98</c:v>
                </c:pt>
                <c:pt idx="191" formatCode="General">
                  <c:v>88.23</c:v>
                </c:pt>
                <c:pt idx="192" formatCode="General">
                  <c:v>89.28</c:v>
                </c:pt>
                <c:pt idx="193" formatCode="General">
                  <c:v>91.43</c:v>
                </c:pt>
                <c:pt idx="194" formatCode="General">
                  <c:v>90.93</c:v>
                </c:pt>
                <c:pt idx="195" formatCode="General">
                  <c:v>93.74</c:v>
                </c:pt>
                <c:pt idx="196">
                  <c:v>93.685000000000002</c:v>
                </c:pt>
                <c:pt idx="197">
                  <c:v>90.59</c:v>
                </c:pt>
                <c:pt idx="198">
                  <c:v>90.259999999999991</c:v>
                </c:pt>
                <c:pt idx="199">
                  <c:v>89.67</c:v>
                </c:pt>
                <c:pt idx="200">
                  <c:v>91.04</c:v>
                </c:pt>
                <c:pt idx="201">
                  <c:v>88.42</c:v>
                </c:pt>
                <c:pt idx="202">
                  <c:v>90.62</c:v>
                </c:pt>
                <c:pt idx="203">
                  <c:v>90.504999999999995</c:v>
                </c:pt>
                <c:pt idx="204">
                  <c:v>92.11</c:v>
                </c:pt>
                <c:pt idx="205">
                  <c:v>88.45</c:v>
                </c:pt>
                <c:pt idx="206">
                  <c:v>88.89</c:v>
                </c:pt>
                <c:pt idx="207">
                  <c:v>88.92</c:v>
                </c:pt>
                <c:pt idx="208">
                  <c:v>82.7</c:v>
                </c:pt>
                <c:pt idx="209">
                  <c:v>80.11</c:v>
                </c:pt>
                <c:pt idx="210">
                  <c:v>67.825000000000003</c:v>
                </c:pt>
                <c:pt idx="211">
                  <c:v>62.23</c:v>
                </c:pt>
                <c:pt idx="212">
                  <c:v>73.16</c:v>
                </c:pt>
                <c:pt idx="213">
                  <c:v>69.905000000000001</c:v>
                </c:pt>
                <c:pt idx="214">
                  <c:v>73.680000000000007</c:v>
                </c:pt>
                <c:pt idx="215">
                  <c:v>77.11</c:v>
                </c:pt>
                <c:pt idx="216">
                  <c:v>74.245000000000005</c:v>
                </c:pt>
                <c:pt idx="217">
                  <c:v>70.599999999999994</c:v>
                </c:pt>
                <c:pt idx="218">
                  <c:v>67.22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'[Ölpreisübersicht_Stand 5.6.14.xls]Ölpreise'!$K$4:$K$8</c:f>
              <c:strCache>
                <c:ptCount val="1"/>
                <c:pt idx="0">
                  <c:v>31,01 29,67 25,84 25,25 25,52</c:v>
                </c:pt>
              </c:strCache>
            </c:strRef>
          </c:tx>
          <c:spPr>
            <a:ln w="34925">
              <a:solidFill>
                <a:srgbClr val="008E40"/>
              </a:solidFill>
            </a:ln>
          </c:spPr>
          <c:marker>
            <c:symbol val="none"/>
          </c:marker>
          <c:trendline>
            <c:spPr>
              <a:ln w="19050">
                <a:solidFill>
                  <a:srgbClr val="C00000"/>
                </a:solidFill>
              </a:ln>
            </c:spPr>
            <c:trendlineType val="linear"/>
            <c:dispRSqr val="0"/>
            <c:dispEq val="0"/>
          </c:trendline>
          <c:cat>
            <c:numRef>
              <c:f>'[Ölpreisübersicht_Stand 5.6.14.xls]Ölpreise'!$H$9:$H$227</c:f>
              <c:numCache>
                <c:formatCode>General</c:formatCode>
                <c:ptCount val="219"/>
                <c:pt idx="0">
                  <c:v>1997</c:v>
                </c:pt>
                <c:pt idx="12">
                  <c:v>1998</c:v>
                </c:pt>
                <c:pt idx="24">
                  <c:v>1999</c:v>
                </c:pt>
                <c:pt idx="36">
                  <c:v>2000</c:v>
                </c:pt>
                <c:pt idx="48">
                  <c:v>2001</c:v>
                </c:pt>
                <c:pt idx="60">
                  <c:v>2002</c:v>
                </c:pt>
                <c:pt idx="72">
                  <c:v>2003</c:v>
                </c:pt>
                <c:pt idx="84">
                  <c:v>2004</c:v>
                </c:pt>
                <c:pt idx="96">
                  <c:v>2005</c:v>
                </c:pt>
                <c:pt idx="108">
                  <c:v>2006</c:v>
                </c:pt>
                <c:pt idx="120">
                  <c:v>2007</c:v>
                </c:pt>
                <c:pt idx="132">
                  <c:v>2008</c:v>
                </c:pt>
                <c:pt idx="144">
                  <c:v>2009</c:v>
                </c:pt>
                <c:pt idx="156">
                  <c:v>2010</c:v>
                </c:pt>
                <c:pt idx="168">
                  <c:v>2011</c:v>
                </c:pt>
                <c:pt idx="180">
                  <c:v>2012</c:v>
                </c:pt>
                <c:pt idx="192">
                  <c:v>2013</c:v>
                </c:pt>
                <c:pt idx="204">
                  <c:v>2014</c:v>
                </c:pt>
                <c:pt idx="216">
                  <c:v>2015</c:v>
                </c:pt>
              </c:numCache>
            </c:numRef>
          </c:cat>
          <c:val>
            <c:numRef>
              <c:f>'[Ölpreisübersicht_Stand 5.6.14.xls]Ölpreise'!$K$9:$K$227</c:f>
              <c:numCache>
                <c:formatCode>0.00</c:formatCode>
                <c:ptCount val="219"/>
                <c:pt idx="0">
                  <c:v>25.518577790503265</c:v>
                </c:pt>
                <c:pt idx="1">
                  <c:v>25.518577790503265</c:v>
                </c:pt>
                <c:pt idx="2">
                  <c:v>26.638307010322983</c:v>
                </c:pt>
                <c:pt idx="3">
                  <c:v>25.840691675656881</c:v>
                </c:pt>
                <c:pt idx="4">
                  <c:v>28.284666867774806</c:v>
                </c:pt>
                <c:pt idx="5">
                  <c:v>28.105714709356132</c:v>
                </c:pt>
                <c:pt idx="6">
                  <c:v>27.814278337074285</c:v>
                </c:pt>
                <c:pt idx="7">
                  <c:v>25.579932816246814</c:v>
                </c:pt>
                <c:pt idx="8">
                  <c:v>25.25270601228123</c:v>
                </c:pt>
                <c:pt idx="9">
                  <c:v>24.051170091470116</c:v>
                </c:pt>
                <c:pt idx="10">
                  <c:v>24.87946293900799</c:v>
                </c:pt>
                <c:pt idx="11">
                  <c:v>23.427393996410732</c:v>
                </c:pt>
                <c:pt idx="12">
                  <c:v>22.358793964710632</c:v>
                </c:pt>
                <c:pt idx="13">
                  <c:v>22.006002566685243</c:v>
                </c:pt>
                <c:pt idx="14">
                  <c:v>21.320871445882311</c:v>
                </c:pt>
                <c:pt idx="15">
                  <c:v>21.172596800335405</c:v>
                </c:pt>
                <c:pt idx="16">
                  <c:v>21.663437006283775</c:v>
                </c:pt>
                <c:pt idx="17">
                  <c:v>21.576517386480422</c:v>
                </c:pt>
                <c:pt idx="18">
                  <c:v>20.579498218147794</c:v>
                </c:pt>
                <c:pt idx="19">
                  <c:v>20.538594867652098</c:v>
                </c:pt>
                <c:pt idx="20">
                  <c:v>20.538594867652098</c:v>
                </c:pt>
                <c:pt idx="21">
                  <c:v>23.662588261760991</c:v>
                </c:pt>
                <c:pt idx="22">
                  <c:v>25.753772055853524</c:v>
                </c:pt>
                <c:pt idx="23">
                  <c:v>26.034982590511447</c:v>
                </c:pt>
                <c:pt idx="24">
                  <c:v>24.971495477623314</c:v>
                </c:pt>
                <c:pt idx="25">
                  <c:v>26.77635581824596</c:v>
                </c:pt>
                <c:pt idx="26">
                  <c:v>27.936988388561378</c:v>
                </c:pt>
                <c:pt idx="27">
                  <c:v>29.251008523235662</c:v>
                </c:pt>
                <c:pt idx="28">
                  <c:v>32.635760776754623</c:v>
                </c:pt>
                <c:pt idx="29">
                  <c:v>30.544576982662093</c:v>
                </c:pt>
                <c:pt idx="30">
                  <c:v>35.054171374812739</c:v>
                </c:pt>
                <c:pt idx="31">
                  <c:v>34.962138836197418</c:v>
                </c:pt>
                <c:pt idx="32">
                  <c:v>35.954045085718079</c:v>
                </c:pt>
                <c:pt idx="33">
                  <c:v>36.981741766922482</c:v>
                </c:pt>
                <c:pt idx="34">
                  <c:v>34.788299596590711</c:v>
                </c:pt>
                <c:pt idx="35">
                  <c:v>36.214803945128153</c:v>
                </c:pt>
                <c:pt idx="36">
                  <c:v>36.889709228307169</c:v>
                </c:pt>
                <c:pt idx="37">
                  <c:v>39.844976301621308</c:v>
                </c:pt>
                <c:pt idx="38">
                  <c:v>39.29278106992939</c:v>
                </c:pt>
                <c:pt idx="39">
                  <c:v>55.444491596917935</c:v>
                </c:pt>
                <c:pt idx="40">
                  <c:v>48.158582289871816</c:v>
                </c:pt>
                <c:pt idx="41">
                  <c:v>49.084020594836979</c:v>
                </c:pt>
                <c:pt idx="42">
                  <c:v>44.022230970994407</c:v>
                </c:pt>
                <c:pt idx="43">
                  <c:v>39.262103557057621</c:v>
                </c:pt>
                <c:pt idx="44">
                  <c:v>38.341778170904419</c:v>
                </c:pt>
                <c:pt idx="45">
                  <c:v>37.426565703563199</c:v>
                </c:pt>
                <c:pt idx="46">
                  <c:v>38.980893022399698</c:v>
                </c:pt>
                <c:pt idx="47">
                  <c:v>39.262103557057621</c:v>
                </c:pt>
                <c:pt idx="48">
                  <c:v>41.332835675902302</c:v>
                </c:pt>
                <c:pt idx="49">
                  <c:v>39.558652848151425</c:v>
                </c:pt>
                <c:pt idx="50">
                  <c:v>40.172203105586881</c:v>
                </c:pt>
                <c:pt idx="51">
                  <c:v>42.820695050183296</c:v>
                </c:pt>
                <c:pt idx="52">
                  <c:v>38.939989671904002</c:v>
                </c:pt>
                <c:pt idx="53">
                  <c:v>35.826222115419029</c:v>
                </c:pt>
                <c:pt idx="54">
                  <c:v>33.039681362899643</c:v>
                </c:pt>
                <c:pt idx="55">
                  <c:v>33.63277994508725</c:v>
                </c:pt>
                <c:pt idx="56" formatCode="General">
                  <c:v>32.369999999999997</c:v>
                </c:pt>
                <c:pt idx="57" formatCode="General">
                  <c:v>33.840000000000003</c:v>
                </c:pt>
                <c:pt idx="58" formatCode="General">
                  <c:v>37.32</c:v>
                </c:pt>
                <c:pt idx="59" formatCode="General">
                  <c:v>36.01</c:v>
                </c:pt>
                <c:pt idx="60" formatCode="General">
                  <c:v>34.340000000000003</c:v>
                </c:pt>
                <c:pt idx="61" formatCode="General">
                  <c:v>34.79</c:v>
                </c:pt>
                <c:pt idx="62" formatCode="General">
                  <c:v>35.44</c:v>
                </c:pt>
                <c:pt idx="63" formatCode="General">
                  <c:v>37.74</c:v>
                </c:pt>
                <c:pt idx="64" formatCode="General">
                  <c:v>37.96</c:v>
                </c:pt>
                <c:pt idx="65">
                  <c:v>34.299999999999997</c:v>
                </c:pt>
                <c:pt idx="66" formatCode="General">
                  <c:v>36.43</c:v>
                </c:pt>
                <c:pt idx="67" formatCode="General">
                  <c:v>38.86</c:v>
                </c:pt>
                <c:pt idx="68" formatCode="General">
                  <c:v>41.93</c:v>
                </c:pt>
                <c:pt idx="69" formatCode="General">
                  <c:v>42.54</c:v>
                </c:pt>
                <c:pt idx="70" formatCode="General">
                  <c:v>36.369999999999997</c:v>
                </c:pt>
                <c:pt idx="71" formatCode="General">
                  <c:v>33.64</c:v>
                </c:pt>
                <c:pt idx="72" formatCode="General">
                  <c:v>32.880000000000003</c:v>
                </c:pt>
                <c:pt idx="73" formatCode="General">
                  <c:v>35.67</c:v>
                </c:pt>
                <c:pt idx="74" formatCode="General">
                  <c:v>35.99</c:v>
                </c:pt>
                <c:pt idx="75" formatCode="General">
                  <c:v>36.229999999999997</c:v>
                </c:pt>
                <c:pt idx="76" formatCode="General">
                  <c:v>37.26</c:v>
                </c:pt>
                <c:pt idx="77" formatCode="General">
                  <c:v>36.659999999999997</c:v>
                </c:pt>
                <c:pt idx="78" formatCode="General">
                  <c:v>35.67</c:v>
                </c:pt>
                <c:pt idx="79" formatCode="General">
                  <c:v>35.56</c:v>
                </c:pt>
                <c:pt idx="80" formatCode="General">
                  <c:v>33.520000000000003</c:v>
                </c:pt>
                <c:pt idx="81" formatCode="General">
                  <c:v>36.92</c:v>
                </c:pt>
                <c:pt idx="82" formatCode="General">
                  <c:v>37.83</c:v>
                </c:pt>
                <c:pt idx="83" formatCode="General">
                  <c:v>39.380000000000003</c:v>
                </c:pt>
                <c:pt idx="84" formatCode="General">
                  <c:v>38.06</c:v>
                </c:pt>
                <c:pt idx="85" formatCode="General">
                  <c:v>41.53</c:v>
                </c:pt>
                <c:pt idx="86" formatCode="General">
                  <c:v>45.23</c:v>
                </c:pt>
                <c:pt idx="87" formatCode="General">
                  <c:v>46.31</c:v>
                </c:pt>
                <c:pt idx="88" formatCode="General">
                  <c:v>54.42</c:v>
                </c:pt>
                <c:pt idx="89" formatCode="General">
                  <c:v>47.05</c:v>
                </c:pt>
                <c:pt idx="90" formatCode="General">
                  <c:v>44.19</c:v>
                </c:pt>
                <c:pt idx="91" formatCode="General">
                  <c:v>45.3</c:v>
                </c:pt>
                <c:pt idx="92" formatCode="General">
                  <c:v>45.8</c:v>
                </c:pt>
                <c:pt idx="93" formatCode="General">
                  <c:v>51.68</c:v>
                </c:pt>
                <c:pt idx="94" formatCode="General">
                  <c:v>51.28</c:v>
                </c:pt>
                <c:pt idx="95" formatCode="General">
                  <c:v>49.9</c:v>
                </c:pt>
                <c:pt idx="96" formatCode="General">
                  <c:v>57.77</c:v>
                </c:pt>
                <c:pt idx="97" formatCode="General">
                  <c:v>59.12</c:v>
                </c:pt>
                <c:pt idx="98" formatCode="General">
                  <c:v>62.43</c:v>
                </c:pt>
                <c:pt idx="99" formatCode="General">
                  <c:v>61.1</c:v>
                </c:pt>
                <c:pt idx="100" formatCode="General">
                  <c:v>64.38</c:v>
                </c:pt>
                <c:pt idx="101" formatCode="General">
                  <c:v>59.01</c:v>
                </c:pt>
                <c:pt idx="102" formatCode="General">
                  <c:v>61.74</c:v>
                </c:pt>
                <c:pt idx="103" formatCode="General">
                  <c:v>60.82</c:v>
                </c:pt>
                <c:pt idx="104" formatCode="General">
                  <c:v>59.79</c:v>
                </c:pt>
                <c:pt idx="105" formatCode="General">
                  <c:v>61.57</c:v>
                </c:pt>
                <c:pt idx="106" formatCode="General">
                  <c:v>64.05</c:v>
                </c:pt>
                <c:pt idx="107" formatCode="General">
                  <c:v>62.96</c:v>
                </c:pt>
                <c:pt idx="108" formatCode="General">
                  <c:v>62.78</c:v>
                </c:pt>
                <c:pt idx="109" formatCode="General">
                  <c:v>65.48</c:v>
                </c:pt>
                <c:pt idx="110" formatCode="General">
                  <c:v>65.48</c:v>
                </c:pt>
                <c:pt idx="111">
                  <c:v>63</c:v>
                </c:pt>
                <c:pt idx="112" formatCode="General">
                  <c:v>60.23</c:v>
                </c:pt>
                <c:pt idx="113">
                  <c:v>57.7</c:v>
                </c:pt>
                <c:pt idx="114" formatCode="General">
                  <c:v>56.07</c:v>
                </c:pt>
                <c:pt idx="115">
                  <c:v>52.65</c:v>
                </c:pt>
                <c:pt idx="116" formatCode="General">
                  <c:v>55.75</c:v>
                </c:pt>
                <c:pt idx="117">
                  <c:v>55.83</c:v>
                </c:pt>
                <c:pt idx="118" formatCode="General">
                  <c:v>58.1</c:v>
                </c:pt>
                <c:pt idx="119">
                  <c:v>58.96</c:v>
                </c:pt>
                <c:pt idx="120" formatCode="General">
                  <c:v>59.53</c:v>
                </c:pt>
                <c:pt idx="121">
                  <c:v>61.9</c:v>
                </c:pt>
                <c:pt idx="122" formatCode="General">
                  <c:v>61.67</c:v>
                </c:pt>
                <c:pt idx="123">
                  <c:v>65.260000000000005</c:v>
                </c:pt>
                <c:pt idx="124" formatCode="General">
                  <c:v>66.599999999999994</c:v>
                </c:pt>
                <c:pt idx="125">
                  <c:v>71.5</c:v>
                </c:pt>
                <c:pt idx="126" formatCode="General">
                  <c:v>70.78</c:v>
                </c:pt>
                <c:pt idx="127">
                  <c:v>70.760000000000005</c:v>
                </c:pt>
                <c:pt idx="128" formatCode="General">
                  <c:v>74.099999999999994</c:v>
                </c:pt>
                <c:pt idx="129">
                  <c:v>79.69</c:v>
                </c:pt>
                <c:pt idx="130" formatCode="General">
                  <c:v>82.68</c:v>
                </c:pt>
                <c:pt idx="131">
                  <c:v>93.81</c:v>
                </c:pt>
                <c:pt idx="132" formatCode="General">
                  <c:v>95.99</c:v>
                </c:pt>
                <c:pt idx="133">
                  <c:v>97.52</c:v>
                </c:pt>
                <c:pt idx="134" formatCode="General">
                  <c:v>86.82</c:v>
                </c:pt>
                <c:pt idx="135">
                  <c:v>81.93</c:v>
                </c:pt>
                <c:pt idx="136" formatCode="General">
                  <c:v>76.22</c:v>
                </c:pt>
                <c:pt idx="137">
                  <c:v>70.290000000000006</c:v>
                </c:pt>
                <c:pt idx="138" formatCode="General">
                  <c:v>53.22</c:v>
                </c:pt>
                <c:pt idx="139" formatCode="General">
                  <c:v>58.31</c:v>
                </c:pt>
                <c:pt idx="140" formatCode="General">
                  <c:v>54.15</c:v>
                </c:pt>
                <c:pt idx="141" formatCode="General">
                  <c:v>50.16</c:v>
                </c:pt>
                <c:pt idx="142" formatCode="General">
                  <c:v>52.09</c:v>
                </c:pt>
                <c:pt idx="143" formatCode="General">
                  <c:v>52.87</c:v>
                </c:pt>
                <c:pt idx="144" formatCode="General">
                  <c:v>58.744999999999997</c:v>
                </c:pt>
                <c:pt idx="145" formatCode="General">
                  <c:v>52.45</c:v>
                </c:pt>
                <c:pt idx="146" formatCode="General">
                  <c:v>59.56</c:v>
                </c:pt>
                <c:pt idx="147" formatCode="General">
                  <c:v>57.305</c:v>
                </c:pt>
                <c:pt idx="148" formatCode="General">
                  <c:v>60.765000000000001</c:v>
                </c:pt>
                <c:pt idx="149" formatCode="General">
                  <c:v>60.505000000000003</c:v>
                </c:pt>
                <c:pt idx="150" formatCode="General">
                  <c:v>58.14</c:v>
                </c:pt>
                <c:pt idx="151" formatCode="General">
                  <c:v>58.31</c:v>
                </c:pt>
                <c:pt idx="152" formatCode="General">
                  <c:v>51</c:v>
                </c:pt>
                <c:pt idx="153">
                  <c:v>67.534999999999997</c:v>
                </c:pt>
                <c:pt idx="154">
                  <c:v>69.675000000000011</c:v>
                </c:pt>
                <c:pt idx="155">
                  <c:v>69.19</c:v>
                </c:pt>
                <c:pt idx="156">
                  <c:v>71.64</c:v>
                </c:pt>
                <c:pt idx="157">
                  <c:v>69.674999999999997</c:v>
                </c:pt>
                <c:pt idx="158">
                  <c:v>68.180000000000007</c:v>
                </c:pt>
                <c:pt idx="159">
                  <c:v>70.27</c:v>
                </c:pt>
                <c:pt idx="160">
                  <c:v>69.885000000000005</c:v>
                </c:pt>
                <c:pt idx="161">
                  <c:v>71.234999999999999</c:v>
                </c:pt>
                <c:pt idx="162">
                  <c:v>75.055000000000007</c:v>
                </c:pt>
                <c:pt idx="163">
                  <c:v>79.085000000000008</c:v>
                </c:pt>
                <c:pt idx="164">
                  <c:v>81.754999999999995</c:v>
                </c:pt>
                <c:pt idx="165">
                  <c:v>86.985000000000014</c:v>
                </c:pt>
                <c:pt idx="166">
                  <c:v>88.474999999999994</c:v>
                </c:pt>
                <c:pt idx="167">
                  <c:v>82.75</c:v>
                </c:pt>
                <c:pt idx="168">
                  <c:v>86.685000000000002</c:v>
                </c:pt>
                <c:pt idx="169">
                  <c:v>87.974999999999994</c:v>
                </c:pt>
                <c:pt idx="170">
                  <c:v>84.194999999999993</c:v>
                </c:pt>
                <c:pt idx="171">
                  <c:v>86.085000000000008</c:v>
                </c:pt>
                <c:pt idx="172">
                  <c:v>89.41</c:v>
                </c:pt>
                <c:pt idx="173">
                  <c:v>93.87</c:v>
                </c:pt>
                <c:pt idx="174">
                  <c:v>88.715000000000003</c:v>
                </c:pt>
                <c:pt idx="175">
                  <c:v>91.094999999999999</c:v>
                </c:pt>
                <c:pt idx="176">
                  <c:v>95.14</c:v>
                </c:pt>
                <c:pt idx="177">
                  <c:v>95.97</c:v>
                </c:pt>
                <c:pt idx="178">
                  <c:v>92.325000000000003</c:v>
                </c:pt>
                <c:pt idx="179">
                  <c:v>90.240000000000009</c:v>
                </c:pt>
                <c:pt idx="180">
                  <c:v>86.605000000000004</c:v>
                </c:pt>
                <c:pt idx="181">
                  <c:v>91.805000000000007</c:v>
                </c:pt>
                <c:pt idx="182">
                  <c:v>96.025000000000006</c:v>
                </c:pt>
                <c:pt idx="183">
                  <c:v>94.064999999999998</c:v>
                </c:pt>
                <c:pt idx="184">
                  <c:v>96.424999999999997</c:v>
                </c:pt>
                <c:pt idx="185" formatCode="General">
                  <c:v>93.73</c:v>
                </c:pt>
                <c:pt idx="186" formatCode="General">
                  <c:v>89.45</c:v>
                </c:pt>
                <c:pt idx="187" formatCode="General">
                  <c:v>89.65</c:v>
                </c:pt>
                <c:pt idx="188" formatCode="General">
                  <c:v>93.2</c:v>
                </c:pt>
                <c:pt idx="189" formatCode="General">
                  <c:v>88.99</c:v>
                </c:pt>
                <c:pt idx="190" formatCode="General">
                  <c:v>84.1</c:v>
                </c:pt>
                <c:pt idx="191" formatCode="General">
                  <c:v>84.61</c:v>
                </c:pt>
                <c:pt idx="192" formatCode="General">
                  <c:v>85.89</c:v>
                </c:pt>
                <c:pt idx="193" formatCode="General">
                  <c:v>87.83</c:v>
                </c:pt>
                <c:pt idx="194" formatCode="General">
                  <c:v>87.66</c:v>
                </c:pt>
                <c:pt idx="195" formatCode="General">
                  <c:v>91.3</c:v>
                </c:pt>
                <c:pt idx="196">
                  <c:v>87.34</c:v>
                </c:pt>
                <c:pt idx="197">
                  <c:v>84.125</c:v>
                </c:pt>
                <c:pt idx="198">
                  <c:v>83.72</c:v>
                </c:pt>
                <c:pt idx="199">
                  <c:v>83.18</c:v>
                </c:pt>
                <c:pt idx="200">
                  <c:v>84.43</c:v>
                </c:pt>
                <c:pt idx="201">
                  <c:v>82.05</c:v>
                </c:pt>
                <c:pt idx="202">
                  <c:v>84.07</c:v>
                </c:pt>
                <c:pt idx="203">
                  <c:v>83.955000000000013</c:v>
                </c:pt>
                <c:pt idx="204">
                  <c:v>85.504999999999995</c:v>
                </c:pt>
                <c:pt idx="205">
                  <c:v>82.10499999999999</c:v>
                </c:pt>
                <c:pt idx="206">
                  <c:v>82.47</c:v>
                </c:pt>
                <c:pt idx="207">
                  <c:v>82.594999999999999</c:v>
                </c:pt>
                <c:pt idx="208">
                  <c:v>76.039999999999992</c:v>
                </c:pt>
                <c:pt idx="209">
                  <c:v>73.759999999999991</c:v>
                </c:pt>
                <c:pt idx="210">
                  <c:v>60.92</c:v>
                </c:pt>
                <c:pt idx="211">
                  <c:v>55.68</c:v>
                </c:pt>
                <c:pt idx="212">
                  <c:v>66.8</c:v>
                </c:pt>
                <c:pt idx="213">
                  <c:v>63.5</c:v>
                </c:pt>
                <c:pt idx="214">
                  <c:v>67.365000000000009</c:v>
                </c:pt>
                <c:pt idx="215">
                  <c:v>70.75</c:v>
                </c:pt>
                <c:pt idx="216">
                  <c:v>67.824999999999989</c:v>
                </c:pt>
                <c:pt idx="217">
                  <c:v>64.319999999999993</c:v>
                </c:pt>
                <c:pt idx="218">
                  <c:v>60.454999999999998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821888"/>
        <c:axId val="148828160"/>
      </c:lineChart>
      <c:catAx>
        <c:axId val="148821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 sz="1400" dirty="0" smtClean="0">
                    <a:latin typeface="Arial" pitchFamily="34" charset="0"/>
                    <a:cs typeface="Arial" pitchFamily="34" charset="0"/>
                  </a:rPr>
                  <a:t>Jahr</a:t>
                </a:r>
                <a:endParaRPr lang="de-DE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de-DE"/>
          </a:p>
        </c:txPr>
        <c:crossAx val="148828160"/>
        <c:crosses val="autoZero"/>
        <c:auto val="1"/>
        <c:lblAlgn val="ctr"/>
        <c:lblOffset val="100"/>
        <c:noMultiLvlLbl val="0"/>
      </c:catAx>
      <c:valAx>
        <c:axId val="1488281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sz="1400" dirty="0" smtClean="0">
                    <a:latin typeface="Arial" pitchFamily="34" charset="0"/>
                    <a:cs typeface="Arial" pitchFamily="34" charset="0"/>
                  </a:rPr>
                  <a:t>Cent</a:t>
                </a:r>
                <a:r>
                  <a:rPr lang="de-DE" sz="1400" baseline="0" dirty="0" smtClean="0">
                    <a:latin typeface="Arial" pitchFamily="34" charset="0"/>
                    <a:cs typeface="Arial" pitchFamily="34" charset="0"/>
                  </a:rPr>
                  <a:t> pro Liter</a:t>
                </a:r>
                <a:endParaRPr lang="de-DE" sz="140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de-DE"/>
          </a:p>
        </c:txPr>
        <c:crossAx val="14882188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image" Target="../media/image34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34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34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3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595B50-A116-44BF-BEA6-372C49C7C703}" type="doc">
      <dgm:prSet loTypeId="urn:microsoft.com/office/officeart/2005/8/layout/hList2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BD937F2B-CB3B-48C5-A2BC-A3396D4F633C}">
      <dgm:prSet phldrT="[Text]"/>
      <dgm:spPr/>
      <dgm:t>
        <a:bodyPr/>
        <a:lstStyle/>
        <a:p>
          <a:r>
            <a: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Gebäude</a:t>
          </a:r>
          <a:endParaRPr lang="de-DE" b="1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5E6419A-9ABF-4E73-BC88-75DF2FB35CCB}" type="parTrans" cxnId="{5FEDC0E9-0FC2-4C25-BA45-7DB4747BDBE0}">
      <dgm:prSet/>
      <dgm:spPr/>
      <dgm:t>
        <a:bodyPr/>
        <a:lstStyle/>
        <a:p>
          <a:endParaRPr lang="de-DE"/>
        </a:p>
      </dgm:t>
    </dgm:pt>
    <dgm:pt modelId="{4947DC21-205C-4ED4-896B-C2B22A9ED79D}" type="sibTrans" cxnId="{5FEDC0E9-0FC2-4C25-BA45-7DB4747BDBE0}">
      <dgm:prSet/>
      <dgm:spPr/>
      <dgm:t>
        <a:bodyPr/>
        <a:lstStyle/>
        <a:p>
          <a:endParaRPr lang="de-DE"/>
        </a:p>
      </dgm:t>
    </dgm:pt>
    <dgm:pt modelId="{3E64D309-03C5-41D8-8C2B-57D282ECA9DE}">
      <dgm:prSet phldrT="[Text]"/>
      <dgm:spPr/>
      <dgm:t>
        <a:bodyPr/>
        <a:lstStyle/>
        <a:p>
          <a:r>
            <a: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Anlagentechnik</a:t>
          </a:r>
          <a:endParaRPr lang="de-DE" b="1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B5FD5D9-1BF0-4AA0-A27A-494F516D50E0}" type="parTrans" cxnId="{6C040083-02DE-4080-9AD3-0DDB3D71E85D}">
      <dgm:prSet/>
      <dgm:spPr/>
      <dgm:t>
        <a:bodyPr/>
        <a:lstStyle/>
        <a:p>
          <a:endParaRPr lang="de-DE"/>
        </a:p>
      </dgm:t>
    </dgm:pt>
    <dgm:pt modelId="{36E3AAFB-28BF-4CD9-B55E-D619DFA7881C}" type="sibTrans" cxnId="{6C040083-02DE-4080-9AD3-0DDB3D71E85D}">
      <dgm:prSet/>
      <dgm:spPr/>
      <dgm:t>
        <a:bodyPr/>
        <a:lstStyle/>
        <a:p>
          <a:endParaRPr lang="de-DE"/>
        </a:p>
      </dgm:t>
    </dgm:pt>
    <dgm:pt modelId="{81F1EB68-8EAD-43F1-8B58-A5340E7852B0}">
      <dgm:prSet phldrT="[Text]"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Wahl des Energieträgers</a:t>
          </a:r>
          <a:endParaRPr lang="de-DE" dirty="0">
            <a:latin typeface="Arial" pitchFamily="34" charset="0"/>
            <a:cs typeface="Arial" pitchFamily="34" charset="0"/>
          </a:endParaRPr>
        </a:p>
      </dgm:t>
    </dgm:pt>
    <dgm:pt modelId="{EF3A582E-83C1-4CE5-A72C-33D1AB65B43B}" type="parTrans" cxnId="{71A0B04C-2AF4-4B83-ADDF-9F245255BE3E}">
      <dgm:prSet/>
      <dgm:spPr/>
      <dgm:t>
        <a:bodyPr/>
        <a:lstStyle/>
        <a:p>
          <a:endParaRPr lang="de-DE"/>
        </a:p>
      </dgm:t>
    </dgm:pt>
    <dgm:pt modelId="{E5BCBC92-2AFC-42B1-BE0E-DEC61D1124A4}" type="sibTrans" cxnId="{71A0B04C-2AF4-4B83-ADDF-9F245255BE3E}">
      <dgm:prSet/>
      <dgm:spPr/>
      <dgm:t>
        <a:bodyPr/>
        <a:lstStyle/>
        <a:p>
          <a:endParaRPr lang="de-DE"/>
        </a:p>
      </dgm:t>
    </dgm:pt>
    <dgm:pt modelId="{BDE1022B-B1C4-44F9-BCE5-B5F22D7D0144}">
      <dgm:prSet phldrT="[Text]"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Standort, Lage, Klima</a:t>
          </a:r>
          <a:endParaRPr lang="de-DE" sz="1300" dirty="0">
            <a:solidFill>
              <a:schemeClr val="bg1">
                <a:lumMod val="9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36D3724-85F2-40F1-95AE-DFAE6A34F78F}" type="parTrans" cxnId="{FDE09467-E4B2-4908-8F65-5B68D2BF1D1F}">
      <dgm:prSet/>
      <dgm:spPr/>
      <dgm:t>
        <a:bodyPr/>
        <a:lstStyle/>
        <a:p>
          <a:endParaRPr lang="de-DE"/>
        </a:p>
      </dgm:t>
    </dgm:pt>
    <dgm:pt modelId="{5466EF52-7AC0-49DD-9E32-4280B95FDC6B}" type="sibTrans" cxnId="{FDE09467-E4B2-4908-8F65-5B68D2BF1D1F}">
      <dgm:prSet/>
      <dgm:spPr/>
      <dgm:t>
        <a:bodyPr/>
        <a:lstStyle/>
        <a:p>
          <a:endParaRPr lang="de-DE"/>
        </a:p>
      </dgm:t>
    </dgm:pt>
    <dgm:pt modelId="{5010ABD0-93DD-4EEF-B60D-A63A043B6B9F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Gebäudeform, Hülle, Kompaktheit</a:t>
          </a:r>
        </a:p>
      </dgm:t>
    </dgm:pt>
    <dgm:pt modelId="{27870808-5B79-42E5-8EBE-2FD8FCB60511}" type="parTrans" cxnId="{F56132BF-CFA1-40EC-AB32-2998975B2E49}">
      <dgm:prSet/>
      <dgm:spPr/>
      <dgm:t>
        <a:bodyPr/>
        <a:lstStyle/>
        <a:p>
          <a:endParaRPr lang="de-DE"/>
        </a:p>
      </dgm:t>
    </dgm:pt>
    <dgm:pt modelId="{3AEC9C85-FC62-41E4-A1C1-E9614ABC669B}" type="sibTrans" cxnId="{F56132BF-CFA1-40EC-AB32-2998975B2E49}">
      <dgm:prSet/>
      <dgm:spPr/>
      <dgm:t>
        <a:bodyPr/>
        <a:lstStyle/>
        <a:p>
          <a:endParaRPr lang="de-DE"/>
        </a:p>
      </dgm:t>
    </dgm:pt>
    <dgm:pt modelId="{40C57C5B-374D-423A-B457-17B3A1324260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Fenster und passive Solarenergie</a:t>
          </a:r>
        </a:p>
      </dgm:t>
    </dgm:pt>
    <dgm:pt modelId="{D525BBD8-5051-4A48-ADC8-475BEA107C8F}" type="parTrans" cxnId="{C278E84D-A23C-4E80-8224-AFF8521D231A}">
      <dgm:prSet/>
      <dgm:spPr/>
      <dgm:t>
        <a:bodyPr/>
        <a:lstStyle/>
        <a:p>
          <a:endParaRPr lang="de-DE"/>
        </a:p>
      </dgm:t>
    </dgm:pt>
    <dgm:pt modelId="{230DAF58-1D56-4291-A2F8-73731592509A}" type="sibTrans" cxnId="{C278E84D-A23C-4E80-8224-AFF8521D231A}">
      <dgm:prSet/>
      <dgm:spPr/>
      <dgm:t>
        <a:bodyPr/>
        <a:lstStyle/>
        <a:p>
          <a:endParaRPr lang="de-DE"/>
        </a:p>
      </dgm:t>
    </dgm:pt>
    <dgm:pt modelId="{1F3A4753-9E5B-4982-8BA3-7D369746C3A6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Schornstein, Heizraum,    WW-Speicher</a:t>
          </a:r>
        </a:p>
      </dgm:t>
    </dgm:pt>
    <dgm:pt modelId="{6338F1E4-85D2-4503-9FD3-D0912BEA6626}" type="parTrans" cxnId="{6D69FCFB-5C53-4D2A-8C60-B957DBD6E9A8}">
      <dgm:prSet/>
      <dgm:spPr/>
      <dgm:t>
        <a:bodyPr/>
        <a:lstStyle/>
        <a:p>
          <a:endParaRPr lang="de-DE"/>
        </a:p>
      </dgm:t>
    </dgm:pt>
    <dgm:pt modelId="{F04E8A80-3056-47B0-BC06-748B16199E9B}" type="sibTrans" cxnId="{6D69FCFB-5C53-4D2A-8C60-B957DBD6E9A8}">
      <dgm:prSet/>
      <dgm:spPr/>
      <dgm:t>
        <a:bodyPr/>
        <a:lstStyle/>
        <a:p>
          <a:endParaRPr lang="de-DE"/>
        </a:p>
      </dgm:t>
    </dgm:pt>
    <dgm:pt modelId="{3AE84A73-453E-4DCD-AC74-91B656840179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Führung der Versorgungsleitungen</a:t>
          </a:r>
        </a:p>
      </dgm:t>
    </dgm:pt>
    <dgm:pt modelId="{96052C39-9ACB-4534-B801-3EF02040940F}" type="parTrans" cxnId="{CDD72959-9D3B-45C4-8272-6E95B7173A75}">
      <dgm:prSet/>
      <dgm:spPr/>
      <dgm:t>
        <a:bodyPr/>
        <a:lstStyle/>
        <a:p>
          <a:endParaRPr lang="de-DE"/>
        </a:p>
      </dgm:t>
    </dgm:pt>
    <dgm:pt modelId="{5E13F8EA-7C77-4539-83CE-638E90818467}" type="sibTrans" cxnId="{CDD72959-9D3B-45C4-8272-6E95B7173A75}">
      <dgm:prSet/>
      <dgm:spPr/>
      <dgm:t>
        <a:bodyPr/>
        <a:lstStyle/>
        <a:p>
          <a:endParaRPr lang="de-DE"/>
        </a:p>
      </dgm:t>
    </dgm:pt>
    <dgm:pt modelId="{61444CA7-F8DB-451A-8EAC-B6FAC45C48D8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Wärmeübergabe</a:t>
          </a:r>
        </a:p>
      </dgm:t>
    </dgm:pt>
    <dgm:pt modelId="{B0F496B1-6E50-457B-9151-1B84EEBF3FF0}" type="parTrans" cxnId="{F51C7F51-29C4-47E4-921D-B5F52D4C2FA5}">
      <dgm:prSet/>
      <dgm:spPr/>
      <dgm:t>
        <a:bodyPr/>
        <a:lstStyle/>
        <a:p>
          <a:endParaRPr lang="de-DE"/>
        </a:p>
      </dgm:t>
    </dgm:pt>
    <dgm:pt modelId="{82831420-2BFC-4DBE-861A-1E04E70A547A}" type="sibTrans" cxnId="{F51C7F51-29C4-47E4-921D-B5F52D4C2FA5}">
      <dgm:prSet/>
      <dgm:spPr/>
      <dgm:t>
        <a:bodyPr/>
        <a:lstStyle/>
        <a:p>
          <a:endParaRPr lang="de-DE"/>
        </a:p>
      </dgm:t>
    </dgm:pt>
    <dgm:pt modelId="{E9E20E6A-5EF0-48E6-A786-C9DC19C3D12C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Wärmedämmkonzept</a:t>
          </a:r>
        </a:p>
      </dgm:t>
    </dgm:pt>
    <dgm:pt modelId="{B4506BA5-C70F-42BB-AC01-0A35FFFF7C87}" type="parTrans" cxnId="{3A3DDC3E-3CDA-4507-A4CE-F48C31BF57E8}">
      <dgm:prSet/>
      <dgm:spPr/>
      <dgm:t>
        <a:bodyPr/>
        <a:lstStyle/>
        <a:p>
          <a:endParaRPr lang="de-DE"/>
        </a:p>
      </dgm:t>
    </dgm:pt>
    <dgm:pt modelId="{3A9321EE-52D5-427E-9391-475EAC1BF068}" type="sibTrans" cxnId="{3A3DDC3E-3CDA-4507-A4CE-F48C31BF57E8}">
      <dgm:prSet/>
      <dgm:spPr/>
      <dgm:t>
        <a:bodyPr/>
        <a:lstStyle/>
        <a:p>
          <a:endParaRPr lang="de-DE"/>
        </a:p>
      </dgm:t>
    </dgm:pt>
    <dgm:pt modelId="{25D72B0E-06B4-4D21-9A84-C1BC93A0EE1E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Dichtheitskonzep</a:t>
          </a:r>
          <a:r>
            <a:rPr lang="de-DE" sz="1200" b="1" dirty="0" smtClean="0">
              <a:latin typeface="Arial" pitchFamily="34" charset="0"/>
              <a:cs typeface="Arial" pitchFamily="34" charset="0"/>
            </a:rPr>
            <a:t>t</a:t>
          </a:r>
        </a:p>
      </dgm:t>
    </dgm:pt>
    <dgm:pt modelId="{E8363177-DBC8-430E-AD58-4E25ACC1957A}" type="parTrans" cxnId="{A1CE0C6B-E98F-484B-8199-FCE5680B1E16}">
      <dgm:prSet/>
      <dgm:spPr/>
      <dgm:t>
        <a:bodyPr/>
        <a:lstStyle/>
        <a:p>
          <a:endParaRPr lang="de-DE"/>
        </a:p>
      </dgm:t>
    </dgm:pt>
    <dgm:pt modelId="{0954570A-A47A-45C5-851A-D1AFA87DF129}" type="sibTrans" cxnId="{A1CE0C6B-E98F-484B-8199-FCE5680B1E16}">
      <dgm:prSet/>
      <dgm:spPr/>
      <dgm:t>
        <a:bodyPr/>
        <a:lstStyle/>
        <a:p>
          <a:endParaRPr lang="de-DE"/>
        </a:p>
      </dgm:t>
    </dgm:pt>
    <dgm:pt modelId="{849FD5FB-88D5-4020-8DC4-4B82DF259155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Nutzung regenerativer Energien</a:t>
          </a:r>
        </a:p>
      </dgm:t>
    </dgm:pt>
    <dgm:pt modelId="{C1C4E2D3-EF21-4729-B1EF-7051E2F62C43}" type="parTrans" cxnId="{90A9139D-2809-4CE5-905F-3BBD2C2B7A81}">
      <dgm:prSet/>
      <dgm:spPr/>
      <dgm:t>
        <a:bodyPr/>
        <a:lstStyle/>
        <a:p>
          <a:endParaRPr lang="de-DE"/>
        </a:p>
      </dgm:t>
    </dgm:pt>
    <dgm:pt modelId="{BC46BF88-65BE-4F7F-9BF8-FC1AD3810FBA}" type="sibTrans" cxnId="{90A9139D-2809-4CE5-905F-3BBD2C2B7A81}">
      <dgm:prSet/>
      <dgm:spPr/>
      <dgm:t>
        <a:bodyPr/>
        <a:lstStyle/>
        <a:p>
          <a:endParaRPr lang="de-DE"/>
        </a:p>
      </dgm:t>
    </dgm:pt>
    <dgm:pt modelId="{10DCD043-528E-4D11-91B6-7A405914B71A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Bevorratung von Brennstoff?</a:t>
          </a:r>
        </a:p>
      </dgm:t>
    </dgm:pt>
    <dgm:pt modelId="{65A769E8-3BFA-4CF1-8B3C-101950D78C45}" type="parTrans" cxnId="{8F04934D-A27F-4001-9846-937CA5DFC6AB}">
      <dgm:prSet/>
      <dgm:spPr/>
      <dgm:t>
        <a:bodyPr/>
        <a:lstStyle/>
        <a:p>
          <a:endParaRPr lang="de-DE"/>
        </a:p>
      </dgm:t>
    </dgm:pt>
    <dgm:pt modelId="{4AF4019B-6BC7-4680-B56D-234097DA1591}" type="sibTrans" cxnId="{8F04934D-A27F-4001-9846-937CA5DFC6AB}">
      <dgm:prSet/>
      <dgm:spPr/>
      <dgm:t>
        <a:bodyPr/>
        <a:lstStyle/>
        <a:p>
          <a:endParaRPr lang="de-DE"/>
        </a:p>
      </dgm:t>
    </dgm:pt>
    <dgm:pt modelId="{D1DDEA85-0A14-4BBE-963D-17815987D073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Schornstein, Heizraum,   WW-Speicher</a:t>
          </a:r>
        </a:p>
      </dgm:t>
    </dgm:pt>
    <dgm:pt modelId="{F82EB590-3711-4A2B-B88A-953354D75B7B}" type="parTrans" cxnId="{868E8C82-3094-482D-A6AC-C457243B93D5}">
      <dgm:prSet/>
      <dgm:spPr/>
      <dgm:t>
        <a:bodyPr/>
        <a:lstStyle/>
        <a:p>
          <a:endParaRPr lang="de-DE"/>
        </a:p>
      </dgm:t>
    </dgm:pt>
    <dgm:pt modelId="{C446684E-6DED-46D5-B35B-641728CEBE72}" type="sibTrans" cxnId="{868E8C82-3094-482D-A6AC-C457243B93D5}">
      <dgm:prSet/>
      <dgm:spPr/>
      <dgm:t>
        <a:bodyPr/>
        <a:lstStyle/>
        <a:p>
          <a:endParaRPr lang="de-DE"/>
        </a:p>
      </dgm:t>
    </dgm:pt>
    <dgm:pt modelId="{ACF6771C-A01C-446B-BAC7-7D99FE87561E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Heizanlage innerhalb der thermischen Gebäudehülle?</a:t>
          </a:r>
        </a:p>
      </dgm:t>
    </dgm:pt>
    <dgm:pt modelId="{FDBEEB8E-632B-46F1-A9A3-873A897422BE}" type="parTrans" cxnId="{2D516478-CFDC-4EB3-8BD0-4CC5C55CAFE1}">
      <dgm:prSet/>
      <dgm:spPr/>
      <dgm:t>
        <a:bodyPr/>
        <a:lstStyle/>
        <a:p>
          <a:endParaRPr lang="de-DE"/>
        </a:p>
      </dgm:t>
    </dgm:pt>
    <dgm:pt modelId="{54067414-8FA3-4207-AA6C-57F8D4118B01}" type="sibTrans" cxnId="{2D516478-CFDC-4EB3-8BD0-4CC5C55CAFE1}">
      <dgm:prSet/>
      <dgm:spPr/>
      <dgm:t>
        <a:bodyPr/>
        <a:lstStyle/>
        <a:p>
          <a:endParaRPr lang="de-DE"/>
        </a:p>
      </dgm:t>
    </dgm:pt>
    <dgm:pt modelId="{AF2A71C8-99A6-4647-9722-E67E69CD9592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Lüftungsanlage?</a:t>
          </a:r>
        </a:p>
      </dgm:t>
    </dgm:pt>
    <dgm:pt modelId="{E0AE9CAD-1F66-4669-897B-ACBBC2A29246}" type="parTrans" cxnId="{9370F50A-B662-4BD0-B344-7D8935FFA48B}">
      <dgm:prSet/>
      <dgm:spPr/>
      <dgm:t>
        <a:bodyPr/>
        <a:lstStyle/>
        <a:p>
          <a:endParaRPr lang="de-DE"/>
        </a:p>
      </dgm:t>
    </dgm:pt>
    <dgm:pt modelId="{4242F805-9FB4-444D-A447-57BC6B40EE6B}" type="sibTrans" cxnId="{9370F50A-B662-4BD0-B344-7D8935FFA48B}">
      <dgm:prSet/>
      <dgm:spPr/>
      <dgm:t>
        <a:bodyPr/>
        <a:lstStyle/>
        <a:p>
          <a:endParaRPr lang="de-DE"/>
        </a:p>
      </dgm:t>
    </dgm:pt>
    <dgm:pt modelId="{EDEA5A46-B32A-4DFE-ABDE-9A51DC7EA187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Wärmeübergabe</a:t>
          </a:r>
        </a:p>
      </dgm:t>
    </dgm:pt>
    <dgm:pt modelId="{AAD35232-46E0-4B3E-A393-79DB4BED5C8A}" type="parTrans" cxnId="{F6FC2C17-D8EB-4373-AD72-FC296F0AD20F}">
      <dgm:prSet/>
      <dgm:spPr/>
      <dgm:t>
        <a:bodyPr/>
        <a:lstStyle/>
        <a:p>
          <a:endParaRPr lang="de-DE"/>
        </a:p>
      </dgm:t>
    </dgm:pt>
    <dgm:pt modelId="{6F8653F0-8ACD-4B34-8393-0965D0CD803B}" type="sibTrans" cxnId="{F6FC2C17-D8EB-4373-AD72-FC296F0AD20F}">
      <dgm:prSet/>
      <dgm:spPr/>
      <dgm:t>
        <a:bodyPr/>
        <a:lstStyle/>
        <a:p>
          <a:endParaRPr lang="de-DE"/>
        </a:p>
      </dgm:t>
    </dgm:pt>
    <dgm:pt modelId="{E60D2696-F3BF-47C2-B5C0-2640741C2AC7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96960E0B-0157-41E9-AB0E-CE06DE58E71D}" type="parTrans" cxnId="{A462359B-79E4-4ED6-AD67-2CDC68900BD4}">
      <dgm:prSet/>
      <dgm:spPr/>
      <dgm:t>
        <a:bodyPr/>
        <a:lstStyle/>
        <a:p>
          <a:endParaRPr lang="de-DE"/>
        </a:p>
      </dgm:t>
    </dgm:pt>
    <dgm:pt modelId="{F8BB5B60-5A20-450F-9FAA-D9C45A962CB2}" type="sibTrans" cxnId="{A462359B-79E4-4ED6-AD67-2CDC68900BD4}">
      <dgm:prSet/>
      <dgm:spPr/>
      <dgm:t>
        <a:bodyPr/>
        <a:lstStyle/>
        <a:p>
          <a:endParaRPr lang="de-DE"/>
        </a:p>
      </dgm:t>
    </dgm:pt>
    <dgm:pt modelId="{C83870E0-7E91-4EB6-A0EA-0E7F400C6DDD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8F409433-C988-4CD8-A6C2-F3D829D709AC}" type="parTrans" cxnId="{47FACD6F-E3FC-4785-8848-1256BD82A40D}">
      <dgm:prSet/>
      <dgm:spPr/>
      <dgm:t>
        <a:bodyPr/>
        <a:lstStyle/>
        <a:p>
          <a:endParaRPr lang="de-DE"/>
        </a:p>
      </dgm:t>
    </dgm:pt>
    <dgm:pt modelId="{73855168-62D0-415F-9F05-1A9D2A71C712}" type="sibTrans" cxnId="{47FACD6F-E3FC-4785-8848-1256BD82A40D}">
      <dgm:prSet/>
      <dgm:spPr/>
      <dgm:t>
        <a:bodyPr/>
        <a:lstStyle/>
        <a:p>
          <a:endParaRPr lang="de-DE"/>
        </a:p>
      </dgm:t>
    </dgm:pt>
    <dgm:pt modelId="{025FFCBF-C4C7-40A4-A453-1CE1E954D518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5202AF0C-98CB-46F4-A03B-A04E9E8A613D}" type="parTrans" cxnId="{571A3214-F2F1-4D1E-A46D-7A90F41B68D2}">
      <dgm:prSet/>
      <dgm:spPr/>
      <dgm:t>
        <a:bodyPr/>
        <a:lstStyle/>
        <a:p>
          <a:endParaRPr lang="de-DE"/>
        </a:p>
      </dgm:t>
    </dgm:pt>
    <dgm:pt modelId="{DF8297AC-3A2E-42E2-9D59-7B59B25E8702}" type="sibTrans" cxnId="{571A3214-F2F1-4D1E-A46D-7A90F41B68D2}">
      <dgm:prSet/>
      <dgm:spPr/>
      <dgm:t>
        <a:bodyPr/>
        <a:lstStyle/>
        <a:p>
          <a:endParaRPr lang="de-DE"/>
        </a:p>
      </dgm:t>
    </dgm:pt>
    <dgm:pt modelId="{DCED6254-8391-4117-B888-A484279D46F4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5EE8A361-3C25-4722-999D-B5CBF7C1195B}" type="parTrans" cxnId="{0F4798A1-217A-4508-A97F-2CF5E18E994D}">
      <dgm:prSet/>
      <dgm:spPr/>
      <dgm:t>
        <a:bodyPr/>
        <a:lstStyle/>
        <a:p>
          <a:endParaRPr lang="de-DE"/>
        </a:p>
      </dgm:t>
    </dgm:pt>
    <dgm:pt modelId="{8B9A911C-ED03-4BA0-82D8-29ECB0DF1548}" type="sibTrans" cxnId="{0F4798A1-217A-4508-A97F-2CF5E18E994D}">
      <dgm:prSet/>
      <dgm:spPr/>
      <dgm:t>
        <a:bodyPr/>
        <a:lstStyle/>
        <a:p>
          <a:endParaRPr lang="de-DE"/>
        </a:p>
      </dgm:t>
    </dgm:pt>
    <dgm:pt modelId="{1281ABA7-57A7-4066-81ED-28765AC7576A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1A690132-34B6-4290-9281-59AE1CC5B89A}" type="parTrans" cxnId="{76E07B68-43E1-47AC-8636-79E1540ECE0A}">
      <dgm:prSet/>
      <dgm:spPr/>
      <dgm:t>
        <a:bodyPr/>
        <a:lstStyle/>
        <a:p>
          <a:endParaRPr lang="de-DE"/>
        </a:p>
      </dgm:t>
    </dgm:pt>
    <dgm:pt modelId="{663BA3AE-C746-42CE-96F7-DC1C21A1854F}" type="sibTrans" cxnId="{76E07B68-43E1-47AC-8636-79E1540ECE0A}">
      <dgm:prSet/>
      <dgm:spPr/>
      <dgm:t>
        <a:bodyPr/>
        <a:lstStyle/>
        <a:p>
          <a:endParaRPr lang="de-DE"/>
        </a:p>
      </dgm:t>
    </dgm:pt>
    <dgm:pt modelId="{716EB01A-FAFA-45FE-B8CD-F3F0294318A5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5F56AE67-C5C3-49A1-9353-F78C953ADBC9}" type="parTrans" cxnId="{EE9888A0-228E-4B0F-A238-2279ECDC9372}">
      <dgm:prSet/>
      <dgm:spPr/>
      <dgm:t>
        <a:bodyPr/>
        <a:lstStyle/>
        <a:p>
          <a:endParaRPr lang="de-DE"/>
        </a:p>
      </dgm:t>
    </dgm:pt>
    <dgm:pt modelId="{9F6DAC2B-BF5F-4D71-BFEC-FE8354F2F956}" type="sibTrans" cxnId="{EE9888A0-228E-4B0F-A238-2279ECDC9372}">
      <dgm:prSet/>
      <dgm:spPr/>
      <dgm:t>
        <a:bodyPr/>
        <a:lstStyle/>
        <a:p>
          <a:endParaRPr lang="de-DE"/>
        </a:p>
      </dgm:t>
    </dgm:pt>
    <dgm:pt modelId="{923BE54F-FB0A-49D7-91DB-89F70D2CEEC7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18F3D04E-691B-4A25-B768-CB02632BA339}" type="parTrans" cxnId="{CEA505C2-230D-437E-BD83-195A00582AC7}">
      <dgm:prSet/>
      <dgm:spPr/>
      <dgm:t>
        <a:bodyPr/>
        <a:lstStyle/>
        <a:p>
          <a:endParaRPr lang="de-DE"/>
        </a:p>
      </dgm:t>
    </dgm:pt>
    <dgm:pt modelId="{DF82E215-C33B-4FC6-A58D-D5AE973D5FE2}" type="sibTrans" cxnId="{CEA505C2-230D-437E-BD83-195A00582AC7}">
      <dgm:prSet/>
      <dgm:spPr/>
      <dgm:t>
        <a:bodyPr/>
        <a:lstStyle/>
        <a:p>
          <a:endParaRPr lang="de-DE"/>
        </a:p>
      </dgm:t>
    </dgm:pt>
    <dgm:pt modelId="{85DCD5F0-D403-47CA-A358-2768291E66F0}">
      <dgm:prSet/>
      <dgm:spPr/>
      <dgm:t>
        <a:bodyPr/>
        <a:lstStyle/>
        <a:p>
          <a:endParaRPr lang="de-DE" b="1" dirty="0" smtClean="0">
            <a:latin typeface="Arial" pitchFamily="34" charset="0"/>
            <a:cs typeface="Arial" pitchFamily="34" charset="0"/>
          </a:endParaRPr>
        </a:p>
      </dgm:t>
    </dgm:pt>
    <dgm:pt modelId="{1E0EC74D-CE7A-4B05-B223-98A85E18AE41}" type="parTrans" cxnId="{C113A9AE-21C0-4716-AE35-B90AD2EE9A7F}">
      <dgm:prSet/>
      <dgm:spPr/>
      <dgm:t>
        <a:bodyPr/>
        <a:lstStyle/>
        <a:p>
          <a:endParaRPr lang="de-DE"/>
        </a:p>
      </dgm:t>
    </dgm:pt>
    <dgm:pt modelId="{7D0E8509-2CDC-4D22-BC31-786CFCC79C84}" type="sibTrans" cxnId="{C113A9AE-21C0-4716-AE35-B90AD2EE9A7F}">
      <dgm:prSet/>
      <dgm:spPr/>
      <dgm:t>
        <a:bodyPr/>
        <a:lstStyle/>
        <a:p>
          <a:endParaRPr lang="de-DE"/>
        </a:p>
      </dgm:t>
    </dgm:pt>
    <dgm:pt modelId="{E41AF4CA-F1F2-4FF3-B37C-9417AFB67700}">
      <dgm:prSet/>
      <dgm:spPr/>
      <dgm:t>
        <a:bodyPr/>
        <a:lstStyle/>
        <a:p>
          <a:endParaRPr lang="de-DE" b="1" dirty="0" smtClean="0">
            <a:latin typeface="Arial" pitchFamily="34" charset="0"/>
            <a:cs typeface="Arial" pitchFamily="34" charset="0"/>
          </a:endParaRPr>
        </a:p>
      </dgm:t>
    </dgm:pt>
    <dgm:pt modelId="{64B4F573-9FC4-4D66-B041-7A63102039FA}" type="parTrans" cxnId="{1F7E7450-CE8D-43A5-AA84-AEA61F2BF46A}">
      <dgm:prSet/>
      <dgm:spPr/>
      <dgm:t>
        <a:bodyPr/>
        <a:lstStyle/>
        <a:p>
          <a:endParaRPr lang="de-DE"/>
        </a:p>
      </dgm:t>
    </dgm:pt>
    <dgm:pt modelId="{4EAFE616-7C15-4C2C-8981-CF0E8C5F6E75}" type="sibTrans" cxnId="{1F7E7450-CE8D-43A5-AA84-AEA61F2BF46A}">
      <dgm:prSet/>
      <dgm:spPr/>
      <dgm:t>
        <a:bodyPr/>
        <a:lstStyle/>
        <a:p>
          <a:endParaRPr lang="de-DE"/>
        </a:p>
      </dgm:t>
    </dgm:pt>
    <dgm:pt modelId="{CAFD3C86-7406-4946-BD5D-652B6AE9DBFB}">
      <dgm:prSet/>
      <dgm:spPr/>
      <dgm:t>
        <a:bodyPr/>
        <a:lstStyle/>
        <a:p>
          <a:endParaRPr lang="de-DE" b="1" dirty="0" smtClean="0">
            <a:latin typeface="Arial" pitchFamily="34" charset="0"/>
            <a:cs typeface="Arial" pitchFamily="34" charset="0"/>
          </a:endParaRPr>
        </a:p>
      </dgm:t>
    </dgm:pt>
    <dgm:pt modelId="{5A03AE4A-62F8-4597-93AF-3588E23F5E7D}" type="parTrans" cxnId="{DEEADA50-3D73-4DCB-BD03-BAD3FD32293B}">
      <dgm:prSet/>
      <dgm:spPr/>
      <dgm:t>
        <a:bodyPr/>
        <a:lstStyle/>
        <a:p>
          <a:endParaRPr lang="de-DE"/>
        </a:p>
      </dgm:t>
    </dgm:pt>
    <dgm:pt modelId="{B34A6E55-B519-45BF-AE9D-6DE8D0ED095D}" type="sibTrans" cxnId="{DEEADA50-3D73-4DCB-BD03-BAD3FD32293B}">
      <dgm:prSet/>
      <dgm:spPr/>
      <dgm:t>
        <a:bodyPr/>
        <a:lstStyle/>
        <a:p>
          <a:endParaRPr lang="de-DE"/>
        </a:p>
      </dgm:t>
    </dgm:pt>
    <dgm:pt modelId="{73467642-C0D7-4061-A952-62B009896E85}">
      <dgm:prSet/>
      <dgm:spPr/>
      <dgm:t>
        <a:bodyPr/>
        <a:lstStyle/>
        <a:p>
          <a:endParaRPr lang="de-DE" b="1" dirty="0" smtClean="0">
            <a:latin typeface="Arial" pitchFamily="34" charset="0"/>
            <a:cs typeface="Arial" pitchFamily="34" charset="0"/>
          </a:endParaRPr>
        </a:p>
      </dgm:t>
    </dgm:pt>
    <dgm:pt modelId="{77F5B082-CE05-450A-83CB-869687A40522}" type="parTrans" cxnId="{CA76F193-5FBA-48AB-9076-E25C32BA6976}">
      <dgm:prSet/>
      <dgm:spPr/>
      <dgm:t>
        <a:bodyPr/>
        <a:lstStyle/>
        <a:p>
          <a:endParaRPr lang="de-DE"/>
        </a:p>
      </dgm:t>
    </dgm:pt>
    <dgm:pt modelId="{6C9B14E3-A831-4F16-B4B7-53C18F2CBE49}" type="sibTrans" cxnId="{CA76F193-5FBA-48AB-9076-E25C32BA6976}">
      <dgm:prSet/>
      <dgm:spPr/>
      <dgm:t>
        <a:bodyPr/>
        <a:lstStyle/>
        <a:p>
          <a:endParaRPr lang="de-DE"/>
        </a:p>
      </dgm:t>
    </dgm:pt>
    <dgm:pt modelId="{F6637A65-D106-48E7-A3F7-828B4ECBAFC7}">
      <dgm:prSet/>
      <dgm:spPr/>
      <dgm:t>
        <a:bodyPr/>
        <a:lstStyle/>
        <a:p>
          <a:endParaRPr lang="de-DE" b="1" dirty="0" smtClean="0">
            <a:latin typeface="Arial" pitchFamily="34" charset="0"/>
            <a:cs typeface="Arial" pitchFamily="34" charset="0"/>
          </a:endParaRPr>
        </a:p>
      </dgm:t>
    </dgm:pt>
    <dgm:pt modelId="{0F8DCC49-74FB-4BF4-B95E-BF0A8555E0E8}" type="parTrans" cxnId="{82BAD5A6-8581-4746-9C65-E71D406EC7AF}">
      <dgm:prSet/>
      <dgm:spPr/>
      <dgm:t>
        <a:bodyPr/>
        <a:lstStyle/>
        <a:p>
          <a:endParaRPr lang="de-DE"/>
        </a:p>
      </dgm:t>
    </dgm:pt>
    <dgm:pt modelId="{9E9056DE-9469-4559-BFA7-BE7B56B7555D}" type="sibTrans" cxnId="{82BAD5A6-8581-4746-9C65-E71D406EC7AF}">
      <dgm:prSet/>
      <dgm:spPr/>
      <dgm:t>
        <a:bodyPr/>
        <a:lstStyle/>
        <a:p>
          <a:endParaRPr lang="de-DE"/>
        </a:p>
      </dgm:t>
    </dgm:pt>
    <dgm:pt modelId="{084FE857-9437-4A94-BEC6-AFA71E4E0A68}">
      <dgm:prSet/>
      <dgm:spPr/>
      <dgm:t>
        <a:bodyPr/>
        <a:lstStyle/>
        <a:p>
          <a:endParaRPr lang="de-DE" b="1" dirty="0" smtClean="0">
            <a:latin typeface="Arial" pitchFamily="34" charset="0"/>
            <a:cs typeface="Arial" pitchFamily="34" charset="0"/>
          </a:endParaRPr>
        </a:p>
      </dgm:t>
    </dgm:pt>
    <dgm:pt modelId="{25E52808-730C-44B5-91C5-6E46F034D3E6}" type="parTrans" cxnId="{2ABEFB22-5A9C-4FB8-9FDB-2F15D1D8B8F7}">
      <dgm:prSet/>
      <dgm:spPr/>
      <dgm:t>
        <a:bodyPr/>
        <a:lstStyle/>
        <a:p>
          <a:endParaRPr lang="de-DE"/>
        </a:p>
      </dgm:t>
    </dgm:pt>
    <dgm:pt modelId="{952AE0D4-2FB9-4C6C-914D-366550F93F8E}" type="sibTrans" cxnId="{2ABEFB22-5A9C-4FB8-9FDB-2F15D1D8B8F7}">
      <dgm:prSet/>
      <dgm:spPr/>
      <dgm:t>
        <a:bodyPr/>
        <a:lstStyle/>
        <a:p>
          <a:endParaRPr lang="de-DE"/>
        </a:p>
      </dgm:t>
    </dgm:pt>
    <dgm:pt modelId="{31D59520-998F-4305-8DFA-EFD4A4995D49}" type="pres">
      <dgm:prSet presAssocID="{FA595B50-A116-44BF-BEA6-372C49C7C703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6275D59-6148-4BF5-8EED-4FC8B7A1EE88}" type="pres">
      <dgm:prSet presAssocID="{BD937F2B-CB3B-48C5-A2BC-A3396D4F633C}" presName="compositeNode" presStyleCnt="0">
        <dgm:presLayoutVars>
          <dgm:bulletEnabled val="1"/>
        </dgm:presLayoutVars>
      </dgm:prSet>
      <dgm:spPr/>
    </dgm:pt>
    <dgm:pt modelId="{7014A94D-27D3-49C8-BF20-3A4950DB7F4B}" type="pres">
      <dgm:prSet presAssocID="{BD937F2B-CB3B-48C5-A2BC-A3396D4F633C}" presName="image" presStyleLbl="fgImgPlace1" presStyleIdx="0" presStyleCnt="2" custScaleX="83640" custScaleY="8032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de-DE"/>
        </a:p>
      </dgm:t>
    </dgm:pt>
    <dgm:pt modelId="{F922410E-B710-42F2-B048-B408FEE05342}" type="pres">
      <dgm:prSet presAssocID="{BD937F2B-CB3B-48C5-A2BC-A3396D4F633C}" presName="childNode" presStyleLbl="node1" presStyleIdx="0" presStyleCnt="2" custScaleX="101588" custScaleY="10912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43F2807-0C6E-4208-A1DB-6CABBC1E0A47}" type="pres">
      <dgm:prSet presAssocID="{BD937F2B-CB3B-48C5-A2BC-A3396D4F633C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66F5B2A-D43B-4A4B-8A78-7DDD85F7A2E2}" type="pres">
      <dgm:prSet presAssocID="{4947DC21-205C-4ED4-896B-C2B22A9ED79D}" presName="sibTrans" presStyleCnt="0"/>
      <dgm:spPr/>
    </dgm:pt>
    <dgm:pt modelId="{A5DAE274-23A8-40BD-BA52-A740B4FC5ABA}" type="pres">
      <dgm:prSet presAssocID="{3E64D309-03C5-41D8-8C2B-57D282ECA9DE}" presName="compositeNode" presStyleCnt="0">
        <dgm:presLayoutVars>
          <dgm:bulletEnabled val="1"/>
        </dgm:presLayoutVars>
      </dgm:prSet>
      <dgm:spPr/>
    </dgm:pt>
    <dgm:pt modelId="{1112B1BF-A166-4C5A-9DC1-270B40D3A299}" type="pres">
      <dgm:prSet presAssocID="{3E64D309-03C5-41D8-8C2B-57D282ECA9DE}" presName="image" presStyleLbl="fgImgPlace1" presStyleIdx="1" presStyleCnt="2" custScaleX="82856" custScaleY="8295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de-DE"/>
        </a:p>
      </dgm:t>
    </dgm:pt>
    <dgm:pt modelId="{5C673B5D-E3F4-4C46-8941-296490ABB170}" type="pres">
      <dgm:prSet presAssocID="{3E64D309-03C5-41D8-8C2B-57D282ECA9DE}" presName="childNode" presStyleLbl="node1" presStyleIdx="1" presStyleCnt="2" custScaleX="105338" custScaleY="10798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997717F-5207-44B8-BB00-83E73256B141}" type="pres">
      <dgm:prSet presAssocID="{3E64D309-03C5-41D8-8C2B-57D282ECA9DE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22FBD64-D40C-4413-B68D-18687814D294}" type="presOf" srcId="{E60D2696-F3BF-47C2-B5C0-2640741C2AC7}" destId="{F922410E-B710-42F2-B048-B408FEE05342}" srcOrd="0" destOrd="1" presId="urn:microsoft.com/office/officeart/2005/8/layout/hList2"/>
    <dgm:cxn modelId="{45F40FE8-3EAD-4B4B-9B78-8451BA380C62}" type="presOf" srcId="{25D72B0E-06B4-4D21-9A84-C1BC93A0EE1E}" destId="{F922410E-B710-42F2-B048-B408FEE05342}" srcOrd="0" destOrd="14" presId="urn:microsoft.com/office/officeart/2005/8/layout/hList2"/>
    <dgm:cxn modelId="{82BAD5A6-8581-4746-9C65-E71D406EC7AF}" srcId="{3E64D309-03C5-41D8-8C2B-57D282ECA9DE}" destId="{F6637A65-D106-48E7-A3F7-828B4ECBAFC7}" srcOrd="9" destOrd="0" parTransId="{0F8DCC49-74FB-4BF4-B95E-BF0A8555E0E8}" sibTransId="{9E9056DE-9469-4559-BFA7-BE7B56B7555D}"/>
    <dgm:cxn modelId="{71A0B04C-2AF4-4B83-ADDF-9F245255BE3E}" srcId="{3E64D309-03C5-41D8-8C2B-57D282ECA9DE}" destId="{81F1EB68-8EAD-43F1-8B58-A5340E7852B0}" srcOrd="0" destOrd="0" parTransId="{EF3A582E-83C1-4CE5-A72C-33D1AB65B43B}" sibTransId="{E5BCBC92-2AFC-42B1-BE0E-DEC61D1124A4}"/>
    <dgm:cxn modelId="{A1CE0C6B-E98F-484B-8199-FCE5680B1E16}" srcId="{BD937F2B-CB3B-48C5-A2BC-A3396D4F633C}" destId="{25D72B0E-06B4-4D21-9A84-C1BC93A0EE1E}" srcOrd="14" destOrd="0" parTransId="{E8363177-DBC8-430E-AD58-4E25ACC1957A}" sibTransId="{0954570A-A47A-45C5-851A-D1AFA87DF129}"/>
    <dgm:cxn modelId="{5366513C-3606-4B2B-AE20-E5464B812B32}" type="presOf" srcId="{BDE1022B-B1C4-44F9-BCE5-B5F22D7D0144}" destId="{F922410E-B710-42F2-B048-B408FEE05342}" srcOrd="0" destOrd="0" presId="urn:microsoft.com/office/officeart/2005/8/layout/hList2"/>
    <dgm:cxn modelId="{F6FC2C17-D8EB-4373-AD72-FC296F0AD20F}" srcId="{3E64D309-03C5-41D8-8C2B-57D282ECA9DE}" destId="{EDEA5A46-B32A-4DFE-ABDE-9A51DC7EA187}" srcOrd="12" destOrd="0" parTransId="{AAD35232-46E0-4B3E-A393-79DB4BED5C8A}" sibTransId="{6F8653F0-8ACD-4B34-8393-0965D0CD803B}"/>
    <dgm:cxn modelId="{6D69FCFB-5C53-4D2A-8C60-B957DBD6E9A8}" srcId="{BD937F2B-CB3B-48C5-A2BC-A3396D4F633C}" destId="{1F3A4753-9E5B-4982-8BA3-7D369746C3A6}" srcOrd="6" destOrd="0" parTransId="{6338F1E4-85D2-4503-9FD3-D0912BEA6626}" sibTransId="{F04E8A80-3056-47B0-BC06-748B16199E9B}"/>
    <dgm:cxn modelId="{30811D8C-4E9A-4052-823D-737BF4920582}" type="presOf" srcId="{C83870E0-7E91-4EB6-A0EA-0E7F400C6DDD}" destId="{F922410E-B710-42F2-B048-B408FEE05342}" srcOrd="0" destOrd="3" presId="urn:microsoft.com/office/officeart/2005/8/layout/hList2"/>
    <dgm:cxn modelId="{901DDC9D-B199-4B70-B81C-323C9D2D0C92}" type="presOf" srcId="{1281ABA7-57A7-4066-81ED-28765AC7576A}" destId="{F922410E-B710-42F2-B048-B408FEE05342}" srcOrd="0" destOrd="9" presId="urn:microsoft.com/office/officeart/2005/8/layout/hList2"/>
    <dgm:cxn modelId="{9370F50A-B662-4BD0-B344-7D8935FFA48B}" srcId="{3E64D309-03C5-41D8-8C2B-57D282ECA9DE}" destId="{AF2A71C8-99A6-4647-9722-E67E69CD9592}" srcOrd="10" destOrd="0" parTransId="{E0AE9CAD-1F66-4669-897B-ACBBC2A29246}" sibTransId="{4242F805-9FB4-444D-A447-57BC6B40EE6B}"/>
    <dgm:cxn modelId="{CF705156-9125-40EE-BE54-1CF938864812}" type="presOf" srcId="{F6637A65-D106-48E7-A3F7-828B4ECBAFC7}" destId="{5C673B5D-E3F4-4C46-8941-296490ABB170}" srcOrd="0" destOrd="9" presId="urn:microsoft.com/office/officeart/2005/8/layout/hList2"/>
    <dgm:cxn modelId="{24211789-C90F-4C7B-B68F-35E047F8EA5A}" type="presOf" srcId="{D1DDEA85-0A14-4BBE-963D-17815987D073}" destId="{5C673B5D-E3F4-4C46-8941-296490ABB170}" srcOrd="0" destOrd="6" presId="urn:microsoft.com/office/officeart/2005/8/layout/hList2"/>
    <dgm:cxn modelId="{BCB3117E-17A9-4279-B8E7-CE8A7BBACF5B}" type="presOf" srcId="{FA595B50-A116-44BF-BEA6-372C49C7C703}" destId="{31D59520-998F-4305-8DFA-EFD4A4995D49}" srcOrd="0" destOrd="0" presId="urn:microsoft.com/office/officeart/2005/8/layout/hList2"/>
    <dgm:cxn modelId="{8F04934D-A27F-4001-9846-937CA5DFC6AB}" srcId="{3E64D309-03C5-41D8-8C2B-57D282ECA9DE}" destId="{10DCD043-528E-4D11-91B6-7A405914B71A}" srcOrd="4" destOrd="0" parTransId="{65A769E8-3BFA-4CF1-8B3C-101950D78C45}" sibTransId="{4AF4019B-6BC7-4680-B56D-234097DA1591}"/>
    <dgm:cxn modelId="{47FACD6F-E3FC-4785-8848-1256BD82A40D}" srcId="{BD937F2B-CB3B-48C5-A2BC-A3396D4F633C}" destId="{C83870E0-7E91-4EB6-A0EA-0E7F400C6DDD}" srcOrd="3" destOrd="0" parTransId="{8F409433-C988-4CD8-A6C2-F3D829D709AC}" sibTransId="{73855168-62D0-415F-9F05-1A9D2A71C712}"/>
    <dgm:cxn modelId="{6354F964-312E-4F9E-9D51-41B776CE2DA9}" type="presOf" srcId="{AF2A71C8-99A6-4647-9722-E67E69CD9592}" destId="{5C673B5D-E3F4-4C46-8941-296490ABB170}" srcOrd="0" destOrd="10" presId="urn:microsoft.com/office/officeart/2005/8/layout/hList2"/>
    <dgm:cxn modelId="{571A3214-F2F1-4D1E-A46D-7A90F41B68D2}" srcId="{BD937F2B-CB3B-48C5-A2BC-A3396D4F633C}" destId="{025FFCBF-C4C7-40A4-A453-1CE1E954D518}" srcOrd="5" destOrd="0" parTransId="{5202AF0C-98CB-46F4-A03B-A04E9E8A613D}" sibTransId="{DF8297AC-3A2E-42E2-9D59-7B59B25E8702}"/>
    <dgm:cxn modelId="{2D516478-CFDC-4EB3-8BD0-4CC5C55CAFE1}" srcId="{3E64D309-03C5-41D8-8C2B-57D282ECA9DE}" destId="{ACF6771C-A01C-446B-BAC7-7D99FE87561E}" srcOrd="8" destOrd="0" parTransId="{FDBEEB8E-632B-46F1-A9A3-873A897422BE}" sibTransId="{54067414-8FA3-4207-AA6C-57F8D4118B01}"/>
    <dgm:cxn modelId="{733B43D5-EA34-4A2D-BA3E-D4B5108B9311}" type="presOf" srcId="{DCED6254-8391-4117-B888-A484279D46F4}" destId="{F922410E-B710-42F2-B048-B408FEE05342}" srcOrd="0" destOrd="7" presId="urn:microsoft.com/office/officeart/2005/8/layout/hList2"/>
    <dgm:cxn modelId="{1F7E7450-CE8D-43A5-AA84-AEA61F2BF46A}" srcId="{3E64D309-03C5-41D8-8C2B-57D282ECA9DE}" destId="{E41AF4CA-F1F2-4FF3-B37C-9417AFB67700}" srcOrd="3" destOrd="0" parTransId="{64B4F573-9FC4-4D66-B041-7A63102039FA}" sibTransId="{4EAFE616-7C15-4C2C-8981-CF0E8C5F6E75}"/>
    <dgm:cxn modelId="{90A9139D-2809-4CE5-905F-3BBD2C2B7A81}" srcId="{3E64D309-03C5-41D8-8C2B-57D282ECA9DE}" destId="{849FD5FB-88D5-4020-8DC4-4B82DF259155}" srcOrd="2" destOrd="0" parTransId="{C1C4E2D3-EF21-4729-B1EF-7051E2F62C43}" sibTransId="{BC46BF88-65BE-4F7F-9BF8-FC1AD3810FBA}"/>
    <dgm:cxn modelId="{868E8C82-3094-482D-A6AC-C457243B93D5}" srcId="{3E64D309-03C5-41D8-8C2B-57D282ECA9DE}" destId="{D1DDEA85-0A14-4BBE-963D-17815987D073}" srcOrd="6" destOrd="0" parTransId="{F82EB590-3711-4A2B-B88A-953354D75B7B}" sibTransId="{C446684E-6DED-46D5-B35B-641728CEBE72}"/>
    <dgm:cxn modelId="{84EA5638-9762-4701-A348-82992B8CE3B7}" type="presOf" srcId="{40C57C5B-374D-423A-B457-17B3A1324260}" destId="{F922410E-B710-42F2-B048-B408FEE05342}" srcOrd="0" destOrd="4" presId="urn:microsoft.com/office/officeart/2005/8/layout/hList2"/>
    <dgm:cxn modelId="{7B2E6A50-B665-4FFA-85FE-42946F7A67CF}" type="presOf" srcId="{EDEA5A46-B32A-4DFE-ABDE-9A51DC7EA187}" destId="{5C673B5D-E3F4-4C46-8941-296490ABB170}" srcOrd="0" destOrd="12" presId="urn:microsoft.com/office/officeart/2005/8/layout/hList2"/>
    <dgm:cxn modelId="{F56132BF-CFA1-40EC-AB32-2998975B2E49}" srcId="{BD937F2B-CB3B-48C5-A2BC-A3396D4F633C}" destId="{5010ABD0-93DD-4EEF-B60D-A63A043B6B9F}" srcOrd="2" destOrd="0" parTransId="{27870808-5B79-42E5-8EBE-2FD8FCB60511}" sibTransId="{3AEC9C85-FC62-41E4-A1C1-E9614ABC669B}"/>
    <dgm:cxn modelId="{176683C6-E894-46C9-8E94-A9EB3D4A2F2B}" type="presOf" srcId="{E9E20E6A-5EF0-48E6-A786-C9DC19C3D12C}" destId="{F922410E-B710-42F2-B048-B408FEE05342}" srcOrd="0" destOrd="12" presId="urn:microsoft.com/office/officeart/2005/8/layout/hList2"/>
    <dgm:cxn modelId="{A462359B-79E4-4ED6-AD67-2CDC68900BD4}" srcId="{BD937F2B-CB3B-48C5-A2BC-A3396D4F633C}" destId="{E60D2696-F3BF-47C2-B5C0-2640741C2AC7}" srcOrd="1" destOrd="0" parTransId="{96960E0B-0157-41E9-AB0E-CE06DE58E71D}" sibTransId="{F8BB5B60-5A20-450F-9FAA-D9C45A962CB2}"/>
    <dgm:cxn modelId="{DEEADA50-3D73-4DCB-BD03-BAD3FD32293B}" srcId="{3E64D309-03C5-41D8-8C2B-57D282ECA9DE}" destId="{CAFD3C86-7406-4946-BD5D-652B6AE9DBFB}" srcOrd="5" destOrd="0" parTransId="{5A03AE4A-62F8-4597-93AF-3588E23F5E7D}" sibTransId="{B34A6E55-B519-45BF-AE9D-6DE8D0ED095D}"/>
    <dgm:cxn modelId="{488CEC07-0662-483D-8923-B3433CC0715D}" type="presOf" srcId="{73467642-C0D7-4061-A952-62B009896E85}" destId="{5C673B5D-E3F4-4C46-8941-296490ABB170}" srcOrd="0" destOrd="7" presId="urn:microsoft.com/office/officeart/2005/8/layout/hList2"/>
    <dgm:cxn modelId="{9D2225BC-7008-4BCD-99A8-7A4FCB130A24}" type="presOf" srcId="{BD937F2B-CB3B-48C5-A2BC-A3396D4F633C}" destId="{243F2807-0C6E-4208-A1DB-6CABBC1E0A47}" srcOrd="0" destOrd="0" presId="urn:microsoft.com/office/officeart/2005/8/layout/hList2"/>
    <dgm:cxn modelId="{CA76F193-5FBA-48AB-9076-E25C32BA6976}" srcId="{3E64D309-03C5-41D8-8C2B-57D282ECA9DE}" destId="{73467642-C0D7-4061-A952-62B009896E85}" srcOrd="7" destOrd="0" parTransId="{77F5B082-CE05-450A-83CB-869687A40522}" sibTransId="{6C9B14E3-A831-4F16-B4B7-53C18F2CBE49}"/>
    <dgm:cxn modelId="{70E592BB-E4BE-40EF-8E82-C3EC429D60E4}" type="presOf" srcId="{81F1EB68-8EAD-43F1-8B58-A5340E7852B0}" destId="{5C673B5D-E3F4-4C46-8941-296490ABB170}" srcOrd="0" destOrd="0" presId="urn:microsoft.com/office/officeart/2005/8/layout/hList2"/>
    <dgm:cxn modelId="{2C7F285F-82DF-4CF8-A0AE-6EF6ACFBCE0C}" type="presOf" srcId="{ACF6771C-A01C-446B-BAC7-7D99FE87561E}" destId="{5C673B5D-E3F4-4C46-8941-296490ABB170}" srcOrd="0" destOrd="8" presId="urn:microsoft.com/office/officeart/2005/8/layout/hList2"/>
    <dgm:cxn modelId="{B5F3FBFC-6D86-470B-8EAF-F8C33420D635}" type="presOf" srcId="{CAFD3C86-7406-4946-BD5D-652B6AE9DBFB}" destId="{5C673B5D-E3F4-4C46-8941-296490ABB170}" srcOrd="0" destOrd="5" presId="urn:microsoft.com/office/officeart/2005/8/layout/hList2"/>
    <dgm:cxn modelId="{77C9E923-735F-46D8-A07C-5524336EA124}" type="presOf" srcId="{849FD5FB-88D5-4020-8DC4-4B82DF259155}" destId="{5C673B5D-E3F4-4C46-8941-296490ABB170}" srcOrd="0" destOrd="2" presId="urn:microsoft.com/office/officeart/2005/8/layout/hList2"/>
    <dgm:cxn modelId="{A9470672-3265-482E-906C-3DF268FB3B9B}" type="presOf" srcId="{61444CA7-F8DB-451A-8EAC-B6FAC45C48D8}" destId="{F922410E-B710-42F2-B048-B408FEE05342}" srcOrd="0" destOrd="10" presId="urn:microsoft.com/office/officeart/2005/8/layout/hList2"/>
    <dgm:cxn modelId="{3A3DDC3E-3CDA-4507-A4CE-F48C31BF57E8}" srcId="{BD937F2B-CB3B-48C5-A2BC-A3396D4F633C}" destId="{E9E20E6A-5EF0-48E6-A786-C9DC19C3D12C}" srcOrd="12" destOrd="0" parTransId="{B4506BA5-C70F-42BB-AC01-0A35FFFF7C87}" sibTransId="{3A9321EE-52D5-427E-9391-475EAC1BF068}"/>
    <dgm:cxn modelId="{2ABEFB22-5A9C-4FB8-9FDB-2F15D1D8B8F7}" srcId="{3E64D309-03C5-41D8-8C2B-57D282ECA9DE}" destId="{084FE857-9437-4A94-BEC6-AFA71E4E0A68}" srcOrd="11" destOrd="0" parTransId="{25E52808-730C-44B5-91C5-6E46F034D3E6}" sibTransId="{952AE0D4-2FB9-4C6C-914D-366550F93F8E}"/>
    <dgm:cxn modelId="{C113A9AE-21C0-4716-AE35-B90AD2EE9A7F}" srcId="{3E64D309-03C5-41D8-8C2B-57D282ECA9DE}" destId="{85DCD5F0-D403-47CA-A358-2768291E66F0}" srcOrd="1" destOrd="0" parTransId="{1E0EC74D-CE7A-4B05-B223-98A85E18AE41}" sibTransId="{7D0E8509-2CDC-4D22-BC31-786CFCC79C84}"/>
    <dgm:cxn modelId="{6C040083-02DE-4080-9AD3-0DDB3D71E85D}" srcId="{FA595B50-A116-44BF-BEA6-372C49C7C703}" destId="{3E64D309-03C5-41D8-8C2B-57D282ECA9DE}" srcOrd="1" destOrd="0" parTransId="{CB5FD5D9-1BF0-4AA0-A27A-494F516D50E0}" sibTransId="{36E3AAFB-28BF-4CD9-B55E-D619DFA7881C}"/>
    <dgm:cxn modelId="{95D564A8-76CD-422F-AB21-60B1DA63C89C}" type="presOf" srcId="{1F3A4753-9E5B-4982-8BA3-7D369746C3A6}" destId="{F922410E-B710-42F2-B048-B408FEE05342}" srcOrd="0" destOrd="6" presId="urn:microsoft.com/office/officeart/2005/8/layout/hList2"/>
    <dgm:cxn modelId="{EE9888A0-228E-4B0F-A238-2279ECDC9372}" srcId="{BD937F2B-CB3B-48C5-A2BC-A3396D4F633C}" destId="{716EB01A-FAFA-45FE-B8CD-F3F0294318A5}" srcOrd="11" destOrd="0" parTransId="{5F56AE67-C5C3-49A1-9353-F78C953ADBC9}" sibTransId="{9F6DAC2B-BF5F-4D71-BFEC-FE8354F2F956}"/>
    <dgm:cxn modelId="{76E07B68-43E1-47AC-8636-79E1540ECE0A}" srcId="{BD937F2B-CB3B-48C5-A2BC-A3396D4F633C}" destId="{1281ABA7-57A7-4066-81ED-28765AC7576A}" srcOrd="9" destOrd="0" parTransId="{1A690132-34B6-4290-9281-59AE1CC5B89A}" sibTransId="{663BA3AE-C746-42CE-96F7-DC1C21A1854F}"/>
    <dgm:cxn modelId="{D9B5FCA3-829D-445D-AB66-F2341E195981}" type="presOf" srcId="{025FFCBF-C4C7-40A4-A453-1CE1E954D518}" destId="{F922410E-B710-42F2-B048-B408FEE05342}" srcOrd="0" destOrd="5" presId="urn:microsoft.com/office/officeart/2005/8/layout/hList2"/>
    <dgm:cxn modelId="{78F0E33D-289C-45F6-B8A5-2EAD9AF9376E}" type="presOf" srcId="{85DCD5F0-D403-47CA-A358-2768291E66F0}" destId="{5C673B5D-E3F4-4C46-8941-296490ABB170}" srcOrd="0" destOrd="1" presId="urn:microsoft.com/office/officeart/2005/8/layout/hList2"/>
    <dgm:cxn modelId="{CEA505C2-230D-437E-BD83-195A00582AC7}" srcId="{BD937F2B-CB3B-48C5-A2BC-A3396D4F633C}" destId="{923BE54F-FB0A-49D7-91DB-89F70D2CEEC7}" srcOrd="13" destOrd="0" parTransId="{18F3D04E-691B-4A25-B768-CB02632BA339}" sibTransId="{DF82E215-C33B-4FC6-A58D-D5AE973D5FE2}"/>
    <dgm:cxn modelId="{0094BB25-65FA-4CF7-AE59-BD6808B64DBF}" type="presOf" srcId="{E41AF4CA-F1F2-4FF3-B37C-9417AFB67700}" destId="{5C673B5D-E3F4-4C46-8941-296490ABB170}" srcOrd="0" destOrd="3" presId="urn:microsoft.com/office/officeart/2005/8/layout/hList2"/>
    <dgm:cxn modelId="{CDD72959-9D3B-45C4-8272-6E95B7173A75}" srcId="{BD937F2B-CB3B-48C5-A2BC-A3396D4F633C}" destId="{3AE84A73-453E-4DCD-AC74-91B656840179}" srcOrd="8" destOrd="0" parTransId="{96052C39-9ACB-4534-B801-3EF02040940F}" sibTransId="{5E13F8EA-7C77-4539-83CE-638E90818467}"/>
    <dgm:cxn modelId="{C00EE8CA-B84B-4F50-9F20-D6FED8063FC2}" type="presOf" srcId="{084FE857-9437-4A94-BEC6-AFA71E4E0A68}" destId="{5C673B5D-E3F4-4C46-8941-296490ABB170}" srcOrd="0" destOrd="11" presId="urn:microsoft.com/office/officeart/2005/8/layout/hList2"/>
    <dgm:cxn modelId="{33F51243-E92F-4497-80C0-E60EA26DAB09}" type="presOf" srcId="{923BE54F-FB0A-49D7-91DB-89F70D2CEEC7}" destId="{F922410E-B710-42F2-B048-B408FEE05342}" srcOrd="0" destOrd="13" presId="urn:microsoft.com/office/officeart/2005/8/layout/hList2"/>
    <dgm:cxn modelId="{88BA1F88-945F-4B3A-87F0-A1FBD4FCCFB8}" type="presOf" srcId="{5010ABD0-93DD-4EEF-B60D-A63A043B6B9F}" destId="{F922410E-B710-42F2-B048-B408FEE05342}" srcOrd="0" destOrd="2" presId="urn:microsoft.com/office/officeart/2005/8/layout/hList2"/>
    <dgm:cxn modelId="{5FEDC0E9-0FC2-4C25-BA45-7DB4747BDBE0}" srcId="{FA595B50-A116-44BF-BEA6-372C49C7C703}" destId="{BD937F2B-CB3B-48C5-A2BC-A3396D4F633C}" srcOrd="0" destOrd="0" parTransId="{75E6419A-9ABF-4E73-BC88-75DF2FB35CCB}" sibTransId="{4947DC21-205C-4ED4-896B-C2B22A9ED79D}"/>
    <dgm:cxn modelId="{6B004F55-F82E-4522-ACEE-6ED50CA4AE2D}" type="presOf" srcId="{716EB01A-FAFA-45FE-B8CD-F3F0294318A5}" destId="{F922410E-B710-42F2-B048-B408FEE05342}" srcOrd="0" destOrd="11" presId="urn:microsoft.com/office/officeart/2005/8/layout/hList2"/>
    <dgm:cxn modelId="{0F4798A1-217A-4508-A97F-2CF5E18E994D}" srcId="{BD937F2B-CB3B-48C5-A2BC-A3396D4F633C}" destId="{DCED6254-8391-4117-B888-A484279D46F4}" srcOrd="7" destOrd="0" parTransId="{5EE8A361-3C25-4722-999D-B5CBF7C1195B}" sibTransId="{8B9A911C-ED03-4BA0-82D8-29ECB0DF1548}"/>
    <dgm:cxn modelId="{C278E84D-A23C-4E80-8224-AFF8521D231A}" srcId="{BD937F2B-CB3B-48C5-A2BC-A3396D4F633C}" destId="{40C57C5B-374D-423A-B457-17B3A1324260}" srcOrd="4" destOrd="0" parTransId="{D525BBD8-5051-4A48-ADC8-475BEA107C8F}" sibTransId="{230DAF58-1D56-4291-A2F8-73731592509A}"/>
    <dgm:cxn modelId="{D16467CD-6A9A-46F7-8611-60E4B4239E36}" type="presOf" srcId="{10DCD043-528E-4D11-91B6-7A405914B71A}" destId="{5C673B5D-E3F4-4C46-8941-296490ABB170}" srcOrd="0" destOrd="4" presId="urn:microsoft.com/office/officeart/2005/8/layout/hList2"/>
    <dgm:cxn modelId="{10166353-D705-47D4-BC6B-60BFDC1585C0}" type="presOf" srcId="{3AE84A73-453E-4DCD-AC74-91B656840179}" destId="{F922410E-B710-42F2-B048-B408FEE05342}" srcOrd="0" destOrd="8" presId="urn:microsoft.com/office/officeart/2005/8/layout/hList2"/>
    <dgm:cxn modelId="{FCF8D57D-E078-4141-BEA9-454DE91D0480}" type="presOf" srcId="{3E64D309-03C5-41D8-8C2B-57D282ECA9DE}" destId="{F997717F-5207-44B8-BB00-83E73256B141}" srcOrd="0" destOrd="0" presId="urn:microsoft.com/office/officeart/2005/8/layout/hList2"/>
    <dgm:cxn modelId="{FDE09467-E4B2-4908-8F65-5B68D2BF1D1F}" srcId="{BD937F2B-CB3B-48C5-A2BC-A3396D4F633C}" destId="{BDE1022B-B1C4-44F9-BCE5-B5F22D7D0144}" srcOrd="0" destOrd="0" parTransId="{836D3724-85F2-40F1-95AE-DFAE6A34F78F}" sibTransId="{5466EF52-7AC0-49DD-9E32-4280B95FDC6B}"/>
    <dgm:cxn modelId="{F51C7F51-29C4-47E4-921D-B5F52D4C2FA5}" srcId="{BD937F2B-CB3B-48C5-A2BC-A3396D4F633C}" destId="{61444CA7-F8DB-451A-8EAC-B6FAC45C48D8}" srcOrd="10" destOrd="0" parTransId="{B0F496B1-6E50-457B-9151-1B84EEBF3FF0}" sibTransId="{82831420-2BFC-4DBE-861A-1E04E70A547A}"/>
    <dgm:cxn modelId="{51980F98-8AF1-4C0A-A1D8-3C9670246233}" type="presParOf" srcId="{31D59520-998F-4305-8DFA-EFD4A4995D49}" destId="{56275D59-6148-4BF5-8EED-4FC8B7A1EE88}" srcOrd="0" destOrd="0" presId="urn:microsoft.com/office/officeart/2005/8/layout/hList2"/>
    <dgm:cxn modelId="{0D20E77C-870D-4D8E-B622-37DD0C166738}" type="presParOf" srcId="{56275D59-6148-4BF5-8EED-4FC8B7A1EE88}" destId="{7014A94D-27D3-49C8-BF20-3A4950DB7F4B}" srcOrd="0" destOrd="0" presId="urn:microsoft.com/office/officeart/2005/8/layout/hList2"/>
    <dgm:cxn modelId="{8FCA2A87-F9B3-4231-8D79-9A358D2D01F6}" type="presParOf" srcId="{56275D59-6148-4BF5-8EED-4FC8B7A1EE88}" destId="{F922410E-B710-42F2-B048-B408FEE05342}" srcOrd="1" destOrd="0" presId="urn:microsoft.com/office/officeart/2005/8/layout/hList2"/>
    <dgm:cxn modelId="{BD9EB286-79CB-4F5C-9D22-D734595B3D52}" type="presParOf" srcId="{56275D59-6148-4BF5-8EED-4FC8B7A1EE88}" destId="{243F2807-0C6E-4208-A1DB-6CABBC1E0A47}" srcOrd="2" destOrd="0" presId="urn:microsoft.com/office/officeart/2005/8/layout/hList2"/>
    <dgm:cxn modelId="{362FC038-9B17-461D-AC05-6748DDF67C65}" type="presParOf" srcId="{31D59520-998F-4305-8DFA-EFD4A4995D49}" destId="{366F5B2A-D43B-4A4B-8A78-7DDD85F7A2E2}" srcOrd="1" destOrd="0" presId="urn:microsoft.com/office/officeart/2005/8/layout/hList2"/>
    <dgm:cxn modelId="{45E7BC2C-33C9-4914-979E-EFF22D6DCD8B}" type="presParOf" srcId="{31D59520-998F-4305-8DFA-EFD4A4995D49}" destId="{A5DAE274-23A8-40BD-BA52-A740B4FC5ABA}" srcOrd="2" destOrd="0" presId="urn:microsoft.com/office/officeart/2005/8/layout/hList2"/>
    <dgm:cxn modelId="{605A0C21-2298-4E0A-8A6E-85C1567D4507}" type="presParOf" srcId="{A5DAE274-23A8-40BD-BA52-A740B4FC5ABA}" destId="{1112B1BF-A166-4C5A-9DC1-270B40D3A299}" srcOrd="0" destOrd="0" presId="urn:microsoft.com/office/officeart/2005/8/layout/hList2"/>
    <dgm:cxn modelId="{7508C3D0-10E1-494A-BF6C-ABE045C55707}" type="presParOf" srcId="{A5DAE274-23A8-40BD-BA52-A740B4FC5ABA}" destId="{5C673B5D-E3F4-4C46-8941-296490ABB170}" srcOrd="1" destOrd="0" presId="urn:microsoft.com/office/officeart/2005/8/layout/hList2"/>
    <dgm:cxn modelId="{AEEAA117-3BAF-4A2B-8A0C-53A2B00603DB}" type="presParOf" srcId="{A5DAE274-23A8-40BD-BA52-A740B4FC5ABA}" destId="{F997717F-5207-44B8-BB00-83E73256B14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595B50-A116-44BF-BEA6-372C49C7C703}" type="doc">
      <dgm:prSet loTypeId="urn:microsoft.com/office/officeart/2005/8/layout/hList2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BD937F2B-CB3B-48C5-A2BC-A3396D4F633C}">
      <dgm:prSet phldrT="[Text]"/>
      <dgm:spPr/>
      <dgm:t>
        <a:bodyPr/>
        <a:lstStyle/>
        <a:p>
          <a:r>
            <a: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Gebäude</a:t>
          </a:r>
          <a:endParaRPr lang="de-DE" b="1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5E6419A-9ABF-4E73-BC88-75DF2FB35CCB}" type="parTrans" cxnId="{5FEDC0E9-0FC2-4C25-BA45-7DB4747BDBE0}">
      <dgm:prSet/>
      <dgm:spPr/>
      <dgm:t>
        <a:bodyPr/>
        <a:lstStyle/>
        <a:p>
          <a:endParaRPr lang="de-DE"/>
        </a:p>
      </dgm:t>
    </dgm:pt>
    <dgm:pt modelId="{4947DC21-205C-4ED4-896B-C2B22A9ED79D}" type="sibTrans" cxnId="{5FEDC0E9-0FC2-4C25-BA45-7DB4747BDBE0}">
      <dgm:prSet/>
      <dgm:spPr/>
      <dgm:t>
        <a:bodyPr/>
        <a:lstStyle/>
        <a:p>
          <a:endParaRPr lang="de-DE"/>
        </a:p>
      </dgm:t>
    </dgm:pt>
    <dgm:pt modelId="{3E64D309-03C5-41D8-8C2B-57D282ECA9DE}">
      <dgm:prSet phldrT="[Text]"/>
      <dgm:spPr/>
      <dgm:t>
        <a:bodyPr/>
        <a:lstStyle/>
        <a:p>
          <a:r>
            <a: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Anlagentechnik</a:t>
          </a:r>
          <a:endParaRPr lang="de-DE" b="1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B5FD5D9-1BF0-4AA0-A27A-494F516D50E0}" type="parTrans" cxnId="{6C040083-02DE-4080-9AD3-0DDB3D71E85D}">
      <dgm:prSet/>
      <dgm:spPr/>
      <dgm:t>
        <a:bodyPr/>
        <a:lstStyle/>
        <a:p>
          <a:endParaRPr lang="de-DE"/>
        </a:p>
      </dgm:t>
    </dgm:pt>
    <dgm:pt modelId="{36E3AAFB-28BF-4CD9-B55E-D619DFA7881C}" type="sibTrans" cxnId="{6C040083-02DE-4080-9AD3-0DDB3D71E85D}">
      <dgm:prSet/>
      <dgm:spPr/>
      <dgm:t>
        <a:bodyPr/>
        <a:lstStyle/>
        <a:p>
          <a:endParaRPr lang="de-DE"/>
        </a:p>
      </dgm:t>
    </dgm:pt>
    <dgm:pt modelId="{81F1EB68-8EAD-43F1-8B58-A5340E7852B0}">
      <dgm:prSet phldrT="[Text]"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Detaillierte Festlegung der Anlagenkomponenten für Heizung, WW und Lüftung</a:t>
          </a:r>
          <a:endParaRPr lang="de-DE" sz="1300" dirty="0">
            <a:latin typeface="Arial" pitchFamily="34" charset="0"/>
            <a:cs typeface="Arial" pitchFamily="34" charset="0"/>
          </a:endParaRPr>
        </a:p>
      </dgm:t>
    </dgm:pt>
    <dgm:pt modelId="{EF3A582E-83C1-4CE5-A72C-33D1AB65B43B}" type="parTrans" cxnId="{71A0B04C-2AF4-4B83-ADDF-9F245255BE3E}">
      <dgm:prSet/>
      <dgm:spPr/>
      <dgm:t>
        <a:bodyPr/>
        <a:lstStyle/>
        <a:p>
          <a:endParaRPr lang="de-DE"/>
        </a:p>
      </dgm:t>
    </dgm:pt>
    <dgm:pt modelId="{E5BCBC92-2AFC-42B1-BE0E-DEC61D1124A4}" type="sibTrans" cxnId="{71A0B04C-2AF4-4B83-ADDF-9F245255BE3E}">
      <dgm:prSet/>
      <dgm:spPr/>
      <dgm:t>
        <a:bodyPr/>
        <a:lstStyle/>
        <a:p>
          <a:endParaRPr lang="de-DE"/>
        </a:p>
      </dgm:t>
    </dgm:pt>
    <dgm:pt modelId="{BDE1022B-B1C4-44F9-BCE5-B5F22D7D0144}">
      <dgm:prSet phldrT="[Text]" custT="1"/>
      <dgm:spPr/>
      <dgm:t>
        <a:bodyPr/>
        <a:lstStyle/>
        <a:p>
          <a:endParaRPr lang="de-DE" sz="1300" dirty="0">
            <a:solidFill>
              <a:schemeClr val="bg1">
                <a:lumMod val="9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36D3724-85F2-40F1-95AE-DFAE6A34F78F}" type="parTrans" cxnId="{FDE09467-E4B2-4908-8F65-5B68D2BF1D1F}">
      <dgm:prSet/>
      <dgm:spPr/>
      <dgm:t>
        <a:bodyPr/>
        <a:lstStyle/>
        <a:p>
          <a:endParaRPr lang="de-DE"/>
        </a:p>
      </dgm:t>
    </dgm:pt>
    <dgm:pt modelId="{5466EF52-7AC0-49DD-9E32-4280B95FDC6B}" type="sibTrans" cxnId="{FDE09467-E4B2-4908-8F65-5B68D2BF1D1F}">
      <dgm:prSet/>
      <dgm:spPr/>
      <dgm:t>
        <a:bodyPr/>
        <a:lstStyle/>
        <a:p>
          <a:endParaRPr lang="de-DE"/>
        </a:p>
      </dgm:t>
    </dgm:pt>
    <dgm:pt modelId="{AA65A65C-16DA-4C67-812C-1DDD8D5B6061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Grundrisse, Schnitte, Lageplan</a:t>
          </a:r>
        </a:p>
      </dgm:t>
    </dgm:pt>
    <dgm:pt modelId="{BC9441DA-44B2-46EF-B585-9812EDB1D907}" type="parTrans" cxnId="{DBCD3A0D-BF3A-4D91-953E-BF89E9297240}">
      <dgm:prSet/>
      <dgm:spPr/>
      <dgm:t>
        <a:bodyPr/>
        <a:lstStyle/>
        <a:p>
          <a:endParaRPr lang="de-DE"/>
        </a:p>
      </dgm:t>
    </dgm:pt>
    <dgm:pt modelId="{8191D0CA-D1EA-485C-985D-D72CF5A73FD0}" type="sibTrans" cxnId="{DBCD3A0D-BF3A-4D91-953E-BF89E9297240}">
      <dgm:prSet/>
      <dgm:spPr/>
      <dgm:t>
        <a:bodyPr/>
        <a:lstStyle/>
        <a:p>
          <a:endParaRPr lang="de-DE"/>
        </a:p>
      </dgm:t>
    </dgm:pt>
    <dgm:pt modelId="{61360021-4D88-491F-9B2A-FEAD97C6EF45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Anlagentechnik einbinden</a:t>
          </a:r>
        </a:p>
      </dgm:t>
    </dgm:pt>
    <dgm:pt modelId="{D092E423-BC94-48D8-8A4A-737CD93F1929}" type="parTrans" cxnId="{D32E269D-56E7-4ED9-9E5D-59BA0BD78CB2}">
      <dgm:prSet/>
      <dgm:spPr/>
      <dgm:t>
        <a:bodyPr/>
        <a:lstStyle/>
        <a:p>
          <a:endParaRPr lang="de-DE"/>
        </a:p>
      </dgm:t>
    </dgm:pt>
    <dgm:pt modelId="{CC6ACE72-F27A-4D70-A02D-836BB9D53F31}" type="sibTrans" cxnId="{D32E269D-56E7-4ED9-9E5D-59BA0BD78CB2}">
      <dgm:prSet/>
      <dgm:spPr/>
      <dgm:t>
        <a:bodyPr/>
        <a:lstStyle/>
        <a:p>
          <a:endParaRPr lang="de-DE"/>
        </a:p>
      </dgm:t>
    </dgm:pt>
    <dgm:pt modelId="{920C384A-6C2B-4218-85AF-5FC58436ECAE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Bauteilaufbau</a:t>
          </a:r>
        </a:p>
      </dgm:t>
    </dgm:pt>
    <dgm:pt modelId="{B5DC757B-47DE-4F14-A50B-BE4672B43933}" type="parTrans" cxnId="{A6ED1898-B5A6-4361-877E-C251976178C2}">
      <dgm:prSet/>
      <dgm:spPr/>
      <dgm:t>
        <a:bodyPr/>
        <a:lstStyle/>
        <a:p>
          <a:endParaRPr lang="de-DE"/>
        </a:p>
      </dgm:t>
    </dgm:pt>
    <dgm:pt modelId="{FC97AAA0-0B57-40BF-8463-9C95E4665511}" type="sibTrans" cxnId="{A6ED1898-B5A6-4361-877E-C251976178C2}">
      <dgm:prSet/>
      <dgm:spPr/>
      <dgm:t>
        <a:bodyPr/>
        <a:lstStyle/>
        <a:p>
          <a:endParaRPr lang="de-DE"/>
        </a:p>
      </dgm:t>
    </dgm:pt>
    <dgm:pt modelId="{4A5A2A68-4EF1-488C-9368-6D20AB7F6027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Festlegung von Wärmedämmschicht und Luftdichtheitsebene und Umsetzungsplanung</a:t>
          </a:r>
        </a:p>
      </dgm:t>
    </dgm:pt>
    <dgm:pt modelId="{A9292084-4ECD-46C1-BE5B-4BF6140014ED}" type="parTrans" cxnId="{DB934F49-B9F1-45E1-AFA9-B3D732FA1EA6}">
      <dgm:prSet/>
      <dgm:spPr/>
      <dgm:t>
        <a:bodyPr/>
        <a:lstStyle/>
        <a:p>
          <a:endParaRPr lang="de-DE"/>
        </a:p>
      </dgm:t>
    </dgm:pt>
    <dgm:pt modelId="{C3DE7A94-0CFD-4A38-9D66-D3D1BC00BE81}" type="sibTrans" cxnId="{DB934F49-B9F1-45E1-AFA9-B3D732FA1EA6}">
      <dgm:prSet/>
      <dgm:spPr/>
      <dgm:t>
        <a:bodyPr/>
        <a:lstStyle/>
        <a:p>
          <a:endParaRPr lang="de-DE"/>
        </a:p>
      </dgm:t>
    </dgm:pt>
    <dgm:pt modelId="{2CFC0361-AA01-4FC7-9EC3-524982F10942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Berechnung der U-Werte</a:t>
          </a:r>
        </a:p>
      </dgm:t>
    </dgm:pt>
    <dgm:pt modelId="{3EF62757-0795-4853-90F1-EC81A0F115FF}" type="parTrans" cxnId="{623649B5-ED46-4B11-B688-B1771AE1861A}">
      <dgm:prSet/>
      <dgm:spPr/>
      <dgm:t>
        <a:bodyPr/>
        <a:lstStyle/>
        <a:p>
          <a:endParaRPr lang="de-DE"/>
        </a:p>
      </dgm:t>
    </dgm:pt>
    <dgm:pt modelId="{75410834-3F8E-4CAF-BDCE-F7169875628C}" type="sibTrans" cxnId="{623649B5-ED46-4B11-B688-B1771AE1861A}">
      <dgm:prSet/>
      <dgm:spPr/>
      <dgm:t>
        <a:bodyPr/>
        <a:lstStyle/>
        <a:p>
          <a:endParaRPr lang="de-DE"/>
        </a:p>
      </dgm:t>
    </dgm:pt>
    <dgm:pt modelId="{10815777-CCAE-4FA7-8D65-07C13BA47B7C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Wärmebrückenkonzept</a:t>
          </a:r>
        </a:p>
      </dgm:t>
    </dgm:pt>
    <dgm:pt modelId="{CD69CB5E-8649-4416-B768-8A24EF4A16E1}" type="parTrans" cxnId="{C936F776-11C8-4500-AAF9-0CEBE0996AFA}">
      <dgm:prSet/>
      <dgm:spPr/>
      <dgm:t>
        <a:bodyPr/>
        <a:lstStyle/>
        <a:p>
          <a:endParaRPr lang="de-DE"/>
        </a:p>
      </dgm:t>
    </dgm:pt>
    <dgm:pt modelId="{0337F12E-8EE4-4471-9711-B2FD6F5901D8}" type="sibTrans" cxnId="{C936F776-11C8-4500-AAF9-0CEBE0996AFA}">
      <dgm:prSet/>
      <dgm:spPr/>
      <dgm:t>
        <a:bodyPr/>
        <a:lstStyle/>
        <a:p>
          <a:endParaRPr lang="de-DE"/>
        </a:p>
      </dgm:t>
    </dgm:pt>
    <dgm:pt modelId="{D029DA10-C354-4071-A157-DA0EA1122AE4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Regelungskonzept für Raumlufttemperatur und Lüftung</a:t>
          </a:r>
        </a:p>
      </dgm:t>
    </dgm:pt>
    <dgm:pt modelId="{5DC0AA01-24F7-48AB-A25D-B4FFB7EB949C}" type="parTrans" cxnId="{8BADCD0B-9295-4ADD-A14B-BB6208A0CCE6}">
      <dgm:prSet/>
      <dgm:spPr/>
      <dgm:t>
        <a:bodyPr/>
        <a:lstStyle/>
        <a:p>
          <a:endParaRPr lang="de-DE"/>
        </a:p>
      </dgm:t>
    </dgm:pt>
    <dgm:pt modelId="{1709D394-DCA3-46A3-AB5B-79BB9BC1B90D}" type="sibTrans" cxnId="{8BADCD0B-9295-4ADD-A14B-BB6208A0CCE6}">
      <dgm:prSet/>
      <dgm:spPr/>
      <dgm:t>
        <a:bodyPr/>
        <a:lstStyle/>
        <a:p>
          <a:endParaRPr lang="de-DE"/>
        </a:p>
      </dgm:t>
    </dgm:pt>
    <dgm:pt modelId="{A4D8CA1F-B72B-435B-89AF-F5C2B4A91E64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Heizlastberechnung</a:t>
          </a:r>
        </a:p>
      </dgm:t>
    </dgm:pt>
    <dgm:pt modelId="{3CEC6213-823B-488F-95AC-032E9A50EE3D}" type="parTrans" cxnId="{98D2BEC8-808E-484E-9860-656781D76B85}">
      <dgm:prSet/>
      <dgm:spPr/>
      <dgm:t>
        <a:bodyPr/>
        <a:lstStyle/>
        <a:p>
          <a:endParaRPr lang="de-DE"/>
        </a:p>
      </dgm:t>
    </dgm:pt>
    <dgm:pt modelId="{AF643CC8-8B9A-43A7-ACDF-2CAE0BA5CE9A}" type="sibTrans" cxnId="{98D2BEC8-808E-484E-9860-656781D76B85}">
      <dgm:prSet/>
      <dgm:spPr/>
      <dgm:t>
        <a:bodyPr/>
        <a:lstStyle/>
        <a:p>
          <a:endParaRPr lang="de-DE"/>
        </a:p>
      </dgm:t>
    </dgm:pt>
    <dgm:pt modelId="{A9D2ED42-6EA2-4503-BF54-323C7728669B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Rohrnetzauslegung für Heizung und WW</a:t>
          </a:r>
        </a:p>
      </dgm:t>
    </dgm:pt>
    <dgm:pt modelId="{891D77B6-7AAA-40A6-A06D-59AF094B589D}" type="parTrans" cxnId="{23C4883E-751E-406E-81EE-A0A22300E6F1}">
      <dgm:prSet/>
      <dgm:spPr/>
      <dgm:t>
        <a:bodyPr/>
        <a:lstStyle/>
        <a:p>
          <a:endParaRPr lang="de-DE"/>
        </a:p>
      </dgm:t>
    </dgm:pt>
    <dgm:pt modelId="{EE67AF15-E09C-41D8-BBF7-C5FF44D87B69}" type="sibTrans" cxnId="{23C4883E-751E-406E-81EE-A0A22300E6F1}">
      <dgm:prSet/>
      <dgm:spPr/>
      <dgm:t>
        <a:bodyPr/>
        <a:lstStyle/>
        <a:p>
          <a:endParaRPr lang="de-DE"/>
        </a:p>
      </dgm:t>
    </dgm:pt>
    <dgm:pt modelId="{B869BACF-7B5E-4DCC-B6E2-894F4D6BBDB2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Kanalnetzauslegung für Lüftung</a:t>
          </a:r>
        </a:p>
      </dgm:t>
    </dgm:pt>
    <dgm:pt modelId="{9CEA4061-A2F5-4079-8D2E-D3E1AAB0AFD6}" type="parTrans" cxnId="{4D1B9BFA-4361-4A9A-B6C8-F3A0B3B4401C}">
      <dgm:prSet/>
      <dgm:spPr/>
      <dgm:t>
        <a:bodyPr/>
        <a:lstStyle/>
        <a:p>
          <a:endParaRPr lang="de-DE"/>
        </a:p>
      </dgm:t>
    </dgm:pt>
    <dgm:pt modelId="{F40D2FDF-F74F-4711-95C6-7631B92B9D46}" type="sibTrans" cxnId="{4D1B9BFA-4361-4A9A-B6C8-F3A0B3B4401C}">
      <dgm:prSet/>
      <dgm:spPr/>
      <dgm:t>
        <a:bodyPr/>
        <a:lstStyle/>
        <a:p>
          <a:endParaRPr lang="de-DE"/>
        </a:p>
      </dgm:t>
    </dgm:pt>
    <dgm:pt modelId="{8523A78B-5A38-401A-A864-784D94E53DD7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FCEEF17B-C0E8-4820-9F2A-E5129C0CB43B}" type="parTrans" cxnId="{4BFC3536-35D5-4479-A81C-E46607F2C0B0}">
      <dgm:prSet/>
      <dgm:spPr/>
      <dgm:t>
        <a:bodyPr/>
        <a:lstStyle/>
        <a:p>
          <a:endParaRPr lang="de-DE"/>
        </a:p>
      </dgm:t>
    </dgm:pt>
    <dgm:pt modelId="{CBAB868B-356F-433B-99E6-D4280BA015D7}" type="sibTrans" cxnId="{4BFC3536-35D5-4479-A81C-E46607F2C0B0}">
      <dgm:prSet/>
      <dgm:spPr/>
      <dgm:t>
        <a:bodyPr/>
        <a:lstStyle/>
        <a:p>
          <a:endParaRPr lang="de-DE"/>
        </a:p>
      </dgm:t>
    </dgm:pt>
    <dgm:pt modelId="{4508A631-BAA9-4131-92A1-AF250B1E7397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71683296-738B-4A6B-9FBA-B0C99E71A5A9}" type="parTrans" cxnId="{86928B07-9ADF-4105-B4C0-EB31E7672AC7}">
      <dgm:prSet/>
      <dgm:spPr/>
      <dgm:t>
        <a:bodyPr/>
        <a:lstStyle/>
        <a:p>
          <a:endParaRPr lang="de-DE"/>
        </a:p>
      </dgm:t>
    </dgm:pt>
    <dgm:pt modelId="{51A62385-1025-49E1-B820-6BC05463586D}" type="sibTrans" cxnId="{86928B07-9ADF-4105-B4C0-EB31E7672AC7}">
      <dgm:prSet/>
      <dgm:spPr/>
      <dgm:t>
        <a:bodyPr/>
        <a:lstStyle/>
        <a:p>
          <a:endParaRPr lang="de-DE"/>
        </a:p>
      </dgm:t>
    </dgm:pt>
    <dgm:pt modelId="{5006C43C-5050-42F1-AD8D-EE52BDAE8C6A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0BEFF060-FB2C-40B2-8097-B0E82CE3C05C}" type="parTrans" cxnId="{8C261913-6D22-4D7B-A8F7-401BA8FE7FFD}">
      <dgm:prSet/>
      <dgm:spPr/>
      <dgm:t>
        <a:bodyPr/>
        <a:lstStyle/>
        <a:p>
          <a:endParaRPr lang="de-DE"/>
        </a:p>
      </dgm:t>
    </dgm:pt>
    <dgm:pt modelId="{5E6CE559-D59B-4A0E-8208-FA9F29FD15DB}" type="sibTrans" cxnId="{8C261913-6D22-4D7B-A8F7-401BA8FE7FFD}">
      <dgm:prSet/>
      <dgm:spPr/>
      <dgm:t>
        <a:bodyPr/>
        <a:lstStyle/>
        <a:p>
          <a:endParaRPr lang="de-DE"/>
        </a:p>
      </dgm:t>
    </dgm:pt>
    <dgm:pt modelId="{570E0B67-56D7-46D5-A3EE-0B04421C52E6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7EEF616C-00A0-4A93-A568-A391E5105571}" type="parTrans" cxnId="{167BBB98-D461-4382-A7B3-80BE52F84EEB}">
      <dgm:prSet/>
      <dgm:spPr/>
      <dgm:t>
        <a:bodyPr/>
        <a:lstStyle/>
        <a:p>
          <a:endParaRPr lang="de-DE"/>
        </a:p>
      </dgm:t>
    </dgm:pt>
    <dgm:pt modelId="{BFFCE120-78EC-4C45-A1A7-E34234609365}" type="sibTrans" cxnId="{167BBB98-D461-4382-A7B3-80BE52F84EEB}">
      <dgm:prSet/>
      <dgm:spPr/>
      <dgm:t>
        <a:bodyPr/>
        <a:lstStyle/>
        <a:p>
          <a:endParaRPr lang="de-DE"/>
        </a:p>
      </dgm:t>
    </dgm:pt>
    <dgm:pt modelId="{A435D746-BDB4-44E3-BAFE-F645D71ACCB6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8D0F06C1-49F8-4374-8F23-E56C5FD8FB01}" type="parTrans" cxnId="{9DD2228B-FDDB-4F18-8E1E-72CB21A2599B}">
      <dgm:prSet/>
      <dgm:spPr/>
      <dgm:t>
        <a:bodyPr/>
        <a:lstStyle/>
        <a:p>
          <a:endParaRPr lang="de-DE"/>
        </a:p>
      </dgm:t>
    </dgm:pt>
    <dgm:pt modelId="{FED47179-87B4-45DE-B2A8-00FD6BAF6BB6}" type="sibTrans" cxnId="{9DD2228B-FDDB-4F18-8E1E-72CB21A2599B}">
      <dgm:prSet/>
      <dgm:spPr/>
      <dgm:t>
        <a:bodyPr/>
        <a:lstStyle/>
        <a:p>
          <a:endParaRPr lang="de-DE"/>
        </a:p>
      </dgm:t>
    </dgm:pt>
    <dgm:pt modelId="{07A12AC3-5820-46E1-BF75-62C018E9AB76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82737C0C-4D3C-409E-B706-5C06868E5450}" type="parTrans" cxnId="{2C6B8CF1-88AA-42EC-862C-C4E6B6BECFD3}">
      <dgm:prSet/>
      <dgm:spPr/>
      <dgm:t>
        <a:bodyPr/>
        <a:lstStyle/>
        <a:p>
          <a:endParaRPr lang="de-DE"/>
        </a:p>
      </dgm:t>
    </dgm:pt>
    <dgm:pt modelId="{6575C1C7-ECBF-4102-B97D-D44B28E49827}" type="sibTrans" cxnId="{2C6B8CF1-88AA-42EC-862C-C4E6B6BECFD3}">
      <dgm:prSet/>
      <dgm:spPr/>
      <dgm:t>
        <a:bodyPr/>
        <a:lstStyle/>
        <a:p>
          <a:endParaRPr lang="de-DE"/>
        </a:p>
      </dgm:t>
    </dgm:pt>
    <dgm:pt modelId="{6A0F5135-70C6-49BF-8392-AF6166816D80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880D9EA8-8303-4700-9CE9-C8E689846A5D}" type="parTrans" cxnId="{2E1A10B9-2C0E-4102-9C4F-2E7CC475CE52}">
      <dgm:prSet/>
      <dgm:spPr/>
      <dgm:t>
        <a:bodyPr/>
        <a:lstStyle/>
        <a:p>
          <a:endParaRPr lang="de-DE"/>
        </a:p>
      </dgm:t>
    </dgm:pt>
    <dgm:pt modelId="{6A67AAAD-2C4B-403D-AC4B-C7DBBC4C94FB}" type="sibTrans" cxnId="{2E1A10B9-2C0E-4102-9C4F-2E7CC475CE52}">
      <dgm:prSet/>
      <dgm:spPr/>
      <dgm:t>
        <a:bodyPr/>
        <a:lstStyle/>
        <a:p>
          <a:endParaRPr lang="de-DE"/>
        </a:p>
      </dgm:t>
    </dgm:pt>
    <dgm:pt modelId="{1D845496-2735-4DB2-8E47-7CBEA8935E58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0DEF95D2-C9E9-4F62-86E4-02DC84FBE15E}" type="parTrans" cxnId="{919EDE12-3357-46F6-9CC3-B21CE9EE11E6}">
      <dgm:prSet/>
      <dgm:spPr/>
      <dgm:t>
        <a:bodyPr/>
        <a:lstStyle/>
        <a:p>
          <a:endParaRPr lang="de-DE"/>
        </a:p>
      </dgm:t>
    </dgm:pt>
    <dgm:pt modelId="{C3077164-86E8-4E81-970F-E664FB46CA6A}" type="sibTrans" cxnId="{919EDE12-3357-46F6-9CC3-B21CE9EE11E6}">
      <dgm:prSet/>
      <dgm:spPr/>
      <dgm:t>
        <a:bodyPr/>
        <a:lstStyle/>
        <a:p>
          <a:endParaRPr lang="de-DE"/>
        </a:p>
      </dgm:t>
    </dgm:pt>
    <dgm:pt modelId="{437A6991-BFDE-40E4-81E5-0F995E2819E4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5A24A0F9-344F-4DD4-8046-E8B9C1564DE6}" type="parTrans" cxnId="{2B3D4E6C-0927-47D7-B465-580099405B36}">
      <dgm:prSet/>
      <dgm:spPr/>
      <dgm:t>
        <a:bodyPr/>
        <a:lstStyle/>
        <a:p>
          <a:endParaRPr lang="de-DE"/>
        </a:p>
      </dgm:t>
    </dgm:pt>
    <dgm:pt modelId="{2BC65BC9-2B03-411C-B285-7EAA102EDDA8}" type="sibTrans" cxnId="{2B3D4E6C-0927-47D7-B465-580099405B36}">
      <dgm:prSet/>
      <dgm:spPr/>
      <dgm:t>
        <a:bodyPr/>
        <a:lstStyle/>
        <a:p>
          <a:endParaRPr lang="de-DE"/>
        </a:p>
      </dgm:t>
    </dgm:pt>
    <dgm:pt modelId="{31D59520-998F-4305-8DFA-EFD4A4995D49}" type="pres">
      <dgm:prSet presAssocID="{FA595B50-A116-44BF-BEA6-372C49C7C703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6275D59-6148-4BF5-8EED-4FC8B7A1EE88}" type="pres">
      <dgm:prSet presAssocID="{BD937F2B-CB3B-48C5-A2BC-A3396D4F633C}" presName="compositeNode" presStyleCnt="0">
        <dgm:presLayoutVars>
          <dgm:bulletEnabled val="1"/>
        </dgm:presLayoutVars>
      </dgm:prSet>
      <dgm:spPr/>
    </dgm:pt>
    <dgm:pt modelId="{7014A94D-27D3-49C8-BF20-3A4950DB7F4B}" type="pres">
      <dgm:prSet presAssocID="{BD937F2B-CB3B-48C5-A2BC-A3396D4F633C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de-DE"/>
        </a:p>
      </dgm:t>
    </dgm:pt>
    <dgm:pt modelId="{F922410E-B710-42F2-B048-B408FEE05342}" type="pres">
      <dgm:prSet presAssocID="{BD937F2B-CB3B-48C5-A2BC-A3396D4F633C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43F2807-0C6E-4208-A1DB-6CABBC1E0A47}" type="pres">
      <dgm:prSet presAssocID="{BD937F2B-CB3B-48C5-A2BC-A3396D4F633C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66F5B2A-D43B-4A4B-8A78-7DDD85F7A2E2}" type="pres">
      <dgm:prSet presAssocID="{4947DC21-205C-4ED4-896B-C2B22A9ED79D}" presName="sibTrans" presStyleCnt="0"/>
      <dgm:spPr/>
    </dgm:pt>
    <dgm:pt modelId="{A5DAE274-23A8-40BD-BA52-A740B4FC5ABA}" type="pres">
      <dgm:prSet presAssocID="{3E64D309-03C5-41D8-8C2B-57D282ECA9DE}" presName="compositeNode" presStyleCnt="0">
        <dgm:presLayoutVars>
          <dgm:bulletEnabled val="1"/>
        </dgm:presLayoutVars>
      </dgm:prSet>
      <dgm:spPr/>
    </dgm:pt>
    <dgm:pt modelId="{1112B1BF-A166-4C5A-9DC1-270B40D3A299}" type="pres">
      <dgm:prSet presAssocID="{3E64D309-03C5-41D8-8C2B-57D282ECA9DE}" presName="image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de-DE"/>
        </a:p>
      </dgm:t>
    </dgm:pt>
    <dgm:pt modelId="{5C673B5D-E3F4-4C46-8941-296490ABB170}" type="pres">
      <dgm:prSet presAssocID="{3E64D309-03C5-41D8-8C2B-57D282ECA9DE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997717F-5207-44B8-BB00-83E73256B141}" type="pres">
      <dgm:prSet presAssocID="{3E64D309-03C5-41D8-8C2B-57D282ECA9DE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0036847-4D12-4BB9-BC51-127F7C0F449E}" type="presOf" srcId="{1D845496-2735-4DB2-8E47-7CBEA8935E58}" destId="{5C673B5D-E3F4-4C46-8941-296490ABB170}" srcOrd="0" destOrd="5" presId="urn:microsoft.com/office/officeart/2005/8/layout/hList2"/>
    <dgm:cxn modelId="{003A585F-C0F4-4730-A5B1-2C06291E623F}" type="presOf" srcId="{920C384A-6C2B-4218-85AF-5FC58436ECAE}" destId="{F922410E-B710-42F2-B048-B408FEE05342}" srcOrd="0" destOrd="5" presId="urn:microsoft.com/office/officeart/2005/8/layout/hList2"/>
    <dgm:cxn modelId="{623649B5-ED46-4B11-B688-B1771AE1861A}" srcId="{BD937F2B-CB3B-48C5-A2BC-A3396D4F633C}" destId="{2CFC0361-AA01-4FC7-9EC3-524982F10942}" srcOrd="9" destOrd="0" parTransId="{3EF62757-0795-4853-90F1-EC81A0F115FF}" sibTransId="{75410834-3F8E-4CAF-BDCE-F7169875628C}"/>
    <dgm:cxn modelId="{23C4883E-751E-406E-81EE-A0A22300E6F1}" srcId="{3E64D309-03C5-41D8-8C2B-57D282ECA9DE}" destId="{A9D2ED42-6EA2-4503-BF54-323C7728669B}" srcOrd="6" destOrd="0" parTransId="{891D77B6-7AAA-40A6-A06D-59AF094B589D}" sibTransId="{EE67AF15-E09C-41D8-BBF7-C5FF44D87B69}"/>
    <dgm:cxn modelId="{576B4CB3-7719-4020-BA0F-011FEF2237FA}" type="presOf" srcId="{8523A78B-5A38-401A-A864-784D94E53DD7}" destId="{F922410E-B710-42F2-B048-B408FEE05342}" srcOrd="0" destOrd="2" presId="urn:microsoft.com/office/officeart/2005/8/layout/hList2"/>
    <dgm:cxn modelId="{EBBC4566-5BD5-4A41-8EA3-597D3B37DB2D}" type="presOf" srcId="{BDE1022B-B1C4-44F9-BCE5-B5F22D7D0144}" destId="{F922410E-B710-42F2-B048-B408FEE05342}" srcOrd="0" destOrd="0" presId="urn:microsoft.com/office/officeart/2005/8/layout/hList2"/>
    <dgm:cxn modelId="{8BADCD0B-9295-4ADD-A14B-BB6208A0CCE6}" srcId="{3E64D309-03C5-41D8-8C2B-57D282ECA9DE}" destId="{D029DA10-C354-4071-A157-DA0EA1122AE4}" srcOrd="2" destOrd="0" parTransId="{5DC0AA01-24F7-48AB-A25D-B4FFB7EB949C}" sibTransId="{1709D394-DCA3-46A3-AB5B-79BB9BC1B90D}"/>
    <dgm:cxn modelId="{F3098D87-304C-4FAB-86C2-987A1B1927C9}" type="presOf" srcId="{A9D2ED42-6EA2-4503-BF54-323C7728669B}" destId="{5C673B5D-E3F4-4C46-8941-296490ABB170}" srcOrd="0" destOrd="6" presId="urn:microsoft.com/office/officeart/2005/8/layout/hList2"/>
    <dgm:cxn modelId="{5FEDC0E9-0FC2-4C25-BA45-7DB4747BDBE0}" srcId="{FA595B50-A116-44BF-BEA6-372C49C7C703}" destId="{BD937F2B-CB3B-48C5-A2BC-A3396D4F633C}" srcOrd="0" destOrd="0" parTransId="{75E6419A-9ABF-4E73-BC88-75DF2FB35CCB}" sibTransId="{4947DC21-205C-4ED4-896B-C2B22A9ED79D}"/>
    <dgm:cxn modelId="{F02AAF61-6F32-464E-B444-8B348B6FE604}" type="presOf" srcId="{BD937F2B-CB3B-48C5-A2BC-A3396D4F633C}" destId="{243F2807-0C6E-4208-A1DB-6CABBC1E0A47}" srcOrd="0" destOrd="0" presId="urn:microsoft.com/office/officeart/2005/8/layout/hList2"/>
    <dgm:cxn modelId="{212C9935-15AE-453A-86FC-5B1568B0F666}" type="presOf" srcId="{07A12AC3-5820-46E1-BF75-62C018E9AB76}" destId="{5C673B5D-E3F4-4C46-8941-296490ABB170}" srcOrd="0" destOrd="1" presId="urn:microsoft.com/office/officeart/2005/8/layout/hList2"/>
    <dgm:cxn modelId="{FDE09467-E4B2-4908-8F65-5B68D2BF1D1F}" srcId="{BD937F2B-CB3B-48C5-A2BC-A3396D4F633C}" destId="{BDE1022B-B1C4-44F9-BCE5-B5F22D7D0144}" srcOrd="0" destOrd="0" parTransId="{836D3724-85F2-40F1-95AE-DFAE6A34F78F}" sibTransId="{5466EF52-7AC0-49DD-9E32-4280B95FDC6B}"/>
    <dgm:cxn modelId="{6C040083-02DE-4080-9AD3-0DDB3D71E85D}" srcId="{FA595B50-A116-44BF-BEA6-372C49C7C703}" destId="{3E64D309-03C5-41D8-8C2B-57D282ECA9DE}" srcOrd="1" destOrd="0" parTransId="{CB5FD5D9-1BF0-4AA0-A27A-494F516D50E0}" sibTransId="{36E3AAFB-28BF-4CD9-B55E-D619DFA7881C}"/>
    <dgm:cxn modelId="{C346938E-2A75-4674-BE53-F27F5A3029B4}" type="presOf" srcId="{570E0B67-56D7-46D5-A3EE-0B04421C52E6}" destId="{F922410E-B710-42F2-B048-B408FEE05342}" srcOrd="0" destOrd="8" presId="urn:microsoft.com/office/officeart/2005/8/layout/hList2"/>
    <dgm:cxn modelId="{A6ED1898-B5A6-4361-877E-C251976178C2}" srcId="{BD937F2B-CB3B-48C5-A2BC-A3396D4F633C}" destId="{920C384A-6C2B-4218-85AF-5FC58436ECAE}" srcOrd="5" destOrd="0" parTransId="{B5DC757B-47DE-4F14-A50B-BE4672B43933}" sibTransId="{FC97AAA0-0B57-40BF-8463-9C95E4665511}"/>
    <dgm:cxn modelId="{8F792168-4104-4C14-9225-E983C27066AF}" type="presOf" srcId="{B869BACF-7B5E-4DCC-B6E2-894F4D6BBDB2}" destId="{5C673B5D-E3F4-4C46-8941-296490ABB170}" srcOrd="0" destOrd="8" presId="urn:microsoft.com/office/officeart/2005/8/layout/hList2"/>
    <dgm:cxn modelId="{8C261913-6D22-4D7B-A8F7-401BA8FE7FFD}" srcId="{BD937F2B-CB3B-48C5-A2BC-A3396D4F633C}" destId="{5006C43C-5050-42F1-AD8D-EE52BDAE8C6A}" srcOrd="6" destOrd="0" parTransId="{0BEFF060-FB2C-40B2-8097-B0E82CE3C05C}" sibTransId="{5E6CE559-D59B-4A0E-8208-FA9F29FD15DB}"/>
    <dgm:cxn modelId="{4D1B9BFA-4361-4A9A-B6C8-F3A0B3B4401C}" srcId="{3E64D309-03C5-41D8-8C2B-57D282ECA9DE}" destId="{B869BACF-7B5E-4DCC-B6E2-894F4D6BBDB2}" srcOrd="8" destOrd="0" parTransId="{9CEA4061-A2F5-4079-8D2E-D3E1AAB0AFD6}" sibTransId="{F40D2FDF-F74F-4711-95C6-7631B92B9D46}"/>
    <dgm:cxn modelId="{2B3D4E6C-0927-47D7-B465-580099405B36}" srcId="{3E64D309-03C5-41D8-8C2B-57D282ECA9DE}" destId="{437A6991-BFDE-40E4-81E5-0F995E2819E4}" srcOrd="7" destOrd="0" parTransId="{5A24A0F9-344F-4DD4-8046-E8B9C1564DE6}" sibTransId="{2BC65BC9-2B03-411C-B285-7EAA102EDDA8}"/>
    <dgm:cxn modelId="{751C9C57-0D97-4AB2-AFC6-22BB33B0BC9F}" type="presOf" srcId="{A435D746-BDB4-44E3-BAFE-F645D71ACCB6}" destId="{F922410E-B710-42F2-B048-B408FEE05342}" srcOrd="0" destOrd="10" presId="urn:microsoft.com/office/officeart/2005/8/layout/hList2"/>
    <dgm:cxn modelId="{DD97B429-B9C1-4394-A45D-1376E85F0F90}" type="presOf" srcId="{4508A631-BAA9-4131-92A1-AF250B1E7397}" destId="{F922410E-B710-42F2-B048-B408FEE05342}" srcOrd="0" destOrd="4" presId="urn:microsoft.com/office/officeart/2005/8/layout/hList2"/>
    <dgm:cxn modelId="{4B9FB6A4-4C49-481D-963B-45318CED5074}" type="presOf" srcId="{D029DA10-C354-4071-A157-DA0EA1122AE4}" destId="{5C673B5D-E3F4-4C46-8941-296490ABB170}" srcOrd="0" destOrd="2" presId="urn:microsoft.com/office/officeart/2005/8/layout/hList2"/>
    <dgm:cxn modelId="{9C9D1916-028F-40E1-9A92-A14949FB3902}" type="presOf" srcId="{61360021-4D88-491F-9B2A-FEAD97C6EF45}" destId="{F922410E-B710-42F2-B048-B408FEE05342}" srcOrd="0" destOrd="3" presId="urn:microsoft.com/office/officeart/2005/8/layout/hList2"/>
    <dgm:cxn modelId="{D32E269D-56E7-4ED9-9E5D-59BA0BD78CB2}" srcId="{BD937F2B-CB3B-48C5-A2BC-A3396D4F633C}" destId="{61360021-4D88-491F-9B2A-FEAD97C6EF45}" srcOrd="3" destOrd="0" parTransId="{D092E423-BC94-48D8-8A4A-737CD93F1929}" sibTransId="{CC6ACE72-F27A-4D70-A02D-836BB9D53F31}"/>
    <dgm:cxn modelId="{167BBB98-D461-4382-A7B3-80BE52F84EEB}" srcId="{BD937F2B-CB3B-48C5-A2BC-A3396D4F633C}" destId="{570E0B67-56D7-46D5-A3EE-0B04421C52E6}" srcOrd="8" destOrd="0" parTransId="{7EEF616C-00A0-4A93-A568-A391E5105571}" sibTransId="{BFFCE120-78EC-4C45-A1A7-E34234609365}"/>
    <dgm:cxn modelId="{2C6B8CF1-88AA-42EC-862C-C4E6B6BECFD3}" srcId="{3E64D309-03C5-41D8-8C2B-57D282ECA9DE}" destId="{07A12AC3-5820-46E1-BF75-62C018E9AB76}" srcOrd="1" destOrd="0" parTransId="{82737C0C-4D3C-409E-B706-5C06868E5450}" sibTransId="{6575C1C7-ECBF-4102-B97D-D44B28E49827}"/>
    <dgm:cxn modelId="{3647D3C4-A2CA-4533-A593-FABDF80FA532}" type="presOf" srcId="{3E64D309-03C5-41D8-8C2B-57D282ECA9DE}" destId="{F997717F-5207-44B8-BB00-83E73256B141}" srcOrd="0" destOrd="0" presId="urn:microsoft.com/office/officeart/2005/8/layout/hList2"/>
    <dgm:cxn modelId="{14DC365E-B172-4AE0-BDF3-106AE9D4E504}" type="presOf" srcId="{81F1EB68-8EAD-43F1-8B58-A5340E7852B0}" destId="{5C673B5D-E3F4-4C46-8941-296490ABB170}" srcOrd="0" destOrd="0" presId="urn:microsoft.com/office/officeart/2005/8/layout/hList2"/>
    <dgm:cxn modelId="{9DD2228B-FDDB-4F18-8E1E-72CB21A2599B}" srcId="{BD937F2B-CB3B-48C5-A2BC-A3396D4F633C}" destId="{A435D746-BDB4-44E3-BAFE-F645D71ACCB6}" srcOrd="10" destOrd="0" parTransId="{8D0F06C1-49F8-4374-8F23-E56C5FD8FB01}" sibTransId="{FED47179-87B4-45DE-B2A8-00FD6BAF6BB6}"/>
    <dgm:cxn modelId="{71A0B04C-2AF4-4B83-ADDF-9F245255BE3E}" srcId="{3E64D309-03C5-41D8-8C2B-57D282ECA9DE}" destId="{81F1EB68-8EAD-43F1-8B58-A5340E7852B0}" srcOrd="0" destOrd="0" parTransId="{EF3A582E-83C1-4CE5-A72C-33D1AB65B43B}" sibTransId="{E5BCBC92-2AFC-42B1-BE0E-DEC61D1124A4}"/>
    <dgm:cxn modelId="{C936F776-11C8-4500-AAF9-0CEBE0996AFA}" srcId="{BD937F2B-CB3B-48C5-A2BC-A3396D4F633C}" destId="{10815777-CCAE-4FA7-8D65-07C13BA47B7C}" srcOrd="11" destOrd="0" parTransId="{CD69CB5E-8649-4416-B768-8A24EF4A16E1}" sibTransId="{0337F12E-8EE4-4471-9711-B2FD6F5901D8}"/>
    <dgm:cxn modelId="{4BFC3536-35D5-4479-A81C-E46607F2C0B0}" srcId="{BD937F2B-CB3B-48C5-A2BC-A3396D4F633C}" destId="{8523A78B-5A38-401A-A864-784D94E53DD7}" srcOrd="2" destOrd="0" parTransId="{FCEEF17B-C0E8-4820-9F2A-E5129C0CB43B}" sibTransId="{CBAB868B-356F-433B-99E6-D4280BA015D7}"/>
    <dgm:cxn modelId="{239F830C-1327-49E2-944B-E9505038764E}" type="presOf" srcId="{5006C43C-5050-42F1-AD8D-EE52BDAE8C6A}" destId="{F922410E-B710-42F2-B048-B408FEE05342}" srcOrd="0" destOrd="6" presId="urn:microsoft.com/office/officeart/2005/8/layout/hList2"/>
    <dgm:cxn modelId="{9A2BABBC-F0FA-451F-9BF9-95E9DECBFEBF}" type="presOf" srcId="{4A5A2A68-4EF1-488C-9368-6D20AB7F6027}" destId="{F922410E-B710-42F2-B048-B408FEE05342}" srcOrd="0" destOrd="7" presId="urn:microsoft.com/office/officeart/2005/8/layout/hList2"/>
    <dgm:cxn modelId="{919EDE12-3357-46F6-9CC3-B21CE9EE11E6}" srcId="{3E64D309-03C5-41D8-8C2B-57D282ECA9DE}" destId="{1D845496-2735-4DB2-8E47-7CBEA8935E58}" srcOrd="5" destOrd="0" parTransId="{0DEF95D2-C9E9-4F62-86E4-02DC84FBE15E}" sibTransId="{C3077164-86E8-4E81-970F-E664FB46CA6A}"/>
    <dgm:cxn modelId="{AC9D25A3-BD35-425D-8AB8-5ABB9BD072A8}" type="presOf" srcId="{A4D8CA1F-B72B-435B-89AF-F5C2B4A91E64}" destId="{5C673B5D-E3F4-4C46-8941-296490ABB170}" srcOrd="0" destOrd="4" presId="urn:microsoft.com/office/officeart/2005/8/layout/hList2"/>
    <dgm:cxn modelId="{E9942F39-7A2E-4645-B015-A9969259D323}" type="presOf" srcId="{10815777-CCAE-4FA7-8D65-07C13BA47B7C}" destId="{F922410E-B710-42F2-B048-B408FEE05342}" srcOrd="0" destOrd="11" presId="urn:microsoft.com/office/officeart/2005/8/layout/hList2"/>
    <dgm:cxn modelId="{1F42A084-3EB8-425E-BB90-24725974D0F2}" type="presOf" srcId="{AA65A65C-16DA-4C67-812C-1DDD8D5B6061}" destId="{F922410E-B710-42F2-B048-B408FEE05342}" srcOrd="0" destOrd="1" presId="urn:microsoft.com/office/officeart/2005/8/layout/hList2"/>
    <dgm:cxn modelId="{DBCD3A0D-BF3A-4D91-953E-BF89E9297240}" srcId="{BD937F2B-CB3B-48C5-A2BC-A3396D4F633C}" destId="{AA65A65C-16DA-4C67-812C-1DDD8D5B6061}" srcOrd="1" destOrd="0" parTransId="{BC9441DA-44B2-46EF-B585-9812EDB1D907}" sibTransId="{8191D0CA-D1EA-485C-985D-D72CF5A73FD0}"/>
    <dgm:cxn modelId="{B98660D2-9188-4A60-8DCC-9785DE5DA51D}" type="presOf" srcId="{2CFC0361-AA01-4FC7-9EC3-524982F10942}" destId="{F922410E-B710-42F2-B048-B408FEE05342}" srcOrd="0" destOrd="9" presId="urn:microsoft.com/office/officeart/2005/8/layout/hList2"/>
    <dgm:cxn modelId="{D3AAE957-B86A-425C-8863-DE7C0AB10844}" type="presOf" srcId="{437A6991-BFDE-40E4-81E5-0F995E2819E4}" destId="{5C673B5D-E3F4-4C46-8941-296490ABB170}" srcOrd="0" destOrd="7" presId="urn:microsoft.com/office/officeart/2005/8/layout/hList2"/>
    <dgm:cxn modelId="{86928B07-9ADF-4105-B4C0-EB31E7672AC7}" srcId="{BD937F2B-CB3B-48C5-A2BC-A3396D4F633C}" destId="{4508A631-BAA9-4131-92A1-AF250B1E7397}" srcOrd="4" destOrd="0" parTransId="{71683296-738B-4A6B-9FBA-B0C99E71A5A9}" sibTransId="{51A62385-1025-49E1-B820-6BC05463586D}"/>
    <dgm:cxn modelId="{98D2BEC8-808E-484E-9860-656781D76B85}" srcId="{3E64D309-03C5-41D8-8C2B-57D282ECA9DE}" destId="{A4D8CA1F-B72B-435B-89AF-F5C2B4A91E64}" srcOrd="4" destOrd="0" parTransId="{3CEC6213-823B-488F-95AC-032E9A50EE3D}" sibTransId="{AF643CC8-8B9A-43A7-ACDF-2CAE0BA5CE9A}"/>
    <dgm:cxn modelId="{D15FE687-AAA9-4D6B-A213-9EA068AAFA82}" type="presOf" srcId="{FA595B50-A116-44BF-BEA6-372C49C7C703}" destId="{31D59520-998F-4305-8DFA-EFD4A4995D49}" srcOrd="0" destOrd="0" presId="urn:microsoft.com/office/officeart/2005/8/layout/hList2"/>
    <dgm:cxn modelId="{2E1A10B9-2C0E-4102-9C4F-2E7CC475CE52}" srcId="{3E64D309-03C5-41D8-8C2B-57D282ECA9DE}" destId="{6A0F5135-70C6-49BF-8392-AF6166816D80}" srcOrd="3" destOrd="0" parTransId="{880D9EA8-8303-4700-9CE9-C8E689846A5D}" sibTransId="{6A67AAAD-2C4B-403D-AC4B-C7DBBC4C94FB}"/>
    <dgm:cxn modelId="{DB934F49-B9F1-45E1-AFA9-B3D732FA1EA6}" srcId="{BD937F2B-CB3B-48C5-A2BC-A3396D4F633C}" destId="{4A5A2A68-4EF1-488C-9368-6D20AB7F6027}" srcOrd="7" destOrd="0" parTransId="{A9292084-4ECD-46C1-BE5B-4BF6140014ED}" sibTransId="{C3DE7A94-0CFD-4A38-9D66-D3D1BC00BE81}"/>
    <dgm:cxn modelId="{C5EA62C8-2A84-4106-96A7-4971F55CDADA}" type="presOf" srcId="{6A0F5135-70C6-49BF-8392-AF6166816D80}" destId="{5C673B5D-E3F4-4C46-8941-296490ABB170}" srcOrd="0" destOrd="3" presId="urn:microsoft.com/office/officeart/2005/8/layout/hList2"/>
    <dgm:cxn modelId="{597A5225-CA4F-4A8E-B0EF-95D81C39543B}" type="presParOf" srcId="{31D59520-998F-4305-8DFA-EFD4A4995D49}" destId="{56275D59-6148-4BF5-8EED-4FC8B7A1EE88}" srcOrd="0" destOrd="0" presId="urn:microsoft.com/office/officeart/2005/8/layout/hList2"/>
    <dgm:cxn modelId="{2781360A-FC80-43B6-96D0-3FC0D449E4FF}" type="presParOf" srcId="{56275D59-6148-4BF5-8EED-4FC8B7A1EE88}" destId="{7014A94D-27D3-49C8-BF20-3A4950DB7F4B}" srcOrd="0" destOrd="0" presId="urn:microsoft.com/office/officeart/2005/8/layout/hList2"/>
    <dgm:cxn modelId="{21E9354E-F3F4-4888-943C-DD5AAC7B30F2}" type="presParOf" srcId="{56275D59-6148-4BF5-8EED-4FC8B7A1EE88}" destId="{F922410E-B710-42F2-B048-B408FEE05342}" srcOrd="1" destOrd="0" presId="urn:microsoft.com/office/officeart/2005/8/layout/hList2"/>
    <dgm:cxn modelId="{B0EC9372-E2DA-475F-B915-2D2451123E48}" type="presParOf" srcId="{56275D59-6148-4BF5-8EED-4FC8B7A1EE88}" destId="{243F2807-0C6E-4208-A1DB-6CABBC1E0A47}" srcOrd="2" destOrd="0" presId="urn:microsoft.com/office/officeart/2005/8/layout/hList2"/>
    <dgm:cxn modelId="{C255E6A4-E0E0-4FA2-923A-08324538A788}" type="presParOf" srcId="{31D59520-998F-4305-8DFA-EFD4A4995D49}" destId="{366F5B2A-D43B-4A4B-8A78-7DDD85F7A2E2}" srcOrd="1" destOrd="0" presId="urn:microsoft.com/office/officeart/2005/8/layout/hList2"/>
    <dgm:cxn modelId="{63431A8C-C115-4D28-8605-45F1E5C815C7}" type="presParOf" srcId="{31D59520-998F-4305-8DFA-EFD4A4995D49}" destId="{A5DAE274-23A8-40BD-BA52-A740B4FC5ABA}" srcOrd="2" destOrd="0" presId="urn:microsoft.com/office/officeart/2005/8/layout/hList2"/>
    <dgm:cxn modelId="{E6E65B12-902D-453A-BA38-417B80857981}" type="presParOf" srcId="{A5DAE274-23A8-40BD-BA52-A740B4FC5ABA}" destId="{1112B1BF-A166-4C5A-9DC1-270B40D3A299}" srcOrd="0" destOrd="0" presId="urn:microsoft.com/office/officeart/2005/8/layout/hList2"/>
    <dgm:cxn modelId="{404BF963-372C-40A3-902C-2F974B5CB333}" type="presParOf" srcId="{A5DAE274-23A8-40BD-BA52-A740B4FC5ABA}" destId="{5C673B5D-E3F4-4C46-8941-296490ABB170}" srcOrd="1" destOrd="0" presId="urn:microsoft.com/office/officeart/2005/8/layout/hList2"/>
    <dgm:cxn modelId="{B122F976-346E-4499-BDF8-14F90FEEFF4F}" type="presParOf" srcId="{A5DAE274-23A8-40BD-BA52-A740B4FC5ABA}" destId="{F997717F-5207-44B8-BB00-83E73256B14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595B50-A116-44BF-BEA6-372C49C7C703}" type="doc">
      <dgm:prSet loTypeId="urn:microsoft.com/office/officeart/2005/8/layout/hList2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BD937F2B-CB3B-48C5-A2BC-A3396D4F633C}">
      <dgm:prSet phldrT="[Text]"/>
      <dgm:spPr/>
      <dgm:t>
        <a:bodyPr/>
        <a:lstStyle/>
        <a:p>
          <a:r>
            <a: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Gebäude</a:t>
          </a:r>
          <a:endParaRPr lang="de-DE" b="1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5E6419A-9ABF-4E73-BC88-75DF2FB35CCB}" type="parTrans" cxnId="{5FEDC0E9-0FC2-4C25-BA45-7DB4747BDBE0}">
      <dgm:prSet/>
      <dgm:spPr/>
      <dgm:t>
        <a:bodyPr/>
        <a:lstStyle/>
        <a:p>
          <a:endParaRPr lang="de-DE"/>
        </a:p>
      </dgm:t>
    </dgm:pt>
    <dgm:pt modelId="{4947DC21-205C-4ED4-896B-C2B22A9ED79D}" type="sibTrans" cxnId="{5FEDC0E9-0FC2-4C25-BA45-7DB4747BDBE0}">
      <dgm:prSet/>
      <dgm:spPr/>
      <dgm:t>
        <a:bodyPr/>
        <a:lstStyle/>
        <a:p>
          <a:endParaRPr lang="de-DE"/>
        </a:p>
      </dgm:t>
    </dgm:pt>
    <dgm:pt modelId="{3E64D309-03C5-41D8-8C2B-57D282ECA9DE}">
      <dgm:prSet phldrT="[Text]"/>
      <dgm:spPr/>
      <dgm:t>
        <a:bodyPr/>
        <a:lstStyle/>
        <a:p>
          <a:r>
            <a: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Anlagentechnik</a:t>
          </a:r>
          <a:endParaRPr lang="de-DE" b="1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B5FD5D9-1BF0-4AA0-A27A-494F516D50E0}" type="parTrans" cxnId="{6C040083-02DE-4080-9AD3-0DDB3D71E85D}">
      <dgm:prSet/>
      <dgm:spPr/>
      <dgm:t>
        <a:bodyPr/>
        <a:lstStyle/>
        <a:p>
          <a:endParaRPr lang="de-DE"/>
        </a:p>
      </dgm:t>
    </dgm:pt>
    <dgm:pt modelId="{36E3AAFB-28BF-4CD9-B55E-D619DFA7881C}" type="sibTrans" cxnId="{6C040083-02DE-4080-9AD3-0DDB3D71E85D}">
      <dgm:prSet/>
      <dgm:spPr/>
      <dgm:t>
        <a:bodyPr/>
        <a:lstStyle/>
        <a:p>
          <a:endParaRPr lang="de-DE"/>
        </a:p>
      </dgm:t>
    </dgm:pt>
    <dgm:pt modelId="{81F1EB68-8EAD-43F1-8B58-A5340E7852B0}">
      <dgm:prSet phldrT="[Text]" custT="1"/>
      <dgm:spPr/>
      <dgm:t>
        <a:bodyPr/>
        <a:lstStyle/>
        <a:p>
          <a:endParaRPr lang="de-DE" sz="1300" dirty="0">
            <a:latin typeface="Arial" pitchFamily="34" charset="0"/>
            <a:cs typeface="Arial" pitchFamily="34" charset="0"/>
          </a:endParaRPr>
        </a:p>
      </dgm:t>
    </dgm:pt>
    <dgm:pt modelId="{EF3A582E-83C1-4CE5-A72C-33D1AB65B43B}" type="parTrans" cxnId="{71A0B04C-2AF4-4B83-ADDF-9F245255BE3E}">
      <dgm:prSet/>
      <dgm:spPr/>
      <dgm:t>
        <a:bodyPr/>
        <a:lstStyle/>
        <a:p>
          <a:endParaRPr lang="de-DE"/>
        </a:p>
      </dgm:t>
    </dgm:pt>
    <dgm:pt modelId="{E5BCBC92-2AFC-42B1-BE0E-DEC61D1124A4}" type="sibTrans" cxnId="{71A0B04C-2AF4-4B83-ADDF-9F245255BE3E}">
      <dgm:prSet/>
      <dgm:spPr/>
      <dgm:t>
        <a:bodyPr/>
        <a:lstStyle/>
        <a:p>
          <a:endParaRPr lang="de-DE"/>
        </a:p>
      </dgm:t>
    </dgm:pt>
    <dgm:pt modelId="{826DFF5A-60F2-4D6F-A00A-9E2B13B0CA4E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Detaillierte Planung </a:t>
          </a:r>
          <a:endParaRPr lang="de-DE" dirty="0">
            <a:latin typeface="Arial" pitchFamily="34" charset="0"/>
            <a:cs typeface="Arial" pitchFamily="34" charset="0"/>
          </a:endParaRPr>
        </a:p>
      </dgm:t>
    </dgm:pt>
    <dgm:pt modelId="{9D20680C-3605-4278-8EEC-D0EE15FFF591}" type="parTrans" cxnId="{5E48AF05-7B9F-4128-9986-5E27877F6B6C}">
      <dgm:prSet/>
      <dgm:spPr/>
      <dgm:t>
        <a:bodyPr/>
        <a:lstStyle/>
        <a:p>
          <a:endParaRPr lang="de-DE"/>
        </a:p>
      </dgm:t>
    </dgm:pt>
    <dgm:pt modelId="{672F5498-100B-4530-9961-C670C7A05814}" type="sibTrans" cxnId="{5E48AF05-7B9F-4128-9986-5E27877F6B6C}">
      <dgm:prSet/>
      <dgm:spPr/>
      <dgm:t>
        <a:bodyPr/>
        <a:lstStyle/>
        <a:p>
          <a:endParaRPr lang="de-DE"/>
        </a:p>
      </dgm:t>
    </dgm:pt>
    <dgm:pt modelId="{2AC4FB33-7F7B-4B39-A1F9-9957CBAA7205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des Wärmeschutzes </a:t>
          </a:r>
        </a:p>
      </dgm:t>
    </dgm:pt>
    <dgm:pt modelId="{3D68DDB1-243E-494F-A962-B03895F45688}" type="parTrans" cxnId="{D522B54B-9962-4676-B1CF-857D2E9337D7}">
      <dgm:prSet/>
      <dgm:spPr/>
      <dgm:t>
        <a:bodyPr/>
        <a:lstStyle/>
        <a:p>
          <a:endParaRPr lang="de-DE"/>
        </a:p>
      </dgm:t>
    </dgm:pt>
    <dgm:pt modelId="{3710AD97-4871-47A7-9923-BB485F888018}" type="sibTrans" cxnId="{D522B54B-9962-4676-B1CF-857D2E9337D7}">
      <dgm:prSet/>
      <dgm:spPr/>
      <dgm:t>
        <a:bodyPr/>
        <a:lstStyle/>
        <a:p>
          <a:endParaRPr lang="de-DE"/>
        </a:p>
      </dgm:t>
    </dgm:pt>
    <dgm:pt modelId="{AD5715C3-4FB7-4786-AE31-6EE684D21818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des Wärmebrückenkonzepts</a:t>
          </a:r>
        </a:p>
      </dgm:t>
    </dgm:pt>
    <dgm:pt modelId="{98923D90-82D7-431A-AB16-E8A09339825D}" type="parTrans" cxnId="{58E79032-8EF1-4D43-91A6-8B7DCEB27EC3}">
      <dgm:prSet/>
      <dgm:spPr/>
      <dgm:t>
        <a:bodyPr/>
        <a:lstStyle/>
        <a:p>
          <a:endParaRPr lang="de-DE"/>
        </a:p>
      </dgm:t>
    </dgm:pt>
    <dgm:pt modelId="{92C4DEE2-68D4-4405-A7DF-1B75F0031DF8}" type="sibTrans" cxnId="{58E79032-8EF1-4D43-91A6-8B7DCEB27EC3}">
      <dgm:prSet/>
      <dgm:spPr/>
      <dgm:t>
        <a:bodyPr/>
        <a:lstStyle/>
        <a:p>
          <a:endParaRPr lang="de-DE"/>
        </a:p>
      </dgm:t>
    </dgm:pt>
    <dgm:pt modelId="{C1DB9C54-00C0-4012-80C8-D26E734E44E7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des Luftdichtheitskonzepts</a:t>
          </a:r>
        </a:p>
      </dgm:t>
    </dgm:pt>
    <dgm:pt modelId="{D6FA9F5C-D36D-4C8B-B206-6EC69A5AF87B}" type="parTrans" cxnId="{B6D3A919-F0BC-4C0E-968F-A15AEEDA9474}">
      <dgm:prSet/>
      <dgm:spPr/>
      <dgm:t>
        <a:bodyPr/>
        <a:lstStyle/>
        <a:p>
          <a:endParaRPr lang="de-DE"/>
        </a:p>
      </dgm:t>
    </dgm:pt>
    <dgm:pt modelId="{76DFF76E-8F00-4C38-B300-CF227ED340E8}" type="sibTrans" cxnId="{B6D3A919-F0BC-4C0E-968F-A15AEEDA9474}">
      <dgm:prSet/>
      <dgm:spPr/>
      <dgm:t>
        <a:bodyPr/>
        <a:lstStyle/>
        <a:p>
          <a:endParaRPr lang="de-DE"/>
        </a:p>
      </dgm:t>
    </dgm:pt>
    <dgm:pt modelId="{6D480ADA-331E-439B-B593-3AC6440D0189}">
      <dgm:prSet/>
      <dgm:spPr/>
      <dgm:t>
        <a:bodyPr/>
        <a:lstStyle/>
        <a:p>
          <a:endParaRPr lang="de-DE" b="1" dirty="0" smtClean="0">
            <a:latin typeface="Arial" pitchFamily="34" charset="0"/>
            <a:cs typeface="Arial" pitchFamily="34" charset="0"/>
          </a:endParaRPr>
        </a:p>
      </dgm:t>
    </dgm:pt>
    <dgm:pt modelId="{92F9C44A-0FAB-4181-846B-7A0F794B6045}" type="parTrans" cxnId="{32315837-8621-4A03-B474-7DE63B2A35CF}">
      <dgm:prSet/>
      <dgm:spPr/>
      <dgm:t>
        <a:bodyPr/>
        <a:lstStyle/>
        <a:p>
          <a:endParaRPr lang="de-DE"/>
        </a:p>
      </dgm:t>
    </dgm:pt>
    <dgm:pt modelId="{EEFEE4B0-FBF0-4990-B3A2-279A5A34DC6B}" type="sibTrans" cxnId="{32315837-8621-4A03-B474-7DE63B2A35CF}">
      <dgm:prSet/>
      <dgm:spPr/>
      <dgm:t>
        <a:bodyPr/>
        <a:lstStyle/>
        <a:p>
          <a:endParaRPr lang="de-DE"/>
        </a:p>
      </dgm:t>
    </dgm:pt>
    <dgm:pt modelId="{B8EAFAF9-968F-46BC-BDF5-F00B11932279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Detaildarstellung von Bauteilen</a:t>
          </a:r>
        </a:p>
      </dgm:t>
    </dgm:pt>
    <dgm:pt modelId="{BCC09028-58C5-4B5E-B322-5089B2B9685B}" type="parTrans" cxnId="{DB3B4FFD-1604-4880-A53E-7D81B6BE681C}">
      <dgm:prSet/>
      <dgm:spPr/>
      <dgm:t>
        <a:bodyPr/>
        <a:lstStyle/>
        <a:p>
          <a:endParaRPr lang="de-DE"/>
        </a:p>
      </dgm:t>
    </dgm:pt>
    <dgm:pt modelId="{A4CFEC68-5C9C-439F-8D13-984DE9ABDACD}" type="sibTrans" cxnId="{DB3B4FFD-1604-4880-A53E-7D81B6BE681C}">
      <dgm:prSet/>
      <dgm:spPr/>
      <dgm:t>
        <a:bodyPr/>
        <a:lstStyle/>
        <a:p>
          <a:endParaRPr lang="de-DE"/>
        </a:p>
      </dgm:t>
    </dgm:pt>
    <dgm:pt modelId="{158C7EF6-7A80-43C6-A43C-FA88A5B2E6B1}">
      <dgm:prSet/>
      <dgm:spPr/>
      <dgm:t>
        <a:bodyPr/>
        <a:lstStyle/>
        <a:p>
          <a:endParaRPr lang="de-DE" b="1" dirty="0" smtClean="0">
            <a:latin typeface="Arial" pitchFamily="34" charset="0"/>
            <a:cs typeface="Arial" pitchFamily="34" charset="0"/>
          </a:endParaRPr>
        </a:p>
      </dgm:t>
    </dgm:pt>
    <dgm:pt modelId="{448A079E-1D95-4D13-934B-30E855CB18F1}" type="parTrans" cxnId="{7843138E-C621-4DB7-8C2F-542EC8D8CC33}">
      <dgm:prSet/>
      <dgm:spPr/>
      <dgm:t>
        <a:bodyPr/>
        <a:lstStyle/>
        <a:p>
          <a:endParaRPr lang="de-DE"/>
        </a:p>
      </dgm:t>
    </dgm:pt>
    <dgm:pt modelId="{C16A86F3-A82B-46BA-84C6-04AB78651658}" type="sibTrans" cxnId="{7843138E-C621-4DB7-8C2F-542EC8D8CC33}">
      <dgm:prSet/>
      <dgm:spPr/>
      <dgm:t>
        <a:bodyPr/>
        <a:lstStyle/>
        <a:p>
          <a:endParaRPr lang="de-DE"/>
        </a:p>
      </dgm:t>
    </dgm:pt>
    <dgm:pt modelId="{16A82BC5-AD8A-4C75-94DB-06F21FA37B9A}">
      <dgm:prSet/>
      <dgm:spPr/>
      <dgm:t>
        <a:bodyPr/>
        <a:lstStyle/>
        <a:p>
          <a:r>
            <a:rPr lang="de-DE" b="1" dirty="0" smtClean="0">
              <a:latin typeface="Arial" pitchFamily="34" charset="0"/>
              <a:cs typeface="Arial" pitchFamily="34" charset="0"/>
            </a:rPr>
            <a:t>Umsetzungsplanung für die Bauphase</a:t>
          </a:r>
        </a:p>
      </dgm:t>
    </dgm:pt>
    <dgm:pt modelId="{17C0F1AA-E117-404E-97EB-846F245F0033}" type="parTrans" cxnId="{BA5431C0-EE6F-4DA6-8F1A-2289BED79273}">
      <dgm:prSet/>
      <dgm:spPr/>
      <dgm:t>
        <a:bodyPr/>
        <a:lstStyle/>
        <a:p>
          <a:endParaRPr lang="de-DE"/>
        </a:p>
      </dgm:t>
    </dgm:pt>
    <dgm:pt modelId="{BF30F14E-109F-43E6-A0F5-B88F8913041A}" type="sibTrans" cxnId="{BA5431C0-EE6F-4DA6-8F1A-2289BED79273}">
      <dgm:prSet/>
      <dgm:spPr/>
      <dgm:t>
        <a:bodyPr/>
        <a:lstStyle/>
        <a:p>
          <a:endParaRPr lang="de-DE"/>
        </a:p>
      </dgm:t>
    </dgm:pt>
    <dgm:pt modelId="{3CBBE83A-54B1-4E50-BDE2-A738E0F95C13}">
      <dgm:prSet/>
      <dgm:spPr/>
      <dgm:t>
        <a:bodyPr/>
        <a:lstStyle/>
        <a:p>
          <a:endParaRPr lang="de-DE" dirty="0" smtClean="0"/>
        </a:p>
      </dgm:t>
    </dgm:pt>
    <dgm:pt modelId="{FCDA8245-77BE-4D47-A6C6-B06A9685C98A}" type="parTrans" cxnId="{8B4EFDFD-3975-455D-B16C-7362ED5006A8}">
      <dgm:prSet/>
      <dgm:spPr/>
      <dgm:t>
        <a:bodyPr/>
        <a:lstStyle/>
        <a:p>
          <a:endParaRPr lang="de-DE"/>
        </a:p>
      </dgm:t>
    </dgm:pt>
    <dgm:pt modelId="{45C71129-84E6-432D-A48D-7F33440C05D3}" type="sibTrans" cxnId="{8B4EFDFD-3975-455D-B16C-7362ED5006A8}">
      <dgm:prSet/>
      <dgm:spPr/>
      <dgm:t>
        <a:bodyPr/>
        <a:lstStyle/>
        <a:p>
          <a:endParaRPr lang="de-DE"/>
        </a:p>
      </dgm:t>
    </dgm:pt>
    <dgm:pt modelId="{87DBB482-76E1-4ED7-B7EF-A823C2509BDD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Wahl der Komponenten und Benennung der Hersteller (Rohre, Kanäle, Dämmung, Armaturen, Speicher, Kessel, Regler...)</a:t>
          </a:r>
        </a:p>
      </dgm:t>
    </dgm:pt>
    <dgm:pt modelId="{5333EB1D-6CE4-4B92-A25B-84AD508AC095}" type="parTrans" cxnId="{FD2F7CFC-85B1-4968-8152-EA1239950EBA}">
      <dgm:prSet/>
      <dgm:spPr/>
      <dgm:t>
        <a:bodyPr/>
        <a:lstStyle/>
        <a:p>
          <a:endParaRPr lang="de-DE"/>
        </a:p>
      </dgm:t>
    </dgm:pt>
    <dgm:pt modelId="{9DFB1148-AD5D-4CE0-9F46-FCCE3FB1DAF6}" type="sibTrans" cxnId="{FD2F7CFC-85B1-4968-8152-EA1239950EBA}">
      <dgm:prSet/>
      <dgm:spPr/>
      <dgm:t>
        <a:bodyPr/>
        <a:lstStyle/>
        <a:p>
          <a:endParaRPr lang="de-DE"/>
        </a:p>
      </dgm:t>
    </dgm:pt>
    <dgm:pt modelId="{9EFE7DCF-2E25-440A-A663-B4392D7F7BC0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Auslegung von</a:t>
          </a:r>
        </a:p>
      </dgm:t>
    </dgm:pt>
    <dgm:pt modelId="{29C3650D-9EF3-47DA-9E34-0DA5014DB78A}" type="parTrans" cxnId="{B7B730E5-0DD3-4BBC-861A-4181D06EF09D}">
      <dgm:prSet/>
      <dgm:spPr/>
      <dgm:t>
        <a:bodyPr/>
        <a:lstStyle/>
        <a:p>
          <a:endParaRPr lang="de-DE"/>
        </a:p>
      </dgm:t>
    </dgm:pt>
    <dgm:pt modelId="{E0E01504-3661-4AE2-B66A-89EF79CEC697}" type="sibTrans" cxnId="{B7B730E5-0DD3-4BBC-861A-4181D06EF09D}">
      <dgm:prSet/>
      <dgm:spPr/>
      <dgm:t>
        <a:bodyPr/>
        <a:lstStyle/>
        <a:p>
          <a:endParaRPr lang="de-DE"/>
        </a:p>
      </dgm:t>
    </dgm:pt>
    <dgm:pt modelId="{226599F6-303A-42D2-B7C9-BCB229F1F508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Heizkörpern</a:t>
          </a:r>
        </a:p>
      </dgm:t>
    </dgm:pt>
    <dgm:pt modelId="{E46FAFB9-CC80-417E-9AE2-B71E77FE94E7}" type="parTrans" cxnId="{52313EA1-CC80-43C0-A6C3-A43E6359B7EF}">
      <dgm:prSet/>
      <dgm:spPr/>
      <dgm:t>
        <a:bodyPr/>
        <a:lstStyle/>
        <a:p>
          <a:endParaRPr lang="de-DE"/>
        </a:p>
      </dgm:t>
    </dgm:pt>
    <dgm:pt modelId="{442A3419-8015-4B66-ADBA-4D380E9F7A79}" type="sibTrans" cxnId="{52313EA1-CC80-43C0-A6C3-A43E6359B7EF}">
      <dgm:prSet/>
      <dgm:spPr/>
      <dgm:t>
        <a:bodyPr/>
        <a:lstStyle/>
        <a:p>
          <a:endParaRPr lang="de-DE"/>
        </a:p>
      </dgm:t>
    </dgm:pt>
    <dgm:pt modelId="{DFA38DAC-626B-49B2-B64A-9AE80691314F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Thermostatventilen</a:t>
          </a:r>
        </a:p>
      </dgm:t>
    </dgm:pt>
    <dgm:pt modelId="{07CA85D8-AEA2-43B5-B838-70947A87AA9A}" type="parTrans" cxnId="{CE40D00C-09EC-46C8-894A-9A7E01B55E8C}">
      <dgm:prSet/>
      <dgm:spPr/>
      <dgm:t>
        <a:bodyPr/>
        <a:lstStyle/>
        <a:p>
          <a:endParaRPr lang="de-DE"/>
        </a:p>
      </dgm:t>
    </dgm:pt>
    <dgm:pt modelId="{ED52EF4A-1EE9-49E8-828C-022794657406}" type="sibTrans" cxnId="{CE40D00C-09EC-46C8-894A-9A7E01B55E8C}">
      <dgm:prSet/>
      <dgm:spPr/>
      <dgm:t>
        <a:bodyPr/>
        <a:lstStyle/>
        <a:p>
          <a:endParaRPr lang="de-DE"/>
        </a:p>
      </dgm:t>
    </dgm:pt>
    <dgm:pt modelId="{0546133E-6FF6-42D1-891C-21E87C27FF3B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Pumpen</a:t>
          </a:r>
        </a:p>
      </dgm:t>
    </dgm:pt>
    <dgm:pt modelId="{CA855923-7B3F-45A2-A831-78103ADC71D6}" type="parTrans" cxnId="{0111AC4A-2453-47DB-9225-C2FF3A2A34AC}">
      <dgm:prSet/>
      <dgm:spPr/>
      <dgm:t>
        <a:bodyPr/>
        <a:lstStyle/>
        <a:p>
          <a:endParaRPr lang="de-DE"/>
        </a:p>
      </dgm:t>
    </dgm:pt>
    <dgm:pt modelId="{B2D5A707-658F-444E-B192-36AEB4343437}" type="sibTrans" cxnId="{0111AC4A-2453-47DB-9225-C2FF3A2A34AC}">
      <dgm:prSet/>
      <dgm:spPr/>
      <dgm:t>
        <a:bodyPr/>
        <a:lstStyle/>
        <a:p>
          <a:endParaRPr lang="de-DE"/>
        </a:p>
      </dgm:t>
    </dgm:pt>
    <dgm:pt modelId="{0F88BA78-6FFA-4F6C-9855-61701DE07400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Detaildarstellung von Anlagenkonstruktionen</a:t>
          </a:r>
        </a:p>
      </dgm:t>
    </dgm:pt>
    <dgm:pt modelId="{CDE09AF4-58B7-4B90-9B36-0B71110D6F60}" type="parTrans" cxnId="{267A0142-9A62-4458-A458-17A1DBA6B5A5}">
      <dgm:prSet/>
      <dgm:spPr/>
      <dgm:t>
        <a:bodyPr/>
        <a:lstStyle/>
        <a:p>
          <a:endParaRPr lang="de-DE"/>
        </a:p>
      </dgm:t>
    </dgm:pt>
    <dgm:pt modelId="{6101E982-B19E-4317-A1E9-6E9661994FCE}" type="sibTrans" cxnId="{267A0142-9A62-4458-A458-17A1DBA6B5A5}">
      <dgm:prSet/>
      <dgm:spPr/>
      <dgm:t>
        <a:bodyPr/>
        <a:lstStyle/>
        <a:p>
          <a:endParaRPr lang="de-DE"/>
        </a:p>
      </dgm:t>
    </dgm:pt>
    <dgm:pt modelId="{D6EDFE94-2F09-44F7-A3F9-77B50BD8D28D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FAB941DA-50A6-4F41-9821-EC501244FF6C}" type="parTrans" cxnId="{187675C2-E0EC-40D2-9A57-FEDE1EE50B1D}">
      <dgm:prSet/>
      <dgm:spPr/>
      <dgm:t>
        <a:bodyPr/>
        <a:lstStyle/>
        <a:p>
          <a:endParaRPr lang="de-DE"/>
        </a:p>
      </dgm:t>
    </dgm:pt>
    <dgm:pt modelId="{9B83F705-2D01-40D1-8972-BB34E70BFA3D}" type="sibTrans" cxnId="{187675C2-E0EC-40D2-9A57-FEDE1EE50B1D}">
      <dgm:prSet/>
      <dgm:spPr/>
      <dgm:t>
        <a:bodyPr/>
        <a:lstStyle/>
        <a:p>
          <a:endParaRPr lang="de-DE"/>
        </a:p>
      </dgm:t>
    </dgm:pt>
    <dgm:pt modelId="{D47F21C3-BD34-4FB6-863C-E7BC814621CC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E4154950-56F7-4625-9181-AFF4E2C2DE46}" type="parTrans" cxnId="{EEE6BEE2-5197-4E15-8923-E4D2ACE2F86B}">
      <dgm:prSet/>
      <dgm:spPr/>
      <dgm:t>
        <a:bodyPr/>
        <a:lstStyle/>
        <a:p>
          <a:endParaRPr lang="de-DE"/>
        </a:p>
      </dgm:t>
    </dgm:pt>
    <dgm:pt modelId="{40F24076-965C-49CC-9112-1D37584503D5}" type="sibTrans" cxnId="{EEE6BEE2-5197-4E15-8923-E4D2ACE2F86B}">
      <dgm:prSet/>
      <dgm:spPr/>
      <dgm:t>
        <a:bodyPr/>
        <a:lstStyle/>
        <a:p>
          <a:endParaRPr lang="de-DE"/>
        </a:p>
      </dgm:t>
    </dgm:pt>
    <dgm:pt modelId="{31D59520-998F-4305-8DFA-EFD4A4995D49}" type="pres">
      <dgm:prSet presAssocID="{FA595B50-A116-44BF-BEA6-372C49C7C703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6275D59-6148-4BF5-8EED-4FC8B7A1EE88}" type="pres">
      <dgm:prSet presAssocID="{BD937F2B-CB3B-48C5-A2BC-A3396D4F633C}" presName="compositeNode" presStyleCnt="0">
        <dgm:presLayoutVars>
          <dgm:bulletEnabled val="1"/>
        </dgm:presLayoutVars>
      </dgm:prSet>
      <dgm:spPr/>
    </dgm:pt>
    <dgm:pt modelId="{7014A94D-27D3-49C8-BF20-3A4950DB7F4B}" type="pres">
      <dgm:prSet presAssocID="{BD937F2B-CB3B-48C5-A2BC-A3396D4F633C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de-DE"/>
        </a:p>
      </dgm:t>
    </dgm:pt>
    <dgm:pt modelId="{F922410E-B710-42F2-B048-B408FEE05342}" type="pres">
      <dgm:prSet presAssocID="{BD937F2B-CB3B-48C5-A2BC-A3396D4F633C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43F2807-0C6E-4208-A1DB-6CABBC1E0A47}" type="pres">
      <dgm:prSet presAssocID="{BD937F2B-CB3B-48C5-A2BC-A3396D4F633C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66F5B2A-D43B-4A4B-8A78-7DDD85F7A2E2}" type="pres">
      <dgm:prSet presAssocID="{4947DC21-205C-4ED4-896B-C2B22A9ED79D}" presName="sibTrans" presStyleCnt="0"/>
      <dgm:spPr/>
    </dgm:pt>
    <dgm:pt modelId="{A5DAE274-23A8-40BD-BA52-A740B4FC5ABA}" type="pres">
      <dgm:prSet presAssocID="{3E64D309-03C5-41D8-8C2B-57D282ECA9DE}" presName="compositeNode" presStyleCnt="0">
        <dgm:presLayoutVars>
          <dgm:bulletEnabled val="1"/>
        </dgm:presLayoutVars>
      </dgm:prSet>
      <dgm:spPr/>
    </dgm:pt>
    <dgm:pt modelId="{1112B1BF-A166-4C5A-9DC1-270B40D3A299}" type="pres">
      <dgm:prSet presAssocID="{3E64D309-03C5-41D8-8C2B-57D282ECA9DE}" presName="image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de-DE"/>
        </a:p>
      </dgm:t>
    </dgm:pt>
    <dgm:pt modelId="{5C673B5D-E3F4-4C46-8941-296490ABB170}" type="pres">
      <dgm:prSet presAssocID="{3E64D309-03C5-41D8-8C2B-57D282ECA9DE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997717F-5207-44B8-BB00-83E73256B141}" type="pres">
      <dgm:prSet presAssocID="{3E64D309-03C5-41D8-8C2B-57D282ECA9DE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CE3A6E30-48B4-4454-AB57-71BCA1F2932B}" type="presOf" srcId="{0546133E-6FF6-42D1-891C-21E87C27FF3B}" destId="{5C673B5D-E3F4-4C46-8941-296490ABB170}" srcOrd="0" destOrd="6" presId="urn:microsoft.com/office/officeart/2005/8/layout/hList2"/>
    <dgm:cxn modelId="{A6B4D6A1-4A80-43A7-8743-906FE759E827}" type="presOf" srcId="{6D480ADA-331E-439B-B593-3AC6440D0189}" destId="{F922410E-B710-42F2-B048-B408FEE05342}" srcOrd="0" destOrd="4" presId="urn:microsoft.com/office/officeart/2005/8/layout/hList2"/>
    <dgm:cxn modelId="{D522B54B-9962-4676-B1CF-857D2E9337D7}" srcId="{826DFF5A-60F2-4D6F-A00A-9E2B13B0CA4E}" destId="{2AC4FB33-7F7B-4B39-A1F9-9957CBAA7205}" srcOrd="0" destOrd="0" parTransId="{3D68DDB1-243E-494F-A962-B03895F45688}" sibTransId="{3710AD97-4871-47A7-9923-BB485F888018}"/>
    <dgm:cxn modelId="{CE40D00C-09EC-46C8-894A-9A7E01B55E8C}" srcId="{9EFE7DCF-2E25-440A-A663-B4392D7F7BC0}" destId="{DFA38DAC-626B-49B2-B64A-9AE80691314F}" srcOrd="1" destOrd="0" parTransId="{07CA85D8-AEA2-43B5-B838-70947A87AA9A}" sibTransId="{ED52EF4A-1EE9-49E8-828C-022794657406}"/>
    <dgm:cxn modelId="{187675C2-E0EC-40D2-9A57-FEDE1EE50B1D}" srcId="{3E64D309-03C5-41D8-8C2B-57D282ECA9DE}" destId="{D6EDFE94-2F09-44F7-A3F9-77B50BD8D28D}" srcOrd="2" destOrd="0" parTransId="{FAB941DA-50A6-4F41-9821-EC501244FF6C}" sibTransId="{9B83F705-2D01-40D1-8972-BB34E70BFA3D}"/>
    <dgm:cxn modelId="{5FEDC0E9-0FC2-4C25-BA45-7DB4747BDBE0}" srcId="{FA595B50-A116-44BF-BEA6-372C49C7C703}" destId="{BD937F2B-CB3B-48C5-A2BC-A3396D4F633C}" srcOrd="0" destOrd="0" parTransId="{75E6419A-9ABF-4E73-BC88-75DF2FB35CCB}" sibTransId="{4947DC21-205C-4ED4-896B-C2B22A9ED79D}"/>
    <dgm:cxn modelId="{6C040083-02DE-4080-9AD3-0DDB3D71E85D}" srcId="{FA595B50-A116-44BF-BEA6-372C49C7C703}" destId="{3E64D309-03C5-41D8-8C2B-57D282ECA9DE}" srcOrd="1" destOrd="0" parTransId="{CB5FD5D9-1BF0-4AA0-A27A-494F516D50E0}" sibTransId="{36E3AAFB-28BF-4CD9-B55E-D619DFA7881C}"/>
    <dgm:cxn modelId="{02E9B436-D1AF-4D99-8E96-E5B450B7F67B}" type="presOf" srcId="{BD937F2B-CB3B-48C5-A2BC-A3396D4F633C}" destId="{243F2807-0C6E-4208-A1DB-6CABBC1E0A47}" srcOrd="0" destOrd="0" presId="urn:microsoft.com/office/officeart/2005/8/layout/hList2"/>
    <dgm:cxn modelId="{75134D12-5D48-4E91-80D8-640DF504C07E}" type="presOf" srcId="{FA595B50-A116-44BF-BEA6-372C49C7C703}" destId="{31D59520-998F-4305-8DFA-EFD4A4995D49}" srcOrd="0" destOrd="0" presId="urn:microsoft.com/office/officeart/2005/8/layout/hList2"/>
    <dgm:cxn modelId="{B6D3A919-F0BC-4C0E-968F-A15AEEDA9474}" srcId="{826DFF5A-60F2-4D6F-A00A-9E2B13B0CA4E}" destId="{C1DB9C54-00C0-4012-80C8-D26E734E44E7}" srcOrd="2" destOrd="0" parTransId="{D6FA9F5C-D36D-4C8B-B206-6EC69A5AF87B}" sibTransId="{76DFF76E-8F00-4C38-B300-CF227ED340E8}"/>
    <dgm:cxn modelId="{FD2F7CFC-85B1-4968-8152-EA1239950EBA}" srcId="{3E64D309-03C5-41D8-8C2B-57D282ECA9DE}" destId="{87DBB482-76E1-4ED7-B7EF-A823C2509BDD}" srcOrd="1" destOrd="0" parTransId="{5333EB1D-6CE4-4B92-A25B-84AD508AC095}" sibTransId="{9DFB1148-AD5D-4CE0-9F46-FCCE3FB1DAF6}"/>
    <dgm:cxn modelId="{A744DE2B-3242-4A81-B1AA-AACE8EA73163}" type="presOf" srcId="{B8EAFAF9-968F-46BC-BDF5-F00B11932279}" destId="{F922410E-B710-42F2-B048-B408FEE05342}" srcOrd="0" destOrd="5" presId="urn:microsoft.com/office/officeart/2005/8/layout/hList2"/>
    <dgm:cxn modelId="{7843138E-C621-4DB7-8C2F-542EC8D8CC33}" srcId="{BD937F2B-CB3B-48C5-A2BC-A3396D4F633C}" destId="{158C7EF6-7A80-43C6-A43C-FA88A5B2E6B1}" srcOrd="3" destOrd="0" parTransId="{448A079E-1D95-4D13-934B-30E855CB18F1}" sibTransId="{C16A86F3-A82B-46BA-84C6-04AB78651658}"/>
    <dgm:cxn modelId="{8C3D539A-23EE-42E8-9D6A-7A86222BE6FC}" type="presOf" srcId="{87DBB482-76E1-4ED7-B7EF-A823C2509BDD}" destId="{5C673B5D-E3F4-4C46-8941-296490ABB170}" srcOrd="0" destOrd="1" presId="urn:microsoft.com/office/officeart/2005/8/layout/hList2"/>
    <dgm:cxn modelId="{EEE6BEE2-5197-4E15-8923-E4D2ACE2F86B}" srcId="{3E64D309-03C5-41D8-8C2B-57D282ECA9DE}" destId="{D47F21C3-BD34-4FB6-863C-E7BC814621CC}" srcOrd="4" destOrd="0" parTransId="{E4154950-56F7-4625-9181-AFF4E2C2DE46}" sibTransId="{40F24076-965C-49CC-9112-1D37584503D5}"/>
    <dgm:cxn modelId="{9998271C-A029-404F-AF2E-B98AD728F941}" type="presOf" srcId="{226599F6-303A-42D2-B7C9-BCB229F1F508}" destId="{5C673B5D-E3F4-4C46-8941-296490ABB170}" srcOrd="0" destOrd="4" presId="urn:microsoft.com/office/officeart/2005/8/layout/hList2"/>
    <dgm:cxn modelId="{6B727137-8CE7-44CB-BE64-4728F9D0B0A0}" type="presOf" srcId="{3E64D309-03C5-41D8-8C2B-57D282ECA9DE}" destId="{F997717F-5207-44B8-BB00-83E73256B141}" srcOrd="0" destOrd="0" presId="urn:microsoft.com/office/officeart/2005/8/layout/hList2"/>
    <dgm:cxn modelId="{443CE45C-9BEA-4B9F-81A2-8A30273C6B9F}" type="presOf" srcId="{9EFE7DCF-2E25-440A-A663-B4392D7F7BC0}" destId="{5C673B5D-E3F4-4C46-8941-296490ABB170}" srcOrd="0" destOrd="3" presId="urn:microsoft.com/office/officeart/2005/8/layout/hList2"/>
    <dgm:cxn modelId="{6B97C755-4022-4CEF-A001-4BDCCF8F6B59}" type="presOf" srcId="{826DFF5A-60F2-4D6F-A00A-9E2B13B0CA4E}" destId="{F922410E-B710-42F2-B048-B408FEE05342}" srcOrd="0" destOrd="0" presId="urn:microsoft.com/office/officeart/2005/8/layout/hList2"/>
    <dgm:cxn modelId="{B7B730E5-0DD3-4BBC-861A-4181D06EF09D}" srcId="{3E64D309-03C5-41D8-8C2B-57D282ECA9DE}" destId="{9EFE7DCF-2E25-440A-A663-B4392D7F7BC0}" srcOrd="3" destOrd="0" parTransId="{29C3650D-9EF3-47DA-9E34-0DA5014DB78A}" sibTransId="{E0E01504-3661-4AE2-B66A-89EF79CEC697}"/>
    <dgm:cxn modelId="{58E79032-8EF1-4D43-91A6-8B7DCEB27EC3}" srcId="{826DFF5A-60F2-4D6F-A00A-9E2B13B0CA4E}" destId="{AD5715C3-4FB7-4786-AE31-6EE684D21818}" srcOrd="1" destOrd="0" parTransId="{98923D90-82D7-431A-AB16-E8A09339825D}" sibTransId="{92C4DEE2-68D4-4405-A7DF-1B75F0031DF8}"/>
    <dgm:cxn modelId="{BABAADD6-464D-4A83-AF45-3B5E4A405915}" type="presOf" srcId="{3CBBE83A-54B1-4E50-BDE2-A738E0F95C13}" destId="{F922410E-B710-42F2-B048-B408FEE05342}" srcOrd="0" destOrd="8" presId="urn:microsoft.com/office/officeart/2005/8/layout/hList2"/>
    <dgm:cxn modelId="{B38BB9F5-FC90-440B-BE33-B06DDEB8C1CA}" type="presOf" srcId="{2AC4FB33-7F7B-4B39-A1F9-9957CBAA7205}" destId="{F922410E-B710-42F2-B048-B408FEE05342}" srcOrd="0" destOrd="1" presId="urn:microsoft.com/office/officeart/2005/8/layout/hList2"/>
    <dgm:cxn modelId="{8B4EFDFD-3975-455D-B16C-7362ED5006A8}" srcId="{BD937F2B-CB3B-48C5-A2BC-A3396D4F633C}" destId="{3CBBE83A-54B1-4E50-BDE2-A738E0F95C13}" srcOrd="5" destOrd="0" parTransId="{FCDA8245-77BE-4D47-A6C6-B06A9685C98A}" sibTransId="{45C71129-84E6-432D-A48D-7F33440C05D3}"/>
    <dgm:cxn modelId="{07D54E78-C3A5-4D21-B402-683787F78E0F}" type="presOf" srcId="{D6EDFE94-2F09-44F7-A3F9-77B50BD8D28D}" destId="{5C673B5D-E3F4-4C46-8941-296490ABB170}" srcOrd="0" destOrd="2" presId="urn:microsoft.com/office/officeart/2005/8/layout/hList2"/>
    <dgm:cxn modelId="{C36392C5-7E0F-4BAD-A3A1-7D2B8E2D1790}" type="presOf" srcId="{0F88BA78-6FFA-4F6C-9855-61701DE07400}" destId="{5C673B5D-E3F4-4C46-8941-296490ABB170}" srcOrd="0" destOrd="8" presId="urn:microsoft.com/office/officeart/2005/8/layout/hList2"/>
    <dgm:cxn modelId="{D6C22A59-7BC2-4F7C-A036-7559DB1A5370}" type="presOf" srcId="{81F1EB68-8EAD-43F1-8B58-A5340E7852B0}" destId="{5C673B5D-E3F4-4C46-8941-296490ABB170}" srcOrd="0" destOrd="0" presId="urn:microsoft.com/office/officeart/2005/8/layout/hList2"/>
    <dgm:cxn modelId="{A6477DAB-4ABC-4E98-89B6-9018701E474C}" type="presOf" srcId="{DFA38DAC-626B-49B2-B64A-9AE80691314F}" destId="{5C673B5D-E3F4-4C46-8941-296490ABB170}" srcOrd="0" destOrd="5" presId="urn:microsoft.com/office/officeart/2005/8/layout/hList2"/>
    <dgm:cxn modelId="{71A0B04C-2AF4-4B83-ADDF-9F245255BE3E}" srcId="{3E64D309-03C5-41D8-8C2B-57D282ECA9DE}" destId="{81F1EB68-8EAD-43F1-8B58-A5340E7852B0}" srcOrd="0" destOrd="0" parTransId="{EF3A582E-83C1-4CE5-A72C-33D1AB65B43B}" sibTransId="{E5BCBC92-2AFC-42B1-BE0E-DEC61D1124A4}"/>
    <dgm:cxn modelId="{267A0142-9A62-4458-A458-17A1DBA6B5A5}" srcId="{3E64D309-03C5-41D8-8C2B-57D282ECA9DE}" destId="{0F88BA78-6FFA-4F6C-9855-61701DE07400}" srcOrd="5" destOrd="0" parTransId="{CDE09AF4-58B7-4B90-9B36-0B71110D6F60}" sibTransId="{6101E982-B19E-4317-A1E9-6E9661994FCE}"/>
    <dgm:cxn modelId="{43B1B587-B4C6-41B1-B03F-B9886A7B57E2}" type="presOf" srcId="{AD5715C3-4FB7-4786-AE31-6EE684D21818}" destId="{F922410E-B710-42F2-B048-B408FEE05342}" srcOrd="0" destOrd="2" presId="urn:microsoft.com/office/officeart/2005/8/layout/hList2"/>
    <dgm:cxn modelId="{0111AC4A-2453-47DB-9225-C2FF3A2A34AC}" srcId="{9EFE7DCF-2E25-440A-A663-B4392D7F7BC0}" destId="{0546133E-6FF6-42D1-891C-21E87C27FF3B}" srcOrd="2" destOrd="0" parTransId="{CA855923-7B3F-45A2-A831-78103ADC71D6}" sibTransId="{B2D5A707-658F-444E-B192-36AEB4343437}"/>
    <dgm:cxn modelId="{519B117E-7D36-4338-962B-99268EC1E27B}" type="presOf" srcId="{C1DB9C54-00C0-4012-80C8-D26E734E44E7}" destId="{F922410E-B710-42F2-B048-B408FEE05342}" srcOrd="0" destOrd="3" presId="urn:microsoft.com/office/officeart/2005/8/layout/hList2"/>
    <dgm:cxn modelId="{DB3B4FFD-1604-4880-A53E-7D81B6BE681C}" srcId="{BD937F2B-CB3B-48C5-A2BC-A3396D4F633C}" destId="{B8EAFAF9-968F-46BC-BDF5-F00B11932279}" srcOrd="2" destOrd="0" parTransId="{BCC09028-58C5-4B5E-B322-5089B2B9685B}" sibTransId="{A4CFEC68-5C9C-439F-8D13-984DE9ABDACD}"/>
    <dgm:cxn modelId="{52313EA1-CC80-43C0-A6C3-A43E6359B7EF}" srcId="{9EFE7DCF-2E25-440A-A663-B4392D7F7BC0}" destId="{226599F6-303A-42D2-B7C9-BCB229F1F508}" srcOrd="0" destOrd="0" parTransId="{E46FAFB9-CC80-417E-9AE2-B71E77FE94E7}" sibTransId="{442A3419-8015-4B66-ADBA-4D380E9F7A79}"/>
    <dgm:cxn modelId="{BA5431C0-EE6F-4DA6-8F1A-2289BED79273}" srcId="{BD937F2B-CB3B-48C5-A2BC-A3396D4F633C}" destId="{16A82BC5-AD8A-4C75-94DB-06F21FA37B9A}" srcOrd="4" destOrd="0" parTransId="{17C0F1AA-E117-404E-97EB-846F245F0033}" sibTransId="{BF30F14E-109F-43E6-A0F5-B88F8913041A}"/>
    <dgm:cxn modelId="{5E48AF05-7B9F-4128-9986-5E27877F6B6C}" srcId="{BD937F2B-CB3B-48C5-A2BC-A3396D4F633C}" destId="{826DFF5A-60F2-4D6F-A00A-9E2B13B0CA4E}" srcOrd="0" destOrd="0" parTransId="{9D20680C-3605-4278-8EEC-D0EE15FFF591}" sibTransId="{672F5498-100B-4530-9961-C670C7A05814}"/>
    <dgm:cxn modelId="{5D1A68CC-3549-4FEF-98E2-B814D0613188}" type="presOf" srcId="{16A82BC5-AD8A-4C75-94DB-06F21FA37B9A}" destId="{F922410E-B710-42F2-B048-B408FEE05342}" srcOrd="0" destOrd="7" presId="urn:microsoft.com/office/officeart/2005/8/layout/hList2"/>
    <dgm:cxn modelId="{DDD20E95-58FE-47D4-86BD-931A6DC0DEC3}" type="presOf" srcId="{158C7EF6-7A80-43C6-A43C-FA88A5B2E6B1}" destId="{F922410E-B710-42F2-B048-B408FEE05342}" srcOrd="0" destOrd="6" presId="urn:microsoft.com/office/officeart/2005/8/layout/hList2"/>
    <dgm:cxn modelId="{32315837-8621-4A03-B474-7DE63B2A35CF}" srcId="{BD937F2B-CB3B-48C5-A2BC-A3396D4F633C}" destId="{6D480ADA-331E-439B-B593-3AC6440D0189}" srcOrd="1" destOrd="0" parTransId="{92F9C44A-0FAB-4181-846B-7A0F794B6045}" sibTransId="{EEFEE4B0-FBF0-4990-B3A2-279A5A34DC6B}"/>
    <dgm:cxn modelId="{5C92C20C-D561-4AF4-A263-5A61F4ECC00E}" type="presOf" srcId="{D47F21C3-BD34-4FB6-863C-E7BC814621CC}" destId="{5C673B5D-E3F4-4C46-8941-296490ABB170}" srcOrd="0" destOrd="7" presId="urn:microsoft.com/office/officeart/2005/8/layout/hList2"/>
    <dgm:cxn modelId="{1D631C19-5CB2-461E-89C0-3B30D4FCADF9}" type="presParOf" srcId="{31D59520-998F-4305-8DFA-EFD4A4995D49}" destId="{56275D59-6148-4BF5-8EED-4FC8B7A1EE88}" srcOrd="0" destOrd="0" presId="urn:microsoft.com/office/officeart/2005/8/layout/hList2"/>
    <dgm:cxn modelId="{15456CF3-D2DE-41E7-801F-15986344A8C0}" type="presParOf" srcId="{56275D59-6148-4BF5-8EED-4FC8B7A1EE88}" destId="{7014A94D-27D3-49C8-BF20-3A4950DB7F4B}" srcOrd="0" destOrd="0" presId="urn:microsoft.com/office/officeart/2005/8/layout/hList2"/>
    <dgm:cxn modelId="{CE20997A-605A-4557-BFA9-021641543DBD}" type="presParOf" srcId="{56275D59-6148-4BF5-8EED-4FC8B7A1EE88}" destId="{F922410E-B710-42F2-B048-B408FEE05342}" srcOrd="1" destOrd="0" presId="urn:microsoft.com/office/officeart/2005/8/layout/hList2"/>
    <dgm:cxn modelId="{B51EF128-2689-4F79-9040-03991F5074CD}" type="presParOf" srcId="{56275D59-6148-4BF5-8EED-4FC8B7A1EE88}" destId="{243F2807-0C6E-4208-A1DB-6CABBC1E0A47}" srcOrd="2" destOrd="0" presId="urn:microsoft.com/office/officeart/2005/8/layout/hList2"/>
    <dgm:cxn modelId="{C20C1F02-D5D4-4838-8F52-FE54EA577994}" type="presParOf" srcId="{31D59520-998F-4305-8DFA-EFD4A4995D49}" destId="{366F5B2A-D43B-4A4B-8A78-7DDD85F7A2E2}" srcOrd="1" destOrd="0" presId="urn:microsoft.com/office/officeart/2005/8/layout/hList2"/>
    <dgm:cxn modelId="{1A17F3C6-B2FA-4D4B-B538-2880509DBB7B}" type="presParOf" srcId="{31D59520-998F-4305-8DFA-EFD4A4995D49}" destId="{A5DAE274-23A8-40BD-BA52-A740B4FC5ABA}" srcOrd="2" destOrd="0" presId="urn:microsoft.com/office/officeart/2005/8/layout/hList2"/>
    <dgm:cxn modelId="{D0B3E1C7-D40E-47E1-8AFD-436258CB033F}" type="presParOf" srcId="{A5DAE274-23A8-40BD-BA52-A740B4FC5ABA}" destId="{1112B1BF-A166-4C5A-9DC1-270B40D3A299}" srcOrd="0" destOrd="0" presId="urn:microsoft.com/office/officeart/2005/8/layout/hList2"/>
    <dgm:cxn modelId="{C433DC59-4FF2-4B22-A80D-EDC840DCFD3F}" type="presParOf" srcId="{A5DAE274-23A8-40BD-BA52-A740B4FC5ABA}" destId="{5C673B5D-E3F4-4C46-8941-296490ABB170}" srcOrd="1" destOrd="0" presId="urn:microsoft.com/office/officeart/2005/8/layout/hList2"/>
    <dgm:cxn modelId="{403E2AD3-2FAE-4561-90EB-CBACCA0BFB06}" type="presParOf" srcId="{A5DAE274-23A8-40BD-BA52-A740B4FC5ABA}" destId="{F997717F-5207-44B8-BB00-83E73256B14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595B50-A116-44BF-BEA6-372C49C7C703}" type="doc">
      <dgm:prSet loTypeId="urn:microsoft.com/office/officeart/2005/8/layout/hList2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BD937F2B-CB3B-48C5-A2BC-A3396D4F633C}">
      <dgm:prSet phldrT="[Text]"/>
      <dgm:spPr/>
      <dgm:t>
        <a:bodyPr/>
        <a:lstStyle/>
        <a:p>
          <a:r>
            <a: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Gebäude</a:t>
          </a:r>
          <a:endParaRPr lang="de-DE" b="1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5E6419A-9ABF-4E73-BC88-75DF2FB35CCB}" type="parTrans" cxnId="{5FEDC0E9-0FC2-4C25-BA45-7DB4747BDBE0}">
      <dgm:prSet/>
      <dgm:spPr/>
      <dgm:t>
        <a:bodyPr/>
        <a:lstStyle/>
        <a:p>
          <a:endParaRPr lang="de-DE"/>
        </a:p>
      </dgm:t>
    </dgm:pt>
    <dgm:pt modelId="{4947DC21-205C-4ED4-896B-C2B22A9ED79D}" type="sibTrans" cxnId="{5FEDC0E9-0FC2-4C25-BA45-7DB4747BDBE0}">
      <dgm:prSet/>
      <dgm:spPr/>
      <dgm:t>
        <a:bodyPr/>
        <a:lstStyle/>
        <a:p>
          <a:endParaRPr lang="de-DE"/>
        </a:p>
      </dgm:t>
    </dgm:pt>
    <dgm:pt modelId="{3E64D309-03C5-41D8-8C2B-57D282ECA9DE}">
      <dgm:prSet phldrT="[Text]"/>
      <dgm:spPr/>
      <dgm:t>
        <a:bodyPr/>
        <a:lstStyle/>
        <a:p>
          <a:r>
            <a: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Anlagentechnik</a:t>
          </a:r>
          <a:endParaRPr lang="de-DE" b="1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B5FD5D9-1BF0-4AA0-A27A-494F516D50E0}" type="parTrans" cxnId="{6C040083-02DE-4080-9AD3-0DDB3D71E85D}">
      <dgm:prSet/>
      <dgm:spPr/>
      <dgm:t>
        <a:bodyPr/>
        <a:lstStyle/>
        <a:p>
          <a:endParaRPr lang="de-DE"/>
        </a:p>
      </dgm:t>
    </dgm:pt>
    <dgm:pt modelId="{36E3AAFB-28BF-4CD9-B55E-D619DFA7881C}" type="sibTrans" cxnId="{6C040083-02DE-4080-9AD3-0DDB3D71E85D}">
      <dgm:prSet/>
      <dgm:spPr/>
      <dgm:t>
        <a:bodyPr/>
        <a:lstStyle/>
        <a:p>
          <a:endParaRPr lang="de-DE"/>
        </a:p>
      </dgm:t>
    </dgm:pt>
    <dgm:pt modelId="{81F1EB68-8EAD-43F1-8B58-A5340E7852B0}">
      <dgm:prSet phldrT="[Text]" custT="1"/>
      <dgm:spPr/>
      <dgm:t>
        <a:bodyPr/>
        <a:lstStyle/>
        <a:p>
          <a:endParaRPr lang="de-DE" sz="1300" dirty="0">
            <a:latin typeface="Arial" pitchFamily="34" charset="0"/>
            <a:cs typeface="Arial" pitchFamily="34" charset="0"/>
          </a:endParaRPr>
        </a:p>
      </dgm:t>
    </dgm:pt>
    <dgm:pt modelId="{EF3A582E-83C1-4CE5-A72C-33D1AB65B43B}" type="parTrans" cxnId="{71A0B04C-2AF4-4B83-ADDF-9F245255BE3E}">
      <dgm:prSet/>
      <dgm:spPr/>
      <dgm:t>
        <a:bodyPr/>
        <a:lstStyle/>
        <a:p>
          <a:endParaRPr lang="de-DE"/>
        </a:p>
      </dgm:t>
    </dgm:pt>
    <dgm:pt modelId="{E5BCBC92-2AFC-42B1-BE0E-DEC61D1124A4}" type="sibTrans" cxnId="{71A0B04C-2AF4-4B83-ADDF-9F245255BE3E}">
      <dgm:prSet/>
      <dgm:spPr/>
      <dgm:t>
        <a:bodyPr/>
        <a:lstStyle/>
        <a:p>
          <a:endParaRPr lang="de-DE"/>
        </a:p>
      </dgm:t>
    </dgm:pt>
    <dgm:pt modelId="{826DFF5A-60F2-4D6F-A00A-9E2B13B0CA4E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Überwachung der Bau- und Dämmstoffwahl und deren Maße</a:t>
          </a:r>
          <a:endParaRPr lang="de-DE" sz="1300" dirty="0">
            <a:latin typeface="Arial" pitchFamily="34" charset="0"/>
            <a:cs typeface="Arial" pitchFamily="34" charset="0"/>
          </a:endParaRPr>
        </a:p>
      </dgm:t>
    </dgm:pt>
    <dgm:pt modelId="{9D20680C-3605-4278-8EEC-D0EE15FFF591}" type="parTrans" cxnId="{5E48AF05-7B9F-4128-9986-5E27877F6B6C}">
      <dgm:prSet/>
      <dgm:spPr/>
      <dgm:t>
        <a:bodyPr/>
        <a:lstStyle/>
        <a:p>
          <a:endParaRPr lang="de-DE"/>
        </a:p>
      </dgm:t>
    </dgm:pt>
    <dgm:pt modelId="{672F5498-100B-4530-9961-C670C7A05814}" type="sibTrans" cxnId="{5E48AF05-7B9F-4128-9986-5E27877F6B6C}">
      <dgm:prSet/>
      <dgm:spPr/>
      <dgm:t>
        <a:bodyPr/>
        <a:lstStyle/>
        <a:p>
          <a:endParaRPr lang="de-DE"/>
        </a:p>
      </dgm:t>
    </dgm:pt>
    <dgm:pt modelId="{3CBBE83A-54B1-4E50-BDE2-A738E0F95C13}">
      <dgm:prSet/>
      <dgm:spPr/>
      <dgm:t>
        <a:bodyPr/>
        <a:lstStyle/>
        <a:p>
          <a:endParaRPr lang="de-DE" sz="1200" dirty="0" smtClean="0"/>
        </a:p>
      </dgm:t>
    </dgm:pt>
    <dgm:pt modelId="{FCDA8245-77BE-4D47-A6C6-B06A9685C98A}" type="parTrans" cxnId="{8B4EFDFD-3975-455D-B16C-7362ED5006A8}">
      <dgm:prSet/>
      <dgm:spPr/>
      <dgm:t>
        <a:bodyPr/>
        <a:lstStyle/>
        <a:p>
          <a:endParaRPr lang="de-DE"/>
        </a:p>
      </dgm:t>
    </dgm:pt>
    <dgm:pt modelId="{45C71129-84E6-432D-A48D-7F33440C05D3}" type="sibTrans" cxnId="{8B4EFDFD-3975-455D-B16C-7362ED5006A8}">
      <dgm:prSet/>
      <dgm:spPr/>
      <dgm:t>
        <a:bodyPr/>
        <a:lstStyle/>
        <a:p>
          <a:endParaRPr lang="de-DE"/>
        </a:p>
      </dgm:t>
    </dgm:pt>
    <dgm:pt modelId="{7CD571AA-3B65-41FE-92DD-44AC09C8E0F5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Überprüfung der Dichtheit der Gebäudehülle (</a:t>
          </a:r>
          <a:r>
            <a:rPr lang="de-DE" sz="1300" b="1" dirty="0" err="1" smtClean="0">
              <a:latin typeface="Arial" pitchFamily="34" charset="0"/>
              <a:cs typeface="Arial" pitchFamily="34" charset="0"/>
            </a:rPr>
            <a:t>Blower</a:t>
          </a:r>
          <a:r>
            <a:rPr lang="de-DE" sz="1300" b="1" dirty="0" smtClean="0">
              <a:latin typeface="Arial" pitchFamily="34" charset="0"/>
              <a:cs typeface="Arial" pitchFamily="34" charset="0"/>
            </a:rPr>
            <a:t>-</a:t>
          </a:r>
          <a:r>
            <a:rPr lang="de-DE" sz="1300" b="1" dirty="0" err="1" smtClean="0">
              <a:latin typeface="Arial" pitchFamily="34" charset="0"/>
              <a:cs typeface="Arial" pitchFamily="34" charset="0"/>
            </a:rPr>
            <a:t>Door</a:t>
          </a:r>
          <a:r>
            <a:rPr lang="de-DE" sz="1300" b="1" dirty="0" smtClean="0">
              <a:latin typeface="Arial" pitchFamily="34" charset="0"/>
              <a:cs typeface="Arial" pitchFamily="34" charset="0"/>
            </a:rPr>
            <a:t>-Test)</a:t>
          </a:r>
        </a:p>
      </dgm:t>
    </dgm:pt>
    <dgm:pt modelId="{1A80BD9E-A9DC-4E4D-A40B-A4C6813FB936}" type="parTrans" cxnId="{477879C0-E451-4BAB-A636-090AC211C2FD}">
      <dgm:prSet/>
      <dgm:spPr/>
      <dgm:t>
        <a:bodyPr/>
        <a:lstStyle/>
        <a:p>
          <a:endParaRPr lang="de-DE"/>
        </a:p>
      </dgm:t>
    </dgm:pt>
    <dgm:pt modelId="{5024E603-B618-4F45-9482-F8849930C3B9}" type="sibTrans" cxnId="{477879C0-E451-4BAB-A636-090AC211C2FD}">
      <dgm:prSet/>
      <dgm:spPr/>
      <dgm:t>
        <a:bodyPr/>
        <a:lstStyle/>
        <a:p>
          <a:endParaRPr lang="de-DE"/>
        </a:p>
      </dgm:t>
    </dgm:pt>
    <dgm:pt modelId="{01D3385D-F220-4B8E-83D6-CFFBFCA76843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Überprüfung der Wärmebrückenkonstruktion</a:t>
          </a:r>
        </a:p>
      </dgm:t>
    </dgm:pt>
    <dgm:pt modelId="{D2D20142-26A1-435E-959E-1588EDC9EEB7}" type="parTrans" cxnId="{98555E64-01EB-4EBD-B90C-D985CA7B5323}">
      <dgm:prSet/>
      <dgm:spPr/>
      <dgm:t>
        <a:bodyPr/>
        <a:lstStyle/>
        <a:p>
          <a:endParaRPr lang="de-DE"/>
        </a:p>
      </dgm:t>
    </dgm:pt>
    <dgm:pt modelId="{90A7128E-83FA-48BF-8EFD-8EA3FEB47A86}" type="sibTrans" cxnId="{98555E64-01EB-4EBD-B90C-D985CA7B5323}">
      <dgm:prSet/>
      <dgm:spPr/>
      <dgm:t>
        <a:bodyPr/>
        <a:lstStyle/>
        <a:p>
          <a:endParaRPr lang="de-DE"/>
        </a:p>
      </dgm:t>
    </dgm:pt>
    <dgm:pt modelId="{095E9ADE-08FB-48FA-993E-31CCD7278B98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Dokumentation, Abnahmeprotokolle</a:t>
          </a:r>
        </a:p>
      </dgm:t>
    </dgm:pt>
    <dgm:pt modelId="{F4965B16-A786-4F36-8CF5-A1DF95E99128}" type="parTrans" cxnId="{F095D49C-3729-47E4-A9CF-FE9DE5303003}">
      <dgm:prSet/>
      <dgm:spPr/>
      <dgm:t>
        <a:bodyPr/>
        <a:lstStyle/>
        <a:p>
          <a:endParaRPr lang="de-DE"/>
        </a:p>
      </dgm:t>
    </dgm:pt>
    <dgm:pt modelId="{4E6CC06B-5525-448E-A241-D9BC527C4C54}" type="sibTrans" cxnId="{F095D49C-3729-47E4-A9CF-FE9DE5303003}">
      <dgm:prSet/>
      <dgm:spPr/>
      <dgm:t>
        <a:bodyPr/>
        <a:lstStyle/>
        <a:p>
          <a:endParaRPr lang="de-DE"/>
        </a:p>
      </dgm:t>
    </dgm:pt>
    <dgm:pt modelId="{7C381928-48C9-4BCC-B35C-5C69B1ED29A8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Fotografie später nicht mehr sichtbarer Details</a:t>
          </a:r>
        </a:p>
      </dgm:t>
    </dgm:pt>
    <dgm:pt modelId="{0AC1DAE1-53A0-47E8-9AFC-BFA99DB1E487}" type="parTrans" cxnId="{1D8130F4-049F-4557-8B1E-02961396D890}">
      <dgm:prSet/>
      <dgm:spPr/>
      <dgm:t>
        <a:bodyPr/>
        <a:lstStyle/>
        <a:p>
          <a:endParaRPr lang="de-DE"/>
        </a:p>
      </dgm:t>
    </dgm:pt>
    <dgm:pt modelId="{56332D5F-963B-4C90-9639-9E51F12380B1}" type="sibTrans" cxnId="{1D8130F4-049F-4557-8B1E-02961396D890}">
      <dgm:prSet/>
      <dgm:spPr/>
      <dgm:t>
        <a:bodyPr/>
        <a:lstStyle/>
        <a:p>
          <a:endParaRPr lang="de-DE"/>
        </a:p>
      </dgm:t>
    </dgm:pt>
    <dgm:pt modelId="{975E0F8D-B598-43B5-A469-849BFB29312C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Überwachung der korrekten Auswahl der Komponenten</a:t>
          </a:r>
        </a:p>
      </dgm:t>
    </dgm:pt>
    <dgm:pt modelId="{5636231C-4EEF-4A13-8706-639A1173366D}" type="parTrans" cxnId="{0501D613-B5E0-4F06-8215-0EE3F45FEC31}">
      <dgm:prSet/>
      <dgm:spPr/>
      <dgm:t>
        <a:bodyPr/>
        <a:lstStyle/>
        <a:p>
          <a:endParaRPr lang="de-DE"/>
        </a:p>
      </dgm:t>
    </dgm:pt>
    <dgm:pt modelId="{09C7E2B5-9A83-40C9-BFDE-8FB0AE54BC44}" type="sibTrans" cxnId="{0501D613-B5E0-4F06-8215-0EE3F45FEC31}">
      <dgm:prSet/>
      <dgm:spPr/>
      <dgm:t>
        <a:bodyPr/>
        <a:lstStyle/>
        <a:p>
          <a:endParaRPr lang="de-DE"/>
        </a:p>
      </dgm:t>
    </dgm:pt>
    <dgm:pt modelId="{554BA58A-DCC0-467A-988C-18969E387859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Überwachung der Ausführ-und der Leitungsführung und Leitungsdämmung</a:t>
          </a:r>
        </a:p>
      </dgm:t>
    </dgm:pt>
    <dgm:pt modelId="{C7C40F07-0B6D-4899-8FB8-7AEEF1D1E4B8}" type="parTrans" cxnId="{3E29FF74-E8B1-4412-AB15-8AD6EF8478B1}">
      <dgm:prSet/>
      <dgm:spPr/>
      <dgm:t>
        <a:bodyPr/>
        <a:lstStyle/>
        <a:p>
          <a:endParaRPr lang="de-DE"/>
        </a:p>
      </dgm:t>
    </dgm:pt>
    <dgm:pt modelId="{59FC31B8-C9C1-4642-9880-FA9D7A27E0A1}" type="sibTrans" cxnId="{3E29FF74-E8B1-4412-AB15-8AD6EF8478B1}">
      <dgm:prSet/>
      <dgm:spPr/>
      <dgm:t>
        <a:bodyPr/>
        <a:lstStyle/>
        <a:p>
          <a:endParaRPr lang="de-DE"/>
        </a:p>
      </dgm:t>
    </dgm:pt>
    <dgm:pt modelId="{E29BD5E1-9B22-4546-8437-D3399B4FDC67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Einstellung von Reglern, Thermostatventilen und Pumpen</a:t>
          </a:r>
        </a:p>
      </dgm:t>
    </dgm:pt>
    <dgm:pt modelId="{CE5D5D0C-AF19-459C-B822-7784B1F2AB42}" type="parTrans" cxnId="{87AE260B-4ACE-4954-8F31-0C3A203DBA1C}">
      <dgm:prSet/>
      <dgm:spPr/>
      <dgm:t>
        <a:bodyPr/>
        <a:lstStyle/>
        <a:p>
          <a:endParaRPr lang="de-DE"/>
        </a:p>
      </dgm:t>
    </dgm:pt>
    <dgm:pt modelId="{786D8D5C-2388-4B72-92D1-06D859D3D2F6}" type="sibTrans" cxnId="{87AE260B-4ACE-4954-8F31-0C3A203DBA1C}">
      <dgm:prSet/>
      <dgm:spPr/>
      <dgm:t>
        <a:bodyPr/>
        <a:lstStyle/>
        <a:p>
          <a:endParaRPr lang="de-DE"/>
        </a:p>
      </dgm:t>
    </dgm:pt>
    <dgm:pt modelId="{FB03D3F4-EBE5-4617-9CF0-F27239DB9F8F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Hydraulischer Abgleich</a:t>
          </a:r>
        </a:p>
      </dgm:t>
    </dgm:pt>
    <dgm:pt modelId="{E47BCAF8-6D68-47CA-AF8C-1E0B775C11FB}" type="parTrans" cxnId="{7B5D8A0C-4A2E-4574-8BDF-B5243835CE1B}">
      <dgm:prSet/>
      <dgm:spPr/>
      <dgm:t>
        <a:bodyPr/>
        <a:lstStyle/>
        <a:p>
          <a:endParaRPr lang="de-DE"/>
        </a:p>
      </dgm:t>
    </dgm:pt>
    <dgm:pt modelId="{0516378D-AF17-44D2-8E11-11D6C3383945}" type="sibTrans" cxnId="{7B5D8A0C-4A2E-4574-8BDF-B5243835CE1B}">
      <dgm:prSet/>
      <dgm:spPr/>
      <dgm:t>
        <a:bodyPr/>
        <a:lstStyle/>
        <a:p>
          <a:endParaRPr lang="de-DE"/>
        </a:p>
      </dgm:t>
    </dgm:pt>
    <dgm:pt modelId="{6B0F5427-F42D-4A55-BABC-8649C9F6523C}">
      <dgm:prSet custT="1"/>
      <dgm:spPr/>
      <dgm:t>
        <a:bodyPr/>
        <a:lstStyle/>
        <a:p>
          <a:r>
            <a:rPr lang="de-DE" sz="1300" b="1" dirty="0" smtClean="0">
              <a:latin typeface="Arial" pitchFamily="34" charset="0"/>
              <a:cs typeface="Arial" pitchFamily="34" charset="0"/>
            </a:rPr>
            <a:t>Dokumentation, Abnahmeprotokolle</a:t>
          </a:r>
        </a:p>
      </dgm:t>
    </dgm:pt>
    <dgm:pt modelId="{89ED3BCB-207A-4425-9A5A-215DCC91B831}" type="parTrans" cxnId="{BB4ADC8E-C2F0-4F85-88CE-C0DDE6A3568F}">
      <dgm:prSet/>
      <dgm:spPr/>
      <dgm:t>
        <a:bodyPr/>
        <a:lstStyle/>
        <a:p>
          <a:endParaRPr lang="de-DE"/>
        </a:p>
      </dgm:t>
    </dgm:pt>
    <dgm:pt modelId="{71C7A299-FA38-4290-B368-6984FF68C1D8}" type="sibTrans" cxnId="{BB4ADC8E-C2F0-4F85-88CE-C0DDE6A3568F}">
      <dgm:prSet/>
      <dgm:spPr/>
      <dgm:t>
        <a:bodyPr/>
        <a:lstStyle/>
        <a:p>
          <a:endParaRPr lang="de-DE"/>
        </a:p>
      </dgm:t>
    </dgm:pt>
    <dgm:pt modelId="{2612EF40-5D8C-4DED-8083-8332E7CAC08B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23D60903-FB27-4364-8811-73B19FCFCD90}" type="parTrans" cxnId="{86D25E97-ABAC-4C2B-BA04-A17B57246621}">
      <dgm:prSet/>
      <dgm:spPr/>
      <dgm:t>
        <a:bodyPr/>
        <a:lstStyle/>
        <a:p>
          <a:endParaRPr lang="de-DE"/>
        </a:p>
      </dgm:t>
    </dgm:pt>
    <dgm:pt modelId="{D8BC464E-ED88-4F7F-9993-4AAAE09744DA}" type="sibTrans" cxnId="{86D25E97-ABAC-4C2B-BA04-A17B57246621}">
      <dgm:prSet/>
      <dgm:spPr/>
      <dgm:t>
        <a:bodyPr/>
        <a:lstStyle/>
        <a:p>
          <a:endParaRPr lang="de-DE"/>
        </a:p>
      </dgm:t>
    </dgm:pt>
    <dgm:pt modelId="{C027508A-D846-4D22-89DA-1E34F7D9792A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F6D2A667-A19F-446B-B035-093872ED1581}" type="parTrans" cxnId="{975D8B32-F72D-4AAF-B9DB-F3B18647CFEA}">
      <dgm:prSet/>
      <dgm:spPr/>
      <dgm:t>
        <a:bodyPr/>
        <a:lstStyle/>
        <a:p>
          <a:endParaRPr lang="de-DE"/>
        </a:p>
      </dgm:t>
    </dgm:pt>
    <dgm:pt modelId="{CCFFF138-D63F-45F3-BB50-AC1E6C91928D}" type="sibTrans" cxnId="{975D8B32-F72D-4AAF-B9DB-F3B18647CFEA}">
      <dgm:prSet/>
      <dgm:spPr/>
      <dgm:t>
        <a:bodyPr/>
        <a:lstStyle/>
        <a:p>
          <a:endParaRPr lang="de-DE"/>
        </a:p>
      </dgm:t>
    </dgm:pt>
    <dgm:pt modelId="{B8B53AA5-0371-4529-8980-D666618692D6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3B1F6F4E-8BB3-4121-B123-A57215F01E88}" type="parTrans" cxnId="{8B64D7A7-C146-44F9-9B35-E8B54195F5C8}">
      <dgm:prSet/>
      <dgm:spPr/>
      <dgm:t>
        <a:bodyPr/>
        <a:lstStyle/>
        <a:p>
          <a:endParaRPr lang="de-DE"/>
        </a:p>
      </dgm:t>
    </dgm:pt>
    <dgm:pt modelId="{57F315CA-D480-4B68-A9CE-756AE4B03EEF}" type="sibTrans" cxnId="{8B64D7A7-C146-44F9-9B35-E8B54195F5C8}">
      <dgm:prSet/>
      <dgm:spPr/>
      <dgm:t>
        <a:bodyPr/>
        <a:lstStyle/>
        <a:p>
          <a:endParaRPr lang="de-DE"/>
        </a:p>
      </dgm:t>
    </dgm:pt>
    <dgm:pt modelId="{9D5DA8FF-0262-4312-AB73-1C154101DD16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D5808FE3-5E61-4794-836B-9DB668529316}" type="parTrans" cxnId="{296D452A-2A8C-40E9-875D-7B4606191AB0}">
      <dgm:prSet/>
      <dgm:spPr/>
      <dgm:t>
        <a:bodyPr/>
        <a:lstStyle/>
        <a:p>
          <a:endParaRPr lang="de-DE"/>
        </a:p>
      </dgm:t>
    </dgm:pt>
    <dgm:pt modelId="{E4037FCA-793B-4A7C-BAA0-9992423A8C14}" type="sibTrans" cxnId="{296D452A-2A8C-40E9-875D-7B4606191AB0}">
      <dgm:prSet/>
      <dgm:spPr/>
      <dgm:t>
        <a:bodyPr/>
        <a:lstStyle/>
        <a:p>
          <a:endParaRPr lang="de-DE"/>
        </a:p>
      </dgm:t>
    </dgm:pt>
    <dgm:pt modelId="{EFEE1E48-946A-4AE6-B550-7AAAAEE9BC70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C54AA23A-E690-46B8-B1DD-3FF9D76D6581}" type="parTrans" cxnId="{3CA22482-E026-4564-92BC-46BE5CD4C8B3}">
      <dgm:prSet/>
      <dgm:spPr/>
      <dgm:t>
        <a:bodyPr/>
        <a:lstStyle/>
        <a:p>
          <a:endParaRPr lang="de-DE"/>
        </a:p>
      </dgm:t>
    </dgm:pt>
    <dgm:pt modelId="{D5A1C82D-F93A-4ED1-8E66-D4885090552A}" type="sibTrans" cxnId="{3CA22482-E026-4564-92BC-46BE5CD4C8B3}">
      <dgm:prSet/>
      <dgm:spPr/>
      <dgm:t>
        <a:bodyPr/>
        <a:lstStyle/>
        <a:p>
          <a:endParaRPr lang="de-DE"/>
        </a:p>
      </dgm:t>
    </dgm:pt>
    <dgm:pt modelId="{E9F8429C-33A3-4368-ACB7-F0987C9CFBD0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AF0BCBC5-049F-43DE-B21B-69CFA03D9EEB}" type="parTrans" cxnId="{6E8358E2-FC72-4E89-96CF-B5CE41C0BF59}">
      <dgm:prSet/>
      <dgm:spPr/>
      <dgm:t>
        <a:bodyPr/>
        <a:lstStyle/>
        <a:p>
          <a:endParaRPr lang="de-DE"/>
        </a:p>
      </dgm:t>
    </dgm:pt>
    <dgm:pt modelId="{02D10174-41C2-429E-BE03-88CEE3888F26}" type="sibTrans" cxnId="{6E8358E2-FC72-4E89-96CF-B5CE41C0BF59}">
      <dgm:prSet/>
      <dgm:spPr/>
      <dgm:t>
        <a:bodyPr/>
        <a:lstStyle/>
        <a:p>
          <a:endParaRPr lang="de-DE"/>
        </a:p>
      </dgm:t>
    </dgm:pt>
    <dgm:pt modelId="{3B8A7FDD-711E-4017-AC2B-A6656669E2F9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4FEC0CF2-8EE5-45A5-BEBE-68B85FE7A970}" type="parTrans" cxnId="{AADB3362-A350-4937-A5E8-642198F33FC8}">
      <dgm:prSet/>
      <dgm:spPr/>
      <dgm:t>
        <a:bodyPr/>
        <a:lstStyle/>
        <a:p>
          <a:endParaRPr lang="de-DE"/>
        </a:p>
      </dgm:t>
    </dgm:pt>
    <dgm:pt modelId="{3E57C149-F8DB-4B4D-988C-B4DDF5CDEAFE}" type="sibTrans" cxnId="{AADB3362-A350-4937-A5E8-642198F33FC8}">
      <dgm:prSet/>
      <dgm:spPr/>
      <dgm:t>
        <a:bodyPr/>
        <a:lstStyle/>
        <a:p>
          <a:endParaRPr lang="de-DE"/>
        </a:p>
      </dgm:t>
    </dgm:pt>
    <dgm:pt modelId="{6F0B6B8C-73E2-4C17-B6A4-40B707E85714}">
      <dgm:prSet custT="1"/>
      <dgm:spPr/>
      <dgm:t>
        <a:bodyPr/>
        <a:lstStyle/>
        <a:p>
          <a:endParaRPr lang="de-DE" sz="1300" b="1" dirty="0" smtClean="0">
            <a:latin typeface="Arial" pitchFamily="34" charset="0"/>
            <a:cs typeface="Arial" pitchFamily="34" charset="0"/>
          </a:endParaRPr>
        </a:p>
      </dgm:t>
    </dgm:pt>
    <dgm:pt modelId="{D649F9D9-969E-439F-BD3F-D822706DC079}" type="parTrans" cxnId="{792D4A03-85FD-4041-AE85-6A67B77E759C}">
      <dgm:prSet/>
      <dgm:spPr/>
      <dgm:t>
        <a:bodyPr/>
        <a:lstStyle/>
        <a:p>
          <a:endParaRPr lang="de-DE"/>
        </a:p>
      </dgm:t>
    </dgm:pt>
    <dgm:pt modelId="{BBA81F7D-3752-4302-A4C8-05EEBAC31016}" type="sibTrans" cxnId="{792D4A03-85FD-4041-AE85-6A67B77E759C}">
      <dgm:prSet/>
      <dgm:spPr/>
      <dgm:t>
        <a:bodyPr/>
        <a:lstStyle/>
        <a:p>
          <a:endParaRPr lang="de-DE"/>
        </a:p>
      </dgm:t>
    </dgm:pt>
    <dgm:pt modelId="{31D59520-998F-4305-8DFA-EFD4A4995D49}" type="pres">
      <dgm:prSet presAssocID="{FA595B50-A116-44BF-BEA6-372C49C7C703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6275D59-6148-4BF5-8EED-4FC8B7A1EE88}" type="pres">
      <dgm:prSet presAssocID="{BD937F2B-CB3B-48C5-A2BC-A3396D4F633C}" presName="compositeNode" presStyleCnt="0">
        <dgm:presLayoutVars>
          <dgm:bulletEnabled val="1"/>
        </dgm:presLayoutVars>
      </dgm:prSet>
      <dgm:spPr/>
    </dgm:pt>
    <dgm:pt modelId="{7014A94D-27D3-49C8-BF20-3A4950DB7F4B}" type="pres">
      <dgm:prSet presAssocID="{BD937F2B-CB3B-48C5-A2BC-A3396D4F633C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de-DE"/>
        </a:p>
      </dgm:t>
    </dgm:pt>
    <dgm:pt modelId="{F922410E-B710-42F2-B048-B408FEE05342}" type="pres">
      <dgm:prSet presAssocID="{BD937F2B-CB3B-48C5-A2BC-A3396D4F633C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43F2807-0C6E-4208-A1DB-6CABBC1E0A47}" type="pres">
      <dgm:prSet presAssocID="{BD937F2B-CB3B-48C5-A2BC-A3396D4F633C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66F5B2A-D43B-4A4B-8A78-7DDD85F7A2E2}" type="pres">
      <dgm:prSet presAssocID="{4947DC21-205C-4ED4-896B-C2B22A9ED79D}" presName="sibTrans" presStyleCnt="0"/>
      <dgm:spPr/>
    </dgm:pt>
    <dgm:pt modelId="{A5DAE274-23A8-40BD-BA52-A740B4FC5ABA}" type="pres">
      <dgm:prSet presAssocID="{3E64D309-03C5-41D8-8C2B-57D282ECA9DE}" presName="compositeNode" presStyleCnt="0">
        <dgm:presLayoutVars>
          <dgm:bulletEnabled val="1"/>
        </dgm:presLayoutVars>
      </dgm:prSet>
      <dgm:spPr/>
    </dgm:pt>
    <dgm:pt modelId="{1112B1BF-A166-4C5A-9DC1-270B40D3A299}" type="pres">
      <dgm:prSet presAssocID="{3E64D309-03C5-41D8-8C2B-57D282ECA9DE}" presName="image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de-DE"/>
        </a:p>
      </dgm:t>
    </dgm:pt>
    <dgm:pt modelId="{5C673B5D-E3F4-4C46-8941-296490ABB170}" type="pres">
      <dgm:prSet presAssocID="{3E64D309-03C5-41D8-8C2B-57D282ECA9DE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997717F-5207-44B8-BB00-83E73256B141}" type="pres">
      <dgm:prSet presAssocID="{3E64D309-03C5-41D8-8C2B-57D282ECA9DE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92D4A03-85FD-4041-AE85-6A67B77E759C}" srcId="{3E64D309-03C5-41D8-8C2B-57D282ECA9DE}" destId="{6F0B6B8C-73E2-4C17-B6A4-40B707E85714}" srcOrd="8" destOrd="0" parTransId="{D649F9D9-969E-439F-BD3F-D822706DC079}" sibTransId="{BBA81F7D-3752-4302-A4C8-05EEBAC31016}"/>
    <dgm:cxn modelId="{210DDC81-EA6F-4CC9-BE28-23250F995A90}" type="presOf" srcId="{EFEE1E48-946A-4AE6-B550-7AAAAEE9BC70}" destId="{5C673B5D-E3F4-4C46-8941-296490ABB170}" srcOrd="0" destOrd="2" presId="urn:microsoft.com/office/officeart/2005/8/layout/hList2"/>
    <dgm:cxn modelId="{D3E5DDE5-193C-47A3-9F36-5925163C24C2}" type="presOf" srcId="{01D3385D-F220-4B8E-83D6-CFFBFCA76843}" destId="{F922410E-B710-42F2-B048-B408FEE05342}" srcOrd="0" destOrd="4" presId="urn:microsoft.com/office/officeart/2005/8/layout/hList2"/>
    <dgm:cxn modelId="{62694EE6-2CFB-44BB-A07C-605D5565213D}" type="presOf" srcId="{3CBBE83A-54B1-4E50-BDE2-A738E0F95C13}" destId="{F922410E-B710-42F2-B048-B408FEE05342}" srcOrd="0" destOrd="9" presId="urn:microsoft.com/office/officeart/2005/8/layout/hList2"/>
    <dgm:cxn modelId="{AADB3362-A350-4937-A5E8-642198F33FC8}" srcId="{3E64D309-03C5-41D8-8C2B-57D282ECA9DE}" destId="{3B8A7FDD-711E-4017-AC2B-A6656669E2F9}" srcOrd="6" destOrd="0" parTransId="{4FEC0CF2-8EE5-45A5-BEBE-68B85FE7A970}" sibTransId="{3E57C149-F8DB-4B4D-988C-B4DDF5CDEAFE}"/>
    <dgm:cxn modelId="{6E8358E2-FC72-4E89-96CF-B5CE41C0BF59}" srcId="{3E64D309-03C5-41D8-8C2B-57D282ECA9DE}" destId="{E9F8429C-33A3-4368-ACB7-F0987C9CFBD0}" srcOrd="4" destOrd="0" parTransId="{AF0BCBC5-049F-43DE-B21B-69CFA03D9EEB}" sibTransId="{02D10174-41C2-429E-BE03-88CEE3888F26}"/>
    <dgm:cxn modelId="{8B64D7A7-C146-44F9-9B35-E8B54195F5C8}" srcId="{BD937F2B-CB3B-48C5-A2BC-A3396D4F633C}" destId="{B8B53AA5-0371-4529-8980-D666618692D6}" srcOrd="5" destOrd="0" parTransId="{3B1F6F4E-8BB3-4121-B123-A57215F01E88}" sibTransId="{57F315CA-D480-4B68-A9CE-756AE4B03EEF}"/>
    <dgm:cxn modelId="{3E29FF74-E8B1-4412-AB15-8AD6EF8478B1}" srcId="{3E64D309-03C5-41D8-8C2B-57D282ECA9DE}" destId="{554BA58A-DCC0-467A-988C-18969E387859}" srcOrd="3" destOrd="0" parTransId="{C7C40F07-0B6D-4899-8FB8-7AEEF1D1E4B8}" sibTransId="{59FC31B8-C9C1-4642-9880-FA9D7A27E0A1}"/>
    <dgm:cxn modelId="{3AB4004A-E6FB-4841-9F21-3AF53AC71077}" type="presOf" srcId="{095E9ADE-08FB-48FA-993E-31CCD7278B98}" destId="{F922410E-B710-42F2-B048-B408FEE05342}" srcOrd="0" destOrd="6" presId="urn:microsoft.com/office/officeart/2005/8/layout/hList2"/>
    <dgm:cxn modelId="{6E6E88B8-5D90-4796-899A-80B77F77863D}" type="presOf" srcId="{826DFF5A-60F2-4D6F-A00A-9E2B13B0CA4E}" destId="{F922410E-B710-42F2-B048-B408FEE05342}" srcOrd="0" destOrd="0" presId="urn:microsoft.com/office/officeart/2005/8/layout/hList2"/>
    <dgm:cxn modelId="{15E8FCFB-8E18-421A-A5AA-56546CB3A1B9}" type="presOf" srcId="{B8B53AA5-0371-4529-8980-D666618692D6}" destId="{F922410E-B710-42F2-B048-B408FEE05342}" srcOrd="0" destOrd="5" presId="urn:microsoft.com/office/officeart/2005/8/layout/hList2"/>
    <dgm:cxn modelId="{975D8B32-F72D-4AAF-B9DB-F3B18647CFEA}" srcId="{BD937F2B-CB3B-48C5-A2BC-A3396D4F633C}" destId="{C027508A-D846-4D22-89DA-1E34F7D9792A}" srcOrd="3" destOrd="0" parTransId="{F6D2A667-A19F-446B-B035-093872ED1581}" sibTransId="{CCFFF138-D63F-45F3-BB50-AC1E6C91928D}"/>
    <dgm:cxn modelId="{5FEDC0E9-0FC2-4C25-BA45-7DB4747BDBE0}" srcId="{FA595B50-A116-44BF-BEA6-372C49C7C703}" destId="{BD937F2B-CB3B-48C5-A2BC-A3396D4F633C}" srcOrd="0" destOrd="0" parTransId="{75E6419A-9ABF-4E73-BC88-75DF2FB35CCB}" sibTransId="{4947DC21-205C-4ED4-896B-C2B22A9ED79D}"/>
    <dgm:cxn modelId="{F095D49C-3729-47E4-A9CF-FE9DE5303003}" srcId="{BD937F2B-CB3B-48C5-A2BC-A3396D4F633C}" destId="{095E9ADE-08FB-48FA-993E-31CCD7278B98}" srcOrd="6" destOrd="0" parTransId="{F4965B16-A786-4F36-8CF5-A1DF95E99128}" sibTransId="{4E6CC06B-5525-448E-A241-D9BC527C4C54}"/>
    <dgm:cxn modelId="{477879C0-E451-4BAB-A636-090AC211C2FD}" srcId="{BD937F2B-CB3B-48C5-A2BC-A3396D4F633C}" destId="{7CD571AA-3B65-41FE-92DD-44AC09C8E0F5}" srcOrd="2" destOrd="0" parTransId="{1A80BD9E-A9DC-4E4D-A40B-A4C6813FB936}" sibTransId="{5024E603-B618-4F45-9482-F8849930C3B9}"/>
    <dgm:cxn modelId="{98555E64-01EB-4EBD-B90C-D985CA7B5323}" srcId="{BD937F2B-CB3B-48C5-A2BC-A3396D4F633C}" destId="{01D3385D-F220-4B8E-83D6-CFFBFCA76843}" srcOrd="4" destOrd="0" parTransId="{D2D20142-26A1-435E-959E-1588EDC9EEB7}" sibTransId="{90A7128E-83FA-48BF-8EFD-8EA3FEB47A86}"/>
    <dgm:cxn modelId="{86D25E97-ABAC-4C2B-BA04-A17B57246621}" srcId="{BD937F2B-CB3B-48C5-A2BC-A3396D4F633C}" destId="{2612EF40-5D8C-4DED-8083-8332E7CAC08B}" srcOrd="1" destOrd="0" parTransId="{23D60903-FB27-4364-8811-73B19FCFCD90}" sibTransId="{D8BC464E-ED88-4F7F-9993-4AAAE09744DA}"/>
    <dgm:cxn modelId="{0501D613-B5E0-4F06-8215-0EE3F45FEC31}" srcId="{3E64D309-03C5-41D8-8C2B-57D282ECA9DE}" destId="{975E0F8D-B598-43B5-A469-849BFB29312C}" srcOrd="1" destOrd="0" parTransId="{5636231C-4EEF-4A13-8706-639A1173366D}" sibTransId="{09C7E2B5-9A83-40C9-BFDE-8FB0AE54BC44}"/>
    <dgm:cxn modelId="{71A0B04C-2AF4-4B83-ADDF-9F245255BE3E}" srcId="{3E64D309-03C5-41D8-8C2B-57D282ECA9DE}" destId="{81F1EB68-8EAD-43F1-8B58-A5340E7852B0}" srcOrd="0" destOrd="0" parTransId="{EF3A582E-83C1-4CE5-A72C-33D1AB65B43B}" sibTransId="{E5BCBC92-2AFC-42B1-BE0E-DEC61D1124A4}"/>
    <dgm:cxn modelId="{984F78C5-9564-4727-8D8F-09BC3494EB29}" type="presOf" srcId="{7C381928-48C9-4BCC-B35C-5C69B1ED29A8}" destId="{F922410E-B710-42F2-B048-B408FEE05342}" srcOrd="0" destOrd="8" presId="urn:microsoft.com/office/officeart/2005/8/layout/hList2"/>
    <dgm:cxn modelId="{A1E5EF03-F27A-45DE-B1ED-68B49AD9C141}" type="presOf" srcId="{7CD571AA-3B65-41FE-92DD-44AC09C8E0F5}" destId="{F922410E-B710-42F2-B048-B408FEE05342}" srcOrd="0" destOrd="2" presId="urn:microsoft.com/office/officeart/2005/8/layout/hList2"/>
    <dgm:cxn modelId="{8AA9E217-4142-4E39-BE9A-68B97A788E8C}" type="presOf" srcId="{9D5DA8FF-0262-4312-AB73-1C154101DD16}" destId="{F922410E-B710-42F2-B048-B408FEE05342}" srcOrd="0" destOrd="7" presId="urn:microsoft.com/office/officeart/2005/8/layout/hList2"/>
    <dgm:cxn modelId="{87AE260B-4ACE-4954-8F31-0C3A203DBA1C}" srcId="{3E64D309-03C5-41D8-8C2B-57D282ECA9DE}" destId="{E29BD5E1-9B22-4546-8437-D3399B4FDC67}" srcOrd="5" destOrd="0" parTransId="{CE5D5D0C-AF19-459C-B822-7784B1F2AB42}" sibTransId="{786D8D5C-2388-4B72-92D1-06D859D3D2F6}"/>
    <dgm:cxn modelId="{2AEC3225-2A76-48D1-B604-6D9FD1B856E4}" type="presOf" srcId="{E29BD5E1-9B22-4546-8437-D3399B4FDC67}" destId="{5C673B5D-E3F4-4C46-8941-296490ABB170}" srcOrd="0" destOrd="5" presId="urn:microsoft.com/office/officeart/2005/8/layout/hList2"/>
    <dgm:cxn modelId="{5E48AF05-7B9F-4128-9986-5E27877F6B6C}" srcId="{BD937F2B-CB3B-48C5-A2BC-A3396D4F633C}" destId="{826DFF5A-60F2-4D6F-A00A-9E2B13B0CA4E}" srcOrd="0" destOrd="0" parTransId="{9D20680C-3605-4278-8EEC-D0EE15FFF591}" sibTransId="{672F5498-100B-4530-9961-C670C7A05814}"/>
    <dgm:cxn modelId="{7B5D8A0C-4A2E-4574-8BDF-B5243835CE1B}" srcId="{3E64D309-03C5-41D8-8C2B-57D282ECA9DE}" destId="{FB03D3F4-EBE5-4617-9CF0-F27239DB9F8F}" srcOrd="7" destOrd="0" parTransId="{E47BCAF8-6D68-47CA-AF8C-1E0B775C11FB}" sibTransId="{0516378D-AF17-44D2-8E11-11D6C3383945}"/>
    <dgm:cxn modelId="{5FFBDD12-B2FC-4142-87C0-60BEBA8B0203}" type="presOf" srcId="{C027508A-D846-4D22-89DA-1E34F7D9792A}" destId="{F922410E-B710-42F2-B048-B408FEE05342}" srcOrd="0" destOrd="3" presId="urn:microsoft.com/office/officeart/2005/8/layout/hList2"/>
    <dgm:cxn modelId="{31E49D2F-FEBB-4271-BECF-F55BE3558E2E}" type="presOf" srcId="{FB03D3F4-EBE5-4617-9CF0-F27239DB9F8F}" destId="{5C673B5D-E3F4-4C46-8941-296490ABB170}" srcOrd="0" destOrd="7" presId="urn:microsoft.com/office/officeart/2005/8/layout/hList2"/>
    <dgm:cxn modelId="{F9E6F451-1B2A-4F6F-8A4E-B29E26C5EDE4}" type="presOf" srcId="{975E0F8D-B598-43B5-A469-849BFB29312C}" destId="{5C673B5D-E3F4-4C46-8941-296490ABB170}" srcOrd="0" destOrd="1" presId="urn:microsoft.com/office/officeart/2005/8/layout/hList2"/>
    <dgm:cxn modelId="{2177C3DA-9671-4D8F-B39B-880E0B0201DA}" type="presOf" srcId="{E9F8429C-33A3-4368-ACB7-F0987C9CFBD0}" destId="{5C673B5D-E3F4-4C46-8941-296490ABB170}" srcOrd="0" destOrd="4" presId="urn:microsoft.com/office/officeart/2005/8/layout/hList2"/>
    <dgm:cxn modelId="{BB4ADC8E-C2F0-4F85-88CE-C0DDE6A3568F}" srcId="{3E64D309-03C5-41D8-8C2B-57D282ECA9DE}" destId="{6B0F5427-F42D-4A55-BABC-8649C9F6523C}" srcOrd="9" destOrd="0" parTransId="{89ED3BCB-207A-4425-9A5A-215DCC91B831}" sibTransId="{71C7A299-FA38-4290-B368-6984FF68C1D8}"/>
    <dgm:cxn modelId="{8B1BCD35-DB28-4E60-9C79-34DDF14828D5}" type="presOf" srcId="{3B8A7FDD-711E-4017-AC2B-A6656669E2F9}" destId="{5C673B5D-E3F4-4C46-8941-296490ABB170}" srcOrd="0" destOrd="6" presId="urn:microsoft.com/office/officeart/2005/8/layout/hList2"/>
    <dgm:cxn modelId="{38D3A8F3-1C0D-4735-A3C5-578CACC01BE4}" type="presOf" srcId="{BD937F2B-CB3B-48C5-A2BC-A3396D4F633C}" destId="{243F2807-0C6E-4208-A1DB-6CABBC1E0A47}" srcOrd="0" destOrd="0" presId="urn:microsoft.com/office/officeart/2005/8/layout/hList2"/>
    <dgm:cxn modelId="{6C040083-02DE-4080-9AD3-0DDB3D71E85D}" srcId="{FA595B50-A116-44BF-BEA6-372C49C7C703}" destId="{3E64D309-03C5-41D8-8C2B-57D282ECA9DE}" srcOrd="1" destOrd="0" parTransId="{CB5FD5D9-1BF0-4AA0-A27A-494F516D50E0}" sibTransId="{36E3AAFB-28BF-4CD9-B55E-D619DFA7881C}"/>
    <dgm:cxn modelId="{4FAA2418-496B-4422-B60A-10B5792425E7}" type="presOf" srcId="{FA595B50-A116-44BF-BEA6-372C49C7C703}" destId="{31D59520-998F-4305-8DFA-EFD4A4995D49}" srcOrd="0" destOrd="0" presId="urn:microsoft.com/office/officeart/2005/8/layout/hList2"/>
    <dgm:cxn modelId="{8B4EFDFD-3975-455D-B16C-7362ED5006A8}" srcId="{BD937F2B-CB3B-48C5-A2BC-A3396D4F633C}" destId="{3CBBE83A-54B1-4E50-BDE2-A738E0F95C13}" srcOrd="9" destOrd="0" parTransId="{FCDA8245-77BE-4D47-A6C6-B06A9685C98A}" sibTransId="{45C71129-84E6-432D-A48D-7F33440C05D3}"/>
    <dgm:cxn modelId="{8261A8B0-3BFC-47AA-940C-7693C716DAE0}" type="presOf" srcId="{554BA58A-DCC0-467A-988C-18969E387859}" destId="{5C673B5D-E3F4-4C46-8941-296490ABB170}" srcOrd="0" destOrd="3" presId="urn:microsoft.com/office/officeart/2005/8/layout/hList2"/>
    <dgm:cxn modelId="{F5C70BB3-445D-4290-8C72-C9BC71F692F4}" type="presOf" srcId="{81F1EB68-8EAD-43F1-8B58-A5340E7852B0}" destId="{5C673B5D-E3F4-4C46-8941-296490ABB170}" srcOrd="0" destOrd="0" presId="urn:microsoft.com/office/officeart/2005/8/layout/hList2"/>
    <dgm:cxn modelId="{604205F5-B5D5-41EB-8DDA-788D3A3EA3C1}" type="presOf" srcId="{6F0B6B8C-73E2-4C17-B6A4-40B707E85714}" destId="{5C673B5D-E3F4-4C46-8941-296490ABB170}" srcOrd="0" destOrd="8" presId="urn:microsoft.com/office/officeart/2005/8/layout/hList2"/>
    <dgm:cxn modelId="{3CA22482-E026-4564-92BC-46BE5CD4C8B3}" srcId="{3E64D309-03C5-41D8-8C2B-57D282ECA9DE}" destId="{EFEE1E48-946A-4AE6-B550-7AAAAEE9BC70}" srcOrd="2" destOrd="0" parTransId="{C54AA23A-E690-46B8-B1DD-3FF9D76D6581}" sibTransId="{D5A1C82D-F93A-4ED1-8E66-D4885090552A}"/>
    <dgm:cxn modelId="{640F8821-2760-4DE3-9AB5-F0E53118225D}" type="presOf" srcId="{3E64D309-03C5-41D8-8C2B-57D282ECA9DE}" destId="{F997717F-5207-44B8-BB00-83E73256B141}" srcOrd="0" destOrd="0" presId="urn:microsoft.com/office/officeart/2005/8/layout/hList2"/>
    <dgm:cxn modelId="{296D452A-2A8C-40E9-875D-7B4606191AB0}" srcId="{BD937F2B-CB3B-48C5-A2BC-A3396D4F633C}" destId="{9D5DA8FF-0262-4312-AB73-1C154101DD16}" srcOrd="7" destOrd="0" parTransId="{D5808FE3-5E61-4794-836B-9DB668529316}" sibTransId="{E4037FCA-793B-4A7C-BAA0-9992423A8C14}"/>
    <dgm:cxn modelId="{B3A342EA-3538-40BE-88B2-1F881D79EF1D}" type="presOf" srcId="{2612EF40-5D8C-4DED-8083-8332E7CAC08B}" destId="{F922410E-B710-42F2-B048-B408FEE05342}" srcOrd="0" destOrd="1" presId="urn:microsoft.com/office/officeart/2005/8/layout/hList2"/>
    <dgm:cxn modelId="{1D8130F4-049F-4557-8B1E-02961396D890}" srcId="{BD937F2B-CB3B-48C5-A2BC-A3396D4F633C}" destId="{7C381928-48C9-4BCC-B35C-5C69B1ED29A8}" srcOrd="8" destOrd="0" parTransId="{0AC1DAE1-53A0-47E8-9AFC-BFA99DB1E487}" sibTransId="{56332D5F-963B-4C90-9639-9E51F12380B1}"/>
    <dgm:cxn modelId="{4B577C47-1AFA-4142-BEF8-1E5F32137629}" type="presOf" srcId="{6B0F5427-F42D-4A55-BABC-8649C9F6523C}" destId="{5C673B5D-E3F4-4C46-8941-296490ABB170}" srcOrd="0" destOrd="9" presId="urn:microsoft.com/office/officeart/2005/8/layout/hList2"/>
    <dgm:cxn modelId="{3648096C-BB3E-4713-9614-D29841ACEF33}" type="presParOf" srcId="{31D59520-998F-4305-8DFA-EFD4A4995D49}" destId="{56275D59-6148-4BF5-8EED-4FC8B7A1EE88}" srcOrd="0" destOrd="0" presId="urn:microsoft.com/office/officeart/2005/8/layout/hList2"/>
    <dgm:cxn modelId="{4CEF5A51-C6B5-4C87-93C4-27DE573E8197}" type="presParOf" srcId="{56275D59-6148-4BF5-8EED-4FC8B7A1EE88}" destId="{7014A94D-27D3-49C8-BF20-3A4950DB7F4B}" srcOrd="0" destOrd="0" presId="urn:microsoft.com/office/officeart/2005/8/layout/hList2"/>
    <dgm:cxn modelId="{D4097FA5-50D4-4077-AB61-94DB56C257D2}" type="presParOf" srcId="{56275D59-6148-4BF5-8EED-4FC8B7A1EE88}" destId="{F922410E-B710-42F2-B048-B408FEE05342}" srcOrd="1" destOrd="0" presId="urn:microsoft.com/office/officeart/2005/8/layout/hList2"/>
    <dgm:cxn modelId="{3E9383EC-E374-464A-987F-E5DD6018EB31}" type="presParOf" srcId="{56275D59-6148-4BF5-8EED-4FC8B7A1EE88}" destId="{243F2807-0C6E-4208-A1DB-6CABBC1E0A47}" srcOrd="2" destOrd="0" presId="urn:microsoft.com/office/officeart/2005/8/layout/hList2"/>
    <dgm:cxn modelId="{49068B46-1909-411C-8BFA-3ECF0F387296}" type="presParOf" srcId="{31D59520-998F-4305-8DFA-EFD4A4995D49}" destId="{366F5B2A-D43B-4A4B-8A78-7DDD85F7A2E2}" srcOrd="1" destOrd="0" presId="urn:microsoft.com/office/officeart/2005/8/layout/hList2"/>
    <dgm:cxn modelId="{452A2449-920C-4DD1-8957-4B984BD75CF1}" type="presParOf" srcId="{31D59520-998F-4305-8DFA-EFD4A4995D49}" destId="{A5DAE274-23A8-40BD-BA52-A740B4FC5ABA}" srcOrd="2" destOrd="0" presId="urn:microsoft.com/office/officeart/2005/8/layout/hList2"/>
    <dgm:cxn modelId="{01126932-E7D2-4083-84F1-F77E150E470E}" type="presParOf" srcId="{A5DAE274-23A8-40BD-BA52-A740B4FC5ABA}" destId="{1112B1BF-A166-4C5A-9DC1-270B40D3A299}" srcOrd="0" destOrd="0" presId="urn:microsoft.com/office/officeart/2005/8/layout/hList2"/>
    <dgm:cxn modelId="{4B926FB2-270D-4183-99EE-ECEAD9F115B8}" type="presParOf" srcId="{A5DAE274-23A8-40BD-BA52-A740B4FC5ABA}" destId="{5C673B5D-E3F4-4C46-8941-296490ABB170}" srcOrd="1" destOrd="0" presId="urn:microsoft.com/office/officeart/2005/8/layout/hList2"/>
    <dgm:cxn modelId="{C2782F20-D355-4FDE-815E-117232EBC756}" type="presParOf" srcId="{A5DAE274-23A8-40BD-BA52-A740B4FC5ABA}" destId="{F997717F-5207-44B8-BB00-83E73256B14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1338"/>
            <a:ext cx="294481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A7AA569-2089-488C-B005-1A3490BC6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419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5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1338"/>
            <a:ext cx="294481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A7FB662-1590-4679-A6E4-1482494C33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539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8AA09A6-8BD0-4A89-812E-7E8C0FE5AB43}" type="slidenum">
              <a:rPr lang="de-DE" sz="1200" smtClean="0">
                <a:latin typeface="Times New Roman" pitchFamily="18" charset="0"/>
              </a:rPr>
              <a:pPr eaLnBrk="1" hangingPunct="1"/>
              <a:t>1</a:t>
            </a:fld>
            <a:endParaRPr lang="de-DE" sz="1200" smtClean="0">
              <a:latin typeface="Times New Roman" pitchFamily="18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375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BC959EC-ED3A-4EDF-B6FB-1AE67AA6D10E}" type="slidenum">
              <a:rPr lang="de-DE" sz="1200" smtClean="0">
                <a:latin typeface="Times New Roman" pitchFamily="18" charset="0"/>
              </a:rPr>
              <a:pPr eaLnBrk="1" hangingPunct="1"/>
              <a:t>15</a:t>
            </a:fld>
            <a:endParaRPr lang="de-DE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7FB662-1590-4679-A6E4-1482494C3399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08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A3DFBB7-E2D9-46A0-AA12-99FCE3CCD1AA}" type="slidenum">
              <a:rPr lang="de-DE" sz="1200" smtClean="0">
                <a:latin typeface="Times New Roman" pitchFamily="18" charset="0"/>
              </a:rPr>
              <a:pPr eaLnBrk="1" hangingPunct="1"/>
              <a:t>195</a:t>
            </a:fld>
            <a:endParaRPr lang="de-DE" sz="1200" smtClean="0">
              <a:latin typeface="Times New Roman" pitchFamily="18" charset="0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744538"/>
            <a:ext cx="3532187" cy="2647950"/>
          </a:xfrm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8088" y="3475038"/>
            <a:ext cx="4833937" cy="5295900"/>
          </a:xfrm>
          <a:noFill/>
        </p:spPr>
        <p:txBody>
          <a:bodyPr/>
          <a:lstStyle/>
          <a:p>
            <a:pPr eaLnBrk="1" hangingPunct="1"/>
            <a:r>
              <a:rPr lang="de-DE" b="1" smtClean="0"/>
              <a:t>Wie entsteht eigentlich Wärme aus der Sonne?</a:t>
            </a:r>
          </a:p>
          <a:p>
            <a:pPr eaLnBrk="1" hangingPunct="1"/>
            <a:r>
              <a:rPr lang="de-DE" b="1" smtClean="0"/>
              <a:t>Funktionsweise einer einfachen Kollektoranlage zur Warmwasserbereitung</a:t>
            </a:r>
            <a:endParaRPr lang="de-DE" smtClean="0"/>
          </a:p>
          <a:p>
            <a:pPr eaLnBrk="1" hangingPunct="1"/>
            <a:r>
              <a:rPr lang="de-DE" smtClean="0"/>
              <a:t>Egal ob die Sonne scheint oder sich hinter den Wolken versteckt, ihre </a:t>
            </a:r>
            <a:r>
              <a:rPr lang="de-DE" b="1" smtClean="0"/>
              <a:t>Strahlen werden vom Kollektor eingesammelt und festgehalten</a:t>
            </a:r>
            <a:r>
              <a:rPr lang="de-DE" smtClean="0"/>
              <a:t>. Dafür sorgen besonders beschichtete Bleche und die Glasscheibe.</a:t>
            </a:r>
          </a:p>
          <a:p>
            <a:pPr eaLnBrk="1" hangingPunct="1"/>
            <a:r>
              <a:rPr lang="de-DE" smtClean="0"/>
              <a:t>Dem Kollektor wird heiß und immer heißer: die </a:t>
            </a:r>
            <a:r>
              <a:rPr lang="de-DE" b="1" smtClean="0"/>
              <a:t>Wärme muss woanders hin</a:t>
            </a:r>
            <a:r>
              <a:rPr lang="de-DE" smtClean="0"/>
              <a:t>. Die Lösung liegt ganz in der Nähe: </a:t>
            </a:r>
            <a:r>
              <a:rPr lang="de-DE" b="1" smtClean="0"/>
              <a:t>unter den Blechen sind Kupferrohre</a:t>
            </a:r>
            <a:r>
              <a:rPr lang="de-DE" smtClean="0"/>
              <a:t> befestigt. Dort fließt eine Flüssigkeit, die die Wärme abtransportiert. Dafür sorgt die Regeleinheit mit Kollektorpumpe. Die </a:t>
            </a:r>
            <a:r>
              <a:rPr lang="de-DE" b="1" smtClean="0"/>
              <a:t>Wärme wird zum Trinkwasserspeicher weiter geleitet</a:t>
            </a:r>
            <a:r>
              <a:rPr lang="de-DE" smtClean="0"/>
              <a:t> und dort an das Wasser im Speicher abgegeben. Das </a:t>
            </a:r>
            <a:r>
              <a:rPr lang="de-DE" b="1" smtClean="0"/>
              <a:t>Wasser erwärmt sich</a:t>
            </a:r>
            <a:r>
              <a:rPr lang="de-DE" smtClean="0"/>
              <a:t>. Und steht dann auch nachts oder an Regentagen zur Verfügung.</a:t>
            </a:r>
          </a:p>
          <a:p>
            <a:pPr eaLnBrk="1" hangingPunct="1"/>
            <a:endParaRPr lang="de-DE" smtClean="0"/>
          </a:p>
          <a:p>
            <a:pPr eaLnBrk="1" hangingPunct="1"/>
            <a:r>
              <a:rPr lang="de-DE" smtClean="0"/>
              <a:t>Für die </a:t>
            </a:r>
            <a:r>
              <a:rPr lang="de-DE" b="1" smtClean="0"/>
              <a:t>Planung</a:t>
            </a:r>
            <a:r>
              <a:rPr lang="de-DE" smtClean="0"/>
              <a:t> ist die </a:t>
            </a:r>
            <a:r>
              <a:rPr lang="de-DE" b="1" smtClean="0"/>
              <a:t>Menge des Warmwasserverbrauchs der Familie wichtig</a:t>
            </a:r>
            <a:r>
              <a:rPr lang="de-DE" smtClean="0"/>
              <a:t>. In der Regel werden 40 Liter warmes Wasser pro Person und Tag angesetzt. Danach lassen sich die </a:t>
            </a:r>
            <a:r>
              <a:rPr lang="de-DE" b="1" smtClean="0"/>
              <a:t>Kollektorfläche und die Größe des Warmwasserspeichers berechnen</a:t>
            </a:r>
            <a:r>
              <a:rPr lang="de-DE" smtClean="0"/>
              <a:t>. Der Warmwasserspeicher von Familie Bartels benötigt eine Stellfläche von etwa 1m² bei ca. 2m Höhe. Für das Dach wird eine Kollektorfläche von 6 m² ausreichen. Sie liefert durchschnittlich 60% der Energie, die die vierköpfige Familie zur Warmwasserbereitung benötigt. Die Installation dauert zwei bis drei Tage.</a:t>
            </a:r>
          </a:p>
          <a:p>
            <a:pPr eaLnBrk="1" hangingPunct="1"/>
            <a:r>
              <a:rPr lang="de-DE" b="1" smtClean="0"/>
              <a:t>Mit einer solarthermischen Anlage kann Familie Bartels jährlich 150-200 Liter Heizöl oder 1.500-2.000 kWh Strom einsparen. Das entspricht 1.000kg CO</a:t>
            </a:r>
            <a:r>
              <a:rPr lang="de-DE" b="1" baseline="-25000" smtClean="0"/>
              <a:t>2</a:t>
            </a:r>
          </a:p>
          <a:p>
            <a:pPr eaLnBrk="1" hangingPunct="1"/>
            <a:r>
              <a:rPr lang="de-DE" smtClean="0"/>
              <a:t>Es ist dringend zu empfehlen, in den Solarkreis noch einen Wärmemengenzähler einzubauen (Kosten ca. 300-500 Euro), um die Funktionsweise der Anlage kontrollieren zu können.</a:t>
            </a:r>
          </a:p>
          <a:p>
            <a:pPr eaLnBrk="1" hangingPunct="1"/>
            <a:r>
              <a:rPr lang="de-DE" smtClean="0"/>
              <a:t>Solaranlagen sollten regelmäßig gewartet werden (alle zwei bis drei Jahre). </a:t>
            </a:r>
          </a:p>
          <a:p>
            <a:pPr eaLnBrk="1" hangingPunct="1"/>
            <a:endParaRPr lang="de-DE" smtClean="0"/>
          </a:p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4F3492-712E-4CDF-881F-9DFAA0B7691F}" type="slidenum">
              <a:rPr lang="de-DE" sz="1200" smtClean="0">
                <a:latin typeface="Times New Roman" pitchFamily="18" charset="0"/>
              </a:rPr>
              <a:pPr eaLnBrk="1" hangingPunct="1"/>
              <a:t>196</a:t>
            </a:fld>
            <a:endParaRPr lang="de-DE" sz="1200" smtClean="0">
              <a:latin typeface="Times New Roman" pitchFamily="18" charset="0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3475" y="4714875"/>
            <a:ext cx="4757738" cy="4468813"/>
          </a:xfrm>
          <a:noFill/>
        </p:spPr>
        <p:txBody>
          <a:bodyPr/>
          <a:lstStyle/>
          <a:p>
            <a:pPr eaLnBrk="1" hangingPunct="1"/>
            <a:r>
              <a:rPr lang="de-DE" b="1" smtClean="0"/>
              <a:t>Holzheizung mit Solaranlage</a:t>
            </a:r>
          </a:p>
          <a:p>
            <a:pPr eaLnBrk="1" hangingPunct="1"/>
            <a:r>
              <a:rPr lang="de-DE" smtClean="0"/>
              <a:t>Für</a:t>
            </a:r>
            <a:r>
              <a:rPr lang="de-DE" b="1" smtClean="0"/>
              <a:t> </a:t>
            </a:r>
            <a:r>
              <a:rPr lang="de-DE" smtClean="0"/>
              <a:t>die Planung  von Familie Knauer ist ein </a:t>
            </a:r>
            <a:r>
              <a:rPr lang="de-DE" b="1" smtClean="0"/>
              <a:t>vollautomatischer Pellet-Ofen</a:t>
            </a:r>
            <a:r>
              <a:rPr lang="de-DE" smtClean="0"/>
              <a:t> im Wohnzimmer geeignet, der einen Teil seiner Wärme auch an die </a:t>
            </a:r>
            <a:r>
              <a:rPr lang="de-DE" b="1" smtClean="0"/>
              <a:t>Zentralheizung</a:t>
            </a:r>
            <a:r>
              <a:rPr lang="de-DE" smtClean="0"/>
              <a:t> abgibt. Pelletkaminöfen mit Heizungsanbindung müssen hydraulisch an einen </a:t>
            </a:r>
            <a:r>
              <a:rPr lang="de-DE" b="1" smtClean="0"/>
              <a:t>Pufferspeicher</a:t>
            </a:r>
            <a:r>
              <a:rPr lang="de-DE" smtClean="0"/>
              <a:t> angeschlossen sein. </a:t>
            </a:r>
          </a:p>
          <a:p>
            <a:pPr eaLnBrk="1" hangingPunct="1"/>
            <a:r>
              <a:rPr lang="de-DE" smtClean="0"/>
              <a:t>Für die Warmwasserbereitung sollte der Pellet-Ofen </a:t>
            </a:r>
            <a:r>
              <a:rPr lang="de-DE" b="1" smtClean="0"/>
              <a:t>mit einer thermischen Solaranlage kombiniert</a:t>
            </a:r>
            <a:r>
              <a:rPr lang="de-DE" smtClean="0"/>
              <a:t> werden. Kombispeicher zur Warmwasserbereitung sind sinnvoll. Über einen Pufferspeicher sind der Pellet-Ofen (Einzelofen oder Zentralheizung) und die Solaranlage miteinander verbunden. </a:t>
            </a:r>
          </a:p>
          <a:p>
            <a:pPr eaLnBrk="1" hangingPunct="1"/>
            <a:r>
              <a:rPr lang="de-DE" smtClean="0"/>
              <a:t>Mit dieser sinnvollen Kombination erhält Familie Knauer die optimale Lösung für eine </a:t>
            </a:r>
            <a:r>
              <a:rPr lang="de-DE" b="1" smtClean="0"/>
              <a:t>effektive umweltfreundliche Heizung und Warmwasserbereitung</a:t>
            </a:r>
            <a:r>
              <a:rPr lang="de-DE" smtClean="0"/>
              <a:t>. </a:t>
            </a:r>
          </a:p>
          <a:p>
            <a:pPr eaLnBrk="1" hangingPunct="1"/>
            <a:r>
              <a:rPr lang="de-DE" smtClean="0"/>
              <a:t>In den Sommermonaten übernimmt die Solaranlage die Warmwasserbereitung und der Ofen bleibt kalt. </a:t>
            </a:r>
          </a:p>
          <a:p>
            <a:pPr eaLnBrk="1" hangingPunct="1"/>
            <a:r>
              <a:rPr lang="de-DE" smtClean="0"/>
              <a:t>Bei zu wenig Sonnenstrahlung schaltet sich die Pelletheizung automatisch an. </a:t>
            </a:r>
          </a:p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430EEBB-8E56-46BF-B1DF-7D35DFD5CD89}" type="slidenum">
              <a:rPr lang="de-DE" sz="1200" smtClean="0">
                <a:latin typeface="Times New Roman" pitchFamily="18" charset="0"/>
              </a:rPr>
              <a:pPr eaLnBrk="1" hangingPunct="1"/>
              <a:t>197</a:t>
            </a:fld>
            <a:endParaRPr lang="de-DE" sz="1200" smtClean="0">
              <a:latin typeface="Times New Roman" pitchFamily="18" charset="0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744538"/>
            <a:ext cx="3973512" cy="2979737"/>
          </a:xfrm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8088" y="3887788"/>
            <a:ext cx="4456112" cy="5295900"/>
          </a:xfrm>
          <a:noFill/>
        </p:spPr>
        <p:txBody>
          <a:bodyPr/>
          <a:lstStyle/>
          <a:p>
            <a:pPr eaLnBrk="1" hangingPunct="1"/>
            <a:r>
              <a:rPr lang="de-DE" b="1" smtClean="0"/>
              <a:t>Deckungsbeitrag von Solarkollektoren zur Heizungsunterstützung</a:t>
            </a:r>
            <a:endParaRPr lang="de-DE" smtClean="0"/>
          </a:p>
          <a:p>
            <a:pPr eaLnBrk="1" hangingPunct="1"/>
            <a:r>
              <a:rPr lang="de-DE" smtClean="0"/>
              <a:t>Die Daten zu dieser Grafik wurden mit dem Programm TSol errechnet. Es handelt sich um einen Neubau nach ENEV mit 130 m² Wohnfläche. Kollektorfläche 12 m², </a:t>
            </a:r>
          </a:p>
          <a:p>
            <a:pPr eaLnBrk="1" hangingPunct="1">
              <a:spcBef>
                <a:spcPct val="0"/>
              </a:spcBef>
            </a:pPr>
            <a:r>
              <a:rPr lang="de-DE" smtClean="0"/>
              <a:t>750 Ltr. Warmwasserspeicher.</a:t>
            </a:r>
          </a:p>
          <a:p>
            <a:pPr eaLnBrk="1" hangingPunct="1"/>
            <a:r>
              <a:rPr lang="de-DE" b="1" smtClean="0"/>
              <a:t>Deckungsbeitrag der Solarkollektorfläche am Energiebedarf für Heizung und Warmwasser: bis ca. 30 %.</a:t>
            </a:r>
          </a:p>
          <a:p>
            <a:pPr eaLnBrk="1" hangingPunct="1"/>
            <a:r>
              <a:rPr lang="de-DE" smtClean="0"/>
              <a:t>In einem ungedämmten Altbau wären die roten Balken etwa dreimal so hoch, so dass die solare Heizung dann nur einen winzigen Beitrag (10 %) zur Wärmeversorgung beitragen kann. </a:t>
            </a:r>
          </a:p>
          <a:p>
            <a:pPr eaLnBrk="1" hangingPunct="1"/>
            <a:r>
              <a:rPr lang="de-DE" smtClean="0"/>
              <a:t>In einem Passivhaus wären die roten Balken noch wesentlich kleiner, so dass die Sonne dann einen weitaus höheren Beitrag liefern kann (70 %).</a:t>
            </a:r>
          </a:p>
          <a:p>
            <a:pPr eaLnBrk="1" hangingPunct="1"/>
            <a:r>
              <a:rPr lang="de-DE" b="1" smtClean="0"/>
              <a:t>Je besser das Haus wärmegedämmt ist, desto geringer ist der Heizenergiebedarf, desto höher ist der Anteil, den die Sonne zur Versorgung des Hauses über eine Kollektoranlage beisteuern kann.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smtClean="0"/>
              <a:t>EEH E</a:t>
            </a:r>
          </a:p>
        </p:txBody>
      </p:sp>
      <p:sp>
        <p:nvSpPr>
          <p:cNvPr id="2416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44866F6-8D10-4EA3-B056-1017EE4E6F8A}" type="slidenum">
              <a:rPr lang="de-DE" sz="1200" smtClean="0">
                <a:latin typeface="Times New Roman" pitchFamily="18" charset="0"/>
              </a:rPr>
              <a:pPr eaLnBrk="1" hangingPunct="1"/>
              <a:t>200</a:t>
            </a:fld>
            <a:endParaRPr lang="de-DE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smtClean="0"/>
              <a:t>Inwiefern sind die aktuellen Bauvorschriften schon so eng, dass jedes Haus ein Energieeffizienzhaus ist</a:t>
            </a:r>
          </a:p>
        </p:txBody>
      </p:sp>
      <p:sp>
        <p:nvSpPr>
          <p:cNvPr id="2426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2975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479B6F4-9289-4675-858C-64DC5FBF8338}" type="slidenum">
              <a:rPr lang="de-DE" sz="1200" smtClean="0">
                <a:latin typeface="Times New Roman" pitchFamily="18" charset="0"/>
              </a:rPr>
              <a:pPr eaLnBrk="1" hangingPunct="1"/>
              <a:t>203</a:t>
            </a:fld>
            <a:endParaRPr lang="de-DE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3" y="404040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2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49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48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 userDrawn="1"/>
        </p:nvSpPr>
        <p:spPr>
          <a:xfrm>
            <a:off x="-15875" y="4265613"/>
            <a:ext cx="9177338" cy="2598737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849688"/>
            <a:ext cx="235267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396875"/>
            <a:ext cx="14874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 userDrawn="1"/>
        </p:nvSpPr>
        <p:spPr>
          <a:xfrm>
            <a:off x="0" y="-749300"/>
            <a:ext cx="428625" cy="4286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3 VZ</a:t>
            </a:r>
          </a:p>
        </p:txBody>
      </p:sp>
      <p:sp>
        <p:nvSpPr>
          <p:cNvPr id="7" name="Textplatzhalter 5"/>
          <p:cNvSpPr txBox="1">
            <a:spLocks/>
          </p:cNvSpPr>
          <p:nvPr userDrawn="1"/>
        </p:nvSpPr>
        <p:spPr>
          <a:xfrm>
            <a:off x="-4521200" y="-730250"/>
            <a:ext cx="4092575" cy="7612063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pPr>
              <a:defRPr/>
            </a:pPr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nebenstehende Quadrat dient zur Abmessung der Abstände</a:t>
            </a:r>
          </a:p>
          <a:p>
            <a:pPr>
              <a:defRPr/>
            </a:pPr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zw. VZ und Kooperation = </a:t>
            </a: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pPr>
              <a:defRPr/>
            </a:pPr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Verbraucherzentrale (Teil des Logos) = 3 VZ Höhe</a:t>
            </a:r>
          </a:p>
          <a:p>
            <a:pPr>
              <a:defRPr/>
            </a:pPr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VZ Logo = </a:t>
            </a: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Logo Kooperation</a:t>
            </a:r>
          </a:p>
          <a:p>
            <a:pPr>
              <a:defRPr/>
            </a:pPr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Kooperation </a:t>
            </a: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schwarz/weiß Variante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 userDrawn="1"/>
        </p:nvSpPr>
        <p:spPr>
          <a:xfrm>
            <a:off x="9596438" y="0"/>
            <a:ext cx="4092575" cy="6772275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/ Bild </a:t>
            </a:r>
          </a:p>
          <a:p>
            <a:pPr>
              <a:defRPr/>
            </a:pPr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Masterfolie ändern</a:t>
            </a:r>
          </a:p>
          <a:p>
            <a:pPr>
              <a:defRPr/>
            </a:pPr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Logo /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>
            <a:spLocks noChangeArrowheads="1"/>
          </p:cNvSpPr>
          <p:nvPr userDrawn="1"/>
        </p:nvSpPr>
        <p:spPr bwMode="auto">
          <a:xfrm>
            <a:off x="0" y="6426200"/>
            <a:ext cx="91614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88075"/>
            <a:ext cx="137477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5"/>
          <p:cNvSpPr txBox="1">
            <a:spLocks/>
          </p:cNvSpPr>
          <p:nvPr userDrawn="1"/>
        </p:nvSpPr>
        <p:spPr>
          <a:xfrm>
            <a:off x="-4476750" y="0"/>
            <a:ext cx="4094162" cy="6772275"/>
          </a:xfrm>
          <a:prstGeom prst="rect">
            <a:avLst/>
          </a:prstGeom>
        </p:spPr>
        <p:txBody>
          <a:bodyPr anchor="ctr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pPr>
              <a:defRPr/>
            </a:pPr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pPr>
              <a:defRPr/>
            </a:pP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96875"/>
            <a:ext cx="9604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1" y="404039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91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89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2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1" y="404039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6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99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1" y="404039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136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Headline Arial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1" y="404039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800" b="1" i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48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 mit Headline Arial 28 und Untertile Arial 24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 hasCustomPrompt="1"/>
          </p:nvPr>
        </p:nvSpPr>
        <p:spPr>
          <a:xfrm>
            <a:off x="387661" y="404039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800" b="1" i="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Rectangle 2"/>
          <p:cNvSpPr txBox="1">
            <a:spLocks noChangeArrowheads="1"/>
          </p:cNvSpPr>
          <p:nvPr userDrawn="1"/>
        </p:nvSpPr>
        <p:spPr>
          <a:xfrm>
            <a:off x="389337" y="798763"/>
            <a:ext cx="6859187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400" dirty="0" smtClean="0">
                <a:solidFill>
                  <a:srgbClr val="FABB00"/>
                </a:solidFill>
                <a:latin typeface="Arial" pitchFamily="34" charset="0"/>
                <a:cs typeface="Arial" pitchFamily="34" charset="0"/>
              </a:rPr>
              <a:t>Masteruntertitelformat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295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0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" y="1"/>
            <a:ext cx="9136431" cy="6857999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6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3385" y="1981200"/>
            <a:ext cx="3798277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798277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0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6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4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3385" y="1981200"/>
            <a:ext cx="3798277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798277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fld id="{EAF546D0-CECD-4A27-A0F7-0F7DCAF01037}" type="slidenum">
              <a:rPr lang="de-DE" altLang="de-DE">
                <a:solidFill>
                  <a:prstClr val="black"/>
                </a:solidFill>
                <a:latin typeface="Arial" charset="0"/>
              </a:rPr>
              <a:pPr algn="l"/>
              <a:t>‹Nr.›</a:t>
            </a:fld>
            <a:endParaRPr lang="de-DE" altLang="de-DE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9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fld id="{38C86063-4A7C-49B2-A856-858A6881C4C4}" type="slidenum">
              <a:rPr lang="de-DE" altLang="de-DE">
                <a:solidFill>
                  <a:prstClr val="black"/>
                </a:solidFill>
                <a:latin typeface="Arial" charset="0"/>
              </a:rPr>
              <a:pPr algn="l"/>
              <a:t>‹Nr.›</a:t>
            </a:fld>
            <a:endParaRPr lang="de-DE" altLang="de-DE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5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fld id="{BAEB8070-EBEE-4DC8-BB8F-3277D4ADD704}" type="slidenum">
              <a:rPr lang="de-DE" altLang="de-DE">
                <a:solidFill>
                  <a:prstClr val="black"/>
                </a:solidFill>
                <a:latin typeface="Arial" charset="0"/>
              </a:rPr>
              <a:pPr algn="l"/>
              <a:t>‹Nr.›</a:t>
            </a:fld>
            <a:endParaRPr lang="de-DE" altLang="de-DE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fld id="{0CB95967-9BCC-4677-8FCC-7FD37E9C6634}" type="slidenum">
              <a:rPr lang="de-DE" altLang="de-DE">
                <a:solidFill>
                  <a:prstClr val="black"/>
                </a:solidFill>
                <a:latin typeface="Arial" charset="0"/>
              </a:rPr>
              <a:pPr algn="l"/>
              <a:t>‹Nr.›</a:t>
            </a:fld>
            <a:endParaRPr lang="de-DE" altLang="de-DE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6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1" y="404039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8341671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59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489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71" y="1456662"/>
            <a:ext cx="3066710" cy="4595631"/>
          </a:xfrm>
          <a:prstGeom prst="rect">
            <a:avLst/>
          </a:prstGeom>
        </p:spPr>
      </p:pic>
      <p:sp>
        <p:nvSpPr>
          <p:cNvPr id="5" name="Titel 13"/>
          <p:cNvSpPr>
            <a:spLocks noGrp="1"/>
          </p:cNvSpPr>
          <p:nvPr>
            <p:ph type="title"/>
          </p:nvPr>
        </p:nvSpPr>
        <p:spPr>
          <a:xfrm>
            <a:off x="387661" y="404039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387660" y="1456660"/>
            <a:ext cx="5088108" cy="459563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FontTx/>
              <a:buNone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extplatzhalter 5"/>
          <p:cNvSpPr txBox="1">
            <a:spLocks/>
          </p:cNvSpPr>
          <p:nvPr userDrawn="1"/>
        </p:nvSpPr>
        <p:spPr>
          <a:xfrm>
            <a:off x="-4476306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3"/>
          <p:cNvSpPr>
            <a:spLocks noGrp="1"/>
          </p:cNvSpPr>
          <p:nvPr>
            <p:ph type="title"/>
          </p:nvPr>
        </p:nvSpPr>
        <p:spPr>
          <a:xfrm>
            <a:off x="387661" y="404039"/>
            <a:ext cx="7203987" cy="882503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2400" b="1" i="0" cap="all" baseline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55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3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 für Ihre Aufmerksamk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3"/>
          <p:cNvSpPr>
            <a:spLocks noGrp="1"/>
          </p:cNvSpPr>
          <p:nvPr>
            <p:ph type="title" hasCustomPrompt="1"/>
          </p:nvPr>
        </p:nvSpPr>
        <p:spPr>
          <a:xfrm>
            <a:off x="387661" y="393407"/>
            <a:ext cx="8352303" cy="5816009"/>
          </a:xfrm>
          <a:prstGeom prst="rect">
            <a:avLst/>
          </a:prstGeom>
        </p:spPr>
        <p:txBody>
          <a:bodyPr vert="horz" bIns="360000" anchor="ctr" anchorCtr="0"/>
          <a:lstStyle>
            <a:lvl1pPr algn="ctr">
              <a:defRPr lang="de-DE" sz="2800" b="1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latin typeface="+mj-lt"/>
              </a:rPr>
              <a:t>Vielen Dank für Ihre Aufmerksamkeit!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4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8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-1142998"/>
            <a:ext cx="6858002" cy="9144001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6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8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fld id="{D1E35821-F92A-406B-AC9D-1B0552AD0F36}" type="slidenum">
              <a:rPr lang="de-DE" altLang="de-DE">
                <a:solidFill>
                  <a:srgbClr val="000000"/>
                </a:solidFill>
                <a:latin typeface="Arial" charset="0"/>
              </a:rPr>
              <a:pPr algn="l"/>
              <a:t>‹Nr.›</a:t>
            </a:fld>
            <a:endParaRPr lang="de-DE" altLang="de-D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" y="1"/>
            <a:ext cx="9143998" cy="6857999"/>
          </a:xfrm>
          <a:prstGeom prst="rect">
            <a:avLst/>
          </a:prstGeom>
        </p:spPr>
      </p:pic>
      <p:sp>
        <p:nvSpPr>
          <p:cNvPr id="18" name="Rechteck 17"/>
          <p:cNvSpPr/>
          <p:nvPr userDrawn="1"/>
        </p:nvSpPr>
        <p:spPr>
          <a:xfrm>
            <a:off x="-16042" y="4265615"/>
            <a:ext cx="9177406" cy="2599101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20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07266" y="3849975"/>
            <a:ext cx="2352891" cy="8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175" y="397617"/>
            <a:ext cx="1487426" cy="1367389"/>
          </a:xfrm>
          <a:prstGeom prst="rect">
            <a:avLst/>
          </a:prstGeom>
        </p:spPr>
      </p:pic>
      <p:sp>
        <p:nvSpPr>
          <p:cNvPr id="6" name="Rechteck 5"/>
          <p:cNvSpPr/>
          <p:nvPr userDrawn="1"/>
        </p:nvSpPr>
        <p:spPr>
          <a:xfrm>
            <a:off x="1" y="-748532"/>
            <a:ext cx="427762" cy="4277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</a:t>
            </a:r>
            <a:endParaRPr lang="de-DE" sz="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platzhalter 5"/>
          <p:cNvSpPr txBox="1">
            <a:spLocks/>
          </p:cNvSpPr>
          <p:nvPr userDrawn="1"/>
        </p:nvSpPr>
        <p:spPr>
          <a:xfrm>
            <a:off x="-4521298" y="-730709"/>
            <a:ext cx="4093535" cy="7613246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nebenstehende Quadrat dient zur Abmessung der Abstände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zw. VZ und Kooperation =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VZ Abstand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Verbraucherzentrale (Teil des Logos) = 3 VZ Höhe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VZ Logo =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 Logo Kooperation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Kooperation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bitte schwarz/weiß Variante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platzhalter 5"/>
          <p:cNvSpPr txBox="1">
            <a:spLocks/>
          </p:cNvSpPr>
          <p:nvPr userDrawn="1"/>
        </p:nvSpPr>
        <p:spPr>
          <a:xfrm>
            <a:off x="9596745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/ Bild </a:t>
            </a:r>
          </a:p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Logo /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4558" userDrawn="1">
          <p15:clr>
            <a:srgbClr val="FBAE40"/>
          </p15:clr>
        </p15:guide>
        <p15:guide id="2" pos="428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16042" y="4265615"/>
            <a:ext cx="9177406" cy="2599101"/>
          </a:xfrm>
          <a:prstGeom prst="rect">
            <a:avLst/>
          </a:prstGeom>
          <a:solidFill>
            <a:srgbClr val="FABB0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n>
                <a:solidFill>
                  <a:srgbClr val="000000"/>
                </a:solidFill>
              </a:ln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175" y="397617"/>
            <a:ext cx="1487426" cy="1367389"/>
          </a:xfrm>
          <a:prstGeom prst="rect">
            <a:avLst/>
          </a:prstGeom>
        </p:spPr>
      </p:pic>
      <p:pic>
        <p:nvPicPr>
          <p:cNvPr id="6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07266" y="3849975"/>
            <a:ext cx="2352891" cy="8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7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03385" y="609600"/>
            <a:ext cx="7737231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600092" y="62198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/>
            <a:fld id="{C768A0A8-30FE-4F00-B59E-D005EE2BCB84}" type="slidenum">
              <a:rPr lang="de-DE" altLang="de-DE">
                <a:solidFill>
                  <a:prstClr val="black"/>
                </a:solidFill>
                <a:latin typeface="Arial" charset="0"/>
              </a:rPr>
              <a:pPr algn="l"/>
              <a:t>‹Nr.›</a:t>
            </a:fld>
            <a:endParaRPr lang="de-DE" altLang="de-DE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nzseitiges Bild (Bild im Master änd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63" r="-4102"/>
          <a:stretch/>
        </p:blipFill>
        <p:spPr>
          <a:xfrm>
            <a:off x="0" y="-359998"/>
            <a:ext cx="9553433" cy="7203901"/>
          </a:xfrm>
          <a:prstGeom prst="rect">
            <a:avLst/>
          </a:prstGeom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-1" y="6426200"/>
            <a:ext cx="9161363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80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5"/>
          <p:cNvSpPr txBox="1">
            <a:spLocks/>
          </p:cNvSpPr>
          <p:nvPr userDrawn="1"/>
        </p:nvSpPr>
        <p:spPr>
          <a:xfrm>
            <a:off x="-4476304" y="0"/>
            <a:ext cx="4093535" cy="6772940"/>
          </a:xfrm>
          <a:prstGeom prst="rect">
            <a:avLst/>
          </a:prstGeom>
        </p:spPr>
        <p:txBody>
          <a:bodyPr vert="horz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rgbClr val="404040"/>
                </a:solidFill>
                <a:latin typeface="+mj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in Masterfolie ändern</a:t>
            </a:r>
          </a:p>
          <a:p>
            <a:endParaRPr lang="de-D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Ansicht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Folienmaster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Folie mit ganzseitigem Bild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auswählen</a:t>
            </a:r>
            <a:b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rechter Mausklick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Bild ändern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2" y="397619"/>
            <a:ext cx="961201" cy="8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8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70025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05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6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385" y="609600"/>
            <a:ext cx="7737231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703385" y="1981200"/>
            <a:ext cx="7737231" cy="4114800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33149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8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703385" y="609600"/>
            <a:ext cx="7737231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ti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7.tif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43663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Grafik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96875"/>
            <a:ext cx="96202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Bild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6188075"/>
            <a:ext cx="13731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16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89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rgbClr val="FABB00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397618"/>
            <a:ext cx="961201" cy="883631"/>
          </a:xfrm>
          <a:prstGeom prst="rect">
            <a:avLst/>
          </a:prstGeom>
        </p:spPr>
      </p:pic>
      <p:pic>
        <p:nvPicPr>
          <p:cNvPr id="7" name="Bild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6279" y="6188676"/>
            <a:ext cx="1373366" cy="50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5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89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17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VZ Meta LF" panose="020B0502030000020004" pitchFamily="34" charset="0"/>
          <a:ea typeface="MS PGothic" panose="020B0600070205080204" pitchFamily="34" charset="-128"/>
          <a:cs typeface="VZ Meta LF" panose="020B0502030000020004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93.wmf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5.wmf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-Arbeitsblatt2.xls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Microsoft_Excel_97-2003-Arbeitsblatt1.xls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.xml"/><Relationship Id="rId5" Type="http://schemas.openxmlformats.org/officeDocument/2006/relationships/image" Target="../media/image25.png"/><Relationship Id="rId4" Type="http://schemas.openxmlformats.org/officeDocument/2006/relationships/oleObject" Target="../embeddings/Microsoft_Excel_97-2003-Arbeitsblatt3.xls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Microsoft_Excel_97-2003-Arbeitsblat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6.png"/><Relationship Id="rId4" Type="http://schemas.openxmlformats.org/officeDocument/2006/relationships/oleObject" Target="../embeddings/Microsoft_Excel_97-2003-Arbeitsblatt4.xls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png"/><Relationship Id="rId4" Type="http://schemas.openxmlformats.org/officeDocument/2006/relationships/oleObject" Target="../embeddings/Microsoft_Excel_97-2003-Arbeitsblatt6.xls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36.wmf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%0fWWbereitung.jpg%20%20%20%20%20%20%20%20%20%20%20%20%20%20%20%20%20%20%20%20%20%20%20%20%20%20%20%20%20%20%20%20%20%20%20%20%20%20%20%20%20%20%20%20%20%20%20%200002876C%0aAD%20Wallner%20%20%20%20%20%20%20%20%20%20%20%20%20%20%20%20%20%20%20%20%20B8365FC0:" TargetMode="Externa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%18VII.07_a%20(pro%20solar).jpg%20%20%20%20%20%20%20%20%20%20%20%20%20%20%20%20%20%20%20%20%20%20%20%20%20%20%20%20%20%20%20%20%20%20%20%20%20%20%2000028A05%0aAD%20Wallner%20%20%20%20%20%20%20%20%20%20%20%20%20%20%20%20%20%20%20%20%20B8365FC0:" TargetMode="Externa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8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eberatung-rlp.de/" TargetMode="External"/><Relationship Id="rId2" Type="http://schemas.openxmlformats.org/officeDocument/2006/relationships/hyperlink" Target="mailto:eteam@vzbv.de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1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2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3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4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http://www.agsn.de/agsn_texte/baustoffe/fenster/fenstergrund04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http://www.optiwin.ch/holzdraw.gi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optiwin.ch/3Holz.jpg" TargetMode="External"/><Relationship Id="rId4" Type="http://schemas.openxmlformats.org/officeDocument/2006/relationships/image" Target="../media/image5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1"/>
          <p:cNvSpPr txBox="1">
            <a:spLocks/>
          </p:cNvSpPr>
          <p:nvPr/>
        </p:nvSpPr>
        <p:spPr>
          <a:xfrm>
            <a:off x="123825" y="4832350"/>
            <a:ext cx="8650288" cy="1090613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VZ Meta LF" panose="020B0502030000020004" pitchFamily="34" charset="0"/>
                <a:ea typeface="+mj-ea"/>
                <a:cs typeface="+mj-cs"/>
              </a:defRPr>
            </a:lvl1pPr>
          </a:lstStyle>
          <a:p>
            <a:pPr fontAlgn="auto">
              <a:lnSpc>
                <a:spcPts val="3600"/>
              </a:lnSpc>
              <a:spcAft>
                <a:spcPts val="0"/>
              </a:spcAft>
              <a:defRPr/>
            </a:pPr>
            <a:r>
              <a:rPr lang="de-DE" sz="2000" b="0" cap="all" dirty="0" smtClean="0">
                <a:latin typeface="Arial" pitchFamily="34" charset="0"/>
                <a:cs typeface="Arial" panose="020B0604020202020204" pitchFamily="34" charset="0"/>
              </a:rPr>
              <a:t>Seminar</a:t>
            </a:r>
          </a:p>
          <a:p>
            <a:pPr fontAlgn="auto">
              <a:lnSpc>
                <a:spcPts val="3600"/>
              </a:lnSpc>
              <a:spcAft>
                <a:spcPts val="0"/>
              </a:spcAft>
              <a:defRPr/>
            </a:pPr>
            <a:r>
              <a:rPr lang="de-DE" sz="3200" cap="all" dirty="0" smtClean="0">
                <a:latin typeface="Arial" pitchFamily="34" charset="0"/>
                <a:cs typeface="Arial" panose="020B0604020202020204" pitchFamily="34" charset="0"/>
              </a:rPr>
              <a:t>Grundlagen des energiesparenden Bauens</a:t>
            </a:r>
          </a:p>
        </p:txBody>
      </p:sp>
      <p:sp>
        <p:nvSpPr>
          <p:cNvPr id="13316" name="Titelplatzhalter 1"/>
          <p:cNvSpPr txBox="1">
            <a:spLocks/>
          </p:cNvSpPr>
          <p:nvPr/>
        </p:nvSpPr>
        <p:spPr bwMode="auto">
          <a:xfrm>
            <a:off x="123825" y="5922963"/>
            <a:ext cx="73152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ts val="2400"/>
              </a:lnSpc>
            </a:pPr>
            <a:r>
              <a:rPr lang="de-DE" sz="2000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rPr>
              <a:t>Verbraucherzentrale Rheinland Pfalz e.V.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Bauforum Rheinland-Pfalz, www.bauforum.rlp.de</a:t>
            </a: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1603375" y="733425"/>
            <a:ext cx="7540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 IN KATZENBACH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1924050"/>
            <a:ext cx="5254625" cy="380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3"/>
          <p:cNvSpPr txBox="1">
            <a:spLocks noChangeArrowheads="1"/>
          </p:cNvSpPr>
          <p:nvPr/>
        </p:nvSpPr>
        <p:spPr bwMode="auto">
          <a:xfrm>
            <a:off x="5453063" y="1611313"/>
            <a:ext cx="3081337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Keller </a:t>
            </a:r>
            <a:r>
              <a:rPr lang="de-DE" sz="2400" b="1">
                <a:solidFill>
                  <a:srgbClr val="C00000"/>
                </a:solidFill>
              </a:rPr>
              <a:t>beheizt</a:t>
            </a:r>
          </a:p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Wand 	außengedämmt</a:t>
            </a:r>
          </a:p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Bodenplatte 	innengedämmt </a:t>
            </a:r>
          </a:p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Erste Steinlage wärmedämmend</a:t>
            </a:r>
          </a:p>
        </p:txBody>
      </p:sp>
      <p:sp>
        <p:nvSpPr>
          <p:cNvPr id="119811" name="Rectangle 4"/>
          <p:cNvSpPr>
            <a:spLocks noChangeArrowheads="1"/>
          </p:cNvSpPr>
          <p:nvPr/>
        </p:nvSpPr>
        <p:spPr bwMode="auto">
          <a:xfrm>
            <a:off x="3228975" y="2176463"/>
            <a:ext cx="1312863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9812" name="Rectangle 5"/>
          <p:cNvSpPr>
            <a:spLocks noChangeArrowheads="1"/>
          </p:cNvSpPr>
          <p:nvPr/>
        </p:nvSpPr>
        <p:spPr bwMode="auto">
          <a:xfrm>
            <a:off x="3556000" y="4913313"/>
            <a:ext cx="1312863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9813" name="Rectangle 6"/>
          <p:cNvSpPr>
            <a:spLocks noChangeArrowheads="1"/>
          </p:cNvSpPr>
          <p:nvPr/>
        </p:nvSpPr>
        <p:spPr bwMode="auto">
          <a:xfrm>
            <a:off x="401638" y="2278063"/>
            <a:ext cx="1312862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9814" name="Rectangle 7"/>
          <p:cNvSpPr>
            <a:spLocks noChangeArrowheads="1"/>
          </p:cNvSpPr>
          <p:nvPr/>
        </p:nvSpPr>
        <p:spPr bwMode="auto">
          <a:xfrm>
            <a:off x="869950" y="5197475"/>
            <a:ext cx="669925" cy="40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9815" name="Rectangle 9"/>
          <p:cNvSpPr>
            <a:spLocks noChangeArrowheads="1"/>
          </p:cNvSpPr>
          <p:nvPr/>
        </p:nvSpPr>
        <p:spPr bwMode="auto">
          <a:xfrm>
            <a:off x="3121025" y="1916113"/>
            <a:ext cx="1381125" cy="900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9816" name="Rectangle 10"/>
          <p:cNvSpPr>
            <a:spLocks noChangeArrowheads="1"/>
          </p:cNvSpPr>
          <p:nvPr/>
        </p:nvSpPr>
        <p:spPr bwMode="auto">
          <a:xfrm>
            <a:off x="3436938" y="4492625"/>
            <a:ext cx="1379537" cy="900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9817" name="Rectangle 11"/>
          <p:cNvSpPr>
            <a:spLocks noChangeArrowheads="1"/>
          </p:cNvSpPr>
          <p:nvPr/>
        </p:nvSpPr>
        <p:spPr bwMode="auto">
          <a:xfrm>
            <a:off x="501650" y="1938338"/>
            <a:ext cx="1139825" cy="812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9818" name="Rectangle 12"/>
          <p:cNvSpPr>
            <a:spLocks noChangeArrowheads="1"/>
          </p:cNvSpPr>
          <p:nvPr/>
        </p:nvSpPr>
        <p:spPr bwMode="auto">
          <a:xfrm>
            <a:off x="957263" y="4665663"/>
            <a:ext cx="576262" cy="50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1981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227138"/>
            <a:ext cx="49180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20" name="Rectangle 14"/>
          <p:cNvSpPr>
            <a:spLocks noChangeArrowheads="1"/>
          </p:cNvSpPr>
          <p:nvPr/>
        </p:nvSpPr>
        <p:spPr bwMode="auto">
          <a:xfrm>
            <a:off x="3014663" y="2511425"/>
            <a:ext cx="1285875" cy="971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9821" name="Rectangle 15"/>
          <p:cNvSpPr>
            <a:spLocks noChangeArrowheads="1"/>
          </p:cNvSpPr>
          <p:nvPr/>
        </p:nvSpPr>
        <p:spPr bwMode="auto">
          <a:xfrm>
            <a:off x="3663950" y="5116513"/>
            <a:ext cx="563563" cy="319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9822" name="Line 16"/>
          <p:cNvSpPr>
            <a:spLocks noChangeShapeType="1"/>
          </p:cNvSpPr>
          <p:nvPr/>
        </p:nvSpPr>
        <p:spPr bwMode="auto">
          <a:xfrm>
            <a:off x="2317750" y="3802063"/>
            <a:ext cx="3095625" cy="9731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9823" name="Text Box 17"/>
          <p:cNvSpPr txBox="1">
            <a:spLocks noChangeArrowheads="1"/>
          </p:cNvSpPr>
          <p:nvPr/>
        </p:nvSpPr>
        <p:spPr bwMode="auto">
          <a:xfrm>
            <a:off x="492125" y="6070600"/>
            <a:ext cx="4194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Bildquelle: Wärmebrückenkatalog, Ingenieurbüro Hauser, Kassel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808038" y="517525"/>
            <a:ext cx="6184900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 EINER BODENPLATTE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3"/>
          <p:cNvSpPr txBox="1">
            <a:spLocks noChangeArrowheads="1"/>
          </p:cNvSpPr>
          <p:nvPr/>
        </p:nvSpPr>
        <p:spPr bwMode="auto">
          <a:xfrm>
            <a:off x="5453063" y="1611313"/>
            <a:ext cx="3081337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b="1"/>
              <a:t>Keller </a:t>
            </a:r>
            <a:r>
              <a:rPr lang="de-DE" b="1">
                <a:solidFill>
                  <a:srgbClr val="C00000"/>
                </a:solidFill>
              </a:rPr>
              <a:t>beheizt</a:t>
            </a:r>
          </a:p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b="1"/>
              <a:t>Wand 	außengedämmt</a:t>
            </a:r>
          </a:p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b="1"/>
              <a:t>Bodenplatte 	außengedämmt </a:t>
            </a:r>
          </a:p>
        </p:txBody>
      </p:sp>
      <p:sp>
        <p:nvSpPr>
          <p:cNvPr id="120835" name="Rectangle 4"/>
          <p:cNvSpPr>
            <a:spLocks noChangeArrowheads="1"/>
          </p:cNvSpPr>
          <p:nvPr/>
        </p:nvSpPr>
        <p:spPr bwMode="auto">
          <a:xfrm>
            <a:off x="3228975" y="2176463"/>
            <a:ext cx="1312863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36" name="Rectangle 5"/>
          <p:cNvSpPr>
            <a:spLocks noChangeArrowheads="1"/>
          </p:cNvSpPr>
          <p:nvPr/>
        </p:nvSpPr>
        <p:spPr bwMode="auto">
          <a:xfrm>
            <a:off x="3556000" y="4913313"/>
            <a:ext cx="1312863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37" name="Rectangle 6"/>
          <p:cNvSpPr>
            <a:spLocks noChangeArrowheads="1"/>
          </p:cNvSpPr>
          <p:nvPr/>
        </p:nvSpPr>
        <p:spPr bwMode="auto">
          <a:xfrm>
            <a:off x="401638" y="2278063"/>
            <a:ext cx="1312862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38" name="Rectangle 7"/>
          <p:cNvSpPr>
            <a:spLocks noChangeArrowheads="1"/>
          </p:cNvSpPr>
          <p:nvPr/>
        </p:nvSpPr>
        <p:spPr bwMode="auto">
          <a:xfrm>
            <a:off x="869950" y="5197475"/>
            <a:ext cx="669925" cy="40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39" name="Rectangle 8"/>
          <p:cNvSpPr>
            <a:spLocks noChangeArrowheads="1"/>
          </p:cNvSpPr>
          <p:nvPr/>
        </p:nvSpPr>
        <p:spPr bwMode="auto">
          <a:xfrm>
            <a:off x="3121025" y="1916113"/>
            <a:ext cx="1381125" cy="900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40" name="Rectangle 9"/>
          <p:cNvSpPr>
            <a:spLocks noChangeArrowheads="1"/>
          </p:cNvSpPr>
          <p:nvPr/>
        </p:nvSpPr>
        <p:spPr bwMode="auto">
          <a:xfrm>
            <a:off x="3436938" y="4492625"/>
            <a:ext cx="1379537" cy="900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41" name="Rectangle 10"/>
          <p:cNvSpPr>
            <a:spLocks noChangeArrowheads="1"/>
          </p:cNvSpPr>
          <p:nvPr/>
        </p:nvSpPr>
        <p:spPr bwMode="auto">
          <a:xfrm>
            <a:off x="501650" y="1938338"/>
            <a:ext cx="1139825" cy="812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42" name="Rectangle 11"/>
          <p:cNvSpPr>
            <a:spLocks noChangeArrowheads="1"/>
          </p:cNvSpPr>
          <p:nvPr/>
        </p:nvSpPr>
        <p:spPr bwMode="auto">
          <a:xfrm>
            <a:off x="957263" y="4665663"/>
            <a:ext cx="576262" cy="50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43" name="Rectangle 13"/>
          <p:cNvSpPr>
            <a:spLocks noChangeArrowheads="1"/>
          </p:cNvSpPr>
          <p:nvPr/>
        </p:nvSpPr>
        <p:spPr bwMode="auto">
          <a:xfrm>
            <a:off x="3014663" y="2511425"/>
            <a:ext cx="1285875" cy="971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44" name="Rectangle 14"/>
          <p:cNvSpPr>
            <a:spLocks noChangeArrowheads="1"/>
          </p:cNvSpPr>
          <p:nvPr/>
        </p:nvSpPr>
        <p:spPr bwMode="auto">
          <a:xfrm>
            <a:off x="3663950" y="5116513"/>
            <a:ext cx="563563" cy="319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2084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149350"/>
            <a:ext cx="4916487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46" name="Rectangle 16"/>
          <p:cNvSpPr>
            <a:spLocks noChangeArrowheads="1"/>
          </p:cNvSpPr>
          <p:nvPr/>
        </p:nvSpPr>
        <p:spPr bwMode="auto">
          <a:xfrm>
            <a:off x="3076575" y="2982913"/>
            <a:ext cx="1285875" cy="971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47" name="Rectangle 17"/>
          <p:cNvSpPr>
            <a:spLocks noChangeArrowheads="1"/>
          </p:cNvSpPr>
          <p:nvPr/>
        </p:nvSpPr>
        <p:spPr bwMode="auto">
          <a:xfrm>
            <a:off x="3765550" y="5354638"/>
            <a:ext cx="565150" cy="319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0848" name="Text Box 18"/>
          <p:cNvSpPr txBox="1">
            <a:spLocks noChangeArrowheads="1"/>
          </p:cNvSpPr>
          <p:nvPr/>
        </p:nvSpPr>
        <p:spPr bwMode="auto">
          <a:xfrm>
            <a:off x="492125" y="6070600"/>
            <a:ext cx="4194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Bildquelle: Wärmebrückenkatalog, Ingenieurbüro Hauser, Kassel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808038" y="609600"/>
            <a:ext cx="7250112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 EINER BODENPLATTE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2775" y="476250"/>
            <a:ext cx="4840288" cy="10017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 einer Bodenplatte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836" name="Text Box 3"/>
          <p:cNvSpPr txBox="1">
            <a:spLocks noChangeArrowheads="1"/>
          </p:cNvSpPr>
          <p:nvPr/>
        </p:nvSpPr>
        <p:spPr bwMode="auto">
          <a:xfrm>
            <a:off x="5453063" y="1916113"/>
            <a:ext cx="3614737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88925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Keller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C00000"/>
                </a:solidFill>
              </a:rPr>
              <a:t>beheizt</a:t>
            </a:r>
          </a:p>
          <a:p>
            <a:pPr marL="457200" indent="-457200"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Wand außengedämmt</a:t>
            </a:r>
          </a:p>
          <a:p>
            <a:pPr marL="457200" indent="-457200"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Bodenplatte außengedämmt </a:t>
            </a: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3228975" y="2176463"/>
            <a:ext cx="1312863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3556000" y="4913313"/>
            <a:ext cx="1312863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401638" y="2278063"/>
            <a:ext cx="1312862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869950" y="5197475"/>
            <a:ext cx="669925" cy="40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64" name="Rectangle 8"/>
          <p:cNvSpPr>
            <a:spLocks noChangeArrowheads="1"/>
          </p:cNvSpPr>
          <p:nvPr/>
        </p:nvSpPr>
        <p:spPr bwMode="auto">
          <a:xfrm>
            <a:off x="3121025" y="1916113"/>
            <a:ext cx="1381125" cy="900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3436938" y="4492625"/>
            <a:ext cx="1379537" cy="900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66" name="Rectangle 10"/>
          <p:cNvSpPr>
            <a:spLocks noChangeArrowheads="1"/>
          </p:cNvSpPr>
          <p:nvPr/>
        </p:nvSpPr>
        <p:spPr bwMode="auto">
          <a:xfrm>
            <a:off x="501650" y="1938338"/>
            <a:ext cx="1139825" cy="812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67" name="Rectangle 11"/>
          <p:cNvSpPr>
            <a:spLocks noChangeArrowheads="1"/>
          </p:cNvSpPr>
          <p:nvPr/>
        </p:nvSpPr>
        <p:spPr bwMode="auto">
          <a:xfrm>
            <a:off x="957263" y="4665663"/>
            <a:ext cx="576262" cy="50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68" name="Rectangle 12"/>
          <p:cNvSpPr>
            <a:spLocks noChangeArrowheads="1"/>
          </p:cNvSpPr>
          <p:nvPr/>
        </p:nvSpPr>
        <p:spPr bwMode="auto">
          <a:xfrm>
            <a:off x="3014663" y="2511425"/>
            <a:ext cx="1285875" cy="971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663950" y="5116513"/>
            <a:ext cx="563563" cy="319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70" name="Rectangle 15"/>
          <p:cNvSpPr>
            <a:spLocks noChangeArrowheads="1"/>
          </p:cNvSpPr>
          <p:nvPr/>
        </p:nvSpPr>
        <p:spPr bwMode="auto">
          <a:xfrm>
            <a:off x="3076575" y="2982913"/>
            <a:ext cx="1285875" cy="971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71" name="Rectangle 16"/>
          <p:cNvSpPr>
            <a:spLocks noChangeArrowheads="1"/>
          </p:cNvSpPr>
          <p:nvPr/>
        </p:nvSpPr>
        <p:spPr bwMode="auto">
          <a:xfrm>
            <a:off x="3765550" y="5354638"/>
            <a:ext cx="565150" cy="3190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2187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176338"/>
            <a:ext cx="493077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73" name="Rectangle 18"/>
          <p:cNvSpPr>
            <a:spLocks noChangeArrowheads="1"/>
          </p:cNvSpPr>
          <p:nvPr/>
        </p:nvSpPr>
        <p:spPr bwMode="auto">
          <a:xfrm>
            <a:off x="3070225" y="2844800"/>
            <a:ext cx="1285875" cy="971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74" name="Rectangle 19"/>
          <p:cNvSpPr>
            <a:spLocks noChangeArrowheads="1"/>
          </p:cNvSpPr>
          <p:nvPr/>
        </p:nvSpPr>
        <p:spPr bwMode="auto">
          <a:xfrm>
            <a:off x="1133475" y="4679950"/>
            <a:ext cx="295275" cy="4778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1875" name="Text Box 20"/>
          <p:cNvSpPr txBox="1">
            <a:spLocks noChangeArrowheads="1"/>
          </p:cNvSpPr>
          <p:nvPr/>
        </p:nvSpPr>
        <p:spPr bwMode="auto">
          <a:xfrm>
            <a:off x="492125" y="6070600"/>
            <a:ext cx="4194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Bildquelle: Wärmebrückenkatalog, Ingenieurbüro Hauser, Kassel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WÄRMEBRÜCKEN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542925"/>
            <a:ext cx="7737475" cy="863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THERMOGRAFIE UND REALAUFNAHME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Fachwerkhaus-Neubau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2717800" y="2185988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aphicFrame>
        <p:nvGraphicFramePr>
          <p:cNvPr id="390148" name="Object 4"/>
          <p:cNvGraphicFramePr>
            <a:graphicFrameLocks noChangeAspect="1"/>
          </p:cNvGraphicFramePr>
          <p:nvPr/>
        </p:nvGraphicFramePr>
        <p:xfrm>
          <a:off x="571500" y="2147888"/>
          <a:ext cx="3713163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8" r:id="rId3" imgW="3194040" imgH="1974941" progId="CPaint5">
                  <p:embed/>
                </p:oleObj>
              </mc:Choice>
              <mc:Fallback>
                <p:oleObj r:id="rId3" imgW="3194040" imgH="1974941" progId="CPaint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147888"/>
                        <a:ext cx="3713163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2695575" y="217170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aphicFrame>
        <p:nvGraphicFramePr>
          <p:cNvPr id="390150" name="Object 6"/>
          <p:cNvGraphicFramePr>
            <a:graphicFrameLocks noChangeAspect="1"/>
          </p:cNvGraphicFramePr>
          <p:nvPr/>
        </p:nvGraphicFramePr>
        <p:xfrm>
          <a:off x="4713288" y="2108200"/>
          <a:ext cx="375443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9" r:id="rId5" imgW="3194040" imgH="1974941" progId="CPaint5">
                  <p:embed/>
                </p:oleObj>
              </mc:Choice>
              <mc:Fallback>
                <p:oleObj r:id="rId5" imgW="3194040" imgH="1974941" progId="CPaint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288" y="2108200"/>
                        <a:ext cx="375443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2" name="Text Box 7"/>
          <p:cNvSpPr txBox="1">
            <a:spLocks noChangeArrowheads="1"/>
          </p:cNvSpPr>
          <p:nvPr/>
        </p:nvSpPr>
        <p:spPr bwMode="auto">
          <a:xfrm>
            <a:off x="539750" y="5613400"/>
            <a:ext cx="74898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Quelle: Gesellschaft für rationelle Energieverwendung e.V. (GRE), Wärmebrücken im Neubau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2325" y="5607050"/>
            <a:ext cx="74898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Quelle: Gesellschaft für rationelle Energieverwendung e.V. (GRE), Wärmebrücken im Neubau</a:t>
            </a:r>
          </a:p>
        </p:txBody>
      </p:sp>
      <p:pic>
        <p:nvPicPr>
          <p:cNvPr id="391172" name="Picture 4" descr="Wärmebrück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1911350"/>
            <a:ext cx="352901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3" name="Picture 5" descr="Wärmebrücken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990725"/>
            <a:ext cx="3544888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542925"/>
            <a:ext cx="7737475" cy="863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THERMOGRAFIE UND REALAUFNAHME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Mehrfamilienhaus-Neubau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609600"/>
            <a:ext cx="7737475" cy="889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THERMOGRAFIE UND REALAUFNAHME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Dachgaube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2195" name="Picture 3" descr="Wärmebrück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1804988"/>
            <a:ext cx="3700462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ext Box 4"/>
          <p:cNvSpPr txBox="1">
            <a:spLocks noChangeArrowheads="1"/>
          </p:cNvSpPr>
          <p:nvPr/>
        </p:nvSpPr>
        <p:spPr bwMode="auto">
          <a:xfrm>
            <a:off x="933450" y="5613400"/>
            <a:ext cx="74898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Quelle: Gesellschaft für rationelle Energieverwendung e.V. (GRE), Wärmebrücken im Neubau</a:t>
            </a:r>
          </a:p>
        </p:txBody>
      </p:sp>
      <p:pic>
        <p:nvPicPr>
          <p:cNvPr id="392197" name="Picture 5" descr="Wärmebrücken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855788"/>
            <a:ext cx="394335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609600"/>
            <a:ext cx="7737475" cy="901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THERMOGRAFIE UND REALAUFNAHME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auskragender Betonboden</a:t>
            </a:r>
          </a:p>
        </p:txBody>
      </p:sp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539750" y="5613400"/>
            <a:ext cx="74898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/>
              <a:t>Quelle: Gesellschaft für rationelle Energieverwendung e.V. (GRE), Wärmebrücken im Neubau</a:t>
            </a:r>
          </a:p>
        </p:txBody>
      </p:sp>
      <p:pic>
        <p:nvPicPr>
          <p:cNvPr id="393220" name="Picture 4" descr="Wärmebrücke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1657350"/>
            <a:ext cx="35369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21" name="Picture 5" descr="Wärmebrücken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720850"/>
            <a:ext cx="33877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163" y="487363"/>
            <a:ext cx="7737475" cy="6651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1366838"/>
            <a:ext cx="3976687" cy="47291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00000"/>
              </a:buClr>
              <a:defRPr/>
            </a:pPr>
            <a:r>
              <a:rPr lang="de-DE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Geometrisch bedingte Wärmebrücken: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Die wärmeaufnehmende Innenoberfläche ist kleiner als die wärmeabgebende Außenoberfläche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de-DE" sz="900" b="1" dirty="0" smtClean="0"/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ym typeface="Symbol" pitchFamily="18" charset="2"/>
              </a:rPr>
              <a:t>	</a:t>
            </a:r>
            <a:endParaRPr lang="de-DE" b="1" dirty="0" smtClean="0">
              <a:solidFill>
                <a:srgbClr val="3333FF"/>
              </a:solidFill>
              <a:sym typeface="Symbol" pitchFamily="18" charset="2"/>
            </a:endParaRP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0863"/>
            <a:ext cx="365283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7291388" y="4225925"/>
            <a:ext cx="102393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T</a:t>
            </a:r>
            <a:r>
              <a:rPr lang="de-DE" sz="1600" baseline="-25000"/>
              <a:t>i</a:t>
            </a:r>
            <a:r>
              <a:rPr lang="de-DE" sz="1600"/>
              <a:t> = 20</a:t>
            </a:r>
            <a:r>
              <a:rPr lang="de-DE" sz="1600" baseline="30000"/>
              <a:t>0</a:t>
            </a:r>
            <a:r>
              <a:rPr lang="de-DE" sz="1600"/>
              <a:t>C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4248150" y="4303713"/>
            <a:ext cx="1106488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600"/>
              <a:t>T</a:t>
            </a:r>
            <a:r>
              <a:rPr lang="de-DE" sz="1600" baseline="-25000"/>
              <a:t>a</a:t>
            </a:r>
            <a:r>
              <a:rPr lang="de-DE" sz="1600"/>
              <a:t> = -10</a:t>
            </a:r>
            <a:r>
              <a:rPr lang="de-DE" sz="1600" baseline="30000"/>
              <a:t>0</a:t>
            </a:r>
            <a:r>
              <a:rPr lang="de-DE" sz="1600"/>
              <a:t>C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5688013" y="5313363"/>
            <a:ext cx="8858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= 24 cm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6573838" y="3435350"/>
            <a:ext cx="137001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rgbClr val="C00000"/>
                </a:solidFill>
              </a:rPr>
              <a:t>T  = 10 </a:t>
            </a:r>
            <a:r>
              <a:rPr lang="de-DE" sz="1600" baseline="30000">
                <a:solidFill>
                  <a:srgbClr val="C00000"/>
                </a:solidFill>
              </a:rPr>
              <a:t>0</a:t>
            </a:r>
            <a:r>
              <a:rPr lang="de-DE" sz="160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4814888" y="1516063"/>
            <a:ext cx="35179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/>
              <a:t>U-Wert der Wand = 0,51 W/m</a:t>
            </a:r>
            <a:r>
              <a:rPr lang="de-DE" sz="1800" b="1" baseline="30000"/>
              <a:t>2</a:t>
            </a:r>
            <a:r>
              <a:rPr lang="de-DE" sz="1800" b="1"/>
              <a:t> K</a:t>
            </a:r>
          </a:p>
          <a:p>
            <a:pPr eaLnBrk="1" hangingPunct="1"/>
            <a:r>
              <a:rPr lang="de-DE" sz="2000" b="1">
                <a:sym typeface="Symbol" pitchFamily="18" charset="2"/>
              </a:rPr>
              <a:t></a:t>
            </a:r>
            <a:r>
              <a:rPr lang="de-DE" sz="1800" b="1">
                <a:sym typeface="Symbol" pitchFamily="18" charset="2"/>
              </a:rPr>
              <a:t> = 0,21 W/m K</a:t>
            </a:r>
            <a:endParaRPr lang="de-DE" sz="1800" b="1"/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492125" y="6070600"/>
            <a:ext cx="4194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Bildquelle: Wärmebrückenkatalog, Ingenieurbüro Hauser, Kassel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609600"/>
            <a:ext cx="7332663" cy="665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1366838"/>
            <a:ext cx="4098925" cy="47291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00000"/>
              </a:buClr>
              <a:defRPr/>
            </a:pPr>
            <a:r>
              <a:rPr lang="de-DE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Geometrisch bedingte Wärmebrücken:</a:t>
            </a:r>
          </a:p>
          <a:p>
            <a:pPr marL="0" indent="0" eaLnBrk="1" hangingPunct="1">
              <a:buClr>
                <a:srgbClr val="C00000"/>
              </a:buClr>
              <a:buFont typeface="Arial" pitchFamily="34" charset="0"/>
              <a:buNone/>
              <a:defRPr/>
            </a:pPr>
            <a:endParaRPr lang="de-DE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Die wärmeaufnehmende Innenoberfläche ist kleiner als die wärmeabgebende Außenoberfläche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de-DE" sz="900" b="1" dirty="0" smtClean="0"/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ym typeface="Symbol" pitchFamily="18" charset="2"/>
              </a:rPr>
              <a:t>	</a:t>
            </a:r>
            <a:endParaRPr lang="de-DE" b="1" dirty="0" smtClean="0">
              <a:solidFill>
                <a:srgbClr val="3333FF"/>
              </a:solidFill>
              <a:sym typeface="Symbol" pitchFamily="18" charset="2"/>
            </a:endParaRPr>
          </a:p>
        </p:txBody>
      </p:sp>
      <p:pic>
        <p:nvPicPr>
          <p:cNvPr id="1290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87488"/>
            <a:ext cx="365283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030" name="Text Box 5"/>
          <p:cNvSpPr txBox="1">
            <a:spLocks noChangeArrowheads="1"/>
          </p:cNvSpPr>
          <p:nvPr/>
        </p:nvSpPr>
        <p:spPr bwMode="auto">
          <a:xfrm>
            <a:off x="7453313" y="4211638"/>
            <a:ext cx="102393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T</a:t>
            </a:r>
            <a:r>
              <a:rPr lang="de-DE" sz="1600" baseline="-25000"/>
              <a:t>i</a:t>
            </a:r>
            <a:r>
              <a:rPr lang="de-DE" sz="1600"/>
              <a:t> = 20</a:t>
            </a:r>
            <a:r>
              <a:rPr lang="de-DE" sz="1600" baseline="30000"/>
              <a:t>0</a:t>
            </a:r>
            <a:r>
              <a:rPr lang="de-DE" sz="1600"/>
              <a:t>C</a:t>
            </a:r>
          </a:p>
        </p:txBody>
      </p:sp>
      <p:sp>
        <p:nvSpPr>
          <p:cNvPr id="129031" name="Text Box 6"/>
          <p:cNvSpPr txBox="1">
            <a:spLocks noChangeArrowheads="1"/>
          </p:cNvSpPr>
          <p:nvPr/>
        </p:nvSpPr>
        <p:spPr bwMode="auto">
          <a:xfrm>
            <a:off x="4248150" y="4303713"/>
            <a:ext cx="1106488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600"/>
              <a:t>T</a:t>
            </a:r>
            <a:r>
              <a:rPr lang="de-DE" sz="1600" baseline="-25000"/>
              <a:t>a</a:t>
            </a:r>
            <a:r>
              <a:rPr lang="de-DE" sz="1600"/>
              <a:t> = -10</a:t>
            </a:r>
            <a:r>
              <a:rPr lang="de-DE" sz="1600" baseline="30000"/>
              <a:t>0</a:t>
            </a:r>
            <a:r>
              <a:rPr lang="de-DE" sz="1600"/>
              <a:t>C</a:t>
            </a:r>
          </a:p>
        </p:txBody>
      </p:sp>
      <p:sp>
        <p:nvSpPr>
          <p:cNvPr id="129032" name="Text Box 7"/>
          <p:cNvSpPr txBox="1">
            <a:spLocks noChangeArrowheads="1"/>
          </p:cNvSpPr>
          <p:nvPr/>
        </p:nvSpPr>
        <p:spPr bwMode="auto">
          <a:xfrm>
            <a:off x="5791200" y="5006975"/>
            <a:ext cx="10334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= 36,5 cm</a:t>
            </a:r>
          </a:p>
        </p:txBody>
      </p:sp>
      <p:sp>
        <p:nvSpPr>
          <p:cNvPr id="129033" name="Text Box 8"/>
          <p:cNvSpPr txBox="1">
            <a:spLocks noChangeArrowheads="1"/>
          </p:cNvSpPr>
          <p:nvPr/>
        </p:nvSpPr>
        <p:spPr bwMode="auto">
          <a:xfrm>
            <a:off x="6573838" y="3435350"/>
            <a:ext cx="137001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rgbClr val="FF0000"/>
                </a:solidFill>
              </a:rPr>
              <a:t>T  = 15,6 </a:t>
            </a:r>
            <a:r>
              <a:rPr lang="de-DE" sz="1600" baseline="30000">
                <a:solidFill>
                  <a:srgbClr val="FF0000"/>
                </a:solidFill>
              </a:rPr>
              <a:t>0</a:t>
            </a:r>
            <a:r>
              <a:rPr lang="de-DE" sz="16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29034" name="Text Box 9"/>
          <p:cNvSpPr txBox="1">
            <a:spLocks noChangeArrowheads="1"/>
          </p:cNvSpPr>
          <p:nvPr/>
        </p:nvSpPr>
        <p:spPr bwMode="auto">
          <a:xfrm>
            <a:off x="4679950" y="1152525"/>
            <a:ext cx="351631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/>
              <a:t>U-Wert der Wand = 0,28 W/m</a:t>
            </a:r>
            <a:r>
              <a:rPr lang="de-DE" sz="1800" b="1" baseline="30000"/>
              <a:t>2</a:t>
            </a:r>
            <a:r>
              <a:rPr lang="de-DE" sz="1800" b="1"/>
              <a:t> K</a:t>
            </a:r>
          </a:p>
          <a:p>
            <a:pPr eaLnBrk="1" hangingPunct="1"/>
            <a:r>
              <a:rPr lang="de-DE" sz="2000" b="1">
                <a:sym typeface="Symbol" pitchFamily="18" charset="2"/>
              </a:rPr>
              <a:t></a:t>
            </a:r>
            <a:r>
              <a:rPr lang="de-DE" sz="1800" b="1">
                <a:sym typeface="Symbol" pitchFamily="18" charset="2"/>
              </a:rPr>
              <a:t> = 0,11 W/m K</a:t>
            </a:r>
            <a:endParaRPr lang="de-DE" sz="1800" b="1"/>
          </a:p>
        </p:txBody>
      </p:sp>
      <p:sp>
        <p:nvSpPr>
          <p:cNvPr id="129035" name="Text Box 10"/>
          <p:cNvSpPr txBox="1">
            <a:spLocks noChangeArrowheads="1"/>
          </p:cNvSpPr>
          <p:nvPr/>
        </p:nvSpPr>
        <p:spPr bwMode="auto">
          <a:xfrm>
            <a:off x="6540500" y="4575175"/>
            <a:ext cx="13700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rgbClr val="FF0000"/>
                </a:solidFill>
              </a:rPr>
              <a:t>T  = 17,9 </a:t>
            </a:r>
            <a:r>
              <a:rPr lang="de-DE" sz="1600" baseline="30000">
                <a:solidFill>
                  <a:srgbClr val="FF0000"/>
                </a:solidFill>
              </a:rPr>
              <a:t>0</a:t>
            </a:r>
            <a:r>
              <a:rPr lang="de-DE" sz="16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29036" name="Line 11"/>
          <p:cNvSpPr>
            <a:spLocks noChangeShapeType="1"/>
          </p:cNvSpPr>
          <p:nvPr/>
        </p:nvSpPr>
        <p:spPr bwMode="auto">
          <a:xfrm flipH="1" flipV="1">
            <a:off x="6403975" y="4441825"/>
            <a:ext cx="334963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Bauforum Rheinland-Pfalz, www.bauforum.rlp.de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1041400" y="814388"/>
            <a:ext cx="65293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 IN HERMESKEIL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598613"/>
            <a:ext cx="5275262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609600"/>
            <a:ext cx="3506787" cy="665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1366838"/>
            <a:ext cx="4016375" cy="4729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00000"/>
              </a:buClr>
            </a:pP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Geometrisch bedingte Wärmebrücken: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de-DE" sz="2400" smtClean="0">
                <a:latin typeface="Arial" pitchFamily="34" charset="0"/>
                <a:cs typeface="Arial" pitchFamily="34" charset="0"/>
              </a:rPr>
              <a:t>	Die wärmeaufnehmende Innenoberfläche ist kleiner als die wärmeabgebende Außenoberfläche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</a:pPr>
            <a:endParaRPr lang="de-DE" sz="900" b="1" smtClean="0"/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</a:pPr>
            <a:r>
              <a:rPr lang="de-DE" b="1" smtClean="0">
                <a:sym typeface="Symbol" pitchFamily="18" charset="2"/>
              </a:rPr>
              <a:t>	</a:t>
            </a:r>
          </a:p>
        </p:txBody>
      </p:sp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2144713"/>
            <a:ext cx="39306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6545263" y="3827463"/>
            <a:ext cx="137001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rgbClr val="FF0000"/>
                </a:solidFill>
              </a:rPr>
              <a:t>T  = 17,4 </a:t>
            </a:r>
            <a:r>
              <a:rPr lang="de-DE" sz="1600" baseline="30000">
                <a:solidFill>
                  <a:srgbClr val="FF0000"/>
                </a:solidFill>
              </a:rPr>
              <a:t>0</a:t>
            </a:r>
            <a:r>
              <a:rPr lang="de-DE" sz="16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7453313" y="4211638"/>
            <a:ext cx="102393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T</a:t>
            </a:r>
            <a:r>
              <a:rPr lang="de-DE" sz="1600" baseline="-25000"/>
              <a:t>i</a:t>
            </a:r>
            <a:r>
              <a:rPr lang="de-DE" sz="1600"/>
              <a:t> = 20</a:t>
            </a:r>
            <a:r>
              <a:rPr lang="de-DE" sz="1600" baseline="30000"/>
              <a:t>0</a:t>
            </a:r>
            <a:r>
              <a:rPr lang="de-DE" sz="1600"/>
              <a:t>C</a:t>
            </a:r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6607175" y="4691063"/>
            <a:ext cx="13700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>
                <a:solidFill>
                  <a:srgbClr val="FF0000"/>
                </a:solidFill>
              </a:rPr>
              <a:t>T  = 18,6 </a:t>
            </a:r>
            <a:r>
              <a:rPr lang="de-DE" sz="1600" baseline="30000">
                <a:solidFill>
                  <a:srgbClr val="FF0000"/>
                </a:solidFill>
              </a:rPr>
              <a:t>0</a:t>
            </a:r>
            <a:r>
              <a:rPr lang="de-DE" sz="16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5903913" y="5661025"/>
            <a:ext cx="10318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= 17,5 cm</a:t>
            </a:r>
          </a:p>
        </p:txBody>
      </p:sp>
      <p:sp>
        <p:nvSpPr>
          <p:cNvPr id="130058" name="Line 10"/>
          <p:cNvSpPr>
            <a:spLocks noChangeShapeType="1"/>
          </p:cNvSpPr>
          <p:nvPr/>
        </p:nvSpPr>
        <p:spPr bwMode="auto">
          <a:xfrm flipH="1" flipV="1">
            <a:off x="6323013" y="4600575"/>
            <a:ext cx="334962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3984625" y="4211638"/>
            <a:ext cx="1106488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600"/>
              <a:t>T</a:t>
            </a:r>
            <a:r>
              <a:rPr lang="de-DE" sz="1600" baseline="-25000"/>
              <a:t>a</a:t>
            </a:r>
            <a:r>
              <a:rPr lang="de-DE" sz="1600"/>
              <a:t> = -10</a:t>
            </a:r>
            <a:r>
              <a:rPr lang="de-DE" sz="1600" baseline="30000"/>
              <a:t>0</a:t>
            </a:r>
            <a:r>
              <a:rPr lang="de-DE" sz="1600"/>
              <a:t>C</a:t>
            </a:r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4214813" y="5311775"/>
            <a:ext cx="103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= 20 cm</a:t>
            </a:r>
          </a:p>
        </p:txBody>
      </p:sp>
      <p:sp>
        <p:nvSpPr>
          <p:cNvPr id="130061" name="Text Box 4"/>
          <p:cNvSpPr txBox="1">
            <a:spLocks noChangeArrowheads="1"/>
          </p:cNvSpPr>
          <p:nvPr/>
        </p:nvSpPr>
        <p:spPr bwMode="auto">
          <a:xfrm>
            <a:off x="4732338" y="1327150"/>
            <a:ext cx="3516312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U-Wert der Wand = 0,186 W/m</a:t>
            </a:r>
            <a:r>
              <a:rPr lang="de-DE" sz="1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</a:t>
            </a:r>
          </a:p>
          <a:p>
            <a:pPr eaLnBrk="1" hangingPunct="1"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17,5 cm Kalksandstein mit </a:t>
            </a:r>
          </a:p>
          <a:p>
            <a:pPr eaLnBrk="1" hangingPunct="1"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20 cm WDVS</a:t>
            </a:r>
            <a:endParaRPr lang="de-DE" sz="1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74700"/>
            <a:ext cx="7737475" cy="6778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679450" y="1636713"/>
            <a:ext cx="3798888" cy="47894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00000"/>
              </a:buClr>
              <a:defRPr/>
            </a:pPr>
            <a:r>
              <a:rPr lang="de-DE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Konstruktive Wärmebrücken: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Materialien mit hoher Wärmeleitfähigkeit durchstoßen ein Außenbauteil mit besserem Wärmeschutz</a:t>
            </a:r>
          </a:p>
          <a:p>
            <a:pPr eaLnBrk="1" hangingPunct="1">
              <a:defRPr/>
            </a:pPr>
            <a:endParaRPr lang="de-DE" sz="1800" dirty="0" smtClean="0"/>
          </a:p>
        </p:txBody>
      </p:sp>
      <p:sp>
        <p:nvSpPr>
          <p:cNvPr id="131077" name="Text Box 4"/>
          <p:cNvSpPr txBox="1">
            <a:spLocks noChangeArrowheads="1"/>
          </p:cNvSpPr>
          <p:nvPr/>
        </p:nvSpPr>
        <p:spPr bwMode="auto">
          <a:xfrm>
            <a:off x="5175250" y="1858963"/>
            <a:ext cx="511175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131078" name="Text Box 5"/>
          <p:cNvSpPr txBox="1">
            <a:spLocks noChangeArrowheads="1"/>
          </p:cNvSpPr>
          <p:nvPr/>
        </p:nvSpPr>
        <p:spPr bwMode="auto">
          <a:xfrm>
            <a:off x="7278688" y="1963738"/>
            <a:ext cx="846137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131079" name="Text Box 6"/>
          <p:cNvSpPr txBox="1">
            <a:spLocks noChangeArrowheads="1"/>
          </p:cNvSpPr>
          <p:nvPr/>
        </p:nvSpPr>
        <p:spPr bwMode="auto">
          <a:xfrm>
            <a:off x="5337175" y="1762125"/>
            <a:ext cx="2795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Bsp. Balkonanschluss</a:t>
            </a:r>
          </a:p>
        </p:txBody>
      </p:sp>
      <p:sp>
        <p:nvSpPr>
          <p:cNvPr id="131080" name="Text Box 7"/>
          <p:cNvSpPr txBox="1">
            <a:spLocks noChangeArrowheads="1"/>
          </p:cNvSpPr>
          <p:nvPr/>
        </p:nvSpPr>
        <p:spPr bwMode="auto">
          <a:xfrm>
            <a:off x="7296150" y="3660775"/>
            <a:ext cx="896938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131081" name="AutoShape 8" descr="image003"/>
          <p:cNvSpPr>
            <a:spLocks noChangeAspect="1" noChangeArrowheads="1"/>
          </p:cNvSpPr>
          <p:nvPr/>
        </p:nvSpPr>
        <p:spPr bwMode="auto">
          <a:xfrm>
            <a:off x="2730500" y="2133600"/>
            <a:ext cx="3683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31082" name="Picture 9" descr="BAlkonanschlu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2349500"/>
            <a:ext cx="4492625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539750"/>
            <a:ext cx="8569325" cy="5159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BEISPIEL: DECKENANSCHLUSS 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monolithische Bauweise</a:t>
            </a:r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4429125" y="1539875"/>
            <a:ext cx="3975100" cy="4394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None/>
              <a:tabLst>
                <a:tab pos="381000" algn="l"/>
              </a:tabLst>
              <a:defRPr/>
            </a:pPr>
            <a:r>
              <a:rPr lang="de-DE" sz="2400" b="1" dirty="0" smtClean="0">
                <a:solidFill>
                  <a:srgbClr val="0000FF"/>
                </a:solidFill>
              </a:rPr>
              <a:t>	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Konstruktive Wärmebrücken: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tabLst>
                <a:tab pos="381000" algn="l"/>
              </a:tabLst>
              <a:defRPr/>
            </a:pPr>
            <a:r>
              <a:rPr lang="de-DE" sz="2400" b="1" dirty="0" smtClean="0"/>
              <a:t>	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Wärmebrückenverlust wird durch Dämmstreifen deutlich reduziert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tabLst>
                <a:tab pos="381000" algn="l"/>
              </a:tabLst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Dämmstreifen sollte deutlich über die Dicke des Auflagers hinaus gehen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tabLst>
                <a:tab pos="381000" algn="l"/>
              </a:tabLst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 einer Außenwanddämmung entfällt dieses Problem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2606675" y="140970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797050"/>
            <a:ext cx="39306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492125" y="6070600"/>
            <a:ext cx="4194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Bildquelle: Wärmebrückenkatalog, Ingenieurbüro Hauser, Kassel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2313" y="574675"/>
            <a:ext cx="7737475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Mauerkronen von Innen- und Trennwänden</a:t>
            </a:r>
          </a:p>
        </p:txBody>
      </p:sp>
      <p:sp>
        <p:nvSpPr>
          <p:cNvPr id="133124" name="Rectangle 3"/>
          <p:cNvSpPr>
            <a:spLocks noChangeArrowheads="1"/>
          </p:cNvSpPr>
          <p:nvPr/>
        </p:nvSpPr>
        <p:spPr bwMode="auto">
          <a:xfrm>
            <a:off x="2606675" y="140970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1331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765300"/>
            <a:ext cx="6775450" cy="42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6" name="Text Box 5"/>
          <p:cNvSpPr txBox="1">
            <a:spLocks noChangeArrowheads="1"/>
          </p:cNvSpPr>
          <p:nvPr/>
        </p:nvSpPr>
        <p:spPr bwMode="auto">
          <a:xfrm>
            <a:off x="422275" y="6019800"/>
            <a:ext cx="2654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12738" y="609600"/>
            <a:ext cx="7737475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Kopfdämmung von Innen- und Trennwänden</a:t>
            </a:r>
          </a:p>
        </p:txBody>
      </p:sp>
      <p:pic>
        <p:nvPicPr>
          <p:cNvPr id="134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1270000"/>
            <a:ext cx="4906962" cy="50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9" name="Rectangle 4"/>
          <p:cNvSpPr>
            <a:spLocks noChangeArrowheads="1"/>
          </p:cNvSpPr>
          <p:nvPr/>
        </p:nvSpPr>
        <p:spPr bwMode="auto">
          <a:xfrm>
            <a:off x="2606675" y="140970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34150" name="Text Box 5"/>
          <p:cNvSpPr txBox="1">
            <a:spLocks noChangeArrowheads="1"/>
          </p:cNvSpPr>
          <p:nvPr/>
        </p:nvSpPr>
        <p:spPr bwMode="auto">
          <a:xfrm>
            <a:off x="492125" y="6070600"/>
            <a:ext cx="4194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Bildquelle: Wärmebrückenkatalog, Ingenieurbüro Hauser, Kassel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1512888" y="233363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aphicFrame>
        <p:nvGraphicFramePr>
          <p:cNvPr id="135171" name="Object 3"/>
          <p:cNvGraphicFramePr>
            <a:graphicFrameLocks noChangeAspect="1"/>
          </p:cNvGraphicFramePr>
          <p:nvPr/>
        </p:nvGraphicFramePr>
        <p:xfrm>
          <a:off x="295275" y="442913"/>
          <a:ext cx="4419600" cy="572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7" name="Dokument" r:id="rId3" imgW="5969000" imgH="7167880" progId="Word.Document.8">
                  <p:embed/>
                </p:oleObj>
              </mc:Choice>
              <mc:Fallback>
                <p:oleObj name="Dokument" r:id="rId3" imgW="5969000" imgH="716788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442913"/>
                        <a:ext cx="4419600" cy="572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3" name="Text Box 4"/>
          <p:cNvSpPr txBox="1">
            <a:spLocks noChangeArrowheads="1"/>
          </p:cNvSpPr>
          <p:nvPr/>
        </p:nvSpPr>
        <p:spPr bwMode="auto">
          <a:xfrm>
            <a:off x="4916488" y="2235200"/>
            <a:ext cx="380682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sz="2400" b="1" dirty="0" smtClean="0">
                <a:solidFill>
                  <a:srgbClr val="C00000"/>
                </a:solidFill>
              </a:rPr>
              <a:t>Wärmebrückenkonzept</a:t>
            </a:r>
          </a:p>
          <a:p>
            <a:pPr marL="342900" indent="-342900"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2400" dirty="0" smtClean="0"/>
              <a:t>Identifikation aller Wärmebrücken im Gebäudeschnitt mit Lösungsvorschlägen in Tabellenform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417513"/>
            <a:ext cx="7737475" cy="679450"/>
          </a:xfr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77813"/>
            <a:ext cx="84042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161925"/>
            <a:ext cx="7737475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GUTER WÄRMESCHUTZ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Qualität, die man sieht</a:t>
            </a:r>
          </a:p>
        </p:txBody>
      </p:sp>
      <p:pic>
        <p:nvPicPr>
          <p:cNvPr id="1372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293813"/>
            <a:ext cx="6892925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20" name="Text Box 6"/>
          <p:cNvSpPr txBox="1">
            <a:spLocks noChangeArrowheads="1"/>
          </p:cNvSpPr>
          <p:nvPr/>
        </p:nvSpPr>
        <p:spPr bwMode="auto">
          <a:xfrm>
            <a:off x="422275" y="6138863"/>
            <a:ext cx="2654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876300"/>
            <a:ext cx="7735888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§6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EnEV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2014</a:t>
            </a:r>
          </a:p>
        </p:txBody>
      </p:sp>
      <p:sp>
        <p:nvSpPr>
          <p:cNvPr id="139268" name="Rectangle 3"/>
          <p:cNvSpPr txBox="1">
            <a:spLocks noChangeArrowheads="1"/>
          </p:cNvSpPr>
          <p:nvPr/>
        </p:nvSpPr>
        <p:spPr bwMode="auto">
          <a:xfrm>
            <a:off x="679450" y="1689100"/>
            <a:ext cx="767873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62000" indent="-3048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l" eaLnBrk="1" hangingPunct="1">
              <a:spcBef>
                <a:spcPct val="2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Dichtheit, Mindestluftwechsel</a:t>
            </a:r>
          </a:p>
          <a:p>
            <a:pPr algn="l" eaLnBrk="1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AutoNum type="arabicParenBoth"/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 errichtende Gebäude sind so auszuführen, dass die wärmeübertragende Umfassungsfläche einschließlich der Fugen dauerhaft luftundurchlässig entsprechend den anerkannten Regeln der Technik abgedichtet ist. Wird die Dichtheit nach Satz 1 überprüft, kann der Nachweis der Luftdichtheit bei der nach §3 Absatz 3 und §4 Absatz 3 erforderlichen Berechnung berücksichtigt werden, wenn die Anforderungen nach Anlage 4 eingehalten sind.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Bauforum Rheinland-Pfalz, www.bauforum.rlp.de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1574800" y="728663"/>
            <a:ext cx="65293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3619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3619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3619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3619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3619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619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 IN WITTLICH</a:t>
            </a: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1816100"/>
            <a:ext cx="5487987" cy="388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901700"/>
            <a:ext cx="7735888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EnEV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Anlage 4 Nr. 2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104775" y="1663700"/>
            <a:ext cx="9039225" cy="4864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buFontTx/>
              <a:buNone/>
              <a:tabLst>
                <a:tab pos="5816600" algn="l"/>
              </a:tabLst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Nachweis der Dichtheit des gesamten Gebäudes</a:t>
            </a:r>
          </a:p>
          <a:p>
            <a:pPr eaLnBrk="1" hangingPunct="1">
              <a:buClr>
                <a:srgbClr val="C00000"/>
              </a:buClr>
              <a:tabLst>
                <a:tab pos="5816600" algn="l"/>
              </a:tabLst>
              <a:defRPr/>
            </a:pPr>
            <a:endParaRPr lang="de-DE" sz="20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tabLst>
                <a:tab pos="5816600" algn="l"/>
              </a:tabLst>
              <a:defRPr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Wird eine Überprüfung der Anforderungen nach §6 (1) durchgeführt, so darf der nach DIN EN 13829:2001-02 mit dem Verfahren B bei einer Druckdifferenz zwischen Innen und Außen von 50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Pa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gemessene Volumenstrom –bezogen auf das beheizte Luftvolumen – bei Gebäuden </a:t>
            </a:r>
          </a:p>
          <a:p>
            <a:pPr lvl="1" eaLnBrk="1" hangingPunct="1">
              <a:buClr>
                <a:srgbClr val="C00000"/>
              </a:buClr>
              <a:buFontTx/>
              <a:buChar char="-"/>
              <a:tabLst>
                <a:tab pos="5816600" algn="l"/>
              </a:tabLst>
              <a:defRPr/>
            </a:pPr>
            <a:r>
              <a:rPr lang="de-DE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ohne raumlufttechnische Anlage 	n</a:t>
            </a:r>
            <a:r>
              <a:rPr lang="de-DE" sz="2000" b="1" baseline="-18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de-DE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3 h</a:t>
            </a:r>
            <a:r>
              <a:rPr lang="de-DE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-1</a:t>
            </a:r>
            <a:endParaRPr lang="de-DE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C00000"/>
              </a:buClr>
              <a:buFontTx/>
              <a:buChar char="-"/>
              <a:tabLst>
                <a:tab pos="5816600" algn="l"/>
              </a:tabLst>
              <a:defRPr/>
            </a:pPr>
            <a:r>
              <a:rPr lang="de-DE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mit raumlufttechnischen Anlagen 	n</a:t>
            </a:r>
            <a:r>
              <a:rPr lang="de-DE" sz="2000" b="1" baseline="-18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de-DE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1,5 h</a:t>
            </a:r>
            <a:r>
              <a:rPr lang="de-DE" sz="20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-1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5816600" algn="l"/>
              </a:tabLst>
              <a:defRPr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	nicht überschreiten.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Textfeld 4"/>
          <p:cNvSpPr txBox="1">
            <a:spLocks noChangeArrowheads="1"/>
          </p:cNvSpPr>
          <p:nvPr/>
        </p:nvSpPr>
        <p:spPr bwMode="auto">
          <a:xfrm>
            <a:off x="4638675" y="2708275"/>
            <a:ext cx="43053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2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4" charset="-128"/>
                <a:cs typeface="Arial" pitchFamily="34" charset="0"/>
              </a:rPr>
              <a:t>Das kann an undichten Stellen passieren!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Bradley Hand ITC" pitchFamily="66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" name="Picture 3" descr="Fenster Schimmel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252413"/>
            <a:ext cx="4094162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609600"/>
            <a:ext cx="7737475" cy="857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Gründe für eine luftdichte Gebäudehülle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993775" y="1597025"/>
            <a:ext cx="7626350" cy="44894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Vermeiden von Bauschäden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Vermeiden von Zugluft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Vermeiden unnötiger Lüftungswärmeverluste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Verbesserter Schallschutz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(Außenlärm, Nachbarwohnungen)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Höhere Luftqualität (z.B. geringere Radonbelastung im Keller)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sz="2400" b="1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sz="1800" dirty="0" smtClean="0"/>
              <a:t>	</a:t>
            </a:r>
            <a:r>
              <a:rPr lang="de-DE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Schon bei mäßig dichten Gebäuden mit Niedrigenergiehausanspruch kann der Jahresheizwärmebedarf um 30 % höher ausfallen als erwartet.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466725"/>
            <a:ext cx="9144000" cy="5191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LÜFTUNGSWÄRMEVERLUSTE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 Kontrollierte und unkontrollierte</a:t>
            </a:r>
          </a:p>
        </p:txBody>
      </p:sp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0" y="1724025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grpSp>
        <p:nvGrpSpPr>
          <p:cNvPr id="143364" name="Group 21"/>
          <p:cNvGrpSpPr>
            <a:grpSpLocks/>
          </p:cNvGrpSpPr>
          <p:nvPr/>
        </p:nvGrpSpPr>
        <p:grpSpPr bwMode="auto">
          <a:xfrm>
            <a:off x="976313" y="1416050"/>
            <a:ext cx="7315200" cy="4683125"/>
            <a:chOff x="884" y="768"/>
            <a:chExt cx="4992" cy="2950"/>
          </a:xfrm>
        </p:grpSpPr>
        <p:pic>
          <p:nvPicPr>
            <p:cNvPr id="143366" name="Picture 3" descr="Haus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" y="768"/>
              <a:ext cx="4154" cy="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67" name="Text Box 5"/>
            <p:cNvSpPr txBox="1">
              <a:spLocks noChangeArrowheads="1"/>
            </p:cNvSpPr>
            <p:nvPr/>
          </p:nvSpPr>
          <p:spPr bwMode="auto">
            <a:xfrm>
              <a:off x="884" y="2112"/>
              <a:ext cx="424" cy="1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chemeClr val="tx2"/>
                  </a:solidFill>
                </a:rPr>
                <a:t>- 10°C</a:t>
              </a:r>
            </a:p>
          </p:txBody>
        </p:sp>
        <p:sp>
          <p:nvSpPr>
            <p:cNvPr id="143368" name="Text Box 6"/>
            <p:cNvSpPr txBox="1">
              <a:spLocks noChangeArrowheads="1"/>
            </p:cNvSpPr>
            <p:nvPr/>
          </p:nvSpPr>
          <p:spPr bwMode="auto">
            <a:xfrm>
              <a:off x="2028" y="3120"/>
              <a:ext cx="359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chemeClr val="tx2"/>
                  </a:solidFill>
                </a:rPr>
                <a:t>10°C</a:t>
              </a:r>
            </a:p>
          </p:txBody>
        </p:sp>
        <p:sp>
          <p:nvSpPr>
            <p:cNvPr id="143369" name="Text Box 7"/>
            <p:cNvSpPr txBox="1">
              <a:spLocks noChangeArrowheads="1"/>
            </p:cNvSpPr>
            <p:nvPr/>
          </p:nvSpPr>
          <p:spPr bwMode="auto">
            <a:xfrm>
              <a:off x="2132" y="2208"/>
              <a:ext cx="359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rgbClr val="FF0000"/>
                  </a:solidFill>
                </a:rPr>
                <a:t>20°C</a:t>
              </a:r>
            </a:p>
          </p:txBody>
        </p:sp>
        <p:sp>
          <p:nvSpPr>
            <p:cNvPr id="143370" name="Text Box 8"/>
            <p:cNvSpPr txBox="1">
              <a:spLocks noChangeArrowheads="1"/>
            </p:cNvSpPr>
            <p:nvPr/>
          </p:nvSpPr>
          <p:spPr bwMode="auto">
            <a:xfrm>
              <a:off x="2132" y="1296"/>
              <a:ext cx="366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chemeClr val="tx2"/>
                  </a:solidFill>
                </a:rPr>
                <a:t>- 2°C</a:t>
              </a:r>
            </a:p>
          </p:txBody>
        </p:sp>
        <p:sp>
          <p:nvSpPr>
            <p:cNvPr id="143371" name="Text Box 9"/>
            <p:cNvSpPr txBox="1">
              <a:spLocks noChangeArrowheads="1"/>
            </p:cNvSpPr>
            <p:nvPr/>
          </p:nvSpPr>
          <p:spPr bwMode="auto">
            <a:xfrm>
              <a:off x="4784" y="2448"/>
              <a:ext cx="424" cy="1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chemeClr val="tx2"/>
                  </a:solidFill>
                </a:rPr>
                <a:t>- 10°C</a:t>
              </a:r>
            </a:p>
          </p:txBody>
        </p:sp>
        <p:sp>
          <p:nvSpPr>
            <p:cNvPr id="143372" name="Text Box 10"/>
            <p:cNvSpPr txBox="1">
              <a:spLocks noChangeArrowheads="1"/>
            </p:cNvSpPr>
            <p:nvPr/>
          </p:nvSpPr>
          <p:spPr bwMode="auto">
            <a:xfrm>
              <a:off x="1300" y="3312"/>
              <a:ext cx="301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chemeClr val="tx2"/>
                  </a:solidFill>
                </a:rPr>
                <a:t>5°C</a:t>
              </a:r>
            </a:p>
          </p:txBody>
        </p:sp>
        <p:sp>
          <p:nvSpPr>
            <p:cNvPr id="143373" name="Text Box 11"/>
            <p:cNvSpPr txBox="1">
              <a:spLocks noChangeArrowheads="1"/>
            </p:cNvSpPr>
            <p:nvPr/>
          </p:nvSpPr>
          <p:spPr bwMode="auto">
            <a:xfrm>
              <a:off x="3796" y="2112"/>
              <a:ext cx="359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rgbClr val="FF0000"/>
                  </a:solidFill>
                </a:rPr>
                <a:t>20°C</a:t>
              </a:r>
            </a:p>
          </p:txBody>
        </p:sp>
        <p:sp>
          <p:nvSpPr>
            <p:cNvPr id="143374" name="AutoShape 12"/>
            <p:cNvSpPr>
              <a:spLocks noChangeArrowheads="1"/>
            </p:cNvSpPr>
            <p:nvPr/>
          </p:nvSpPr>
          <p:spPr bwMode="auto">
            <a:xfrm>
              <a:off x="3952" y="2832"/>
              <a:ext cx="737" cy="227"/>
            </a:xfrm>
            <a:prstGeom prst="curvedDownArrow">
              <a:avLst>
                <a:gd name="adj1" fmla="val 64934"/>
                <a:gd name="adj2" fmla="val 129868"/>
                <a:gd name="adj3" fmla="val 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375" name="AutoShape 13"/>
            <p:cNvSpPr>
              <a:spLocks noChangeArrowheads="1"/>
            </p:cNvSpPr>
            <p:nvPr/>
          </p:nvSpPr>
          <p:spPr bwMode="auto">
            <a:xfrm>
              <a:off x="2236" y="2448"/>
              <a:ext cx="246" cy="680"/>
            </a:xfrm>
            <a:prstGeom prst="curvedLeftArrow">
              <a:avLst>
                <a:gd name="adj1" fmla="val 55285"/>
                <a:gd name="adj2" fmla="val 110569"/>
                <a:gd name="adj3" fmla="val 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376" name="AutoShape 14"/>
            <p:cNvSpPr>
              <a:spLocks noChangeArrowheads="1"/>
            </p:cNvSpPr>
            <p:nvPr/>
          </p:nvSpPr>
          <p:spPr bwMode="auto">
            <a:xfrm rot="-5400000">
              <a:off x="2383" y="1801"/>
              <a:ext cx="680" cy="246"/>
            </a:xfrm>
            <a:prstGeom prst="curvedDownArrow">
              <a:avLst>
                <a:gd name="adj1" fmla="val 55285"/>
                <a:gd name="adj2" fmla="val 110569"/>
                <a:gd name="adj3" fmla="val 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377" name="AutoShape 15"/>
            <p:cNvSpPr>
              <a:spLocks noChangeArrowheads="1"/>
            </p:cNvSpPr>
            <p:nvPr/>
          </p:nvSpPr>
          <p:spPr bwMode="auto">
            <a:xfrm rot="10800000">
              <a:off x="1456" y="2400"/>
              <a:ext cx="737" cy="227"/>
            </a:xfrm>
            <a:prstGeom prst="curvedUpArrow">
              <a:avLst>
                <a:gd name="adj1" fmla="val 64934"/>
                <a:gd name="adj2" fmla="val 129868"/>
                <a:gd name="adj3" fmla="val 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378" name="AutoShape 17"/>
            <p:cNvSpPr>
              <a:spLocks noChangeArrowheads="1"/>
            </p:cNvSpPr>
            <p:nvPr/>
          </p:nvSpPr>
          <p:spPr bwMode="auto">
            <a:xfrm rot="1800000">
              <a:off x="3068" y="2640"/>
              <a:ext cx="737" cy="227"/>
            </a:xfrm>
            <a:prstGeom prst="curvedDownArrow">
              <a:avLst>
                <a:gd name="adj1" fmla="val 64934"/>
                <a:gd name="adj2" fmla="val 129868"/>
                <a:gd name="adj3" fmla="val 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379" name="AutoShape 18"/>
            <p:cNvSpPr>
              <a:spLocks noChangeArrowheads="1"/>
            </p:cNvSpPr>
            <p:nvPr/>
          </p:nvSpPr>
          <p:spPr bwMode="auto">
            <a:xfrm>
              <a:off x="4160" y="1968"/>
              <a:ext cx="676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7 w 21600"/>
                <a:gd name="T13" fmla="*/ 5400 h 21600"/>
                <a:gd name="T14" fmla="*/ 18916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3380" name="Text Box 19"/>
            <p:cNvSpPr txBox="1">
              <a:spLocks noChangeArrowheads="1"/>
            </p:cNvSpPr>
            <p:nvPr/>
          </p:nvSpPr>
          <p:spPr bwMode="auto">
            <a:xfrm>
              <a:off x="4888" y="2112"/>
              <a:ext cx="936" cy="19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chemeClr val="bg1"/>
                  </a:solidFill>
                </a:rPr>
                <a:t>Fensterlüftung</a:t>
              </a:r>
            </a:p>
          </p:txBody>
        </p:sp>
        <p:sp>
          <p:nvSpPr>
            <p:cNvPr id="143381" name="Text Box 20"/>
            <p:cNvSpPr txBox="1">
              <a:spLocks noChangeArrowheads="1"/>
            </p:cNvSpPr>
            <p:nvPr/>
          </p:nvSpPr>
          <p:spPr bwMode="auto">
            <a:xfrm>
              <a:off x="4732" y="2928"/>
              <a:ext cx="1144" cy="19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chemeClr val="bg1"/>
                  </a:solidFill>
                </a:rPr>
                <a:t>Luftundichtheiten</a:t>
              </a:r>
            </a:p>
          </p:txBody>
        </p:sp>
        <p:sp>
          <p:nvSpPr>
            <p:cNvPr id="143382" name="Text Box 7"/>
            <p:cNvSpPr txBox="1">
              <a:spLocks noChangeArrowheads="1"/>
            </p:cNvSpPr>
            <p:nvPr/>
          </p:nvSpPr>
          <p:spPr bwMode="auto">
            <a:xfrm>
              <a:off x="2123" y="2208"/>
              <a:ext cx="359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rgbClr val="C00000"/>
                  </a:solidFill>
                </a:rPr>
                <a:t>20°C</a:t>
              </a:r>
            </a:p>
          </p:txBody>
        </p:sp>
        <p:sp>
          <p:nvSpPr>
            <p:cNvPr id="143383" name="Text Box 11"/>
            <p:cNvSpPr txBox="1">
              <a:spLocks noChangeArrowheads="1"/>
            </p:cNvSpPr>
            <p:nvPr/>
          </p:nvSpPr>
          <p:spPr bwMode="auto">
            <a:xfrm>
              <a:off x="3787" y="2112"/>
              <a:ext cx="359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rgbClr val="C00000"/>
                  </a:solidFill>
                </a:rPr>
                <a:t>20°C</a:t>
              </a:r>
            </a:p>
          </p:txBody>
        </p:sp>
      </p:grpSp>
      <p:sp>
        <p:nvSpPr>
          <p:cNvPr id="696336" name="AutoShape 16"/>
          <p:cNvSpPr>
            <a:spLocks noChangeArrowheads="1"/>
          </p:cNvSpPr>
          <p:nvPr/>
        </p:nvSpPr>
        <p:spPr bwMode="auto">
          <a:xfrm rot="-5400000">
            <a:off x="5091907" y="1985168"/>
            <a:ext cx="1079500" cy="360363"/>
          </a:xfrm>
          <a:prstGeom prst="curvedDownArrow">
            <a:avLst>
              <a:gd name="adj1" fmla="val 55294"/>
              <a:gd name="adj2" fmla="val 110601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36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71475"/>
            <a:ext cx="5029200" cy="442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LUFTDICHTHEITSEBENE</a:t>
            </a:r>
            <a:r>
              <a:rPr lang="de-DE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4387" name="Rectangle 2"/>
          <p:cNvSpPr>
            <a:spLocks noChangeArrowheads="1"/>
          </p:cNvSpPr>
          <p:nvPr/>
        </p:nvSpPr>
        <p:spPr bwMode="auto">
          <a:xfrm>
            <a:off x="136525" y="1590675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144388" name="Picture 3" descr="Hau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1206500"/>
            <a:ext cx="60864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2971800" y="49530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10°C</a:t>
            </a: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2984500" y="350520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3124200" y="2057400"/>
            <a:ext cx="534988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- 2°C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1905000" y="5257800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5°C</a:t>
            </a: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5562600" y="33528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697356" name="Line 12"/>
          <p:cNvSpPr>
            <a:spLocks noChangeShapeType="1"/>
          </p:cNvSpPr>
          <p:nvPr/>
        </p:nvSpPr>
        <p:spPr bwMode="auto">
          <a:xfrm>
            <a:off x="6235700" y="4432300"/>
            <a:ext cx="0" cy="152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57" name="Line 13"/>
          <p:cNvSpPr>
            <a:spLocks noChangeShapeType="1"/>
          </p:cNvSpPr>
          <p:nvPr/>
        </p:nvSpPr>
        <p:spPr bwMode="auto">
          <a:xfrm>
            <a:off x="4953000" y="33528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58" name="Line 14"/>
          <p:cNvSpPr>
            <a:spLocks noChangeShapeType="1"/>
          </p:cNvSpPr>
          <p:nvPr/>
        </p:nvSpPr>
        <p:spPr bwMode="auto">
          <a:xfrm>
            <a:off x="4953000" y="4200525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4399" name="Line 15"/>
          <p:cNvSpPr>
            <a:spLocks noChangeShapeType="1"/>
          </p:cNvSpPr>
          <p:nvPr/>
        </p:nvSpPr>
        <p:spPr bwMode="auto">
          <a:xfrm>
            <a:off x="5334000" y="3352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60" name="Line 16"/>
          <p:cNvSpPr>
            <a:spLocks noChangeShapeType="1"/>
          </p:cNvSpPr>
          <p:nvPr/>
        </p:nvSpPr>
        <p:spPr bwMode="auto">
          <a:xfrm>
            <a:off x="5334000" y="3352800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61" name="Line 17"/>
          <p:cNvSpPr>
            <a:spLocks noChangeShapeType="1"/>
          </p:cNvSpPr>
          <p:nvPr/>
        </p:nvSpPr>
        <p:spPr bwMode="auto">
          <a:xfrm>
            <a:off x="4953000" y="3352800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62" name="Line 18"/>
          <p:cNvSpPr>
            <a:spLocks noChangeShapeType="1"/>
          </p:cNvSpPr>
          <p:nvPr/>
        </p:nvSpPr>
        <p:spPr bwMode="auto">
          <a:xfrm>
            <a:off x="5410200" y="5413375"/>
            <a:ext cx="80327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63" name="Line 19"/>
          <p:cNvSpPr>
            <a:spLocks noChangeShapeType="1"/>
          </p:cNvSpPr>
          <p:nvPr/>
        </p:nvSpPr>
        <p:spPr bwMode="auto">
          <a:xfrm flipV="1">
            <a:off x="6216650" y="5010150"/>
            <a:ext cx="0" cy="4159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64" name="Line 20"/>
          <p:cNvSpPr>
            <a:spLocks noChangeShapeType="1"/>
          </p:cNvSpPr>
          <p:nvPr/>
        </p:nvSpPr>
        <p:spPr bwMode="auto">
          <a:xfrm flipV="1">
            <a:off x="5426075" y="4270375"/>
            <a:ext cx="0" cy="1143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65" name="Line 21"/>
          <p:cNvSpPr>
            <a:spLocks noChangeShapeType="1"/>
          </p:cNvSpPr>
          <p:nvPr/>
        </p:nvSpPr>
        <p:spPr bwMode="auto">
          <a:xfrm flipV="1">
            <a:off x="6213475" y="3848100"/>
            <a:ext cx="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66" name="Line 22"/>
          <p:cNvSpPr>
            <a:spLocks noChangeShapeType="1"/>
          </p:cNvSpPr>
          <p:nvPr/>
        </p:nvSpPr>
        <p:spPr bwMode="auto">
          <a:xfrm>
            <a:off x="3810000" y="4267200"/>
            <a:ext cx="16224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67" name="Line 23"/>
          <p:cNvSpPr>
            <a:spLocks noChangeShapeType="1"/>
          </p:cNvSpPr>
          <p:nvPr/>
        </p:nvSpPr>
        <p:spPr bwMode="auto">
          <a:xfrm>
            <a:off x="2755900" y="4267200"/>
            <a:ext cx="889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68" name="Line 24"/>
          <p:cNvSpPr>
            <a:spLocks noChangeShapeType="1"/>
          </p:cNvSpPr>
          <p:nvPr/>
        </p:nvSpPr>
        <p:spPr bwMode="auto">
          <a:xfrm flipV="1">
            <a:off x="2762250" y="3844925"/>
            <a:ext cx="0" cy="4222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69" name="Line 25"/>
          <p:cNvSpPr>
            <a:spLocks noChangeShapeType="1"/>
          </p:cNvSpPr>
          <p:nvPr/>
        </p:nvSpPr>
        <p:spPr bwMode="auto">
          <a:xfrm flipV="1">
            <a:off x="2743200" y="3124200"/>
            <a:ext cx="0" cy="152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70" name="Line 26"/>
          <p:cNvSpPr>
            <a:spLocks noChangeShapeType="1"/>
          </p:cNvSpPr>
          <p:nvPr/>
        </p:nvSpPr>
        <p:spPr bwMode="auto">
          <a:xfrm>
            <a:off x="2743200" y="3124200"/>
            <a:ext cx="914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71" name="Line 27"/>
          <p:cNvSpPr>
            <a:spLocks noChangeShapeType="1"/>
          </p:cNvSpPr>
          <p:nvPr/>
        </p:nvSpPr>
        <p:spPr bwMode="auto">
          <a:xfrm>
            <a:off x="3810000" y="3124200"/>
            <a:ext cx="117475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72" name="Line 28"/>
          <p:cNvSpPr>
            <a:spLocks noChangeShapeType="1"/>
          </p:cNvSpPr>
          <p:nvPr/>
        </p:nvSpPr>
        <p:spPr bwMode="auto">
          <a:xfrm flipV="1">
            <a:off x="4981575" y="1676400"/>
            <a:ext cx="0" cy="1447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73" name="Line 29"/>
          <p:cNvSpPr>
            <a:spLocks noChangeShapeType="1"/>
          </p:cNvSpPr>
          <p:nvPr/>
        </p:nvSpPr>
        <p:spPr bwMode="auto">
          <a:xfrm flipV="1">
            <a:off x="6219825" y="1676400"/>
            <a:ext cx="0" cy="1600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74" name="Rectangle 30"/>
          <p:cNvSpPr>
            <a:spLocks noChangeArrowheads="1"/>
          </p:cNvSpPr>
          <p:nvPr/>
        </p:nvSpPr>
        <p:spPr bwMode="auto">
          <a:xfrm>
            <a:off x="4953000" y="1600200"/>
            <a:ext cx="1295400" cy="838200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7375" name="Freeform 31"/>
          <p:cNvSpPr>
            <a:spLocks/>
          </p:cNvSpPr>
          <p:nvPr/>
        </p:nvSpPr>
        <p:spPr bwMode="auto">
          <a:xfrm>
            <a:off x="3811588" y="3121025"/>
            <a:ext cx="1587" cy="1146175"/>
          </a:xfrm>
          <a:custGeom>
            <a:avLst/>
            <a:gdLst>
              <a:gd name="T0" fmla="*/ 2147483647 w 1"/>
              <a:gd name="T1" fmla="*/ 0 h 722"/>
              <a:gd name="T2" fmla="*/ 0 w 1"/>
              <a:gd name="T3" fmla="*/ 2147483647 h 7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722">
                <a:moveTo>
                  <a:pt x="1" y="0"/>
                </a:moveTo>
                <a:lnTo>
                  <a:pt x="0" y="722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7376" name="Freeform 32"/>
          <p:cNvSpPr>
            <a:spLocks/>
          </p:cNvSpPr>
          <p:nvPr/>
        </p:nvSpPr>
        <p:spPr bwMode="auto">
          <a:xfrm>
            <a:off x="3641725" y="3122613"/>
            <a:ext cx="1588" cy="1147762"/>
          </a:xfrm>
          <a:custGeom>
            <a:avLst/>
            <a:gdLst>
              <a:gd name="T0" fmla="*/ 0 w 1"/>
              <a:gd name="T1" fmla="*/ 0 h 723"/>
              <a:gd name="T2" fmla="*/ 0 w 1"/>
              <a:gd name="T3" fmla="*/ 2147483647 h 7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723">
                <a:moveTo>
                  <a:pt x="0" y="0"/>
                </a:moveTo>
                <a:lnTo>
                  <a:pt x="0" y="723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356" grpId="0" animBg="1"/>
      <p:bldP spid="697357" grpId="0" animBg="1"/>
      <p:bldP spid="697358" grpId="0" animBg="1"/>
      <p:bldP spid="697360" grpId="0" animBg="1"/>
      <p:bldP spid="697361" grpId="0" animBg="1"/>
      <p:bldP spid="697362" grpId="0" animBg="1"/>
      <p:bldP spid="697363" grpId="0" animBg="1"/>
      <p:bldP spid="697364" grpId="0" animBg="1"/>
      <p:bldP spid="697365" grpId="0" animBg="1"/>
      <p:bldP spid="697366" grpId="0" animBg="1"/>
      <p:bldP spid="697367" grpId="0" animBg="1"/>
      <p:bldP spid="697368" grpId="0" animBg="1"/>
      <p:bldP spid="697369" grpId="0" animBg="1"/>
      <p:bldP spid="697370" grpId="0" animBg="1"/>
      <p:bldP spid="697371" grpId="0" animBg="1"/>
      <p:bldP spid="697372" grpId="0" animBg="1"/>
      <p:bldP spid="697373" grpId="0" animBg="1"/>
      <p:bldP spid="697374" grpId="0" animBg="1"/>
      <p:bldP spid="697375" grpId="0" animBg="1"/>
      <p:bldP spid="69737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59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349250"/>
            <a:ext cx="4981575" cy="442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LUFTUNDICHTHEITEN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45411" name="Rectangle 2"/>
          <p:cNvSpPr>
            <a:spLocks noChangeArrowheads="1"/>
          </p:cNvSpPr>
          <p:nvPr/>
        </p:nvSpPr>
        <p:spPr bwMode="auto">
          <a:xfrm>
            <a:off x="53975" y="1679575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145412" name="Picture 3" descr="Hau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63638"/>
            <a:ext cx="60864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ext Box 4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145414" name="Text Box 5"/>
          <p:cNvSpPr txBox="1">
            <a:spLocks noChangeArrowheads="1"/>
          </p:cNvSpPr>
          <p:nvPr/>
        </p:nvSpPr>
        <p:spPr bwMode="auto">
          <a:xfrm>
            <a:off x="2971800" y="49530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10°C</a:t>
            </a:r>
          </a:p>
        </p:txBody>
      </p:sp>
      <p:sp>
        <p:nvSpPr>
          <p:cNvPr id="145415" name="Text Box 6"/>
          <p:cNvSpPr txBox="1">
            <a:spLocks noChangeArrowheads="1"/>
          </p:cNvSpPr>
          <p:nvPr/>
        </p:nvSpPr>
        <p:spPr bwMode="auto">
          <a:xfrm>
            <a:off x="3032125" y="35052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145416" name="Text Box 7"/>
          <p:cNvSpPr txBox="1">
            <a:spLocks noChangeArrowheads="1"/>
          </p:cNvSpPr>
          <p:nvPr/>
        </p:nvSpPr>
        <p:spPr bwMode="auto">
          <a:xfrm>
            <a:off x="3124200" y="2057400"/>
            <a:ext cx="534988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- 2°C</a:t>
            </a:r>
          </a:p>
        </p:txBody>
      </p:sp>
      <p:sp>
        <p:nvSpPr>
          <p:cNvPr id="145417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- </a:t>
            </a:r>
            <a:r>
              <a:rPr lang="de-DE" sz="1200" b="1">
                <a:solidFill>
                  <a:schemeClr val="tx2"/>
                </a:solidFill>
              </a:rPr>
              <a:t>10°C</a:t>
            </a:r>
          </a:p>
        </p:txBody>
      </p:sp>
      <p:sp>
        <p:nvSpPr>
          <p:cNvPr id="145418" name="Text Box 9"/>
          <p:cNvSpPr txBox="1">
            <a:spLocks noChangeArrowheads="1"/>
          </p:cNvSpPr>
          <p:nvPr/>
        </p:nvSpPr>
        <p:spPr bwMode="auto">
          <a:xfrm>
            <a:off x="1905000" y="5257800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5°C</a:t>
            </a:r>
          </a:p>
        </p:txBody>
      </p:sp>
      <p:sp>
        <p:nvSpPr>
          <p:cNvPr id="145419" name="Text Box 10"/>
          <p:cNvSpPr txBox="1">
            <a:spLocks noChangeArrowheads="1"/>
          </p:cNvSpPr>
          <p:nvPr/>
        </p:nvSpPr>
        <p:spPr bwMode="auto">
          <a:xfrm>
            <a:off x="5562600" y="33528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699403" name="AutoShape 11"/>
          <p:cNvSpPr>
            <a:spLocks noChangeArrowheads="1"/>
          </p:cNvSpPr>
          <p:nvPr/>
        </p:nvSpPr>
        <p:spPr bwMode="auto">
          <a:xfrm>
            <a:off x="5791200" y="4495800"/>
            <a:ext cx="1079500" cy="360363"/>
          </a:xfrm>
          <a:prstGeom prst="curvedDownArrow">
            <a:avLst>
              <a:gd name="adj1" fmla="val 64904"/>
              <a:gd name="adj2" fmla="val 129809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04" name="AutoShape 12"/>
          <p:cNvSpPr>
            <a:spLocks noChangeArrowheads="1"/>
          </p:cNvSpPr>
          <p:nvPr/>
        </p:nvSpPr>
        <p:spPr bwMode="auto">
          <a:xfrm>
            <a:off x="3276600" y="3886200"/>
            <a:ext cx="360363" cy="1079500"/>
          </a:xfrm>
          <a:prstGeom prst="curvedLeftArrow">
            <a:avLst>
              <a:gd name="adj1" fmla="val 55294"/>
              <a:gd name="adj2" fmla="val 110601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05" name="AutoShape 13"/>
          <p:cNvSpPr>
            <a:spLocks noChangeArrowheads="1"/>
          </p:cNvSpPr>
          <p:nvPr/>
        </p:nvSpPr>
        <p:spPr bwMode="auto">
          <a:xfrm rot="-5400000">
            <a:off x="3450432" y="2874168"/>
            <a:ext cx="1079500" cy="360363"/>
          </a:xfrm>
          <a:prstGeom prst="curvedDownArrow">
            <a:avLst>
              <a:gd name="adj1" fmla="val 55294"/>
              <a:gd name="adj2" fmla="val 110601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06" name="AutoShape 14"/>
          <p:cNvSpPr>
            <a:spLocks noChangeArrowheads="1"/>
          </p:cNvSpPr>
          <p:nvPr/>
        </p:nvSpPr>
        <p:spPr bwMode="auto">
          <a:xfrm rot="10800000">
            <a:off x="2133600" y="3810000"/>
            <a:ext cx="1079500" cy="360363"/>
          </a:xfrm>
          <a:prstGeom prst="curvedUpArrow">
            <a:avLst>
              <a:gd name="adj1" fmla="val 64904"/>
              <a:gd name="adj2" fmla="val 129809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07" name="AutoShape 15"/>
          <p:cNvSpPr>
            <a:spLocks noChangeArrowheads="1"/>
          </p:cNvSpPr>
          <p:nvPr/>
        </p:nvSpPr>
        <p:spPr bwMode="auto">
          <a:xfrm rot="-5400000">
            <a:off x="5126832" y="1426368"/>
            <a:ext cx="1079500" cy="360363"/>
          </a:xfrm>
          <a:prstGeom prst="curvedDownArrow">
            <a:avLst>
              <a:gd name="adj1" fmla="val 55294"/>
              <a:gd name="adj2" fmla="val 110601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08" name="AutoShape 16"/>
          <p:cNvSpPr>
            <a:spLocks noChangeArrowheads="1"/>
          </p:cNvSpPr>
          <p:nvPr/>
        </p:nvSpPr>
        <p:spPr bwMode="auto">
          <a:xfrm rot="1800000">
            <a:off x="4495800" y="4191000"/>
            <a:ext cx="1079500" cy="360363"/>
          </a:xfrm>
          <a:prstGeom prst="curvedDownArrow">
            <a:avLst>
              <a:gd name="adj1" fmla="val 64904"/>
              <a:gd name="adj2" fmla="val 129809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09" name="Text Box 17"/>
          <p:cNvSpPr txBox="1">
            <a:spLocks noChangeArrowheads="1"/>
          </p:cNvSpPr>
          <p:nvPr/>
        </p:nvSpPr>
        <p:spPr bwMode="auto">
          <a:xfrm>
            <a:off x="6553200" y="4191000"/>
            <a:ext cx="15240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chemeClr val="tx2"/>
                </a:solidFill>
              </a:rPr>
              <a:t>Rollladenkasten</a:t>
            </a:r>
          </a:p>
        </p:txBody>
      </p:sp>
      <p:sp>
        <p:nvSpPr>
          <p:cNvPr id="699410" name="AutoShape 18"/>
          <p:cNvSpPr>
            <a:spLocks noChangeArrowheads="1"/>
          </p:cNvSpPr>
          <p:nvPr/>
        </p:nvSpPr>
        <p:spPr bwMode="auto">
          <a:xfrm>
            <a:off x="5791200" y="4495800"/>
            <a:ext cx="1079500" cy="179388"/>
          </a:xfrm>
          <a:prstGeom prst="curvedDownArrow">
            <a:avLst>
              <a:gd name="adj1" fmla="val 130383"/>
              <a:gd name="adj2" fmla="val 26076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11" name="Line 19"/>
          <p:cNvSpPr>
            <a:spLocks noChangeShapeType="1"/>
          </p:cNvSpPr>
          <p:nvPr/>
        </p:nvSpPr>
        <p:spPr bwMode="auto">
          <a:xfrm>
            <a:off x="6229350" y="4438650"/>
            <a:ext cx="0" cy="152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9412" name="AutoShape 20"/>
          <p:cNvSpPr>
            <a:spLocks noChangeArrowheads="1"/>
          </p:cNvSpPr>
          <p:nvPr/>
        </p:nvSpPr>
        <p:spPr bwMode="auto">
          <a:xfrm rot="1800000">
            <a:off x="4495800" y="4191000"/>
            <a:ext cx="1079500" cy="179388"/>
          </a:xfrm>
          <a:prstGeom prst="curvedDownArrow">
            <a:avLst>
              <a:gd name="adj1" fmla="val 130383"/>
              <a:gd name="adj2" fmla="val 26076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5430" name="Line 21"/>
          <p:cNvSpPr>
            <a:spLocks noChangeShapeType="1"/>
          </p:cNvSpPr>
          <p:nvPr/>
        </p:nvSpPr>
        <p:spPr bwMode="auto">
          <a:xfrm>
            <a:off x="4953000" y="33528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31" name="Line 22"/>
          <p:cNvSpPr>
            <a:spLocks noChangeShapeType="1"/>
          </p:cNvSpPr>
          <p:nvPr/>
        </p:nvSpPr>
        <p:spPr bwMode="auto">
          <a:xfrm>
            <a:off x="4953000" y="42037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32" name="Line 23"/>
          <p:cNvSpPr>
            <a:spLocks noChangeShapeType="1"/>
          </p:cNvSpPr>
          <p:nvPr/>
        </p:nvSpPr>
        <p:spPr bwMode="auto">
          <a:xfrm>
            <a:off x="5334000" y="3352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33" name="Line 24"/>
          <p:cNvSpPr>
            <a:spLocks noChangeShapeType="1"/>
          </p:cNvSpPr>
          <p:nvPr/>
        </p:nvSpPr>
        <p:spPr bwMode="auto">
          <a:xfrm>
            <a:off x="5334000" y="3352800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34" name="Line 25"/>
          <p:cNvSpPr>
            <a:spLocks noChangeShapeType="1"/>
          </p:cNvSpPr>
          <p:nvPr/>
        </p:nvSpPr>
        <p:spPr bwMode="auto">
          <a:xfrm>
            <a:off x="4953000" y="3352800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9418" name="Text Box 26"/>
          <p:cNvSpPr txBox="1">
            <a:spLocks noChangeArrowheads="1"/>
          </p:cNvSpPr>
          <p:nvPr/>
        </p:nvSpPr>
        <p:spPr bwMode="auto">
          <a:xfrm>
            <a:off x="5257800" y="3810000"/>
            <a:ext cx="6858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chemeClr val="tx2"/>
                </a:solidFill>
              </a:rPr>
              <a:t>Türen</a:t>
            </a: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1524000" y="3657600"/>
            <a:ext cx="8382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chemeClr val="tx2"/>
                </a:solidFill>
              </a:rPr>
              <a:t>Fenster</a:t>
            </a:r>
          </a:p>
        </p:txBody>
      </p:sp>
      <p:sp>
        <p:nvSpPr>
          <p:cNvPr id="699420" name="AutoShape 28"/>
          <p:cNvSpPr>
            <a:spLocks noChangeArrowheads="1"/>
          </p:cNvSpPr>
          <p:nvPr/>
        </p:nvSpPr>
        <p:spPr bwMode="auto">
          <a:xfrm rot="10800000">
            <a:off x="2133600" y="3810000"/>
            <a:ext cx="1079500" cy="179388"/>
          </a:xfrm>
          <a:prstGeom prst="curvedUpArrow">
            <a:avLst>
              <a:gd name="adj1" fmla="val 130383"/>
              <a:gd name="adj2" fmla="val 26076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3352800" y="2286000"/>
            <a:ext cx="16002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chemeClr val="tx2"/>
                </a:solidFill>
              </a:rPr>
              <a:t>Durchdringungen</a:t>
            </a:r>
          </a:p>
        </p:txBody>
      </p:sp>
      <p:sp>
        <p:nvSpPr>
          <p:cNvPr id="699422" name="Line 30"/>
          <p:cNvSpPr>
            <a:spLocks noChangeShapeType="1"/>
          </p:cNvSpPr>
          <p:nvPr/>
        </p:nvSpPr>
        <p:spPr bwMode="auto">
          <a:xfrm flipV="1">
            <a:off x="2438400" y="3352800"/>
            <a:ext cx="215900" cy="1444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 flipH="1">
            <a:off x="2743200" y="3581400"/>
            <a:ext cx="144463" cy="2159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943600" y="4419600"/>
            <a:ext cx="292100" cy="76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9425" name="Line 33"/>
          <p:cNvSpPr>
            <a:spLocks noChangeShapeType="1"/>
          </p:cNvSpPr>
          <p:nvPr/>
        </p:nvSpPr>
        <p:spPr bwMode="auto">
          <a:xfrm flipH="1">
            <a:off x="5334000" y="3581400"/>
            <a:ext cx="215900" cy="1444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9426" name="Line 34"/>
          <p:cNvSpPr>
            <a:spLocks noChangeShapeType="1"/>
          </p:cNvSpPr>
          <p:nvPr/>
        </p:nvSpPr>
        <p:spPr bwMode="auto">
          <a:xfrm flipV="1">
            <a:off x="4876800" y="4191000"/>
            <a:ext cx="215900" cy="1444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9427" name="Line 35"/>
          <p:cNvSpPr>
            <a:spLocks noChangeShapeType="1"/>
          </p:cNvSpPr>
          <p:nvPr/>
        </p:nvSpPr>
        <p:spPr bwMode="auto">
          <a:xfrm>
            <a:off x="4724400" y="3733800"/>
            <a:ext cx="292100" cy="76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9428" name="AutoShape 36"/>
          <p:cNvSpPr>
            <a:spLocks noChangeArrowheads="1"/>
          </p:cNvSpPr>
          <p:nvPr/>
        </p:nvSpPr>
        <p:spPr bwMode="auto">
          <a:xfrm rot="-5400000">
            <a:off x="3359944" y="2964656"/>
            <a:ext cx="1079500" cy="179388"/>
          </a:xfrm>
          <a:prstGeom prst="curvedDownArrow">
            <a:avLst>
              <a:gd name="adj1" fmla="val 111076"/>
              <a:gd name="adj2" fmla="val 222181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29" name="AutoShape 37"/>
          <p:cNvSpPr>
            <a:spLocks noChangeArrowheads="1"/>
          </p:cNvSpPr>
          <p:nvPr/>
        </p:nvSpPr>
        <p:spPr bwMode="auto">
          <a:xfrm>
            <a:off x="3429000" y="3886200"/>
            <a:ext cx="179388" cy="1079500"/>
          </a:xfrm>
          <a:prstGeom prst="curvedLeftArrow">
            <a:avLst>
              <a:gd name="adj1" fmla="val 111076"/>
              <a:gd name="adj2" fmla="val 222181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30" name="Line 38"/>
          <p:cNvSpPr>
            <a:spLocks noChangeShapeType="1"/>
          </p:cNvSpPr>
          <p:nvPr/>
        </p:nvSpPr>
        <p:spPr bwMode="auto">
          <a:xfrm flipH="1">
            <a:off x="3657600" y="4114800"/>
            <a:ext cx="215900" cy="1444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9431" name="Line 39"/>
          <p:cNvSpPr>
            <a:spLocks noChangeShapeType="1"/>
          </p:cNvSpPr>
          <p:nvPr/>
        </p:nvSpPr>
        <p:spPr bwMode="auto">
          <a:xfrm>
            <a:off x="3505200" y="2971800"/>
            <a:ext cx="292100" cy="76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9432" name="Text Box 40"/>
          <p:cNvSpPr txBox="1">
            <a:spLocks noChangeArrowheads="1"/>
          </p:cNvSpPr>
          <p:nvPr/>
        </p:nvSpPr>
        <p:spPr bwMode="auto">
          <a:xfrm>
            <a:off x="4343400" y="1066800"/>
            <a:ext cx="11430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400">
                <a:solidFill>
                  <a:schemeClr val="tx2"/>
                </a:solidFill>
              </a:rPr>
              <a:t>Materialmix</a:t>
            </a:r>
          </a:p>
        </p:txBody>
      </p:sp>
      <p:sp>
        <p:nvSpPr>
          <p:cNvPr id="699433" name="AutoShape 41"/>
          <p:cNvSpPr>
            <a:spLocks noChangeArrowheads="1"/>
          </p:cNvSpPr>
          <p:nvPr/>
        </p:nvSpPr>
        <p:spPr bwMode="auto">
          <a:xfrm rot="-5400000">
            <a:off x="5034757" y="1515269"/>
            <a:ext cx="1079500" cy="179387"/>
          </a:xfrm>
          <a:prstGeom prst="curvedDownArrow">
            <a:avLst>
              <a:gd name="adj1" fmla="val 111077"/>
              <a:gd name="adj2" fmla="val 222182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5451" name="Line 42"/>
          <p:cNvSpPr>
            <a:spLocks noChangeShapeType="1"/>
          </p:cNvSpPr>
          <p:nvPr/>
        </p:nvSpPr>
        <p:spPr bwMode="auto">
          <a:xfrm>
            <a:off x="5422900" y="5410200"/>
            <a:ext cx="8001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52" name="Line 43"/>
          <p:cNvSpPr>
            <a:spLocks noChangeShapeType="1"/>
          </p:cNvSpPr>
          <p:nvPr/>
        </p:nvSpPr>
        <p:spPr bwMode="auto">
          <a:xfrm flipV="1">
            <a:off x="6216650" y="5013325"/>
            <a:ext cx="0" cy="3873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53" name="Line 44"/>
          <p:cNvSpPr>
            <a:spLocks noChangeShapeType="1"/>
          </p:cNvSpPr>
          <p:nvPr/>
        </p:nvSpPr>
        <p:spPr bwMode="auto">
          <a:xfrm flipV="1">
            <a:off x="5435600" y="4267200"/>
            <a:ext cx="0" cy="1143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54" name="Line 45"/>
          <p:cNvSpPr>
            <a:spLocks noChangeShapeType="1"/>
          </p:cNvSpPr>
          <p:nvPr/>
        </p:nvSpPr>
        <p:spPr bwMode="auto">
          <a:xfrm flipV="1">
            <a:off x="6216650" y="3829050"/>
            <a:ext cx="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55" name="Line 46"/>
          <p:cNvSpPr>
            <a:spLocks noChangeShapeType="1"/>
          </p:cNvSpPr>
          <p:nvPr/>
        </p:nvSpPr>
        <p:spPr bwMode="auto">
          <a:xfrm>
            <a:off x="3810000" y="4267200"/>
            <a:ext cx="163195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56" name="Line 47"/>
          <p:cNvSpPr>
            <a:spLocks noChangeShapeType="1"/>
          </p:cNvSpPr>
          <p:nvPr/>
        </p:nvSpPr>
        <p:spPr bwMode="auto">
          <a:xfrm>
            <a:off x="2743200" y="4267200"/>
            <a:ext cx="889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57" name="Line 48"/>
          <p:cNvSpPr>
            <a:spLocks noChangeShapeType="1"/>
          </p:cNvSpPr>
          <p:nvPr/>
        </p:nvSpPr>
        <p:spPr bwMode="auto">
          <a:xfrm flipV="1">
            <a:off x="2755900" y="3832225"/>
            <a:ext cx="0" cy="4413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58" name="Line 49"/>
          <p:cNvSpPr>
            <a:spLocks noChangeShapeType="1"/>
          </p:cNvSpPr>
          <p:nvPr/>
        </p:nvSpPr>
        <p:spPr bwMode="auto">
          <a:xfrm flipV="1">
            <a:off x="2755900" y="3124200"/>
            <a:ext cx="0" cy="1746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59" name="Line 50"/>
          <p:cNvSpPr>
            <a:spLocks noChangeShapeType="1"/>
          </p:cNvSpPr>
          <p:nvPr/>
        </p:nvSpPr>
        <p:spPr bwMode="auto">
          <a:xfrm flipV="1">
            <a:off x="2743200" y="3121025"/>
            <a:ext cx="901700" cy="31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60" name="Line 51"/>
          <p:cNvSpPr>
            <a:spLocks noChangeShapeType="1"/>
          </p:cNvSpPr>
          <p:nvPr/>
        </p:nvSpPr>
        <p:spPr bwMode="auto">
          <a:xfrm>
            <a:off x="3810000" y="3124200"/>
            <a:ext cx="1193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61" name="Line 52"/>
          <p:cNvSpPr>
            <a:spLocks noChangeShapeType="1"/>
          </p:cNvSpPr>
          <p:nvPr/>
        </p:nvSpPr>
        <p:spPr bwMode="auto">
          <a:xfrm flipV="1">
            <a:off x="4991100" y="1676400"/>
            <a:ext cx="0" cy="1447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62" name="Line 53"/>
          <p:cNvSpPr>
            <a:spLocks noChangeShapeType="1"/>
          </p:cNvSpPr>
          <p:nvPr/>
        </p:nvSpPr>
        <p:spPr bwMode="auto">
          <a:xfrm flipV="1">
            <a:off x="6216650" y="1689100"/>
            <a:ext cx="0" cy="16097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63" name="Rectangle 54"/>
          <p:cNvSpPr>
            <a:spLocks noChangeArrowheads="1"/>
          </p:cNvSpPr>
          <p:nvPr/>
        </p:nvSpPr>
        <p:spPr bwMode="auto">
          <a:xfrm>
            <a:off x="4953000" y="1600200"/>
            <a:ext cx="1295400" cy="838200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47" name="AutoShape 55"/>
          <p:cNvSpPr>
            <a:spLocks noChangeArrowheads="1"/>
          </p:cNvSpPr>
          <p:nvPr/>
        </p:nvSpPr>
        <p:spPr bwMode="auto">
          <a:xfrm rot="-5400000">
            <a:off x="5561807" y="1981993"/>
            <a:ext cx="1079500" cy="360363"/>
          </a:xfrm>
          <a:prstGeom prst="curvedUpArrow">
            <a:avLst>
              <a:gd name="adj1" fmla="val 55294"/>
              <a:gd name="adj2" fmla="val 110601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9448" name="AutoShape 56"/>
          <p:cNvSpPr>
            <a:spLocks noChangeArrowheads="1"/>
          </p:cNvSpPr>
          <p:nvPr/>
        </p:nvSpPr>
        <p:spPr bwMode="auto">
          <a:xfrm rot="-5400000">
            <a:off x="5645944" y="2050256"/>
            <a:ext cx="1079500" cy="179388"/>
          </a:xfrm>
          <a:prstGeom prst="curvedUpArrow">
            <a:avLst>
              <a:gd name="adj1" fmla="val 111076"/>
              <a:gd name="adj2" fmla="val 222181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5466" name="Freeform 57"/>
          <p:cNvSpPr>
            <a:spLocks/>
          </p:cNvSpPr>
          <p:nvPr/>
        </p:nvSpPr>
        <p:spPr bwMode="auto">
          <a:xfrm>
            <a:off x="3821113" y="3124200"/>
            <a:ext cx="1587" cy="1146175"/>
          </a:xfrm>
          <a:custGeom>
            <a:avLst/>
            <a:gdLst>
              <a:gd name="T0" fmla="*/ 2147483647 w 1"/>
              <a:gd name="T1" fmla="*/ 0 h 722"/>
              <a:gd name="T2" fmla="*/ 0 w 1"/>
              <a:gd name="T3" fmla="*/ 2147483647 h 7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722">
                <a:moveTo>
                  <a:pt x="1" y="0"/>
                </a:moveTo>
                <a:lnTo>
                  <a:pt x="0" y="722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5467" name="Freeform 58"/>
          <p:cNvSpPr>
            <a:spLocks/>
          </p:cNvSpPr>
          <p:nvPr/>
        </p:nvSpPr>
        <p:spPr bwMode="auto">
          <a:xfrm>
            <a:off x="3629025" y="3122613"/>
            <a:ext cx="1588" cy="1147762"/>
          </a:xfrm>
          <a:custGeom>
            <a:avLst/>
            <a:gdLst>
              <a:gd name="T0" fmla="*/ 0 w 1"/>
              <a:gd name="T1" fmla="*/ 0 h 723"/>
              <a:gd name="T2" fmla="*/ 0 w 1"/>
              <a:gd name="T3" fmla="*/ 2147483647 h 7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723">
                <a:moveTo>
                  <a:pt x="0" y="0"/>
                </a:moveTo>
                <a:lnTo>
                  <a:pt x="0" y="723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9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9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9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9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9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9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403" grpId="0" animBg="1"/>
      <p:bldP spid="699404" grpId="0" animBg="1"/>
      <p:bldP spid="699405" grpId="0" animBg="1"/>
      <p:bldP spid="699406" grpId="0" animBg="1"/>
      <p:bldP spid="699407" grpId="0" animBg="1"/>
      <p:bldP spid="699408" grpId="0" animBg="1"/>
      <p:bldP spid="699409" grpId="0" animBg="1" autoUpdateAnimBg="0"/>
      <p:bldP spid="699410" grpId="0" animBg="1"/>
      <p:bldP spid="699411" grpId="0" animBg="1"/>
      <p:bldP spid="699412" grpId="0" animBg="1"/>
      <p:bldP spid="699418" grpId="0" animBg="1" autoUpdateAnimBg="0"/>
      <p:bldP spid="699419" grpId="0" animBg="1" autoUpdateAnimBg="0"/>
      <p:bldP spid="699420" grpId="0" animBg="1"/>
      <p:bldP spid="699421" grpId="0" animBg="1" autoUpdateAnimBg="0"/>
      <p:bldP spid="699422" grpId="0" animBg="1"/>
      <p:bldP spid="699423" grpId="0" animBg="1"/>
      <p:bldP spid="699424" grpId="0" animBg="1"/>
      <p:bldP spid="699425" grpId="0" animBg="1"/>
      <p:bldP spid="699426" grpId="0" animBg="1"/>
      <p:bldP spid="699427" grpId="0" animBg="1"/>
      <p:bldP spid="699428" grpId="0" animBg="1"/>
      <p:bldP spid="699429" grpId="0" animBg="1"/>
      <p:bldP spid="699430" grpId="0" animBg="1"/>
      <p:bldP spid="699431" grpId="0" animBg="1"/>
      <p:bldP spid="699432" grpId="0" animBg="1" autoUpdateAnimBg="0"/>
      <p:bldP spid="699433" grpId="0" animBg="1"/>
      <p:bldP spid="699447" grpId="0" animBg="1"/>
      <p:bldP spid="69944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460375"/>
            <a:ext cx="4829175" cy="442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LUFTDICHTHEITSEBENE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46435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DCF7FA6-CC41-47FA-868F-038B0BBBDBDB}" type="slidenum">
              <a:rPr lang="de-DE" sz="1400" smtClean="0"/>
              <a:pPr eaLnBrk="1" hangingPunct="1"/>
              <a:t>126</a:t>
            </a:fld>
            <a:endParaRPr lang="de-DE" sz="1400" smtClean="0"/>
          </a:p>
        </p:txBody>
      </p:sp>
      <p:sp>
        <p:nvSpPr>
          <p:cNvPr id="146436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146437" name="Picture 3" descr="Hau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06500"/>
            <a:ext cx="60864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8" name="Text Box 5"/>
          <p:cNvSpPr txBox="1">
            <a:spLocks noChangeArrowheads="1"/>
          </p:cNvSpPr>
          <p:nvPr/>
        </p:nvSpPr>
        <p:spPr bwMode="auto">
          <a:xfrm>
            <a:off x="1428750" y="3362325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146439" name="Text Box 6"/>
          <p:cNvSpPr txBox="1">
            <a:spLocks noChangeArrowheads="1"/>
          </p:cNvSpPr>
          <p:nvPr/>
        </p:nvSpPr>
        <p:spPr bwMode="auto">
          <a:xfrm>
            <a:off x="2971800" y="49530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10°C</a:t>
            </a:r>
          </a:p>
        </p:txBody>
      </p:sp>
      <p:sp>
        <p:nvSpPr>
          <p:cNvPr id="146440" name="Text Box 7"/>
          <p:cNvSpPr txBox="1">
            <a:spLocks noChangeArrowheads="1"/>
          </p:cNvSpPr>
          <p:nvPr/>
        </p:nvSpPr>
        <p:spPr bwMode="auto">
          <a:xfrm>
            <a:off x="2984500" y="350520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146441" name="Text Box 8"/>
          <p:cNvSpPr txBox="1">
            <a:spLocks noChangeArrowheads="1"/>
          </p:cNvSpPr>
          <p:nvPr/>
        </p:nvSpPr>
        <p:spPr bwMode="auto">
          <a:xfrm>
            <a:off x="3124200" y="2057400"/>
            <a:ext cx="534988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- 2°C</a:t>
            </a:r>
          </a:p>
        </p:txBody>
      </p:sp>
      <p:sp>
        <p:nvSpPr>
          <p:cNvPr id="146442" name="Text Box 9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- </a:t>
            </a:r>
            <a:r>
              <a:rPr lang="de-DE" sz="1200" b="1">
                <a:solidFill>
                  <a:schemeClr val="tx2"/>
                </a:solidFill>
              </a:rPr>
              <a:t>10°C</a:t>
            </a:r>
          </a:p>
        </p:txBody>
      </p:sp>
      <p:sp>
        <p:nvSpPr>
          <p:cNvPr id="146443" name="Text Box 10"/>
          <p:cNvSpPr txBox="1">
            <a:spLocks noChangeArrowheads="1"/>
          </p:cNvSpPr>
          <p:nvPr/>
        </p:nvSpPr>
        <p:spPr bwMode="auto">
          <a:xfrm>
            <a:off x="1905000" y="5257800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5°C</a:t>
            </a:r>
          </a:p>
        </p:txBody>
      </p:sp>
      <p:sp>
        <p:nvSpPr>
          <p:cNvPr id="146444" name="Text Box 11"/>
          <p:cNvSpPr txBox="1">
            <a:spLocks noChangeArrowheads="1"/>
          </p:cNvSpPr>
          <p:nvPr/>
        </p:nvSpPr>
        <p:spPr bwMode="auto">
          <a:xfrm>
            <a:off x="5562600" y="33528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698380" name="Line 12"/>
          <p:cNvSpPr>
            <a:spLocks noChangeShapeType="1"/>
          </p:cNvSpPr>
          <p:nvPr/>
        </p:nvSpPr>
        <p:spPr bwMode="auto">
          <a:xfrm>
            <a:off x="6235700" y="4432300"/>
            <a:ext cx="0" cy="152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81" name="Line 13"/>
          <p:cNvSpPr>
            <a:spLocks noChangeShapeType="1"/>
          </p:cNvSpPr>
          <p:nvPr/>
        </p:nvSpPr>
        <p:spPr bwMode="auto">
          <a:xfrm>
            <a:off x="4953000" y="33528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82" name="Line 14"/>
          <p:cNvSpPr>
            <a:spLocks noChangeShapeType="1"/>
          </p:cNvSpPr>
          <p:nvPr/>
        </p:nvSpPr>
        <p:spPr bwMode="auto">
          <a:xfrm>
            <a:off x="4953000" y="4200525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6448" name="Line 15"/>
          <p:cNvSpPr>
            <a:spLocks noChangeShapeType="1"/>
          </p:cNvSpPr>
          <p:nvPr/>
        </p:nvSpPr>
        <p:spPr bwMode="auto">
          <a:xfrm>
            <a:off x="5334000" y="3352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84" name="Line 16"/>
          <p:cNvSpPr>
            <a:spLocks noChangeShapeType="1"/>
          </p:cNvSpPr>
          <p:nvPr/>
        </p:nvSpPr>
        <p:spPr bwMode="auto">
          <a:xfrm>
            <a:off x="5334000" y="3352800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85" name="Line 17"/>
          <p:cNvSpPr>
            <a:spLocks noChangeShapeType="1"/>
          </p:cNvSpPr>
          <p:nvPr/>
        </p:nvSpPr>
        <p:spPr bwMode="auto">
          <a:xfrm>
            <a:off x="4953000" y="3352800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86" name="Line 18"/>
          <p:cNvSpPr>
            <a:spLocks noChangeShapeType="1"/>
          </p:cNvSpPr>
          <p:nvPr/>
        </p:nvSpPr>
        <p:spPr bwMode="auto">
          <a:xfrm>
            <a:off x="5410200" y="5413375"/>
            <a:ext cx="80327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87" name="Line 19"/>
          <p:cNvSpPr>
            <a:spLocks noChangeShapeType="1"/>
          </p:cNvSpPr>
          <p:nvPr/>
        </p:nvSpPr>
        <p:spPr bwMode="auto">
          <a:xfrm flipV="1">
            <a:off x="6216650" y="5010150"/>
            <a:ext cx="0" cy="4159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88" name="Line 20"/>
          <p:cNvSpPr>
            <a:spLocks noChangeShapeType="1"/>
          </p:cNvSpPr>
          <p:nvPr/>
        </p:nvSpPr>
        <p:spPr bwMode="auto">
          <a:xfrm flipV="1">
            <a:off x="5426075" y="4270375"/>
            <a:ext cx="0" cy="1143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89" name="Line 21"/>
          <p:cNvSpPr>
            <a:spLocks noChangeShapeType="1"/>
          </p:cNvSpPr>
          <p:nvPr/>
        </p:nvSpPr>
        <p:spPr bwMode="auto">
          <a:xfrm flipV="1">
            <a:off x="6213475" y="3848100"/>
            <a:ext cx="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90" name="Line 22"/>
          <p:cNvSpPr>
            <a:spLocks noChangeShapeType="1"/>
          </p:cNvSpPr>
          <p:nvPr/>
        </p:nvSpPr>
        <p:spPr bwMode="auto">
          <a:xfrm>
            <a:off x="3810000" y="4267200"/>
            <a:ext cx="16224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91" name="Line 23"/>
          <p:cNvSpPr>
            <a:spLocks noChangeShapeType="1"/>
          </p:cNvSpPr>
          <p:nvPr/>
        </p:nvSpPr>
        <p:spPr bwMode="auto">
          <a:xfrm>
            <a:off x="2755900" y="4267200"/>
            <a:ext cx="889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92" name="Line 24"/>
          <p:cNvSpPr>
            <a:spLocks noChangeShapeType="1"/>
          </p:cNvSpPr>
          <p:nvPr/>
        </p:nvSpPr>
        <p:spPr bwMode="auto">
          <a:xfrm flipV="1">
            <a:off x="2762250" y="3844925"/>
            <a:ext cx="0" cy="4222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93" name="Line 25"/>
          <p:cNvSpPr>
            <a:spLocks noChangeShapeType="1"/>
          </p:cNvSpPr>
          <p:nvPr/>
        </p:nvSpPr>
        <p:spPr bwMode="auto">
          <a:xfrm flipV="1">
            <a:off x="2743200" y="3124200"/>
            <a:ext cx="0" cy="152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94" name="Line 26"/>
          <p:cNvSpPr>
            <a:spLocks noChangeShapeType="1"/>
          </p:cNvSpPr>
          <p:nvPr/>
        </p:nvSpPr>
        <p:spPr bwMode="auto">
          <a:xfrm>
            <a:off x="2743200" y="3124200"/>
            <a:ext cx="914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95" name="Line 27"/>
          <p:cNvSpPr>
            <a:spLocks noChangeShapeType="1"/>
          </p:cNvSpPr>
          <p:nvPr/>
        </p:nvSpPr>
        <p:spPr bwMode="auto">
          <a:xfrm>
            <a:off x="3810000" y="3124200"/>
            <a:ext cx="117475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96" name="Line 28"/>
          <p:cNvSpPr>
            <a:spLocks noChangeShapeType="1"/>
          </p:cNvSpPr>
          <p:nvPr/>
        </p:nvSpPr>
        <p:spPr bwMode="auto">
          <a:xfrm flipV="1">
            <a:off x="4981575" y="1676400"/>
            <a:ext cx="0" cy="1447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97" name="Line 29"/>
          <p:cNvSpPr>
            <a:spLocks noChangeShapeType="1"/>
          </p:cNvSpPr>
          <p:nvPr/>
        </p:nvSpPr>
        <p:spPr bwMode="auto">
          <a:xfrm flipV="1">
            <a:off x="6219825" y="1676400"/>
            <a:ext cx="0" cy="1600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398" name="Rectangle 30"/>
          <p:cNvSpPr>
            <a:spLocks noChangeArrowheads="1"/>
          </p:cNvSpPr>
          <p:nvPr/>
        </p:nvSpPr>
        <p:spPr bwMode="auto">
          <a:xfrm>
            <a:off x="4953000" y="1600200"/>
            <a:ext cx="1295400" cy="838200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8399" name="Freeform 31"/>
          <p:cNvSpPr>
            <a:spLocks/>
          </p:cNvSpPr>
          <p:nvPr/>
        </p:nvSpPr>
        <p:spPr bwMode="auto">
          <a:xfrm>
            <a:off x="3811588" y="3121025"/>
            <a:ext cx="1587" cy="1146175"/>
          </a:xfrm>
          <a:custGeom>
            <a:avLst/>
            <a:gdLst>
              <a:gd name="T0" fmla="*/ 2147483647 w 1"/>
              <a:gd name="T1" fmla="*/ 0 h 722"/>
              <a:gd name="T2" fmla="*/ 0 w 1"/>
              <a:gd name="T3" fmla="*/ 2147483647 h 72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722">
                <a:moveTo>
                  <a:pt x="1" y="0"/>
                </a:moveTo>
                <a:lnTo>
                  <a:pt x="0" y="722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400" name="Freeform 32"/>
          <p:cNvSpPr>
            <a:spLocks/>
          </p:cNvSpPr>
          <p:nvPr/>
        </p:nvSpPr>
        <p:spPr bwMode="auto">
          <a:xfrm>
            <a:off x="3641725" y="3122613"/>
            <a:ext cx="1588" cy="1147762"/>
          </a:xfrm>
          <a:custGeom>
            <a:avLst/>
            <a:gdLst>
              <a:gd name="T0" fmla="*/ 0 w 1"/>
              <a:gd name="T1" fmla="*/ 0 h 723"/>
              <a:gd name="T2" fmla="*/ 0 w 1"/>
              <a:gd name="T3" fmla="*/ 2147483647 h 7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723">
                <a:moveTo>
                  <a:pt x="0" y="0"/>
                </a:moveTo>
                <a:lnTo>
                  <a:pt x="0" y="723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8401" name="Oval 33"/>
          <p:cNvSpPr>
            <a:spLocks noChangeArrowheads="1"/>
          </p:cNvSpPr>
          <p:nvPr/>
        </p:nvSpPr>
        <p:spPr bwMode="auto">
          <a:xfrm>
            <a:off x="2438400" y="3581400"/>
            <a:ext cx="4572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8402" name="Oval 34"/>
          <p:cNvSpPr>
            <a:spLocks noChangeArrowheads="1"/>
          </p:cNvSpPr>
          <p:nvPr/>
        </p:nvSpPr>
        <p:spPr bwMode="auto">
          <a:xfrm>
            <a:off x="3581400" y="2819400"/>
            <a:ext cx="4572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8403" name="Oval 35"/>
          <p:cNvSpPr>
            <a:spLocks noChangeArrowheads="1"/>
          </p:cNvSpPr>
          <p:nvPr/>
        </p:nvSpPr>
        <p:spPr bwMode="auto">
          <a:xfrm>
            <a:off x="3352800" y="4038600"/>
            <a:ext cx="4572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8404" name="Oval 36"/>
          <p:cNvSpPr>
            <a:spLocks noChangeArrowheads="1"/>
          </p:cNvSpPr>
          <p:nvPr/>
        </p:nvSpPr>
        <p:spPr bwMode="auto">
          <a:xfrm>
            <a:off x="4724400" y="3505200"/>
            <a:ext cx="4572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8405" name="Oval 37"/>
          <p:cNvSpPr>
            <a:spLocks noChangeArrowheads="1"/>
          </p:cNvSpPr>
          <p:nvPr/>
        </p:nvSpPr>
        <p:spPr bwMode="auto">
          <a:xfrm>
            <a:off x="4876800" y="4038600"/>
            <a:ext cx="4572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8406" name="Oval 38"/>
          <p:cNvSpPr>
            <a:spLocks noChangeArrowheads="1"/>
          </p:cNvSpPr>
          <p:nvPr/>
        </p:nvSpPr>
        <p:spPr bwMode="auto">
          <a:xfrm>
            <a:off x="5181600" y="1371600"/>
            <a:ext cx="4572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8407" name="Oval 39"/>
          <p:cNvSpPr>
            <a:spLocks noChangeArrowheads="1"/>
          </p:cNvSpPr>
          <p:nvPr/>
        </p:nvSpPr>
        <p:spPr bwMode="auto">
          <a:xfrm>
            <a:off x="6096000" y="1828800"/>
            <a:ext cx="4572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98408" name="Oval 40"/>
          <p:cNvSpPr>
            <a:spLocks noChangeArrowheads="1"/>
          </p:cNvSpPr>
          <p:nvPr/>
        </p:nvSpPr>
        <p:spPr bwMode="auto">
          <a:xfrm>
            <a:off x="6096000" y="4343400"/>
            <a:ext cx="457200" cy="457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6474" name="Text Box 6"/>
          <p:cNvSpPr txBox="1">
            <a:spLocks noChangeArrowheads="1"/>
          </p:cNvSpPr>
          <p:nvPr/>
        </p:nvSpPr>
        <p:spPr bwMode="auto">
          <a:xfrm>
            <a:off x="2936875" y="4981575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10°C</a:t>
            </a:r>
          </a:p>
        </p:txBody>
      </p:sp>
      <p:sp>
        <p:nvSpPr>
          <p:cNvPr id="146475" name="Text Box 10"/>
          <p:cNvSpPr txBox="1">
            <a:spLocks noChangeArrowheads="1"/>
          </p:cNvSpPr>
          <p:nvPr/>
        </p:nvSpPr>
        <p:spPr bwMode="auto">
          <a:xfrm>
            <a:off x="1870075" y="5286375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5°C</a:t>
            </a:r>
          </a:p>
        </p:txBody>
      </p:sp>
      <p:sp>
        <p:nvSpPr>
          <p:cNvPr id="146476" name="Text Box 6"/>
          <p:cNvSpPr txBox="1">
            <a:spLocks noChangeArrowheads="1"/>
          </p:cNvSpPr>
          <p:nvPr/>
        </p:nvSpPr>
        <p:spPr bwMode="auto">
          <a:xfrm>
            <a:off x="2971800" y="4981575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10°C</a:t>
            </a:r>
          </a:p>
        </p:txBody>
      </p:sp>
      <p:sp>
        <p:nvSpPr>
          <p:cNvPr id="146477" name="Text Box 10"/>
          <p:cNvSpPr txBox="1">
            <a:spLocks noChangeArrowheads="1"/>
          </p:cNvSpPr>
          <p:nvPr/>
        </p:nvSpPr>
        <p:spPr bwMode="auto">
          <a:xfrm>
            <a:off x="1905000" y="5286375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5°C</a:t>
            </a:r>
          </a:p>
        </p:txBody>
      </p:sp>
      <p:sp>
        <p:nvSpPr>
          <p:cNvPr id="146478" name="Text Box 6"/>
          <p:cNvSpPr txBox="1">
            <a:spLocks noChangeArrowheads="1"/>
          </p:cNvSpPr>
          <p:nvPr/>
        </p:nvSpPr>
        <p:spPr bwMode="auto">
          <a:xfrm>
            <a:off x="2895600" y="4957763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10°C</a:t>
            </a:r>
          </a:p>
        </p:txBody>
      </p:sp>
      <p:sp>
        <p:nvSpPr>
          <p:cNvPr id="146479" name="Text Box 10"/>
          <p:cNvSpPr txBox="1">
            <a:spLocks noChangeArrowheads="1"/>
          </p:cNvSpPr>
          <p:nvPr/>
        </p:nvSpPr>
        <p:spPr bwMode="auto">
          <a:xfrm>
            <a:off x="1828800" y="5262563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5°C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98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98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8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8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8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8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98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98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98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8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98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98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98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8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98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98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380" grpId="0" animBg="1"/>
      <p:bldP spid="698381" grpId="0" animBg="1"/>
      <p:bldP spid="698382" grpId="0" animBg="1"/>
      <p:bldP spid="698384" grpId="0" animBg="1"/>
      <p:bldP spid="698385" grpId="0" animBg="1"/>
      <p:bldP spid="698386" grpId="0" animBg="1"/>
      <p:bldP spid="698387" grpId="0" animBg="1"/>
      <p:bldP spid="698388" grpId="0" animBg="1"/>
      <p:bldP spid="698389" grpId="0" animBg="1"/>
      <p:bldP spid="698390" grpId="0" animBg="1"/>
      <p:bldP spid="698391" grpId="0" animBg="1"/>
      <p:bldP spid="698392" grpId="0" animBg="1"/>
      <p:bldP spid="698393" grpId="0" animBg="1"/>
      <p:bldP spid="698394" grpId="0" animBg="1"/>
      <p:bldP spid="698395" grpId="0" animBg="1"/>
      <p:bldP spid="698396" grpId="0" animBg="1"/>
      <p:bldP spid="698397" grpId="0" animBg="1"/>
      <p:bldP spid="698398" grpId="0" animBg="1"/>
      <p:bldP spid="698399" grpId="0" animBg="1"/>
      <p:bldP spid="698400" grpId="0" animBg="1"/>
      <p:bldP spid="698401" grpId="0" animBg="1"/>
      <p:bldP spid="698402" grpId="0" animBg="1"/>
      <p:bldP spid="698403" grpId="0" animBg="1"/>
      <p:bldP spid="698404" grpId="0" animBg="1"/>
      <p:bldP spid="698405" grpId="0" animBg="1"/>
      <p:bldP spid="698406" grpId="0" animBg="1"/>
      <p:bldP spid="698407" grpId="0" animBg="1"/>
      <p:bldP spid="69840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501650"/>
            <a:ext cx="7737475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LUFTDICHTHEITSTEST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bzw. </a:t>
            </a:r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Blower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Door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-Test</a:t>
            </a:r>
          </a:p>
        </p:txBody>
      </p:sp>
      <p:pic>
        <p:nvPicPr>
          <p:cNvPr id="147459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452563"/>
            <a:ext cx="36861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61" name="Text Box 31"/>
          <p:cNvSpPr txBox="1">
            <a:spLocks noChangeArrowheads="1"/>
          </p:cNvSpPr>
          <p:nvPr/>
        </p:nvSpPr>
        <p:spPr bwMode="auto">
          <a:xfrm>
            <a:off x="4776788" y="1628775"/>
            <a:ext cx="35877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Messung des Luftvolumenstroms durch die Gebäudehülle bei einer Druckdifferenz von 50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bei Unterdruck und bei Überdruck.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 </a:t>
            </a:r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298450"/>
            <a:ext cx="7735888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UNTERDRUCKTHERMOGRAFIE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einer Dachwohnung</a:t>
            </a:r>
          </a:p>
        </p:txBody>
      </p:sp>
      <p:pic>
        <p:nvPicPr>
          <p:cNvPr id="1484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295400"/>
            <a:ext cx="6937375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4" name="Text Box 7"/>
          <p:cNvSpPr txBox="1">
            <a:spLocks noChangeArrowheads="1"/>
          </p:cNvSpPr>
          <p:nvPr/>
        </p:nvSpPr>
        <p:spPr bwMode="auto">
          <a:xfrm>
            <a:off x="422275" y="62230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27050"/>
            <a:ext cx="7737475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THERMOGRAFIE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eines Dachflächenfensters</a:t>
            </a:r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422275" y="62103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543050"/>
            <a:ext cx="6313488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E49F463-C793-4CB7-891E-037D6BB621F3}" type="slidenum">
              <a:rPr lang="de-DE" sz="1400" smtClean="0"/>
              <a:pPr eaLnBrk="1" hangingPunct="1"/>
              <a:t>13</a:t>
            </a:fld>
            <a:endParaRPr lang="de-DE" sz="1400" smtClean="0"/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Bauforum Rheinland-Pfalz, www.bauforum.rlp.de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1441450" y="776288"/>
            <a:ext cx="65309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 IN NEUSTADT 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662113"/>
            <a:ext cx="5956300" cy="398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3588" y="358775"/>
            <a:ext cx="7737475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THERMOGRAFIE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einer Dachbodenluke</a:t>
            </a: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422275" y="62357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4775"/>
            <a:ext cx="6550025" cy="46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0563" y="311150"/>
            <a:ext cx="7897812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UNTERDRUCKTHERMOGRAFIE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einer Außenwand im EG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422275" y="61722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450975"/>
            <a:ext cx="6530975" cy="466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96875"/>
            <a:ext cx="7737475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LUFTDICHTHEIT UND WINDDICHTHEIT</a:t>
            </a:r>
          </a:p>
        </p:txBody>
      </p:sp>
      <p:sp>
        <p:nvSpPr>
          <p:cNvPr id="152579" name="Rectangle 3"/>
          <p:cNvSpPr>
            <a:spLocks noChangeArrowheads="1"/>
          </p:cNvSpPr>
          <p:nvPr/>
        </p:nvSpPr>
        <p:spPr bwMode="auto">
          <a:xfrm rot="5400000">
            <a:off x="4460081" y="3201194"/>
            <a:ext cx="1152525" cy="68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2580" name="Rectangle 4" descr="Konturierte Raute"/>
          <p:cNvSpPr>
            <a:spLocks noChangeArrowheads="1"/>
          </p:cNvSpPr>
          <p:nvPr/>
        </p:nvSpPr>
        <p:spPr bwMode="auto">
          <a:xfrm rot="-5400000">
            <a:off x="2491581" y="1913732"/>
            <a:ext cx="1146175" cy="3262312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2581" name="Rectangle 5" descr="Konturierte Raute"/>
          <p:cNvSpPr>
            <a:spLocks noChangeArrowheads="1"/>
          </p:cNvSpPr>
          <p:nvPr/>
        </p:nvSpPr>
        <p:spPr bwMode="auto">
          <a:xfrm rot="5400000">
            <a:off x="5099051" y="3252787"/>
            <a:ext cx="1147762" cy="582613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2582" name="Rectangle 6" descr="Horizontal dunkel"/>
          <p:cNvSpPr>
            <a:spLocks noChangeArrowheads="1"/>
          </p:cNvSpPr>
          <p:nvPr/>
        </p:nvSpPr>
        <p:spPr bwMode="auto">
          <a:xfrm rot="5400000">
            <a:off x="3645694" y="648494"/>
            <a:ext cx="104775" cy="4532313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52583" name="Rectangle 7" descr="Konturierte Raute"/>
          <p:cNvSpPr>
            <a:spLocks noChangeArrowheads="1"/>
          </p:cNvSpPr>
          <p:nvPr/>
        </p:nvSpPr>
        <p:spPr bwMode="auto">
          <a:xfrm rot="5400000">
            <a:off x="3604419" y="1975644"/>
            <a:ext cx="195263" cy="45307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2584" name="Rectangle 8" descr="Horizontal dunkel"/>
          <p:cNvSpPr>
            <a:spLocks noChangeArrowheads="1"/>
          </p:cNvSpPr>
          <p:nvPr/>
        </p:nvSpPr>
        <p:spPr bwMode="auto">
          <a:xfrm rot="5400000">
            <a:off x="3658394" y="2124869"/>
            <a:ext cx="87313" cy="4537075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52585" name="Line 9"/>
          <p:cNvSpPr>
            <a:spLocks noChangeShapeType="1"/>
          </p:cNvSpPr>
          <p:nvPr/>
        </p:nvSpPr>
        <p:spPr bwMode="auto">
          <a:xfrm flipV="1">
            <a:off x="1209675" y="2968625"/>
            <a:ext cx="16351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586" name="Line 10"/>
          <p:cNvSpPr>
            <a:spLocks noChangeShapeType="1"/>
          </p:cNvSpPr>
          <p:nvPr/>
        </p:nvSpPr>
        <p:spPr bwMode="auto">
          <a:xfrm>
            <a:off x="1292225" y="2974975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 flipV="1">
            <a:off x="1216025" y="4340225"/>
            <a:ext cx="16033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588" name="Text Box 12"/>
          <p:cNvSpPr txBox="1">
            <a:spLocks noChangeArrowheads="1"/>
          </p:cNvSpPr>
          <p:nvPr/>
        </p:nvSpPr>
        <p:spPr bwMode="auto">
          <a:xfrm>
            <a:off x="919163" y="3446463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/>
              <a:t>d</a:t>
            </a:r>
            <a:endParaRPr lang="de-DE" sz="2000" baseline="-25000"/>
          </a:p>
        </p:txBody>
      </p:sp>
      <p:sp>
        <p:nvSpPr>
          <p:cNvPr id="152589" name="Line 13"/>
          <p:cNvSpPr>
            <a:spLocks noChangeShapeType="1"/>
          </p:cNvSpPr>
          <p:nvPr/>
        </p:nvSpPr>
        <p:spPr bwMode="auto">
          <a:xfrm flipV="1">
            <a:off x="4697413" y="2967038"/>
            <a:ext cx="677862" cy="1147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590" name="Line 14"/>
          <p:cNvSpPr>
            <a:spLocks noChangeShapeType="1"/>
          </p:cNvSpPr>
          <p:nvPr/>
        </p:nvSpPr>
        <p:spPr bwMode="auto">
          <a:xfrm>
            <a:off x="4694238" y="2971800"/>
            <a:ext cx="68897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591" name="Line 15"/>
          <p:cNvSpPr>
            <a:spLocks noChangeShapeType="1"/>
          </p:cNvSpPr>
          <p:nvPr/>
        </p:nvSpPr>
        <p:spPr bwMode="auto">
          <a:xfrm>
            <a:off x="1431925" y="4130675"/>
            <a:ext cx="45323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592" name="Text Box 16"/>
          <p:cNvSpPr txBox="1">
            <a:spLocks noChangeArrowheads="1"/>
          </p:cNvSpPr>
          <p:nvPr/>
        </p:nvSpPr>
        <p:spPr bwMode="auto">
          <a:xfrm>
            <a:off x="6348413" y="2651125"/>
            <a:ext cx="1982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Holzweichfaserplatte =</a:t>
            </a:r>
          </a:p>
          <a:p>
            <a:pPr eaLnBrk="1" hangingPunct="1"/>
            <a:r>
              <a:rPr lang="de-DE" sz="1400" b="1">
                <a:solidFill>
                  <a:srgbClr val="C00000"/>
                </a:solidFill>
              </a:rPr>
              <a:t>Winddichtung</a:t>
            </a:r>
          </a:p>
        </p:txBody>
      </p:sp>
      <p:sp>
        <p:nvSpPr>
          <p:cNvPr id="152593" name="Text Box 17"/>
          <p:cNvSpPr txBox="1">
            <a:spLocks noChangeArrowheads="1"/>
          </p:cNvSpPr>
          <p:nvPr/>
        </p:nvSpPr>
        <p:spPr bwMode="auto">
          <a:xfrm>
            <a:off x="6364288" y="3295650"/>
            <a:ext cx="1793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Sparren/Dämmung</a:t>
            </a:r>
          </a:p>
        </p:txBody>
      </p:sp>
      <p:sp>
        <p:nvSpPr>
          <p:cNvPr id="152594" name="Text Box 18"/>
          <p:cNvSpPr txBox="1">
            <a:spLocks noChangeArrowheads="1"/>
          </p:cNvSpPr>
          <p:nvPr/>
        </p:nvSpPr>
        <p:spPr bwMode="auto">
          <a:xfrm>
            <a:off x="6424613" y="4171950"/>
            <a:ext cx="1795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Kantholz/Dämmung</a:t>
            </a:r>
          </a:p>
        </p:txBody>
      </p:sp>
      <p:sp>
        <p:nvSpPr>
          <p:cNvPr id="152595" name="Text Box 19"/>
          <p:cNvSpPr txBox="1">
            <a:spLocks noChangeArrowheads="1"/>
          </p:cNvSpPr>
          <p:nvPr/>
        </p:nvSpPr>
        <p:spPr bwMode="auto">
          <a:xfrm>
            <a:off x="6423025" y="3705225"/>
            <a:ext cx="179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Dampfbremse =</a:t>
            </a:r>
          </a:p>
          <a:p>
            <a:pPr eaLnBrk="1" hangingPunct="1"/>
            <a:r>
              <a:rPr lang="de-DE" sz="1400" b="1">
                <a:solidFill>
                  <a:srgbClr val="C00000"/>
                </a:solidFill>
              </a:rPr>
              <a:t>Luftdichtung</a:t>
            </a:r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6451600" y="4457700"/>
            <a:ext cx="1793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Gipskarton</a:t>
            </a:r>
          </a:p>
        </p:txBody>
      </p:sp>
      <p:sp>
        <p:nvSpPr>
          <p:cNvPr id="152597" name="Line 21"/>
          <p:cNvSpPr>
            <a:spLocks noChangeShapeType="1"/>
          </p:cNvSpPr>
          <p:nvPr/>
        </p:nvSpPr>
        <p:spPr bwMode="auto">
          <a:xfrm flipH="1" flipV="1">
            <a:off x="5986463" y="2917825"/>
            <a:ext cx="654050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598" name="Line 22"/>
          <p:cNvSpPr>
            <a:spLocks noChangeShapeType="1"/>
          </p:cNvSpPr>
          <p:nvPr/>
        </p:nvSpPr>
        <p:spPr bwMode="auto">
          <a:xfrm flipH="1">
            <a:off x="5986463" y="3457575"/>
            <a:ext cx="5508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599" name="Line 23"/>
          <p:cNvSpPr>
            <a:spLocks noChangeShapeType="1"/>
          </p:cNvSpPr>
          <p:nvPr/>
        </p:nvSpPr>
        <p:spPr bwMode="auto">
          <a:xfrm flipH="1">
            <a:off x="5980113" y="3990975"/>
            <a:ext cx="811212" cy="13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600" name="Line 24"/>
          <p:cNvSpPr>
            <a:spLocks noChangeShapeType="1"/>
          </p:cNvSpPr>
          <p:nvPr/>
        </p:nvSpPr>
        <p:spPr bwMode="auto">
          <a:xfrm flipH="1" flipV="1">
            <a:off x="5986463" y="4238625"/>
            <a:ext cx="60325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601" name="Line 25"/>
          <p:cNvSpPr>
            <a:spLocks noChangeShapeType="1"/>
          </p:cNvSpPr>
          <p:nvPr/>
        </p:nvSpPr>
        <p:spPr bwMode="auto">
          <a:xfrm flipH="1" flipV="1">
            <a:off x="5986463" y="4397375"/>
            <a:ext cx="949325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2602" name="AutoShape 26"/>
          <p:cNvSpPr>
            <a:spLocks noChangeArrowheads="1"/>
          </p:cNvSpPr>
          <p:nvPr/>
        </p:nvSpPr>
        <p:spPr bwMode="auto">
          <a:xfrm>
            <a:off x="2274888" y="2362200"/>
            <a:ext cx="2778125" cy="977900"/>
          </a:xfrm>
          <a:prstGeom prst="curvedUpArrow">
            <a:avLst>
              <a:gd name="adj1" fmla="val 61553"/>
              <a:gd name="adj2" fmla="val 123106"/>
              <a:gd name="adj3" fmla="val 33333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2603" name="AutoShape 27"/>
          <p:cNvSpPr>
            <a:spLocks noChangeArrowheads="1"/>
          </p:cNvSpPr>
          <p:nvPr/>
        </p:nvSpPr>
        <p:spPr bwMode="auto">
          <a:xfrm rot="-7959133">
            <a:off x="488156" y="3501232"/>
            <a:ext cx="4132263" cy="4445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2604" name="Text Box 28"/>
          <p:cNvSpPr txBox="1">
            <a:spLocks noChangeArrowheads="1"/>
          </p:cNvSpPr>
          <p:nvPr/>
        </p:nvSpPr>
        <p:spPr bwMode="auto">
          <a:xfrm>
            <a:off x="1876425" y="5372100"/>
            <a:ext cx="3879850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 b="1">
                <a:solidFill>
                  <a:srgbClr val="C00000"/>
                </a:solidFill>
              </a:rPr>
              <a:t>Luft</a:t>
            </a:r>
            <a:r>
              <a:rPr lang="de-DE" sz="2000" b="1"/>
              <a:t>dichtung verhindert warme Luftströmung von innen </a:t>
            </a:r>
            <a:r>
              <a:rPr lang="de-DE" sz="2000" b="1">
                <a:solidFill>
                  <a:srgbClr val="C00000"/>
                </a:solidFill>
              </a:rPr>
              <a:t>durch</a:t>
            </a:r>
            <a:r>
              <a:rPr lang="de-DE" sz="2000" b="1"/>
              <a:t> die Konstruktion</a:t>
            </a:r>
          </a:p>
        </p:txBody>
      </p:sp>
      <p:sp>
        <p:nvSpPr>
          <p:cNvPr id="152605" name="Text Box 29"/>
          <p:cNvSpPr txBox="1">
            <a:spLocks noChangeArrowheads="1"/>
          </p:cNvSpPr>
          <p:nvPr/>
        </p:nvSpPr>
        <p:spPr bwMode="auto">
          <a:xfrm>
            <a:off x="2884488" y="1320800"/>
            <a:ext cx="3879850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 b="1">
                <a:solidFill>
                  <a:srgbClr val="C00000"/>
                </a:solidFill>
              </a:rPr>
              <a:t>Wind</a:t>
            </a:r>
            <a:r>
              <a:rPr lang="de-DE" sz="2000" b="1"/>
              <a:t>dichtung verhindert kalte Luftströmung von außen </a:t>
            </a:r>
            <a:r>
              <a:rPr lang="de-DE" sz="2000" b="1">
                <a:solidFill>
                  <a:srgbClr val="C00000"/>
                </a:solidFill>
              </a:rPr>
              <a:t>in </a:t>
            </a:r>
            <a:r>
              <a:rPr lang="de-DE" sz="2000" b="1"/>
              <a:t>die Konstruktion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6888" y="327025"/>
            <a:ext cx="8283575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WASSERDAMPFSTROM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durch Fugen und Ritze im Dach</a:t>
            </a:r>
          </a:p>
        </p:txBody>
      </p:sp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582738"/>
            <a:ext cx="720407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"/>
          <a:stretch>
            <a:fillRect/>
          </a:stretch>
        </p:blipFill>
        <p:spPr bwMode="auto">
          <a:xfrm>
            <a:off x="4918075" y="1430338"/>
            <a:ext cx="3625850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4627" name="Group 3"/>
          <p:cNvGrpSpPr>
            <a:grpSpLocks/>
          </p:cNvGrpSpPr>
          <p:nvPr/>
        </p:nvGrpSpPr>
        <p:grpSpPr bwMode="auto">
          <a:xfrm>
            <a:off x="690563" y="1427163"/>
            <a:ext cx="3948112" cy="4795837"/>
            <a:chOff x="0" y="346"/>
            <a:chExt cx="2682" cy="3628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6"/>
              <a:ext cx="2682" cy="3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4630" name="Line 5"/>
            <p:cNvSpPr>
              <a:spLocks noChangeShapeType="1"/>
            </p:cNvSpPr>
            <p:nvPr/>
          </p:nvSpPr>
          <p:spPr bwMode="auto">
            <a:xfrm flipH="1" flipV="1">
              <a:off x="1604" y="2585"/>
              <a:ext cx="482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4631" name="Line 6"/>
            <p:cNvSpPr>
              <a:spLocks noChangeShapeType="1"/>
            </p:cNvSpPr>
            <p:nvPr/>
          </p:nvSpPr>
          <p:spPr bwMode="auto">
            <a:xfrm flipV="1">
              <a:off x="414" y="1564"/>
              <a:ext cx="0" cy="511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4632" name="Line 7"/>
            <p:cNvSpPr>
              <a:spLocks noChangeShapeType="1"/>
            </p:cNvSpPr>
            <p:nvPr/>
          </p:nvSpPr>
          <p:spPr bwMode="auto">
            <a:xfrm flipV="1">
              <a:off x="527" y="1677"/>
              <a:ext cx="0" cy="511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4633" name="Line 8"/>
            <p:cNvSpPr>
              <a:spLocks noChangeShapeType="1"/>
            </p:cNvSpPr>
            <p:nvPr/>
          </p:nvSpPr>
          <p:spPr bwMode="auto">
            <a:xfrm flipH="1" flipV="1">
              <a:off x="1717" y="2698"/>
              <a:ext cx="482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4629" name="Text Box 9"/>
          <p:cNvSpPr txBox="1">
            <a:spLocks noChangeArrowheads="1"/>
          </p:cNvSpPr>
          <p:nvPr/>
        </p:nvSpPr>
        <p:spPr bwMode="auto">
          <a:xfrm>
            <a:off x="539750" y="266700"/>
            <a:ext cx="49672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4" charset="-128"/>
              </a:rPr>
              <a:t>ORTGANG: </a:t>
            </a:r>
          </a:p>
          <a:p>
            <a:pPr algn="l" eaLnBrk="1" hangingPunct="1">
              <a:defRPr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4" charset="-128"/>
              </a:rPr>
              <a:t>Zugluft in einer Dachwohnung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393700"/>
            <a:ext cx="8286750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UNDICHTHEIT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am Anschluss Dach-Außenwand</a:t>
            </a:r>
          </a:p>
        </p:txBody>
      </p:sp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1358900"/>
            <a:ext cx="2892425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5488" y="266700"/>
            <a:ext cx="8285162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VORPROGRAMMIERTER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FEUCHTESCHADEN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1423988"/>
            <a:ext cx="7294562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5163" y="539750"/>
            <a:ext cx="8285162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PLANUNGSFEHLER</a:t>
            </a:r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577975"/>
            <a:ext cx="7350125" cy="44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14325"/>
            <a:ext cx="8285163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Werkseitig eingebauter Folienkragen für Dachflächenfenster </a:t>
            </a:r>
          </a:p>
        </p:txBody>
      </p:sp>
      <p:sp>
        <p:nvSpPr>
          <p:cNvPr id="158724" name="Text Box 3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587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587500"/>
            <a:ext cx="6246813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355600"/>
            <a:ext cx="8285163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LUFTDICHTER FENSTEREINBAU</a:t>
            </a:r>
          </a:p>
        </p:txBody>
      </p:sp>
      <p:pic>
        <p:nvPicPr>
          <p:cNvPr id="159747" name="Picture 3" descr="P1010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292225"/>
            <a:ext cx="6049962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B1CEC9-9EF4-41AF-8A99-8A0DADFC6698}" type="slidenum">
              <a:rPr lang="de-DE" sz="1400" smtClean="0"/>
              <a:pPr eaLnBrk="1" hangingPunct="1"/>
              <a:t>14</a:t>
            </a:fld>
            <a:endParaRPr lang="de-DE" sz="1400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Bauforum Rheinland-Pfalz, www.bauforum.rlp.de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101600" y="368300"/>
            <a:ext cx="84709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 IN KAISERSLAUTERN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933575"/>
            <a:ext cx="5275262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4538" y="492125"/>
            <a:ext cx="8285162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LUFTDICHTER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FENSTEREINBAU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0771" name="Picture 3" descr="P1010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1473200"/>
            <a:ext cx="5907087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6275" y="361950"/>
            <a:ext cx="9432925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PE-Folie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br>
              <a:rPr lang="de-DE" sz="2800" dirty="0" smtClean="0">
                <a:solidFill>
                  <a:srgbClr val="0000FF"/>
                </a:solidFill>
              </a:rPr>
            </a:b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uftdicht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verklebte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Fläche</a:t>
            </a:r>
            <a:endParaRPr lang="de-DE" sz="2800" dirty="0" smtClean="0">
              <a:solidFill>
                <a:srgbClr val="0000FF"/>
              </a:solidFill>
            </a:endParaRPr>
          </a:p>
        </p:txBody>
      </p:sp>
      <p:sp>
        <p:nvSpPr>
          <p:cNvPr id="161796" name="Text Box 3"/>
          <p:cNvSpPr txBox="1">
            <a:spLocks noChangeArrowheads="1"/>
          </p:cNvSpPr>
          <p:nvPr/>
        </p:nvSpPr>
        <p:spPr bwMode="auto">
          <a:xfrm>
            <a:off x="422275" y="6273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6179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571625"/>
            <a:ext cx="5661025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0850" y="977900"/>
            <a:ext cx="8285163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Luftdicht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verklebte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Fläche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mit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br>
              <a:rPr lang="de-DE" sz="2800" dirty="0" smtClean="0">
                <a:solidFill>
                  <a:srgbClr val="0000FF"/>
                </a:solidFill>
              </a:rPr>
            </a:b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Kraftpapier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und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Latexkleber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62819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BA52A6B-C736-43FD-90B7-8C131DC29E5A}" type="slidenum">
              <a:rPr lang="de-DE" sz="1400" smtClean="0"/>
              <a:pPr eaLnBrk="1" hangingPunct="1"/>
              <a:t>142</a:t>
            </a:fld>
            <a:endParaRPr lang="de-DE" sz="1400" smtClean="0"/>
          </a:p>
        </p:txBody>
      </p:sp>
      <p:sp>
        <p:nvSpPr>
          <p:cNvPr id="162820" name="Text Box 3"/>
          <p:cNvSpPr txBox="1">
            <a:spLocks noChangeArrowheads="1"/>
          </p:cNvSpPr>
          <p:nvPr/>
        </p:nvSpPr>
        <p:spPr bwMode="auto">
          <a:xfrm>
            <a:off x="398463" y="6388100"/>
            <a:ext cx="5697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6282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1752600"/>
            <a:ext cx="6292850" cy="46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4162425" y="868363"/>
            <a:ext cx="4075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163844" name="Text Box 3"/>
          <p:cNvSpPr txBox="1">
            <a:spLocks noChangeArrowheads="1"/>
          </p:cNvSpPr>
          <p:nvPr/>
        </p:nvSpPr>
        <p:spPr bwMode="auto">
          <a:xfrm>
            <a:off x="712788" y="427038"/>
            <a:ext cx="43942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 BESSER NICHT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828800" y="995363"/>
            <a:ext cx="184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873125" y="1924050"/>
            <a:ext cx="4075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828675" y="1749425"/>
            <a:ext cx="3013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/>
          </a:p>
        </p:txBody>
      </p:sp>
      <p:pic>
        <p:nvPicPr>
          <p:cNvPr id="163847" name="Picture 7" descr="Dachdämmung Weid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1387475"/>
            <a:ext cx="5942012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4162425" y="868363"/>
            <a:ext cx="4075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1828800" y="995363"/>
            <a:ext cx="184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64868" name="Text Box 5"/>
          <p:cNvSpPr txBox="1">
            <a:spLocks noChangeArrowheads="1"/>
          </p:cNvSpPr>
          <p:nvPr/>
        </p:nvSpPr>
        <p:spPr bwMode="auto">
          <a:xfrm>
            <a:off x="873125" y="1924050"/>
            <a:ext cx="4075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164869" name="Text Box 6"/>
          <p:cNvSpPr txBox="1">
            <a:spLocks noChangeArrowheads="1"/>
          </p:cNvSpPr>
          <p:nvPr/>
        </p:nvSpPr>
        <p:spPr bwMode="auto">
          <a:xfrm>
            <a:off x="828675" y="1749425"/>
            <a:ext cx="3013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/>
          </a:p>
        </p:txBody>
      </p:sp>
      <p:pic>
        <p:nvPicPr>
          <p:cNvPr id="164870" name="Picture 7" descr="Dachdämmung Wei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995363"/>
            <a:ext cx="6199188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688975" y="242888"/>
            <a:ext cx="34734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 BESSER NICHT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3750" y="450850"/>
            <a:ext cx="7737475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PLANUNGSOPTIMIERUNG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Grundlagen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914400" y="1841500"/>
            <a:ext cx="7173913" cy="441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buFontTx/>
              <a:buNone/>
              <a:defRPr/>
            </a:pPr>
            <a:r>
              <a:rPr lang="de-DE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Luftdichtheitskonzept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Markierung der luftdichten Ebene im Gebäudeschnitt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Angaben zur Lage, zu den flächen- und fugendichtenden Materialien und zu den Verbindungsmitteln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Ausführungsplan mit Hinweisen zu den Montagetechniken und der Bauabfolge für die einzelnen Gewerke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Blower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Door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-Messung:  Zielwert n</a:t>
            </a:r>
            <a:r>
              <a:rPr lang="de-DE" sz="2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&lt; 1 h</a:t>
            </a:r>
            <a:r>
              <a:rPr lang="de-DE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6914" name="Object 2"/>
          <p:cNvGraphicFramePr>
            <a:graphicFrameLocks noChangeAspect="1"/>
          </p:cNvGraphicFramePr>
          <p:nvPr/>
        </p:nvGraphicFramePr>
        <p:xfrm>
          <a:off x="466725" y="501650"/>
          <a:ext cx="4302125" cy="576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0" name="Dokument" r:id="rId3" imgW="5760720" imgH="7132320" progId="Word.Document.8">
                  <p:embed/>
                </p:oleObj>
              </mc:Choice>
              <mc:Fallback>
                <p:oleObj name="Dokument" r:id="rId3" imgW="5760720" imgH="713232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501650"/>
                        <a:ext cx="4302125" cy="576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16" name="Text Box 3"/>
          <p:cNvSpPr txBox="1">
            <a:spLocks noChangeArrowheads="1"/>
          </p:cNvSpPr>
          <p:nvPr/>
        </p:nvSpPr>
        <p:spPr bwMode="auto">
          <a:xfrm>
            <a:off x="4916488" y="1724025"/>
            <a:ext cx="4017962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rgbClr val="C00000"/>
                </a:solidFill>
              </a:rPr>
              <a:t>Luftdichtheitskonzept</a:t>
            </a:r>
          </a:p>
          <a:p>
            <a:pPr marL="457200" indent="-457200"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Identifikation aller kritischen Stellen im Gebäudeschnitt mit Lösungsvorschlägen in Tabellenform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7013" y="360363"/>
            <a:ext cx="5068887" cy="522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NACHWEIS LUFTDICHTHEIT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6238"/>
            <a:ext cx="7696200" cy="506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609600"/>
            <a:ext cx="7737475" cy="647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TYPISCHE PROBLEMPUNKTE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996950" y="1397000"/>
            <a:ext cx="7350125" cy="46863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dirty="0" smtClean="0">
                <a:latin typeface="Ariarl"/>
              </a:rPr>
              <a:t>Alle Durchdringungen von Außen bzw. unbeheizten Räumen zu beheizten Räumen wie</a:t>
            </a:r>
          </a:p>
          <a:p>
            <a:pPr marL="0" indent="0" eaLnBrk="1" hangingPunct="1">
              <a:lnSpc>
                <a:spcPct val="90000"/>
              </a:lnSpc>
              <a:buClr>
                <a:srgbClr val="C00000"/>
              </a:buClr>
              <a:buFont typeface="Arial" pitchFamily="34" charset="0"/>
              <a:buNone/>
              <a:defRPr/>
            </a:pPr>
            <a:endParaRPr lang="de-DE" sz="2400" dirty="0" smtClean="0">
              <a:latin typeface="Ariarl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b="1" dirty="0" smtClean="0">
                <a:latin typeface="Ariarl"/>
              </a:rPr>
              <a:t>Heizungs- und Wasserrohre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b="1" dirty="0" smtClean="0">
                <a:latin typeface="Ariarl"/>
              </a:rPr>
              <a:t>Zu- und Abluftrohre der Lüftungsanlage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b="1" dirty="0" smtClean="0">
                <a:latin typeface="Ariarl"/>
              </a:rPr>
              <a:t>Schornstein, Antennenmast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b="1" dirty="0" smtClean="0">
                <a:latin typeface="Ariarl"/>
              </a:rPr>
              <a:t>Solaranlage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b="1" dirty="0" smtClean="0">
                <a:latin typeface="Ariarl"/>
              </a:rPr>
              <a:t>Installationsschächte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b="1" dirty="0" smtClean="0">
                <a:latin typeface="Ariarl"/>
              </a:rPr>
              <a:t>Kanalentlüftungsrohre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None/>
              <a:defRPr/>
            </a:pPr>
            <a:endParaRPr lang="de-DE" b="1" dirty="0" smtClean="0">
              <a:latin typeface="Ariarl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Einbauspülkästen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Steckdosen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Rollladenkästen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sz="2400" dirty="0" smtClean="0"/>
          </a:p>
        </p:txBody>
      </p:sp>
      <p:sp>
        <p:nvSpPr>
          <p:cNvPr id="168965" name="Text Box 4"/>
          <p:cNvSpPr txBox="1">
            <a:spLocks noChangeArrowheads="1"/>
          </p:cNvSpPr>
          <p:nvPr/>
        </p:nvSpPr>
        <p:spPr bwMode="auto">
          <a:xfrm>
            <a:off x="785813" y="6096000"/>
            <a:ext cx="2309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/>
              <a:t>Quelle, hessenEnergie Wiesbaden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996950" y="1397000"/>
            <a:ext cx="7350125" cy="46863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Rollladengurtdurchführungen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Deckenstrahlereinlassungen</a:t>
            </a:r>
            <a:endParaRPr lang="de-DE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Lichtauslässe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Kamin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Aufhängungen der Heizung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Übergänge von Fenster und Fensterbank zur Wand oder zum Dach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Fußboden – Wand – Anschluss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Anbringung von Dampfsperren /-bremsen an Mauerwerk bzw. Holzkonstruktion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§"/>
              <a:defRPr/>
            </a:pPr>
            <a:endParaRPr lang="de-DE" b="1" dirty="0" smtClean="0"/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§"/>
              <a:defRPr/>
            </a:pPr>
            <a:endParaRPr lang="de-DE" sz="2800" b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de-DE" sz="2400" dirty="0" smtClean="0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85813" y="6096000"/>
            <a:ext cx="2309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/>
              <a:t>Quelle, hessenEnergie Wiesbaden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5813" y="457200"/>
            <a:ext cx="77374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TYPISCHE PROBLEMPUNKTE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88938" y="447675"/>
            <a:ext cx="7737475" cy="990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ENDENERGIEVERBRAUCH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</a:b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PRIVATER HAUSHALTE</a:t>
            </a: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sz="half" idx="1"/>
          </p:nvPr>
        </p:nvSpPr>
        <p:spPr bwMode="auto">
          <a:xfrm>
            <a:off x="414338" y="2006600"/>
            <a:ext cx="3798887" cy="449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Einschließlich Verkehr</a:t>
            </a:r>
          </a:p>
          <a:p>
            <a:pPr eaLnBrk="1" hangingPunct="1">
              <a:buFont typeface="Arial" charset="0"/>
              <a:buChar char="•"/>
              <a:defRPr/>
            </a:pPr>
            <a:endParaRPr lang="de-DE" sz="1800" b="1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de-DE" sz="1800" dirty="0" smtClean="0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sz="half" idx="2"/>
          </p:nvPr>
        </p:nvSpPr>
        <p:spPr bwMode="auto">
          <a:xfrm>
            <a:off x="5008563" y="1619250"/>
            <a:ext cx="3798887" cy="48117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de-DE" sz="1800" b="1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Ohne Verkehr</a:t>
            </a:r>
          </a:p>
        </p:txBody>
      </p:sp>
      <p:graphicFrame>
        <p:nvGraphicFramePr>
          <p:cNvPr id="27653" name="Diagramm 7"/>
          <p:cNvGraphicFramePr>
            <a:graphicFrameLocks/>
          </p:cNvGraphicFramePr>
          <p:nvPr/>
        </p:nvGraphicFramePr>
        <p:xfrm>
          <a:off x="628650" y="2746375"/>
          <a:ext cx="3844925" cy="281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" r:id="rId5" imgW="5547841" imgH="4005419" progId="Excel.Chart.8">
                  <p:embed/>
                </p:oleObj>
              </mc:Choice>
              <mc:Fallback>
                <p:oleObj r:id="rId5" imgW="5547841" imgH="4005419" progId="Excel.Chart.8">
                  <p:embed/>
                  <p:pic>
                    <p:nvPicPr>
                      <p:cNvPr id="0" name="Diagramm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2746375"/>
                        <a:ext cx="3844925" cy="281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Diagramm 7"/>
          <p:cNvGraphicFramePr>
            <a:graphicFrameLocks/>
          </p:cNvGraphicFramePr>
          <p:nvPr/>
        </p:nvGraphicFramePr>
        <p:xfrm>
          <a:off x="4359275" y="2638425"/>
          <a:ext cx="5035550" cy="307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2" r:id="rId8" imgW="5035732" imgH="3066554" progId="Excel.Chart.8">
                  <p:embed/>
                </p:oleObj>
              </mc:Choice>
              <mc:Fallback>
                <p:oleObj r:id="rId8" imgW="5035732" imgH="3066554" progId="Excel.Chart.8">
                  <p:embed/>
                  <p:pic>
                    <p:nvPicPr>
                      <p:cNvPr id="0" name="Diagramm 7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9275" y="2638425"/>
                        <a:ext cx="5035550" cy="307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996950" y="1397000"/>
            <a:ext cx="7350125" cy="4521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Anschlussbereich der einzelnen </a:t>
            </a:r>
            <a:r>
              <a:rPr lang="de-DE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Dampfsperrenbahnen</a:t>
            </a:r>
            <a:endParaRPr lang="de-DE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endParaRPr lang="de-DE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Anschluss Innen/Außenwand bei Holzkonstruktionen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Fehlende Dichtungen an Spitzbodenluke, Abseiten- und Kellertüren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  <a:defRPr/>
            </a:pPr>
            <a:endParaRPr lang="de-DE" b="1" dirty="0" smtClean="0"/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sz="1800" b="1" dirty="0" smtClean="0"/>
              <a:t>(siehe auch „</a:t>
            </a:r>
            <a:r>
              <a:rPr lang="de-DE" sz="1800" b="1" dirty="0" err="1" smtClean="0"/>
              <a:t>Blower</a:t>
            </a:r>
            <a:r>
              <a:rPr lang="de-DE" sz="1800" b="1" dirty="0" smtClean="0"/>
              <a:t>-</a:t>
            </a:r>
            <a:r>
              <a:rPr lang="de-DE" sz="1800" b="1" dirty="0" err="1" smtClean="0"/>
              <a:t>Door</a:t>
            </a:r>
            <a:r>
              <a:rPr lang="de-DE" sz="1800" b="1" dirty="0" smtClean="0"/>
              <a:t>-Messung“, Leitfaden für Bauherren und Planer auf  www.hessenenergie.de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endParaRPr lang="de-DE" b="1" dirty="0" smtClean="0"/>
          </a:p>
          <a:p>
            <a:pPr eaLnBrk="1" hangingPunct="1">
              <a:defRPr/>
            </a:pPr>
            <a:endParaRPr lang="de-DE" sz="2400" dirty="0" smtClean="0"/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85813" y="6096000"/>
            <a:ext cx="2309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/>
              <a:t>Quelle, hessenEnergie Wiesbaden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85813" y="609600"/>
            <a:ext cx="77374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TYPISCHE PROBLEMPUNKTE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Line 2"/>
          <p:cNvSpPr>
            <a:spLocks noChangeShapeType="1"/>
          </p:cNvSpPr>
          <p:nvPr/>
        </p:nvSpPr>
        <p:spPr bwMode="auto">
          <a:xfrm flipV="1">
            <a:off x="6070600" y="3708400"/>
            <a:ext cx="0" cy="59055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59" name="Rectangle 3" descr="Konturierte Raute"/>
          <p:cNvSpPr>
            <a:spLocks noChangeArrowheads="1"/>
          </p:cNvSpPr>
          <p:nvPr/>
        </p:nvSpPr>
        <p:spPr bwMode="auto">
          <a:xfrm rot="-5400000">
            <a:off x="3638550" y="1743075"/>
            <a:ext cx="1366838" cy="2840038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3060" name="Rectangle 4" descr="Konturierte Raute"/>
          <p:cNvSpPr>
            <a:spLocks noChangeArrowheads="1"/>
          </p:cNvSpPr>
          <p:nvPr/>
        </p:nvSpPr>
        <p:spPr bwMode="auto">
          <a:xfrm rot="5400000">
            <a:off x="6058694" y="2772569"/>
            <a:ext cx="1366837" cy="7842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3061" name="Rectangle 5" descr="Horizontal dunkel"/>
          <p:cNvSpPr>
            <a:spLocks noChangeArrowheads="1"/>
          </p:cNvSpPr>
          <p:nvPr/>
        </p:nvSpPr>
        <p:spPr bwMode="auto">
          <a:xfrm rot="5400000">
            <a:off x="4577556" y="-83343"/>
            <a:ext cx="130175" cy="4983162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3062" name="Rectangle 6" descr="90%"/>
          <p:cNvSpPr>
            <a:spLocks noChangeArrowheads="1"/>
          </p:cNvSpPr>
          <p:nvPr/>
        </p:nvSpPr>
        <p:spPr bwMode="auto">
          <a:xfrm rot="5400000">
            <a:off x="4191000" y="1809750"/>
            <a:ext cx="85725" cy="4168775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 rot="5400000">
            <a:off x="1916113" y="2865438"/>
            <a:ext cx="1366837" cy="5984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3064" name="Rectangle 8" descr="Konturierte Raute"/>
          <p:cNvSpPr>
            <a:spLocks noChangeArrowheads="1"/>
          </p:cNvSpPr>
          <p:nvPr/>
        </p:nvSpPr>
        <p:spPr bwMode="auto">
          <a:xfrm rot="5400000">
            <a:off x="1542257" y="3090069"/>
            <a:ext cx="1366837" cy="1492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3065" name="Line 9"/>
          <p:cNvSpPr>
            <a:spLocks noChangeShapeType="1"/>
          </p:cNvSpPr>
          <p:nvPr/>
        </p:nvSpPr>
        <p:spPr bwMode="auto">
          <a:xfrm>
            <a:off x="2300288" y="24828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66" name="Line 10"/>
          <p:cNvSpPr>
            <a:spLocks noChangeShapeType="1"/>
          </p:cNvSpPr>
          <p:nvPr/>
        </p:nvSpPr>
        <p:spPr bwMode="auto">
          <a:xfrm flipH="1">
            <a:off x="2300288" y="24828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67" name="Rectangle 11"/>
          <p:cNvSpPr>
            <a:spLocks noChangeArrowheads="1"/>
          </p:cNvSpPr>
          <p:nvPr/>
        </p:nvSpPr>
        <p:spPr bwMode="auto">
          <a:xfrm rot="5400000">
            <a:off x="5362575" y="2865438"/>
            <a:ext cx="1366837" cy="598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3068" name="Line 12"/>
          <p:cNvSpPr>
            <a:spLocks noChangeShapeType="1"/>
          </p:cNvSpPr>
          <p:nvPr/>
        </p:nvSpPr>
        <p:spPr bwMode="auto">
          <a:xfrm>
            <a:off x="5746750" y="2482850"/>
            <a:ext cx="598488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69" name="Line 13"/>
          <p:cNvSpPr>
            <a:spLocks noChangeShapeType="1"/>
          </p:cNvSpPr>
          <p:nvPr/>
        </p:nvSpPr>
        <p:spPr bwMode="auto">
          <a:xfrm flipH="1">
            <a:off x="5746750" y="2482850"/>
            <a:ext cx="598488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70" name="Rectangle 14" descr="90%"/>
          <p:cNvSpPr>
            <a:spLocks noChangeArrowheads="1"/>
          </p:cNvSpPr>
          <p:nvPr/>
        </p:nvSpPr>
        <p:spPr bwMode="auto">
          <a:xfrm rot="5400000">
            <a:off x="6751637" y="3551238"/>
            <a:ext cx="85725" cy="69215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71" name="Rectangle 15" descr="90%"/>
          <p:cNvSpPr>
            <a:spLocks noChangeArrowheads="1"/>
          </p:cNvSpPr>
          <p:nvPr/>
        </p:nvSpPr>
        <p:spPr bwMode="auto">
          <a:xfrm rot="5400000">
            <a:off x="6051550" y="3811588"/>
            <a:ext cx="85725" cy="50800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173072" name="AutoShape 16"/>
          <p:cNvCxnSpPr>
            <a:cxnSpLocks noChangeShapeType="1"/>
          </p:cNvCxnSpPr>
          <p:nvPr/>
        </p:nvCxnSpPr>
        <p:spPr bwMode="auto">
          <a:xfrm flipV="1">
            <a:off x="6340475" y="3887788"/>
            <a:ext cx="115888" cy="173037"/>
          </a:xfrm>
          <a:prstGeom prst="curvedConnector3">
            <a:avLst>
              <a:gd name="adj1" fmla="val 50634"/>
            </a:avLst>
          </a:prstGeom>
          <a:noFill/>
          <a:ln w="84455">
            <a:pattFill prst="pct90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3074" name="Text Box 17"/>
          <p:cNvSpPr txBox="1">
            <a:spLocks noChangeArrowheads="1"/>
          </p:cNvSpPr>
          <p:nvPr/>
        </p:nvSpPr>
        <p:spPr bwMode="auto">
          <a:xfrm>
            <a:off x="623888" y="4073525"/>
            <a:ext cx="3165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Luftdichtheitsbahn (Folie oder armierte </a:t>
            </a: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Baupappe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73075" name="Text Box 18"/>
          <p:cNvSpPr txBox="1">
            <a:spLocks noChangeArrowheads="1"/>
          </p:cNvSpPr>
          <p:nvPr/>
        </p:nvSpPr>
        <p:spPr bwMode="auto">
          <a:xfrm>
            <a:off x="2528888" y="4921250"/>
            <a:ext cx="23685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Doppelseitiges Klebeband oder Klebemasse</a:t>
            </a:r>
          </a:p>
        </p:txBody>
      </p:sp>
      <p:sp>
        <p:nvSpPr>
          <p:cNvPr id="2" name="Line 19"/>
          <p:cNvSpPr>
            <a:spLocks noChangeShapeType="1"/>
          </p:cNvSpPr>
          <p:nvPr/>
        </p:nvSpPr>
        <p:spPr bwMode="auto">
          <a:xfrm flipV="1">
            <a:off x="3259138" y="3949700"/>
            <a:ext cx="1052512" cy="615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76" name="Line 20"/>
          <p:cNvSpPr>
            <a:spLocks noChangeShapeType="1"/>
          </p:cNvSpPr>
          <p:nvPr/>
        </p:nvSpPr>
        <p:spPr bwMode="auto">
          <a:xfrm flipV="1">
            <a:off x="4467225" y="3975100"/>
            <a:ext cx="1362075" cy="1139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78" name="Text Box 21"/>
          <p:cNvSpPr txBox="1">
            <a:spLocks noChangeArrowheads="1"/>
          </p:cNvSpPr>
          <p:nvPr/>
        </p:nvSpPr>
        <p:spPr bwMode="auto">
          <a:xfrm>
            <a:off x="1641475" y="1104900"/>
            <a:ext cx="6083300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 im Dach</a:t>
            </a:r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5899150" y="4137025"/>
            <a:ext cx="346075" cy="139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3079" name="Line 23"/>
          <p:cNvSpPr>
            <a:spLocks noChangeShapeType="1"/>
          </p:cNvSpPr>
          <p:nvPr/>
        </p:nvSpPr>
        <p:spPr bwMode="auto">
          <a:xfrm flipV="1">
            <a:off x="5899150" y="4137025"/>
            <a:ext cx="34607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80" name="Line 24"/>
          <p:cNvSpPr>
            <a:spLocks noChangeShapeType="1"/>
          </p:cNvSpPr>
          <p:nvPr/>
        </p:nvSpPr>
        <p:spPr bwMode="auto">
          <a:xfrm>
            <a:off x="5899150" y="4137025"/>
            <a:ext cx="34607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82" name="Text Box 25"/>
          <p:cNvSpPr txBox="1">
            <a:spLocks noChangeArrowheads="1"/>
          </p:cNvSpPr>
          <p:nvPr/>
        </p:nvSpPr>
        <p:spPr bwMode="auto">
          <a:xfrm>
            <a:off x="5229225" y="4797425"/>
            <a:ext cx="2366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Anpresslatte</a:t>
            </a:r>
            <a:r>
              <a:rPr lang="de-DE" sz="1600" b="1" dirty="0" smtClean="0"/>
              <a:t> </a:t>
            </a:r>
          </a:p>
        </p:txBody>
      </p:sp>
      <p:sp>
        <p:nvSpPr>
          <p:cNvPr id="4" name="Line 26"/>
          <p:cNvSpPr>
            <a:spLocks noChangeShapeType="1"/>
          </p:cNvSpPr>
          <p:nvPr/>
        </p:nvSpPr>
        <p:spPr bwMode="auto">
          <a:xfrm flipH="1" flipV="1">
            <a:off x="6096000" y="4302125"/>
            <a:ext cx="239713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3083" name="AutoShape 27"/>
          <p:cNvSpPr>
            <a:spLocks noChangeArrowheads="1"/>
          </p:cNvSpPr>
          <p:nvPr/>
        </p:nvSpPr>
        <p:spPr bwMode="auto">
          <a:xfrm>
            <a:off x="5945188" y="3949700"/>
            <a:ext cx="241300" cy="5397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3084" name="Text Box 28"/>
          <p:cNvSpPr txBox="1">
            <a:spLocks noChangeArrowheads="1"/>
          </p:cNvSpPr>
          <p:nvPr/>
        </p:nvSpPr>
        <p:spPr bwMode="auto">
          <a:xfrm>
            <a:off x="1800225" y="5764213"/>
            <a:ext cx="6084888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b="1">
                <a:solidFill>
                  <a:srgbClr val="C00000"/>
                </a:solidFill>
              </a:rPr>
              <a:t>langfristig sicherste Variante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 descr="Konturierte Raute"/>
          <p:cNvSpPr>
            <a:spLocks noChangeArrowheads="1"/>
          </p:cNvSpPr>
          <p:nvPr/>
        </p:nvSpPr>
        <p:spPr bwMode="auto">
          <a:xfrm rot="-5400000">
            <a:off x="3638550" y="1743075"/>
            <a:ext cx="1366838" cy="2840038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083" name="Rectangle 3" descr="Konturierte Raute"/>
          <p:cNvSpPr>
            <a:spLocks noChangeArrowheads="1"/>
          </p:cNvSpPr>
          <p:nvPr/>
        </p:nvSpPr>
        <p:spPr bwMode="auto">
          <a:xfrm rot="5400000">
            <a:off x="6058694" y="2772569"/>
            <a:ext cx="1366837" cy="7842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084" name="Rectangle 4" descr="Horizontal dunkel"/>
          <p:cNvSpPr>
            <a:spLocks noChangeArrowheads="1"/>
          </p:cNvSpPr>
          <p:nvPr/>
        </p:nvSpPr>
        <p:spPr bwMode="auto">
          <a:xfrm rot="5400000">
            <a:off x="4577556" y="-83343"/>
            <a:ext cx="130175" cy="4983162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4085" name="Rectangle 5" descr="90%"/>
          <p:cNvSpPr>
            <a:spLocks noChangeArrowheads="1"/>
          </p:cNvSpPr>
          <p:nvPr/>
        </p:nvSpPr>
        <p:spPr bwMode="auto">
          <a:xfrm rot="5400000">
            <a:off x="4191000" y="1809750"/>
            <a:ext cx="85725" cy="4168775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 rot="5400000">
            <a:off x="1916113" y="2865438"/>
            <a:ext cx="1366837" cy="5984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087" name="Rectangle 7" descr="Konturierte Raute"/>
          <p:cNvSpPr>
            <a:spLocks noChangeArrowheads="1"/>
          </p:cNvSpPr>
          <p:nvPr/>
        </p:nvSpPr>
        <p:spPr bwMode="auto">
          <a:xfrm rot="5400000">
            <a:off x="1542257" y="3090069"/>
            <a:ext cx="1366837" cy="1492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088" name="Line 8"/>
          <p:cNvSpPr>
            <a:spLocks noChangeShapeType="1"/>
          </p:cNvSpPr>
          <p:nvPr/>
        </p:nvSpPr>
        <p:spPr bwMode="auto">
          <a:xfrm>
            <a:off x="2300288" y="24828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089" name="Line 9"/>
          <p:cNvSpPr>
            <a:spLocks noChangeShapeType="1"/>
          </p:cNvSpPr>
          <p:nvPr/>
        </p:nvSpPr>
        <p:spPr bwMode="auto">
          <a:xfrm flipH="1">
            <a:off x="2300288" y="24828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 rot="5400000">
            <a:off x="5362575" y="2865438"/>
            <a:ext cx="1366837" cy="5984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5746750" y="2482850"/>
            <a:ext cx="598488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092" name="Line 12"/>
          <p:cNvSpPr>
            <a:spLocks noChangeShapeType="1"/>
          </p:cNvSpPr>
          <p:nvPr/>
        </p:nvSpPr>
        <p:spPr bwMode="auto">
          <a:xfrm flipH="1">
            <a:off x="5746750" y="2482850"/>
            <a:ext cx="598488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093" name="Rectangle 13" descr="90%"/>
          <p:cNvSpPr>
            <a:spLocks noChangeArrowheads="1"/>
          </p:cNvSpPr>
          <p:nvPr/>
        </p:nvSpPr>
        <p:spPr bwMode="auto">
          <a:xfrm rot="5400000">
            <a:off x="6751637" y="3551238"/>
            <a:ext cx="85725" cy="69215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094" name="Rectangle 14" descr="90%"/>
          <p:cNvSpPr>
            <a:spLocks noChangeArrowheads="1"/>
          </p:cNvSpPr>
          <p:nvPr/>
        </p:nvSpPr>
        <p:spPr bwMode="auto">
          <a:xfrm rot="5400000">
            <a:off x="6051550" y="3811588"/>
            <a:ext cx="85725" cy="50800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174095" name="AutoShape 15"/>
          <p:cNvCxnSpPr>
            <a:cxnSpLocks noChangeShapeType="1"/>
          </p:cNvCxnSpPr>
          <p:nvPr/>
        </p:nvCxnSpPr>
        <p:spPr bwMode="auto">
          <a:xfrm flipV="1">
            <a:off x="6340475" y="3887788"/>
            <a:ext cx="115888" cy="173037"/>
          </a:xfrm>
          <a:prstGeom prst="curvedConnector3">
            <a:avLst>
              <a:gd name="adj1" fmla="val 50634"/>
            </a:avLst>
          </a:prstGeom>
          <a:noFill/>
          <a:ln w="84455">
            <a:pattFill prst="pct90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097" name="Text Box 16"/>
          <p:cNvSpPr txBox="1">
            <a:spLocks noChangeArrowheads="1"/>
          </p:cNvSpPr>
          <p:nvPr/>
        </p:nvSpPr>
        <p:spPr bwMode="auto">
          <a:xfrm>
            <a:off x="5240338" y="4845050"/>
            <a:ext cx="3165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Luftdichtheitsbahn (Folie oder armierte </a:t>
            </a: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Baupappe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74098" name="Text Box 17"/>
          <p:cNvSpPr txBox="1">
            <a:spLocks noChangeArrowheads="1"/>
          </p:cNvSpPr>
          <p:nvPr/>
        </p:nvSpPr>
        <p:spPr bwMode="auto">
          <a:xfrm>
            <a:off x="2274888" y="4692650"/>
            <a:ext cx="23669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Doppelseitiges Klebeband oder Klebemasse</a:t>
            </a:r>
          </a:p>
        </p:txBody>
      </p:sp>
      <p:sp>
        <p:nvSpPr>
          <p:cNvPr id="2" name="Line 18"/>
          <p:cNvSpPr>
            <a:spLocks noChangeShapeType="1"/>
          </p:cNvSpPr>
          <p:nvPr/>
        </p:nvSpPr>
        <p:spPr bwMode="auto">
          <a:xfrm flipV="1">
            <a:off x="5873750" y="4146550"/>
            <a:ext cx="415925" cy="698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4238625" y="3975100"/>
            <a:ext cx="1590675" cy="83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101" name="Text Box 20"/>
          <p:cNvSpPr txBox="1">
            <a:spLocks noChangeArrowheads="1"/>
          </p:cNvSpPr>
          <p:nvPr/>
        </p:nvSpPr>
        <p:spPr bwMode="auto">
          <a:xfrm>
            <a:off x="1582738" y="1206500"/>
            <a:ext cx="6084887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 im Dach</a:t>
            </a:r>
          </a:p>
        </p:txBody>
      </p:sp>
      <p:sp>
        <p:nvSpPr>
          <p:cNvPr id="3" name="AutoShape 21"/>
          <p:cNvSpPr>
            <a:spLocks noChangeArrowheads="1"/>
          </p:cNvSpPr>
          <p:nvPr/>
        </p:nvSpPr>
        <p:spPr bwMode="auto">
          <a:xfrm>
            <a:off x="5949950" y="3952875"/>
            <a:ext cx="241300" cy="5397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 descr="Konturierte Raute"/>
          <p:cNvSpPr>
            <a:spLocks noChangeArrowheads="1"/>
          </p:cNvSpPr>
          <p:nvPr/>
        </p:nvSpPr>
        <p:spPr bwMode="auto">
          <a:xfrm rot="-5400000">
            <a:off x="3638550" y="1743075"/>
            <a:ext cx="1366838" cy="2840038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5107" name="Rectangle 3" descr="Konturierte Raute"/>
          <p:cNvSpPr>
            <a:spLocks noChangeArrowheads="1"/>
          </p:cNvSpPr>
          <p:nvPr/>
        </p:nvSpPr>
        <p:spPr bwMode="auto">
          <a:xfrm rot="5400000">
            <a:off x="6058694" y="2772569"/>
            <a:ext cx="1366837" cy="7842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5108" name="Rectangle 4" descr="Horizontal dunkel"/>
          <p:cNvSpPr>
            <a:spLocks noChangeArrowheads="1"/>
          </p:cNvSpPr>
          <p:nvPr/>
        </p:nvSpPr>
        <p:spPr bwMode="auto">
          <a:xfrm rot="5400000">
            <a:off x="4577556" y="-83343"/>
            <a:ext cx="130175" cy="4983162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5109" name="Rectangle 5" descr="90%"/>
          <p:cNvSpPr>
            <a:spLocks noChangeArrowheads="1"/>
          </p:cNvSpPr>
          <p:nvPr/>
        </p:nvSpPr>
        <p:spPr bwMode="auto">
          <a:xfrm rot="5400000">
            <a:off x="3224212" y="2792413"/>
            <a:ext cx="85725" cy="221615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 rot="5400000">
            <a:off x="1916113" y="2865438"/>
            <a:ext cx="1366837" cy="5984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5111" name="Rectangle 7" descr="Konturierte Raute"/>
          <p:cNvSpPr>
            <a:spLocks noChangeArrowheads="1"/>
          </p:cNvSpPr>
          <p:nvPr/>
        </p:nvSpPr>
        <p:spPr bwMode="auto">
          <a:xfrm rot="5400000">
            <a:off x="1542257" y="3090069"/>
            <a:ext cx="1366837" cy="1492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5112" name="Line 8"/>
          <p:cNvSpPr>
            <a:spLocks noChangeShapeType="1"/>
          </p:cNvSpPr>
          <p:nvPr/>
        </p:nvSpPr>
        <p:spPr bwMode="auto">
          <a:xfrm>
            <a:off x="2300288" y="24828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5113" name="Line 9"/>
          <p:cNvSpPr>
            <a:spLocks noChangeShapeType="1"/>
          </p:cNvSpPr>
          <p:nvPr/>
        </p:nvSpPr>
        <p:spPr bwMode="auto">
          <a:xfrm flipH="1">
            <a:off x="2300288" y="24828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 rot="5400000">
            <a:off x="5362575" y="2865438"/>
            <a:ext cx="1366837" cy="5984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5115" name="Line 11"/>
          <p:cNvSpPr>
            <a:spLocks noChangeShapeType="1"/>
          </p:cNvSpPr>
          <p:nvPr/>
        </p:nvSpPr>
        <p:spPr bwMode="auto">
          <a:xfrm>
            <a:off x="5746750" y="2482850"/>
            <a:ext cx="598488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5116" name="Line 12"/>
          <p:cNvSpPr>
            <a:spLocks noChangeShapeType="1"/>
          </p:cNvSpPr>
          <p:nvPr/>
        </p:nvSpPr>
        <p:spPr bwMode="auto">
          <a:xfrm flipH="1">
            <a:off x="5746750" y="2482850"/>
            <a:ext cx="598488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5117" name="Rectangle 13" descr="90%"/>
          <p:cNvSpPr>
            <a:spLocks noChangeArrowheads="1"/>
          </p:cNvSpPr>
          <p:nvPr/>
        </p:nvSpPr>
        <p:spPr bwMode="auto">
          <a:xfrm rot="5400000">
            <a:off x="5784056" y="2583657"/>
            <a:ext cx="85725" cy="2627312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5118" name="Rectangle 14" descr="90%"/>
          <p:cNvSpPr>
            <a:spLocks noChangeArrowheads="1"/>
          </p:cNvSpPr>
          <p:nvPr/>
        </p:nvSpPr>
        <p:spPr bwMode="auto">
          <a:xfrm rot="5400000">
            <a:off x="4106069" y="3742531"/>
            <a:ext cx="85725" cy="506413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175119" name="AutoShape 15"/>
          <p:cNvCxnSpPr>
            <a:cxnSpLocks noChangeShapeType="1"/>
            <a:stCxn id="175118" idx="0"/>
            <a:endCxn id="175117" idx="2"/>
          </p:cNvCxnSpPr>
          <p:nvPr/>
        </p:nvCxnSpPr>
        <p:spPr bwMode="auto">
          <a:xfrm flipV="1">
            <a:off x="4400550" y="3897313"/>
            <a:ext cx="112713" cy="96837"/>
          </a:xfrm>
          <a:prstGeom prst="curvedConnector3">
            <a:avLst>
              <a:gd name="adj1" fmla="val 50648"/>
            </a:avLst>
          </a:prstGeom>
          <a:noFill/>
          <a:ln w="81280">
            <a:pattFill prst="pct90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5120" name="AutoShape 16"/>
          <p:cNvCxnSpPr>
            <a:cxnSpLocks noChangeShapeType="1"/>
          </p:cNvCxnSpPr>
          <p:nvPr/>
        </p:nvCxnSpPr>
        <p:spPr bwMode="auto">
          <a:xfrm>
            <a:off x="3609975" y="3962400"/>
            <a:ext cx="481013" cy="1270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5122" name="Text Box 17"/>
          <p:cNvSpPr txBox="1">
            <a:spLocks noChangeArrowheads="1"/>
          </p:cNvSpPr>
          <p:nvPr/>
        </p:nvSpPr>
        <p:spPr bwMode="auto">
          <a:xfrm>
            <a:off x="5192713" y="4127500"/>
            <a:ext cx="3165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Luftdichtheitsbahn (Folie oder armierte </a:t>
            </a: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Baupappe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75123" name="Text Box 18"/>
          <p:cNvSpPr txBox="1">
            <a:spLocks noChangeArrowheads="1"/>
          </p:cNvSpPr>
          <p:nvPr/>
        </p:nvSpPr>
        <p:spPr bwMode="auto">
          <a:xfrm>
            <a:off x="1101725" y="4470400"/>
            <a:ext cx="2368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Einseitiges spezielles Klebeband</a:t>
            </a:r>
          </a:p>
        </p:txBody>
      </p:sp>
      <p:sp>
        <p:nvSpPr>
          <p:cNvPr id="2" name="Line 19"/>
          <p:cNvSpPr>
            <a:spLocks noChangeShapeType="1"/>
          </p:cNvSpPr>
          <p:nvPr/>
        </p:nvSpPr>
        <p:spPr bwMode="auto">
          <a:xfrm flipH="1" flipV="1">
            <a:off x="4970463" y="3949700"/>
            <a:ext cx="339725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5124" name="Line 20"/>
          <p:cNvSpPr>
            <a:spLocks noChangeShapeType="1"/>
          </p:cNvSpPr>
          <p:nvPr/>
        </p:nvSpPr>
        <p:spPr bwMode="auto">
          <a:xfrm flipV="1">
            <a:off x="3176588" y="4064000"/>
            <a:ext cx="633412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5126" name="Text Box 21"/>
          <p:cNvSpPr txBox="1">
            <a:spLocks noChangeArrowheads="1"/>
          </p:cNvSpPr>
          <p:nvPr/>
        </p:nvSpPr>
        <p:spPr bwMode="auto">
          <a:xfrm>
            <a:off x="1582738" y="1308100"/>
            <a:ext cx="6084887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 im Dach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 descr="Konturierte Raute"/>
          <p:cNvSpPr>
            <a:spLocks noChangeArrowheads="1"/>
          </p:cNvSpPr>
          <p:nvPr/>
        </p:nvSpPr>
        <p:spPr bwMode="auto">
          <a:xfrm rot="-5400000">
            <a:off x="3638550" y="1743075"/>
            <a:ext cx="1366838" cy="2840038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6131" name="Rectangle 3" descr="Konturierte Raute"/>
          <p:cNvSpPr>
            <a:spLocks noChangeArrowheads="1"/>
          </p:cNvSpPr>
          <p:nvPr/>
        </p:nvSpPr>
        <p:spPr bwMode="auto">
          <a:xfrm rot="5400000">
            <a:off x="6058694" y="2772569"/>
            <a:ext cx="1366837" cy="7842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6132" name="Rectangle 4" descr="Horizontal dunkel"/>
          <p:cNvSpPr>
            <a:spLocks noChangeArrowheads="1"/>
          </p:cNvSpPr>
          <p:nvPr/>
        </p:nvSpPr>
        <p:spPr bwMode="auto">
          <a:xfrm rot="5400000">
            <a:off x="4577556" y="-83343"/>
            <a:ext cx="130175" cy="4983162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6133" name="Rectangle 5" descr="90%"/>
          <p:cNvSpPr>
            <a:spLocks noChangeArrowheads="1"/>
          </p:cNvSpPr>
          <p:nvPr/>
        </p:nvSpPr>
        <p:spPr bwMode="auto">
          <a:xfrm rot="5400000">
            <a:off x="3109912" y="2894013"/>
            <a:ext cx="85725" cy="198755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 rot="5400000">
            <a:off x="1916113" y="2865438"/>
            <a:ext cx="1366837" cy="5984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6135" name="Rectangle 7" descr="Konturierte Raute"/>
          <p:cNvSpPr>
            <a:spLocks noChangeArrowheads="1"/>
          </p:cNvSpPr>
          <p:nvPr/>
        </p:nvSpPr>
        <p:spPr bwMode="auto">
          <a:xfrm rot="5400000">
            <a:off x="1542257" y="3090069"/>
            <a:ext cx="1366837" cy="1492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6136" name="Line 8"/>
          <p:cNvSpPr>
            <a:spLocks noChangeShapeType="1"/>
          </p:cNvSpPr>
          <p:nvPr/>
        </p:nvSpPr>
        <p:spPr bwMode="auto">
          <a:xfrm>
            <a:off x="2300288" y="24828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6137" name="Line 9"/>
          <p:cNvSpPr>
            <a:spLocks noChangeShapeType="1"/>
          </p:cNvSpPr>
          <p:nvPr/>
        </p:nvSpPr>
        <p:spPr bwMode="auto">
          <a:xfrm flipH="1">
            <a:off x="2300288" y="24828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 rot="5400000">
            <a:off x="5362575" y="2865438"/>
            <a:ext cx="1366837" cy="59848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6139" name="Line 11"/>
          <p:cNvSpPr>
            <a:spLocks noChangeShapeType="1"/>
          </p:cNvSpPr>
          <p:nvPr/>
        </p:nvSpPr>
        <p:spPr bwMode="auto">
          <a:xfrm>
            <a:off x="5746750" y="2482850"/>
            <a:ext cx="598488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6140" name="Line 12"/>
          <p:cNvSpPr>
            <a:spLocks noChangeShapeType="1"/>
          </p:cNvSpPr>
          <p:nvPr/>
        </p:nvSpPr>
        <p:spPr bwMode="auto">
          <a:xfrm flipH="1">
            <a:off x="5746750" y="2482850"/>
            <a:ext cx="598488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6141" name="Rectangle 13" descr="90%"/>
          <p:cNvSpPr>
            <a:spLocks noChangeArrowheads="1"/>
          </p:cNvSpPr>
          <p:nvPr/>
        </p:nvSpPr>
        <p:spPr bwMode="auto">
          <a:xfrm rot="5400000">
            <a:off x="5719762" y="2573338"/>
            <a:ext cx="85725" cy="262890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6142" name="Rectangle 14" descr="90%"/>
          <p:cNvSpPr>
            <a:spLocks noChangeArrowheads="1"/>
          </p:cNvSpPr>
          <p:nvPr/>
        </p:nvSpPr>
        <p:spPr bwMode="auto">
          <a:xfrm rot="5400000">
            <a:off x="3911600" y="3879850"/>
            <a:ext cx="85725" cy="612775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176143" name="AutoShape 15"/>
          <p:cNvCxnSpPr>
            <a:cxnSpLocks noChangeShapeType="1"/>
            <a:stCxn id="176142" idx="0"/>
            <a:endCxn id="176141" idx="2"/>
          </p:cNvCxnSpPr>
          <p:nvPr/>
        </p:nvCxnSpPr>
        <p:spPr bwMode="auto">
          <a:xfrm flipV="1">
            <a:off x="4259263" y="3887788"/>
            <a:ext cx="188912" cy="296862"/>
          </a:xfrm>
          <a:prstGeom prst="curvedConnector3">
            <a:avLst>
              <a:gd name="adj1" fmla="val 50389"/>
            </a:avLst>
          </a:prstGeom>
          <a:noFill/>
          <a:ln w="81280">
            <a:pattFill prst="pct90">
              <a:fgClr>
                <a:schemeClr val="tx1"/>
              </a:fgClr>
              <a:bgClr>
                <a:schemeClr val="bg1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145" name="Text Box 16"/>
          <p:cNvSpPr txBox="1">
            <a:spLocks noChangeArrowheads="1"/>
          </p:cNvSpPr>
          <p:nvPr/>
        </p:nvSpPr>
        <p:spPr bwMode="auto">
          <a:xfrm>
            <a:off x="5192713" y="4127500"/>
            <a:ext cx="3165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Luftdichtheitsbahn (Folie oder armierte </a:t>
            </a: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Baupappe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2" name="Line 17"/>
          <p:cNvSpPr>
            <a:spLocks noChangeShapeType="1"/>
          </p:cNvSpPr>
          <p:nvPr/>
        </p:nvSpPr>
        <p:spPr bwMode="auto">
          <a:xfrm flipH="1" flipV="1">
            <a:off x="4970463" y="3949700"/>
            <a:ext cx="339725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6147" name="Text Box 18"/>
          <p:cNvSpPr txBox="1">
            <a:spLocks noChangeArrowheads="1"/>
          </p:cNvSpPr>
          <p:nvPr/>
        </p:nvSpPr>
        <p:spPr bwMode="auto">
          <a:xfrm>
            <a:off x="1582738" y="1244600"/>
            <a:ext cx="6084887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 im Dach</a:t>
            </a:r>
          </a:p>
        </p:txBody>
      </p:sp>
      <p:sp>
        <p:nvSpPr>
          <p:cNvPr id="3" name="Rectangle 19" descr="90%"/>
          <p:cNvSpPr>
            <a:spLocks noChangeArrowheads="1"/>
          </p:cNvSpPr>
          <p:nvPr/>
        </p:nvSpPr>
        <p:spPr bwMode="auto">
          <a:xfrm rot="5400000">
            <a:off x="3853656" y="3761582"/>
            <a:ext cx="85725" cy="506412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176148" name="AutoShape 20"/>
          <p:cNvCxnSpPr>
            <a:cxnSpLocks noChangeShapeType="1"/>
            <a:stCxn id="176133" idx="0"/>
          </p:cNvCxnSpPr>
          <p:nvPr/>
        </p:nvCxnSpPr>
        <p:spPr bwMode="auto">
          <a:xfrm>
            <a:off x="4146550" y="3887788"/>
            <a:ext cx="1588" cy="125412"/>
          </a:xfrm>
          <a:prstGeom prst="curvedConnector3">
            <a:avLst>
              <a:gd name="adj1" fmla="val 7800000"/>
            </a:avLst>
          </a:prstGeom>
          <a:noFill/>
          <a:ln w="82550">
            <a:pattFill prst="pct90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6149" name="AutoShape 21"/>
          <p:cNvSpPr>
            <a:spLocks noChangeArrowheads="1"/>
          </p:cNvSpPr>
          <p:nvPr/>
        </p:nvSpPr>
        <p:spPr bwMode="auto">
          <a:xfrm>
            <a:off x="3808413" y="4073525"/>
            <a:ext cx="241300" cy="53975"/>
          </a:xfrm>
          <a:prstGeom prst="flowChartAlternateProcess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6151" name="Rectangle 22"/>
          <p:cNvSpPr>
            <a:spLocks noChangeArrowheads="1"/>
          </p:cNvSpPr>
          <p:nvPr/>
        </p:nvSpPr>
        <p:spPr bwMode="auto">
          <a:xfrm>
            <a:off x="666750" y="4670425"/>
            <a:ext cx="37750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Doppelseitiges spezielles Klebeband</a:t>
            </a:r>
          </a:p>
        </p:txBody>
      </p:sp>
      <p:sp>
        <p:nvSpPr>
          <p:cNvPr id="4" name="Line 23"/>
          <p:cNvSpPr>
            <a:spLocks noChangeShapeType="1"/>
          </p:cNvSpPr>
          <p:nvPr/>
        </p:nvSpPr>
        <p:spPr bwMode="auto">
          <a:xfrm flipV="1">
            <a:off x="2295525" y="4111625"/>
            <a:ext cx="1295400" cy="52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2" descr="Konturierte Raute"/>
          <p:cNvSpPr>
            <a:spLocks noChangeArrowheads="1"/>
          </p:cNvSpPr>
          <p:nvPr/>
        </p:nvSpPr>
        <p:spPr bwMode="auto">
          <a:xfrm rot="5400000">
            <a:off x="4214813" y="2673350"/>
            <a:ext cx="1366837" cy="246063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7156" name="Text Box 3"/>
          <p:cNvSpPr txBox="1">
            <a:spLocks noChangeArrowheads="1"/>
          </p:cNvSpPr>
          <p:nvPr/>
        </p:nvSpPr>
        <p:spPr bwMode="auto">
          <a:xfrm>
            <a:off x="485775" y="4064000"/>
            <a:ext cx="316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Luftdichtheitsbahn</a:t>
            </a:r>
          </a:p>
        </p:txBody>
      </p:sp>
      <p:sp>
        <p:nvSpPr>
          <p:cNvPr id="177157" name="Line 4"/>
          <p:cNvSpPr>
            <a:spLocks noChangeShapeType="1"/>
          </p:cNvSpPr>
          <p:nvPr/>
        </p:nvSpPr>
        <p:spPr bwMode="auto">
          <a:xfrm flipV="1">
            <a:off x="1839913" y="3502025"/>
            <a:ext cx="341312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7158" name="Text Box 5"/>
          <p:cNvSpPr txBox="1">
            <a:spLocks noChangeArrowheads="1"/>
          </p:cNvSpPr>
          <p:nvPr/>
        </p:nvSpPr>
        <p:spPr bwMode="auto">
          <a:xfrm>
            <a:off x="1571625" y="901700"/>
            <a:ext cx="6083300" cy="98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 im Dach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Anschluss an Giebelwand</a:t>
            </a:r>
          </a:p>
        </p:txBody>
      </p:sp>
      <p:sp>
        <p:nvSpPr>
          <p:cNvPr id="177159" name="Rectangle 6" descr="Konturierte Raute"/>
          <p:cNvSpPr>
            <a:spLocks noChangeArrowheads="1"/>
          </p:cNvSpPr>
          <p:nvPr/>
        </p:nvSpPr>
        <p:spPr bwMode="auto">
          <a:xfrm rot="-5400000">
            <a:off x="2143125" y="2178050"/>
            <a:ext cx="1366838" cy="1233488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7160" name="Rectangle 7" descr="Konturierte Raute"/>
          <p:cNvSpPr>
            <a:spLocks noChangeArrowheads="1"/>
          </p:cNvSpPr>
          <p:nvPr/>
        </p:nvSpPr>
        <p:spPr bwMode="auto">
          <a:xfrm rot="5400000">
            <a:off x="3729831" y="2434432"/>
            <a:ext cx="1366837" cy="723900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7161" name="Rectangle 8"/>
          <p:cNvSpPr>
            <a:spLocks noChangeArrowheads="1"/>
          </p:cNvSpPr>
          <p:nvPr/>
        </p:nvSpPr>
        <p:spPr bwMode="auto">
          <a:xfrm rot="5400000">
            <a:off x="3065463" y="2497138"/>
            <a:ext cx="1366837" cy="5984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7162" name="Line 9"/>
          <p:cNvSpPr>
            <a:spLocks noChangeShapeType="1"/>
          </p:cNvSpPr>
          <p:nvPr/>
        </p:nvSpPr>
        <p:spPr bwMode="auto">
          <a:xfrm>
            <a:off x="3449638" y="21145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7163" name="Line 10"/>
          <p:cNvSpPr>
            <a:spLocks noChangeShapeType="1"/>
          </p:cNvSpPr>
          <p:nvPr/>
        </p:nvSpPr>
        <p:spPr bwMode="auto">
          <a:xfrm flipH="1">
            <a:off x="3449638" y="21145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7164" name="Rectangle 11" descr="90%"/>
          <p:cNvSpPr>
            <a:spLocks noChangeArrowheads="1"/>
          </p:cNvSpPr>
          <p:nvPr/>
        </p:nvSpPr>
        <p:spPr bwMode="auto">
          <a:xfrm rot="5400000">
            <a:off x="3402012" y="2287588"/>
            <a:ext cx="85725" cy="246380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7165" name="Rectangle 12" descr="Geflochten"/>
          <p:cNvSpPr>
            <a:spLocks noChangeArrowheads="1"/>
          </p:cNvSpPr>
          <p:nvPr/>
        </p:nvSpPr>
        <p:spPr bwMode="auto">
          <a:xfrm>
            <a:off x="5019675" y="2105025"/>
            <a:ext cx="1604963" cy="1779588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7166" name="Rectangle 13"/>
          <p:cNvSpPr>
            <a:spLocks noChangeArrowheads="1"/>
          </p:cNvSpPr>
          <p:nvPr/>
        </p:nvSpPr>
        <p:spPr bwMode="auto">
          <a:xfrm>
            <a:off x="6623050" y="2117725"/>
            <a:ext cx="180975" cy="3546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7167" name="Rectangle 14" descr="60%"/>
          <p:cNvSpPr>
            <a:spLocks noChangeArrowheads="1"/>
          </p:cNvSpPr>
          <p:nvPr/>
        </p:nvSpPr>
        <p:spPr bwMode="auto">
          <a:xfrm>
            <a:off x="4851400" y="3609975"/>
            <a:ext cx="166688" cy="2054225"/>
          </a:xfrm>
          <a:prstGeom prst="rect">
            <a:avLst/>
          </a:prstGeom>
          <a:pattFill prst="pct60">
            <a:fgClr>
              <a:srgbClr val="FFFFCC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7168" name="Rectangle 15" descr="Geflochten"/>
          <p:cNvSpPr>
            <a:spLocks noChangeArrowheads="1"/>
          </p:cNvSpPr>
          <p:nvPr/>
        </p:nvSpPr>
        <p:spPr bwMode="auto">
          <a:xfrm>
            <a:off x="5019675" y="3890963"/>
            <a:ext cx="1603375" cy="1778000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7169" name="Rectangle 16" descr="90%"/>
          <p:cNvSpPr>
            <a:spLocks noChangeArrowheads="1"/>
          </p:cNvSpPr>
          <p:nvPr/>
        </p:nvSpPr>
        <p:spPr bwMode="auto">
          <a:xfrm rot="10800000">
            <a:off x="4933950" y="3382963"/>
            <a:ext cx="66675" cy="73025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7170" name="Line 17"/>
          <p:cNvSpPr>
            <a:spLocks noChangeShapeType="1"/>
          </p:cNvSpPr>
          <p:nvPr/>
        </p:nvSpPr>
        <p:spPr bwMode="auto">
          <a:xfrm>
            <a:off x="4913313" y="3621088"/>
            <a:ext cx="0" cy="623887"/>
          </a:xfrm>
          <a:prstGeom prst="line">
            <a:avLst/>
          </a:prstGeom>
          <a:noFill/>
          <a:ln w="50800">
            <a:pattFill prst="wdDnDiag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7171" name="AutoShape 18" descr="90%"/>
          <p:cNvSpPr>
            <a:spLocks noChangeArrowheads="1"/>
          </p:cNvSpPr>
          <p:nvPr/>
        </p:nvSpPr>
        <p:spPr bwMode="auto">
          <a:xfrm>
            <a:off x="4810125" y="3279775"/>
            <a:ext cx="174625" cy="1809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pattFill prst="pct90">
            <a:fgClr>
              <a:schemeClr val="tx1"/>
            </a:fgClr>
            <a:bgClr>
              <a:srgbClr val="FFFFFF"/>
            </a:bgClr>
          </a:patt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7172" name="Freeform 19"/>
          <p:cNvSpPr>
            <a:spLocks/>
          </p:cNvSpPr>
          <p:nvPr/>
        </p:nvSpPr>
        <p:spPr bwMode="auto">
          <a:xfrm>
            <a:off x="4649788" y="3346450"/>
            <a:ext cx="185737" cy="190500"/>
          </a:xfrm>
          <a:custGeom>
            <a:avLst/>
            <a:gdLst>
              <a:gd name="T0" fmla="*/ 0 w 111"/>
              <a:gd name="T1" fmla="*/ 2147483647 h 103"/>
              <a:gd name="T2" fmla="*/ 2147483647 w 111"/>
              <a:gd name="T3" fmla="*/ 2147483647 h 103"/>
              <a:gd name="T4" fmla="*/ 2147483647 w 111"/>
              <a:gd name="T5" fmla="*/ 0 h 10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1" h="103">
                <a:moveTo>
                  <a:pt x="0" y="88"/>
                </a:moveTo>
                <a:cubicBezTo>
                  <a:pt x="29" y="95"/>
                  <a:pt x="59" y="103"/>
                  <a:pt x="77" y="88"/>
                </a:cubicBezTo>
                <a:cubicBezTo>
                  <a:pt x="95" y="73"/>
                  <a:pt x="102" y="12"/>
                  <a:pt x="111" y="0"/>
                </a:cubicBezTo>
              </a:path>
            </a:pathLst>
          </a:custGeom>
          <a:noFill/>
          <a:ln w="79375">
            <a:pattFill prst="pct90">
              <a:fgClr>
                <a:schemeClr val="tx1"/>
              </a:fgClr>
              <a:bgClr>
                <a:srgbClr val="FFFFFF"/>
              </a:bgClr>
            </a:patt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7173" name="Rectangle 20" descr="Welle"/>
          <p:cNvSpPr>
            <a:spLocks noChangeArrowheads="1"/>
          </p:cNvSpPr>
          <p:nvPr/>
        </p:nvSpPr>
        <p:spPr bwMode="auto">
          <a:xfrm rot="-5400000">
            <a:off x="3425032" y="2375694"/>
            <a:ext cx="195262" cy="2622550"/>
          </a:xfrm>
          <a:prstGeom prst="rect">
            <a:avLst/>
          </a:prstGeom>
          <a:pattFill prst="wave">
            <a:fgClr>
              <a:schemeClr val="bg2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7174" name="Text Box 21"/>
          <p:cNvSpPr txBox="1">
            <a:spLocks noChangeArrowheads="1"/>
          </p:cNvSpPr>
          <p:nvPr/>
        </p:nvSpPr>
        <p:spPr bwMode="auto">
          <a:xfrm>
            <a:off x="768350" y="4876800"/>
            <a:ext cx="316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Gipskarton</a:t>
            </a:r>
          </a:p>
        </p:txBody>
      </p:sp>
      <p:sp>
        <p:nvSpPr>
          <p:cNvPr id="177175" name="Line 22"/>
          <p:cNvSpPr>
            <a:spLocks noChangeShapeType="1"/>
          </p:cNvSpPr>
          <p:nvPr/>
        </p:nvSpPr>
        <p:spPr bwMode="auto">
          <a:xfrm flipV="1">
            <a:off x="2860675" y="3756025"/>
            <a:ext cx="1206500" cy="1130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7176" name="Text Box 23"/>
          <p:cNvSpPr txBox="1">
            <a:spLocks noChangeArrowheads="1"/>
          </p:cNvSpPr>
          <p:nvPr/>
        </p:nvSpPr>
        <p:spPr bwMode="auto">
          <a:xfrm>
            <a:off x="2714625" y="5321300"/>
            <a:ext cx="2320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Putzträger z.B. Streckmetall</a:t>
            </a:r>
          </a:p>
        </p:txBody>
      </p:sp>
      <p:sp>
        <p:nvSpPr>
          <p:cNvPr id="177177" name="Line 24"/>
          <p:cNvSpPr>
            <a:spLocks noChangeShapeType="1"/>
          </p:cNvSpPr>
          <p:nvPr/>
        </p:nvSpPr>
        <p:spPr bwMode="auto">
          <a:xfrm flipV="1">
            <a:off x="3516313" y="3933825"/>
            <a:ext cx="1360487" cy="135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 descr="Konturierte Raute"/>
          <p:cNvSpPr>
            <a:spLocks noChangeArrowheads="1"/>
          </p:cNvSpPr>
          <p:nvPr/>
        </p:nvSpPr>
        <p:spPr bwMode="auto">
          <a:xfrm rot="5400000">
            <a:off x="4214813" y="2673350"/>
            <a:ext cx="1366837" cy="246063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8180" name="Text Box 3"/>
          <p:cNvSpPr txBox="1">
            <a:spLocks noChangeArrowheads="1"/>
          </p:cNvSpPr>
          <p:nvPr/>
        </p:nvSpPr>
        <p:spPr bwMode="auto">
          <a:xfrm>
            <a:off x="485775" y="4064000"/>
            <a:ext cx="316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Luftdichtheitsbahn</a:t>
            </a:r>
          </a:p>
        </p:txBody>
      </p:sp>
      <p:sp>
        <p:nvSpPr>
          <p:cNvPr id="2" name="Line 4"/>
          <p:cNvSpPr>
            <a:spLocks noChangeShapeType="1"/>
          </p:cNvSpPr>
          <p:nvPr/>
        </p:nvSpPr>
        <p:spPr bwMode="auto">
          <a:xfrm flipV="1">
            <a:off x="1652588" y="3546475"/>
            <a:ext cx="498475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182" name="Text Box 5"/>
          <p:cNvSpPr txBox="1">
            <a:spLocks noChangeArrowheads="1"/>
          </p:cNvSpPr>
          <p:nvPr/>
        </p:nvSpPr>
        <p:spPr bwMode="auto">
          <a:xfrm>
            <a:off x="1547813" y="952500"/>
            <a:ext cx="6083300" cy="98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 im Dach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Anschluss an Giebelwand</a:t>
            </a:r>
          </a:p>
        </p:txBody>
      </p:sp>
      <p:sp>
        <p:nvSpPr>
          <p:cNvPr id="3" name="Rectangle 6" descr="Konturierte Raute"/>
          <p:cNvSpPr>
            <a:spLocks noChangeArrowheads="1"/>
          </p:cNvSpPr>
          <p:nvPr/>
        </p:nvSpPr>
        <p:spPr bwMode="auto">
          <a:xfrm rot="-5400000">
            <a:off x="2143125" y="2178050"/>
            <a:ext cx="1366838" cy="1233488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8183" name="Rectangle 7" descr="Konturierte Raute"/>
          <p:cNvSpPr>
            <a:spLocks noChangeArrowheads="1"/>
          </p:cNvSpPr>
          <p:nvPr/>
        </p:nvSpPr>
        <p:spPr bwMode="auto">
          <a:xfrm rot="5400000">
            <a:off x="3729831" y="2434432"/>
            <a:ext cx="1366837" cy="723900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8184" name="Rectangle 8"/>
          <p:cNvSpPr>
            <a:spLocks noChangeArrowheads="1"/>
          </p:cNvSpPr>
          <p:nvPr/>
        </p:nvSpPr>
        <p:spPr bwMode="auto">
          <a:xfrm rot="5400000">
            <a:off x="3065463" y="2497138"/>
            <a:ext cx="1366837" cy="5984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8185" name="Line 9"/>
          <p:cNvSpPr>
            <a:spLocks noChangeShapeType="1"/>
          </p:cNvSpPr>
          <p:nvPr/>
        </p:nvSpPr>
        <p:spPr bwMode="auto">
          <a:xfrm>
            <a:off x="3449638" y="21145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186" name="Line 10"/>
          <p:cNvSpPr>
            <a:spLocks noChangeShapeType="1"/>
          </p:cNvSpPr>
          <p:nvPr/>
        </p:nvSpPr>
        <p:spPr bwMode="auto">
          <a:xfrm flipH="1">
            <a:off x="3449638" y="2114550"/>
            <a:ext cx="598487" cy="136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187" name="Rectangle 11" descr="90%"/>
          <p:cNvSpPr>
            <a:spLocks noChangeArrowheads="1"/>
          </p:cNvSpPr>
          <p:nvPr/>
        </p:nvSpPr>
        <p:spPr bwMode="auto">
          <a:xfrm rot="5400000">
            <a:off x="3266281" y="2416969"/>
            <a:ext cx="85725" cy="2205038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188" name="Rectangle 12" descr="Geflochten"/>
          <p:cNvSpPr>
            <a:spLocks noChangeArrowheads="1"/>
          </p:cNvSpPr>
          <p:nvPr/>
        </p:nvSpPr>
        <p:spPr bwMode="auto">
          <a:xfrm>
            <a:off x="5019675" y="2105025"/>
            <a:ext cx="1604963" cy="1779588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8189" name="Rectangle 13"/>
          <p:cNvSpPr>
            <a:spLocks noChangeArrowheads="1"/>
          </p:cNvSpPr>
          <p:nvPr/>
        </p:nvSpPr>
        <p:spPr bwMode="auto">
          <a:xfrm>
            <a:off x="6623050" y="2117725"/>
            <a:ext cx="180975" cy="3546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8190" name="Rectangle 14" descr="60%"/>
          <p:cNvSpPr>
            <a:spLocks noChangeArrowheads="1"/>
          </p:cNvSpPr>
          <p:nvPr/>
        </p:nvSpPr>
        <p:spPr bwMode="auto">
          <a:xfrm>
            <a:off x="4851400" y="3533775"/>
            <a:ext cx="166688" cy="2130425"/>
          </a:xfrm>
          <a:prstGeom prst="rect">
            <a:avLst/>
          </a:prstGeom>
          <a:pattFill prst="pct60">
            <a:fgClr>
              <a:srgbClr val="FFFFCC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8191" name="Rectangle 15" descr="Geflochten"/>
          <p:cNvSpPr>
            <a:spLocks noChangeArrowheads="1"/>
          </p:cNvSpPr>
          <p:nvPr/>
        </p:nvSpPr>
        <p:spPr bwMode="auto">
          <a:xfrm>
            <a:off x="5019675" y="3890963"/>
            <a:ext cx="1603375" cy="1778000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8192" name="Rectangle 16" descr="90%"/>
          <p:cNvSpPr>
            <a:spLocks noChangeArrowheads="1"/>
          </p:cNvSpPr>
          <p:nvPr/>
        </p:nvSpPr>
        <p:spPr bwMode="auto">
          <a:xfrm rot="10800000">
            <a:off x="4675188" y="3378200"/>
            <a:ext cx="66675" cy="334963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193" name="AutoShape 17" descr="90%"/>
          <p:cNvSpPr>
            <a:spLocks noChangeArrowheads="1"/>
          </p:cNvSpPr>
          <p:nvPr/>
        </p:nvSpPr>
        <p:spPr bwMode="auto">
          <a:xfrm>
            <a:off x="4551363" y="3279775"/>
            <a:ext cx="174625" cy="1809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pattFill prst="pct90">
            <a:fgClr>
              <a:schemeClr val="tx1"/>
            </a:fgClr>
            <a:bgClr>
              <a:srgbClr val="FFFFFF"/>
            </a:bgClr>
          </a:patt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8194" name="Freeform 18"/>
          <p:cNvSpPr>
            <a:spLocks/>
          </p:cNvSpPr>
          <p:nvPr/>
        </p:nvSpPr>
        <p:spPr bwMode="auto">
          <a:xfrm>
            <a:off x="4394200" y="3351213"/>
            <a:ext cx="187325" cy="190500"/>
          </a:xfrm>
          <a:custGeom>
            <a:avLst/>
            <a:gdLst>
              <a:gd name="T0" fmla="*/ 0 w 111"/>
              <a:gd name="T1" fmla="*/ 2147483647 h 103"/>
              <a:gd name="T2" fmla="*/ 2147483647 w 111"/>
              <a:gd name="T3" fmla="*/ 2147483647 h 103"/>
              <a:gd name="T4" fmla="*/ 2147483647 w 111"/>
              <a:gd name="T5" fmla="*/ 0 h 10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1" h="103">
                <a:moveTo>
                  <a:pt x="0" y="88"/>
                </a:moveTo>
                <a:cubicBezTo>
                  <a:pt x="29" y="95"/>
                  <a:pt x="59" y="103"/>
                  <a:pt x="77" y="88"/>
                </a:cubicBezTo>
                <a:cubicBezTo>
                  <a:pt x="95" y="73"/>
                  <a:pt x="102" y="12"/>
                  <a:pt x="111" y="0"/>
                </a:cubicBezTo>
              </a:path>
            </a:pathLst>
          </a:custGeom>
          <a:noFill/>
          <a:ln w="79375">
            <a:pattFill prst="pct90">
              <a:fgClr>
                <a:schemeClr val="tx1"/>
              </a:fgClr>
              <a:bgClr>
                <a:srgbClr val="FFFFFF"/>
              </a:bgClr>
            </a:patt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195" name="Rectangle 19" descr="Welle"/>
          <p:cNvSpPr>
            <a:spLocks noChangeArrowheads="1"/>
          </p:cNvSpPr>
          <p:nvPr/>
        </p:nvSpPr>
        <p:spPr bwMode="auto">
          <a:xfrm rot="-5400000">
            <a:off x="3432175" y="2517775"/>
            <a:ext cx="195263" cy="2620963"/>
          </a:xfrm>
          <a:prstGeom prst="rect">
            <a:avLst/>
          </a:prstGeom>
          <a:pattFill prst="wave">
            <a:fgClr>
              <a:schemeClr val="bg2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78197" name="Text Box 20"/>
          <p:cNvSpPr txBox="1">
            <a:spLocks noChangeArrowheads="1"/>
          </p:cNvSpPr>
          <p:nvPr/>
        </p:nvSpPr>
        <p:spPr bwMode="auto">
          <a:xfrm>
            <a:off x="1354138" y="5029200"/>
            <a:ext cx="1570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Gipskarton</a:t>
            </a:r>
          </a:p>
        </p:txBody>
      </p:sp>
      <p:sp>
        <p:nvSpPr>
          <p:cNvPr id="178198" name="Text Box 21"/>
          <p:cNvSpPr txBox="1">
            <a:spLocks noChangeArrowheads="1"/>
          </p:cNvSpPr>
          <p:nvPr/>
        </p:nvSpPr>
        <p:spPr bwMode="auto">
          <a:xfrm>
            <a:off x="2878138" y="5346700"/>
            <a:ext cx="2320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Komprimiertes Dichtungsband</a:t>
            </a:r>
          </a:p>
        </p:txBody>
      </p:sp>
      <p:sp>
        <p:nvSpPr>
          <p:cNvPr id="4" name="Oval 22" descr="60%"/>
          <p:cNvSpPr>
            <a:spLocks noChangeArrowheads="1"/>
          </p:cNvSpPr>
          <p:nvPr/>
        </p:nvSpPr>
        <p:spPr bwMode="auto">
          <a:xfrm rot="-5400000">
            <a:off x="4710112" y="3581401"/>
            <a:ext cx="163513" cy="112712"/>
          </a:xfrm>
          <a:prstGeom prst="ellipse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8199" name="Rectangle 23"/>
          <p:cNvSpPr>
            <a:spLocks noChangeArrowheads="1"/>
          </p:cNvSpPr>
          <p:nvPr/>
        </p:nvSpPr>
        <p:spPr bwMode="auto">
          <a:xfrm>
            <a:off x="4311650" y="3575050"/>
            <a:ext cx="346075" cy="139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8200" name="Line 24"/>
          <p:cNvSpPr>
            <a:spLocks noChangeShapeType="1"/>
          </p:cNvSpPr>
          <p:nvPr/>
        </p:nvSpPr>
        <p:spPr bwMode="auto">
          <a:xfrm flipV="1">
            <a:off x="4311650" y="3575050"/>
            <a:ext cx="34607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201" name="Line 25"/>
          <p:cNvSpPr>
            <a:spLocks noChangeShapeType="1"/>
          </p:cNvSpPr>
          <p:nvPr/>
        </p:nvSpPr>
        <p:spPr bwMode="auto">
          <a:xfrm>
            <a:off x="4311650" y="3575050"/>
            <a:ext cx="34607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202" name="Line 26"/>
          <p:cNvSpPr>
            <a:spLocks noChangeShapeType="1"/>
          </p:cNvSpPr>
          <p:nvPr/>
        </p:nvSpPr>
        <p:spPr bwMode="auto">
          <a:xfrm rot="16200000" flipV="1">
            <a:off x="4697413" y="3211512"/>
            <a:ext cx="0" cy="8667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204" name="Text Box 27"/>
          <p:cNvSpPr txBox="1">
            <a:spLocks noChangeArrowheads="1"/>
          </p:cNvSpPr>
          <p:nvPr/>
        </p:nvSpPr>
        <p:spPr bwMode="auto">
          <a:xfrm>
            <a:off x="2867025" y="4800600"/>
            <a:ext cx="1570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Anpresslatte</a:t>
            </a:r>
          </a:p>
        </p:txBody>
      </p:sp>
      <p:sp>
        <p:nvSpPr>
          <p:cNvPr id="5" name="Line 28"/>
          <p:cNvSpPr>
            <a:spLocks noChangeShapeType="1"/>
          </p:cNvSpPr>
          <p:nvPr/>
        </p:nvSpPr>
        <p:spPr bwMode="auto">
          <a:xfrm flipV="1">
            <a:off x="2708275" y="3889375"/>
            <a:ext cx="1073150" cy="1206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205" name="Line 29"/>
          <p:cNvSpPr>
            <a:spLocks noChangeShapeType="1"/>
          </p:cNvSpPr>
          <p:nvPr/>
        </p:nvSpPr>
        <p:spPr bwMode="auto">
          <a:xfrm flipV="1">
            <a:off x="3786188" y="3736975"/>
            <a:ext cx="674687" cy="109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8206" name="Line 30"/>
          <p:cNvSpPr>
            <a:spLocks noChangeShapeType="1"/>
          </p:cNvSpPr>
          <p:nvPr/>
        </p:nvSpPr>
        <p:spPr bwMode="auto">
          <a:xfrm flipV="1">
            <a:off x="4302125" y="3724275"/>
            <a:ext cx="509588" cy="163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Text Box 2"/>
          <p:cNvSpPr txBox="1">
            <a:spLocks noChangeArrowheads="1"/>
          </p:cNvSpPr>
          <p:nvPr/>
        </p:nvSpPr>
        <p:spPr bwMode="auto">
          <a:xfrm>
            <a:off x="814388" y="5486400"/>
            <a:ext cx="316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Luftdichtheitsbahn</a:t>
            </a:r>
          </a:p>
        </p:txBody>
      </p:sp>
      <p:sp>
        <p:nvSpPr>
          <p:cNvPr id="179204" name="Text Box 3"/>
          <p:cNvSpPr txBox="1">
            <a:spLocks noChangeArrowheads="1"/>
          </p:cNvSpPr>
          <p:nvPr/>
        </p:nvSpPr>
        <p:spPr bwMode="auto">
          <a:xfrm>
            <a:off x="1582738" y="939800"/>
            <a:ext cx="6084887" cy="985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Luftdichtheit im Dach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Anschluss an eine Dachpfette</a:t>
            </a:r>
          </a:p>
        </p:txBody>
      </p:sp>
      <p:sp>
        <p:nvSpPr>
          <p:cNvPr id="179205" name="Line 4"/>
          <p:cNvSpPr>
            <a:spLocks noChangeShapeType="1"/>
          </p:cNvSpPr>
          <p:nvPr/>
        </p:nvSpPr>
        <p:spPr bwMode="auto">
          <a:xfrm flipV="1">
            <a:off x="2351088" y="2228850"/>
            <a:ext cx="3908425" cy="1555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06" name="Line 5"/>
          <p:cNvSpPr>
            <a:spLocks noChangeShapeType="1"/>
          </p:cNvSpPr>
          <p:nvPr/>
        </p:nvSpPr>
        <p:spPr bwMode="auto">
          <a:xfrm flipV="1">
            <a:off x="2355850" y="3987800"/>
            <a:ext cx="1658938" cy="660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07" name="Line 6"/>
          <p:cNvSpPr>
            <a:spLocks noChangeShapeType="1"/>
          </p:cNvSpPr>
          <p:nvPr/>
        </p:nvSpPr>
        <p:spPr bwMode="auto">
          <a:xfrm flipV="1">
            <a:off x="4010025" y="37671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08" name="Line 7"/>
          <p:cNvSpPr>
            <a:spLocks noChangeShapeType="1"/>
          </p:cNvSpPr>
          <p:nvPr/>
        </p:nvSpPr>
        <p:spPr bwMode="auto">
          <a:xfrm rot="5400000">
            <a:off x="4298156" y="3459957"/>
            <a:ext cx="1587" cy="596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09" name="Line 8"/>
          <p:cNvSpPr>
            <a:spLocks noChangeShapeType="1"/>
          </p:cNvSpPr>
          <p:nvPr/>
        </p:nvSpPr>
        <p:spPr bwMode="auto">
          <a:xfrm flipV="1">
            <a:off x="4586288" y="3098800"/>
            <a:ext cx="1658937" cy="660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10" name="Rectangle 9" descr="90%"/>
          <p:cNvSpPr>
            <a:spLocks noChangeArrowheads="1"/>
          </p:cNvSpPr>
          <p:nvPr/>
        </p:nvSpPr>
        <p:spPr bwMode="auto">
          <a:xfrm rot="4141532">
            <a:off x="3152775" y="3567113"/>
            <a:ext cx="85725" cy="172085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11" name="Rectangle 10" descr="90%"/>
          <p:cNvSpPr>
            <a:spLocks noChangeArrowheads="1"/>
          </p:cNvSpPr>
          <p:nvPr/>
        </p:nvSpPr>
        <p:spPr bwMode="auto">
          <a:xfrm>
            <a:off x="4067175" y="3810000"/>
            <a:ext cx="74613" cy="143510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12" name="Rectangle 11" descr="90%"/>
          <p:cNvSpPr>
            <a:spLocks noChangeArrowheads="1"/>
          </p:cNvSpPr>
          <p:nvPr/>
        </p:nvSpPr>
        <p:spPr bwMode="auto">
          <a:xfrm rot="-5400000">
            <a:off x="4486275" y="3389313"/>
            <a:ext cx="71437" cy="909638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13" name="Rectangle 12" descr="90%"/>
          <p:cNvSpPr>
            <a:spLocks noChangeArrowheads="1"/>
          </p:cNvSpPr>
          <p:nvPr/>
        </p:nvSpPr>
        <p:spPr bwMode="auto">
          <a:xfrm rot="4141532">
            <a:off x="5534025" y="2711450"/>
            <a:ext cx="79375" cy="1501775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14" name="Rectangle 13" descr="90%"/>
          <p:cNvSpPr>
            <a:spLocks noChangeArrowheads="1"/>
          </p:cNvSpPr>
          <p:nvPr/>
        </p:nvSpPr>
        <p:spPr bwMode="auto">
          <a:xfrm rot="4141532">
            <a:off x="5230019" y="3393282"/>
            <a:ext cx="71437" cy="654050"/>
          </a:xfrm>
          <a:prstGeom prst="rect">
            <a:avLst/>
          </a:prstGeom>
          <a:pattFill prst="pct9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15" name="Line 14"/>
          <p:cNvSpPr>
            <a:spLocks noChangeShapeType="1"/>
          </p:cNvSpPr>
          <p:nvPr/>
        </p:nvSpPr>
        <p:spPr bwMode="auto">
          <a:xfrm flipV="1">
            <a:off x="5467350" y="3665538"/>
            <a:ext cx="171450" cy="71437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16" name="Line 15"/>
          <p:cNvSpPr>
            <a:spLocks noChangeShapeType="1"/>
          </p:cNvSpPr>
          <p:nvPr/>
        </p:nvSpPr>
        <p:spPr bwMode="auto">
          <a:xfrm flipH="1" flipV="1">
            <a:off x="5591175" y="3548063"/>
            <a:ext cx="39688" cy="117475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17" name="Line 16"/>
          <p:cNvSpPr>
            <a:spLocks noChangeShapeType="1"/>
          </p:cNvSpPr>
          <p:nvPr/>
        </p:nvSpPr>
        <p:spPr bwMode="auto">
          <a:xfrm flipV="1">
            <a:off x="5588000" y="3478213"/>
            <a:ext cx="171450" cy="71437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18" name="AutoShape 17"/>
          <p:cNvSpPr>
            <a:spLocks noChangeArrowheads="1"/>
          </p:cNvSpPr>
          <p:nvPr/>
        </p:nvSpPr>
        <p:spPr bwMode="auto">
          <a:xfrm rot="-7137370">
            <a:off x="3566320" y="4339431"/>
            <a:ext cx="366712" cy="390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19" name="Rectangle 18"/>
          <p:cNvSpPr>
            <a:spLocks noChangeArrowheads="1"/>
          </p:cNvSpPr>
          <p:nvPr/>
        </p:nvSpPr>
        <p:spPr bwMode="auto">
          <a:xfrm rot="5400000">
            <a:off x="4209257" y="3928269"/>
            <a:ext cx="881062" cy="889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79220" name="Line 19"/>
          <p:cNvSpPr>
            <a:spLocks noChangeShapeType="1"/>
          </p:cNvSpPr>
          <p:nvPr/>
        </p:nvSpPr>
        <p:spPr bwMode="auto">
          <a:xfrm>
            <a:off x="4205288" y="3933825"/>
            <a:ext cx="889000" cy="879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21" name="Line 20"/>
          <p:cNvSpPr>
            <a:spLocks noChangeShapeType="1"/>
          </p:cNvSpPr>
          <p:nvPr/>
        </p:nvSpPr>
        <p:spPr bwMode="auto">
          <a:xfrm flipH="1">
            <a:off x="4205288" y="3933825"/>
            <a:ext cx="889000" cy="879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22" name="Line 21"/>
          <p:cNvSpPr>
            <a:spLocks noChangeShapeType="1"/>
          </p:cNvSpPr>
          <p:nvPr/>
        </p:nvSpPr>
        <p:spPr bwMode="auto">
          <a:xfrm>
            <a:off x="2312988" y="3152775"/>
            <a:ext cx="0" cy="18859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23" name="Line 22"/>
          <p:cNvSpPr>
            <a:spLocks noChangeShapeType="1"/>
          </p:cNvSpPr>
          <p:nvPr/>
        </p:nvSpPr>
        <p:spPr bwMode="auto">
          <a:xfrm>
            <a:off x="6348413" y="1885950"/>
            <a:ext cx="0" cy="18859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24" name="Line 23"/>
          <p:cNvSpPr>
            <a:spLocks noChangeShapeType="1"/>
          </p:cNvSpPr>
          <p:nvPr/>
        </p:nvSpPr>
        <p:spPr bwMode="auto">
          <a:xfrm flipV="1">
            <a:off x="2541588" y="4657725"/>
            <a:ext cx="254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25" name="Text Box 24"/>
          <p:cNvSpPr txBox="1">
            <a:spLocks noChangeArrowheads="1"/>
          </p:cNvSpPr>
          <p:nvPr/>
        </p:nvSpPr>
        <p:spPr bwMode="auto">
          <a:xfrm>
            <a:off x="3786188" y="5229225"/>
            <a:ext cx="316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Bahnenstreifen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rutschsicher</a:t>
            </a:r>
          </a:p>
        </p:txBody>
      </p:sp>
      <p:sp>
        <p:nvSpPr>
          <p:cNvPr id="179226" name="Line 25"/>
          <p:cNvSpPr>
            <a:spLocks noChangeShapeType="1"/>
          </p:cNvSpPr>
          <p:nvPr/>
        </p:nvSpPr>
        <p:spPr bwMode="auto">
          <a:xfrm flipH="1" flipV="1">
            <a:off x="4141788" y="5000625"/>
            <a:ext cx="623887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9227" name="Text Box 26"/>
          <p:cNvSpPr txBox="1">
            <a:spLocks noChangeArrowheads="1"/>
          </p:cNvSpPr>
          <p:nvPr/>
        </p:nvSpPr>
        <p:spPr bwMode="auto">
          <a:xfrm>
            <a:off x="5534025" y="3956050"/>
            <a:ext cx="2366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Einseitiges spezielles Klebeband</a:t>
            </a:r>
          </a:p>
        </p:txBody>
      </p:sp>
      <p:sp>
        <p:nvSpPr>
          <p:cNvPr id="179228" name="Line 27"/>
          <p:cNvSpPr>
            <a:spLocks noChangeShapeType="1"/>
          </p:cNvSpPr>
          <p:nvPr/>
        </p:nvSpPr>
        <p:spPr bwMode="auto">
          <a:xfrm flipH="1" flipV="1">
            <a:off x="5645150" y="3676650"/>
            <a:ext cx="18415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LÜFTUNG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01650"/>
            <a:ext cx="6007100" cy="546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422275"/>
            <a:ext cx="7737475" cy="990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ENDENERGIEVERBRAUCH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Prozentual Verteilung</a:t>
            </a:r>
          </a:p>
        </p:txBody>
      </p:sp>
      <p:sp>
        <p:nvSpPr>
          <p:cNvPr id="28675" name="Rectangle 1027"/>
          <p:cNvSpPr>
            <a:spLocks noGrp="1" noChangeArrowheads="1"/>
          </p:cNvSpPr>
          <p:nvPr>
            <p:ph sz="half" idx="1"/>
          </p:nvPr>
        </p:nvSpPr>
        <p:spPr bwMode="auto">
          <a:xfrm>
            <a:off x="655638" y="2019300"/>
            <a:ext cx="3798887" cy="449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Einfamilienhaus, Baujahr </a:t>
            </a:r>
            <a:r>
              <a:rPr lang="de-DE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1968</a:t>
            </a:r>
          </a:p>
          <a:p>
            <a:pPr algn="ctr"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150 m</a:t>
            </a:r>
            <a:r>
              <a:rPr lang="de-DE" sz="1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Wohnfläche, 4 Personen</a:t>
            </a:r>
          </a:p>
          <a:p>
            <a:pPr eaLnBrk="1" hangingPunct="1">
              <a:defRPr/>
            </a:pPr>
            <a:endParaRPr lang="de-DE" sz="1800" b="1" dirty="0" smtClean="0"/>
          </a:p>
          <a:p>
            <a:pPr eaLnBrk="1" hangingPunct="1">
              <a:defRPr/>
            </a:pPr>
            <a:endParaRPr lang="de-DE" sz="1800" dirty="0" smtClean="0"/>
          </a:p>
        </p:txBody>
      </p:sp>
      <p:sp>
        <p:nvSpPr>
          <p:cNvPr id="28676" name="Rectangle 1028"/>
          <p:cNvSpPr>
            <a:spLocks noGrp="1" noChangeArrowheads="1"/>
          </p:cNvSpPr>
          <p:nvPr>
            <p:ph sz="half" idx="2"/>
          </p:nvPr>
        </p:nvSpPr>
        <p:spPr bwMode="auto">
          <a:xfrm>
            <a:off x="4978400" y="2044700"/>
            <a:ext cx="37973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Clr>
                <a:srgbClr val="FF3300"/>
              </a:buClr>
              <a:buFont typeface="Wingdings" pitchFamily="2" charset="2"/>
              <a:buNone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Einfamilienhaus, Baujahr</a:t>
            </a:r>
            <a:r>
              <a:rPr lang="de-DE" sz="1800" b="1" dirty="0" smtClean="0"/>
              <a:t> </a:t>
            </a:r>
            <a:r>
              <a:rPr lang="de-DE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2010</a:t>
            </a:r>
          </a:p>
          <a:p>
            <a:pPr algn="ctr" eaLnBrk="1" hangingPunct="1">
              <a:buClr>
                <a:srgbClr val="FF3300"/>
              </a:buClr>
              <a:buFont typeface="Wingdings" pitchFamily="2" charset="2"/>
              <a:buNone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150 m</a:t>
            </a:r>
            <a:r>
              <a:rPr lang="de-DE" sz="1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Wohnfläche, 4 Personen</a:t>
            </a:r>
          </a:p>
        </p:txBody>
      </p:sp>
      <p:graphicFrame>
        <p:nvGraphicFramePr>
          <p:cNvPr id="28677" name="Diagramm 5"/>
          <p:cNvGraphicFramePr>
            <a:graphicFrameLocks/>
          </p:cNvGraphicFramePr>
          <p:nvPr/>
        </p:nvGraphicFramePr>
        <p:xfrm>
          <a:off x="-50800" y="2833688"/>
          <a:ext cx="5245100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r:id="rId4" imgW="5243014" imgH="3249450" progId="Excel.Chart.8">
                  <p:embed/>
                </p:oleObj>
              </mc:Choice>
              <mc:Fallback>
                <p:oleObj r:id="rId4" imgW="5243014" imgH="3249450" progId="Excel.Chart.8">
                  <p:embed/>
                  <p:pic>
                    <p:nvPicPr>
                      <p:cNvPr id="0" name="Diagramm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2833688"/>
                        <a:ext cx="5245100" cy="3248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2233660"/>
              </p:ext>
            </p:extLst>
          </p:nvPr>
        </p:nvGraphicFramePr>
        <p:xfrm>
          <a:off x="4886325" y="3252788"/>
          <a:ext cx="4376737" cy="2662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4038" y="304800"/>
            <a:ext cx="8285162" cy="660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LUFTENTFEUCHTUNG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durch einfachverglaste Fenster </a:t>
            </a:r>
          </a:p>
        </p:txBody>
      </p:sp>
      <p:sp>
        <p:nvSpPr>
          <p:cNvPr id="18227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E89E47-13AE-451F-A124-ED94E15F8888}" type="slidenum">
              <a:rPr lang="de-DE" sz="1400" smtClean="0"/>
              <a:pPr eaLnBrk="1" hangingPunct="1"/>
              <a:t>160</a:t>
            </a:fld>
            <a:endParaRPr lang="de-DE" sz="1400" smtClean="0"/>
          </a:p>
        </p:txBody>
      </p:sp>
      <p:sp>
        <p:nvSpPr>
          <p:cNvPr id="182276" name="Text Box 3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Impulsprogramm Hessen</a:t>
            </a:r>
          </a:p>
        </p:txBody>
      </p:sp>
      <p:pic>
        <p:nvPicPr>
          <p:cNvPr id="1822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428750"/>
            <a:ext cx="3557587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8" name="Text Box 5"/>
          <p:cNvSpPr txBox="1">
            <a:spLocks noChangeArrowheads="1"/>
          </p:cNvSpPr>
          <p:nvPr/>
        </p:nvSpPr>
        <p:spPr bwMode="auto">
          <a:xfrm>
            <a:off x="709613" y="1885950"/>
            <a:ext cx="3457575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2400"/>
              <a:t>Gut 2/3 der Entfeuchtungswirkung von Altfenstern entfiel auf den Tauwasser-ausfall auf der Scheibe. Niedrige Temperaturen und Kältezonen waren der Preis.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469900"/>
            <a:ext cx="7737475" cy="9334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GUTE RAUMLUFTQUALITÄT DURCH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1008063" y="2082800"/>
            <a:ext cx="74072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Vermeiden von Emissionsquellen</a:t>
            </a:r>
          </a:p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Abfuhr lokalisierter Emissionen</a:t>
            </a:r>
          </a:p>
          <a:p>
            <a:pPr eaLnBrk="1" hangingPunct="1">
              <a:lnSpc>
                <a:spcPct val="200000"/>
              </a:lnSpc>
              <a:buClr>
                <a:srgbClr val="C00000"/>
              </a:buClr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Regelmäßiger Gesamtluftaustausch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638" y="295275"/>
            <a:ext cx="7737475" cy="9937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LÜFTUNGSDAUER BEI FENSTERLÜFTUNG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abhängig von der Außentemperatur</a:t>
            </a:r>
          </a:p>
        </p:txBody>
      </p:sp>
      <p:graphicFrame>
        <p:nvGraphicFramePr>
          <p:cNvPr id="399363" name="Group 3"/>
          <p:cNvGraphicFramePr>
            <a:graphicFrameLocks noGrp="1"/>
          </p:cNvGraphicFramePr>
          <p:nvPr/>
        </p:nvGraphicFramePr>
        <p:xfrm>
          <a:off x="1150938" y="1466850"/>
          <a:ext cx="6096000" cy="4697412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11888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Jahreszeit</a:t>
                      </a:r>
                    </a:p>
                  </a:txBody>
                  <a:tcPr marL="84406" marR="84406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Notwendige Lüftungszeit für einen Luftwechsel bei Stoßlüftung und Windstille</a:t>
                      </a:r>
                    </a:p>
                  </a:txBody>
                  <a:tcPr marL="84406" marR="84406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Dezember, Januar, Februar</a:t>
                      </a:r>
                    </a:p>
                  </a:txBody>
                  <a:tcPr marL="84406" marR="84406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4 bis 6 Minuten</a:t>
                      </a:r>
                    </a:p>
                  </a:txBody>
                  <a:tcPr marL="84406" marR="84406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März, November</a:t>
                      </a:r>
                    </a:p>
                  </a:txBody>
                  <a:tcPr marL="84406" marR="84406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8 bis 10 Minuten</a:t>
                      </a:r>
                    </a:p>
                  </a:txBody>
                  <a:tcPr marL="84406" marR="84406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April, Oktober</a:t>
                      </a:r>
                    </a:p>
                  </a:txBody>
                  <a:tcPr marL="84406" marR="84406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12 bis 15 Minuten</a:t>
                      </a:r>
                    </a:p>
                  </a:txBody>
                  <a:tcPr marL="84406" marR="84406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Mai, September</a:t>
                      </a:r>
                    </a:p>
                  </a:txBody>
                  <a:tcPr marL="84406" marR="84406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16 bis 20 Minuten</a:t>
                      </a:r>
                    </a:p>
                  </a:txBody>
                  <a:tcPr marL="84406" marR="84406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Juni, Juli, August</a:t>
                      </a:r>
                    </a:p>
                  </a:txBody>
                  <a:tcPr marL="84406" marR="84406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25 bis 30 Minuten</a:t>
                      </a:r>
                    </a:p>
                  </a:txBody>
                  <a:tcPr marL="84406" marR="84406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2150" y="927100"/>
            <a:ext cx="7737475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FENSTERLÜFTUNG HAT MÄNGEL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1651000"/>
            <a:ext cx="7162800" cy="476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Keine dauerhafte sondern nur kurzfristige Lufterneuerung</a:t>
            </a:r>
          </a:p>
          <a:p>
            <a:pPr eaLnBrk="1" hangingPunct="1"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Bei Abwesenheit der Bewohner findet kein Feuchte- und Schadstofftransport nach draußen statt</a:t>
            </a:r>
          </a:p>
          <a:p>
            <a:pPr eaLnBrk="1" hangingPunct="1"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Die Durchlüftung des Gebäudes findet nur ungleichmäßig statt</a:t>
            </a:r>
          </a:p>
          <a:p>
            <a:pPr eaLnBrk="1" hangingPunct="1"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Der Luftaustausch in den Schlafzimmern ist erschwert</a:t>
            </a:r>
          </a:p>
          <a:p>
            <a:pPr eaLnBrk="1" hangingPunct="1"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In Erdgeschosswohnungen besteht Einbruchgefahr</a:t>
            </a:r>
          </a:p>
          <a:p>
            <a:pPr eaLnBrk="1" hangingPunct="1"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In den oberen Stockwerken sammelt sich verbrauchte Luft von unten</a:t>
            </a:r>
          </a:p>
          <a:p>
            <a:pPr eaLnBrk="1" hangingPunct="1"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Die Lüftungsdisziplin der Bewohner ist sehr unterschiedlich</a:t>
            </a:r>
          </a:p>
          <a:p>
            <a:pPr eaLnBrk="1" hangingPunct="1"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An Straßen mit viel Verkehr bedeutet Lüften eine Lärmbelästigung</a:t>
            </a:r>
          </a:p>
          <a:p>
            <a:pPr eaLnBrk="1" hangingPunct="1"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An windstillen Tagen in der Übergangszeit dauert ein Luftaustausch sehr lange</a:t>
            </a:r>
          </a:p>
        </p:txBody>
      </p:sp>
      <p:sp>
        <p:nvSpPr>
          <p:cNvPr id="185348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632D45B-8F33-4B76-B9E6-F87B030C1BD7}" type="slidenum">
              <a:rPr lang="de-DE" sz="1400" smtClean="0"/>
              <a:pPr eaLnBrk="1" hangingPunct="1"/>
              <a:t>163</a:t>
            </a:fld>
            <a:endParaRPr lang="de-DE" sz="1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52388"/>
            <a:ext cx="3324225" cy="11541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MECHANISCHE ABLUFTANLAGE</a:t>
            </a:r>
          </a:p>
        </p:txBody>
      </p:sp>
      <p:sp>
        <p:nvSpPr>
          <p:cNvPr id="186371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04F5EF3-DF36-4FC4-850D-7BD6BF11DC5D}" type="slidenum">
              <a:rPr lang="de-DE" sz="1400" smtClean="0"/>
              <a:pPr eaLnBrk="1" hangingPunct="1"/>
              <a:t>164</a:t>
            </a:fld>
            <a:endParaRPr lang="de-DE" sz="1400" smtClean="0"/>
          </a:p>
        </p:txBody>
      </p:sp>
      <p:sp>
        <p:nvSpPr>
          <p:cNvPr id="186372" name="Text Box 3"/>
          <p:cNvSpPr txBox="1">
            <a:spLocks noChangeArrowheads="1"/>
          </p:cNvSpPr>
          <p:nvPr/>
        </p:nvSpPr>
        <p:spPr bwMode="auto">
          <a:xfrm>
            <a:off x="5730875" y="877888"/>
            <a:ext cx="2322513" cy="144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Leistung des Ventilators: 20 W im Einfamilienhaus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Jahresstromverbrauch: ca. 150 kWh/a</a:t>
            </a:r>
          </a:p>
        </p:txBody>
      </p:sp>
      <p:sp>
        <p:nvSpPr>
          <p:cNvPr id="186373" name="Line 4"/>
          <p:cNvSpPr>
            <a:spLocks noChangeShapeType="1"/>
          </p:cNvSpPr>
          <p:nvPr/>
        </p:nvSpPr>
        <p:spPr bwMode="auto">
          <a:xfrm flipV="1">
            <a:off x="1089025" y="1173163"/>
            <a:ext cx="2381250" cy="1617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6374" name="Line 5"/>
          <p:cNvSpPr>
            <a:spLocks noChangeShapeType="1"/>
          </p:cNvSpPr>
          <p:nvPr/>
        </p:nvSpPr>
        <p:spPr bwMode="auto">
          <a:xfrm rot="14919860" flipV="1">
            <a:off x="3440113" y="1212850"/>
            <a:ext cx="2354262" cy="1614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6375" name="Line 6"/>
          <p:cNvSpPr>
            <a:spLocks noChangeShapeType="1"/>
          </p:cNvSpPr>
          <p:nvPr/>
        </p:nvSpPr>
        <p:spPr bwMode="auto">
          <a:xfrm rot="4123705" flipV="1">
            <a:off x="3433762" y="1149351"/>
            <a:ext cx="2443163" cy="1662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6376" name="Rectangle 7"/>
          <p:cNvSpPr>
            <a:spLocks noChangeArrowheads="1"/>
          </p:cNvSpPr>
          <p:nvPr/>
        </p:nvSpPr>
        <p:spPr bwMode="auto">
          <a:xfrm>
            <a:off x="1090613" y="6243638"/>
            <a:ext cx="4757737" cy="11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77" name="Rectangle 8"/>
          <p:cNvSpPr>
            <a:spLocks noChangeArrowheads="1"/>
          </p:cNvSpPr>
          <p:nvPr/>
        </p:nvSpPr>
        <p:spPr bwMode="auto">
          <a:xfrm>
            <a:off x="1089025" y="2797175"/>
            <a:ext cx="4754563" cy="9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78" name="Rectangle 9"/>
          <p:cNvSpPr>
            <a:spLocks noChangeArrowheads="1"/>
          </p:cNvSpPr>
          <p:nvPr/>
        </p:nvSpPr>
        <p:spPr bwMode="auto">
          <a:xfrm>
            <a:off x="1173163" y="4535488"/>
            <a:ext cx="4589462" cy="112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79" name="Rectangle 10"/>
          <p:cNvSpPr>
            <a:spLocks noChangeArrowheads="1"/>
          </p:cNvSpPr>
          <p:nvPr/>
        </p:nvSpPr>
        <p:spPr bwMode="auto">
          <a:xfrm rot="-5400000">
            <a:off x="1027906" y="2956719"/>
            <a:ext cx="204788" cy="8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80" name="Rectangle 11"/>
          <p:cNvSpPr>
            <a:spLocks noChangeArrowheads="1"/>
          </p:cNvSpPr>
          <p:nvPr/>
        </p:nvSpPr>
        <p:spPr bwMode="auto">
          <a:xfrm>
            <a:off x="1108075" y="3100388"/>
            <a:ext cx="44450" cy="103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81" name="Rectangle 12"/>
          <p:cNvSpPr>
            <a:spLocks noChangeArrowheads="1"/>
          </p:cNvSpPr>
          <p:nvPr/>
        </p:nvSpPr>
        <p:spPr bwMode="auto">
          <a:xfrm rot="-5400000">
            <a:off x="5551488" y="4354513"/>
            <a:ext cx="512762" cy="80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82" name="Rectangle 13"/>
          <p:cNvSpPr>
            <a:spLocks noChangeArrowheads="1"/>
          </p:cNvSpPr>
          <p:nvPr/>
        </p:nvSpPr>
        <p:spPr bwMode="auto">
          <a:xfrm rot="-5400000">
            <a:off x="5635625" y="3019425"/>
            <a:ext cx="328613" cy="8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83" name="Rectangle 14"/>
          <p:cNvSpPr>
            <a:spLocks noChangeArrowheads="1"/>
          </p:cNvSpPr>
          <p:nvPr/>
        </p:nvSpPr>
        <p:spPr bwMode="auto">
          <a:xfrm>
            <a:off x="5780088" y="3230563"/>
            <a:ext cx="44450" cy="906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84" name="Line 15"/>
          <p:cNvSpPr>
            <a:spLocks noChangeShapeType="1"/>
          </p:cNvSpPr>
          <p:nvPr/>
        </p:nvSpPr>
        <p:spPr bwMode="auto">
          <a:xfrm flipV="1">
            <a:off x="1179513" y="1241425"/>
            <a:ext cx="2290762" cy="155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186385" name="AutoShape 16"/>
          <p:cNvCxnSpPr>
            <a:cxnSpLocks noChangeShapeType="1"/>
            <a:stCxn id="186375" idx="0"/>
            <a:endCxn id="186375" idx="1"/>
          </p:cNvCxnSpPr>
          <p:nvPr/>
        </p:nvCxnSpPr>
        <p:spPr bwMode="auto">
          <a:xfrm>
            <a:off x="3473450" y="1168400"/>
            <a:ext cx="2365375" cy="162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6386" name="Rectangle 17"/>
          <p:cNvSpPr>
            <a:spLocks noChangeArrowheads="1"/>
          </p:cNvSpPr>
          <p:nvPr/>
        </p:nvSpPr>
        <p:spPr bwMode="auto">
          <a:xfrm rot="-5400000">
            <a:off x="1034256" y="4718844"/>
            <a:ext cx="204788" cy="8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87" name="Rectangle 18"/>
          <p:cNvSpPr>
            <a:spLocks noChangeArrowheads="1"/>
          </p:cNvSpPr>
          <p:nvPr/>
        </p:nvSpPr>
        <p:spPr bwMode="auto">
          <a:xfrm>
            <a:off x="1122363" y="4862513"/>
            <a:ext cx="39687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88" name="Rectangle 19"/>
          <p:cNvSpPr>
            <a:spLocks noChangeArrowheads="1"/>
          </p:cNvSpPr>
          <p:nvPr/>
        </p:nvSpPr>
        <p:spPr bwMode="auto">
          <a:xfrm>
            <a:off x="1092200" y="5700713"/>
            <a:ext cx="93663" cy="54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89" name="Rectangle 20"/>
          <p:cNvSpPr>
            <a:spLocks noChangeArrowheads="1"/>
          </p:cNvSpPr>
          <p:nvPr/>
        </p:nvSpPr>
        <p:spPr bwMode="auto">
          <a:xfrm>
            <a:off x="1095375" y="4141788"/>
            <a:ext cx="77788" cy="51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90" name="Rectangle 21"/>
          <p:cNvSpPr>
            <a:spLocks noChangeArrowheads="1"/>
          </p:cNvSpPr>
          <p:nvPr/>
        </p:nvSpPr>
        <p:spPr bwMode="auto">
          <a:xfrm rot="-5400000">
            <a:off x="5653882" y="4763293"/>
            <a:ext cx="304800" cy="8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91" name="Rectangle 22"/>
          <p:cNvSpPr>
            <a:spLocks noChangeArrowheads="1"/>
          </p:cNvSpPr>
          <p:nvPr/>
        </p:nvSpPr>
        <p:spPr bwMode="auto">
          <a:xfrm>
            <a:off x="5786438" y="4962525"/>
            <a:ext cx="44450" cy="73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92" name="Rectangle 23"/>
          <p:cNvSpPr>
            <a:spLocks noChangeArrowheads="1"/>
          </p:cNvSpPr>
          <p:nvPr/>
        </p:nvSpPr>
        <p:spPr bwMode="auto">
          <a:xfrm>
            <a:off x="5754688" y="5700713"/>
            <a:ext cx="93662" cy="542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93" name="Rectangle 24"/>
          <p:cNvSpPr>
            <a:spLocks noChangeArrowheads="1"/>
          </p:cNvSpPr>
          <p:nvPr/>
        </p:nvSpPr>
        <p:spPr bwMode="auto">
          <a:xfrm rot="-5400000">
            <a:off x="3019425" y="4710113"/>
            <a:ext cx="204788" cy="87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94" name="Rectangle 25"/>
          <p:cNvSpPr>
            <a:spLocks noChangeArrowheads="1"/>
          </p:cNvSpPr>
          <p:nvPr/>
        </p:nvSpPr>
        <p:spPr bwMode="auto">
          <a:xfrm>
            <a:off x="3103563" y="4856163"/>
            <a:ext cx="60325" cy="138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95" name="Rectangle 26"/>
          <p:cNvSpPr>
            <a:spLocks noChangeArrowheads="1"/>
          </p:cNvSpPr>
          <p:nvPr/>
        </p:nvSpPr>
        <p:spPr bwMode="auto">
          <a:xfrm>
            <a:off x="3079750" y="4856163"/>
            <a:ext cx="26988" cy="138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96" name="Rectangle 27"/>
          <p:cNvSpPr>
            <a:spLocks noChangeArrowheads="1"/>
          </p:cNvSpPr>
          <p:nvPr/>
        </p:nvSpPr>
        <p:spPr bwMode="auto">
          <a:xfrm rot="-5400000">
            <a:off x="3017838" y="2962275"/>
            <a:ext cx="204788" cy="84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97" name="Rectangle 28"/>
          <p:cNvSpPr>
            <a:spLocks noChangeArrowheads="1"/>
          </p:cNvSpPr>
          <p:nvPr/>
        </p:nvSpPr>
        <p:spPr bwMode="auto">
          <a:xfrm>
            <a:off x="3100388" y="3103563"/>
            <a:ext cx="60325" cy="142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98" name="Rectangle 29"/>
          <p:cNvSpPr>
            <a:spLocks noChangeArrowheads="1"/>
          </p:cNvSpPr>
          <p:nvPr/>
        </p:nvSpPr>
        <p:spPr bwMode="auto">
          <a:xfrm>
            <a:off x="3076575" y="3103563"/>
            <a:ext cx="26988" cy="1428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399" name="Rectangle 30"/>
          <p:cNvSpPr>
            <a:spLocks noChangeArrowheads="1"/>
          </p:cNvSpPr>
          <p:nvPr/>
        </p:nvSpPr>
        <p:spPr bwMode="auto">
          <a:xfrm>
            <a:off x="5713413" y="2992438"/>
            <a:ext cx="171450" cy="1190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00" name="Rectangle 31"/>
          <p:cNvSpPr>
            <a:spLocks noChangeArrowheads="1"/>
          </p:cNvSpPr>
          <p:nvPr/>
        </p:nvSpPr>
        <p:spPr bwMode="auto">
          <a:xfrm>
            <a:off x="5675313" y="2954338"/>
            <a:ext cx="39687" cy="190500"/>
          </a:xfrm>
          <a:prstGeom prst="rect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01" name="Rectangle 32"/>
          <p:cNvSpPr>
            <a:spLocks noChangeArrowheads="1"/>
          </p:cNvSpPr>
          <p:nvPr/>
        </p:nvSpPr>
        <p:spPr bwMode="auto">
          <a:xfrm>
            <a:off x="5718175" y="4749800"/>
            <a:ext cx="171450" cy="1190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02" name="Rectangle 33"/>
          <p:cNvSpPr>
            <a:spLocks noChangeArrowheads="1"/>
          </p:cNvSpPr>
          <p:nvPr/>
        </p:nvSpPr>
        <p:spPr bwMode="auto">
          <a:xfrm>
            <a:off x="5680075" y="4711700"/>
            <a:ext cx="39688" cy="190500"/>
          </a:xfrm>
          <a:prstGeom prst="rect">
            <a:avLst/>
          </a:prstGeom>
          <a:solidFill>
            <a:schemeClr val="hlink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03" name="AutoShape 34"/>
          <p:cNvSpPr>
            <a:spLocks noChangeArrowheads="1"/>
          </p:cNvSpPr>
          <p:nvPr/>
        </p:nvSpPr>
        <p:spPr bwMode="auto">
          <a:xfrm>
            <a:off x="5651500" y="3178175"/>
            <a:ext cx="82550" cy="238125"/>
          </a:xfrm>
          <a:prstGeom prst="downArrow">
            <a:avLst>
              <a:gd name="adj1" fmla="val 50000"/>
              <a:gd name="adj2" fmla="val 66573"/>
            </a:avLst>
          </a:prstGeom>
          <a:solidFill>
            <a:schemeClr val="hlink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04" name="AutoShape 35"/>
          <p:cNvSpPr>
            <a:spLocks noChangeArrowheads="1"/>
          </p:cNvSpPr>
          <p:nvPr/>
        </p:nvSpPr>
        <p:spPr bwMode="auto">
          <a:xfrm>
            <a:off x="5651500" y="4940300"/>
            <a:ext cx="82550" cy="238125"/>
          </a:xfrm>
          <a:prstGeom prst="downArrow">
            <a:avLst>
              <a:gd name="adj1" fmla="val 50000"/>
              <a:gd name="adj2" fmla="val 66573"/>
            </a:avLst>
          </a:prstGeom>
          <a:solidFill>
            <a:schemeClr val="hlink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05" name="Rectangle 36"/>
          <p:cNvSpPr>
            <a:spLocks noChangeArrowheads="1"/>
          </p:cNvSpPr>
          <p:nvPr/>
        </p:nvSpPr>
        <p:spPr bwMode="auto">
          <a:xfrm>
            <a:off x="2506663" y="4706938"/>
            <a:ext cx="328612" cy="165100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C7A2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06" name="Rectangle 37"/>
          <p:cNvSpPr>
            <a:spLocks noChangeArrowheads="1"/>
          </p:cNvSpPr>
          <p:nvPr/>
        </p:nvSpPr>
        <p:spPr bwMode="auto">
          <a:xfrm rot="5400000">
            <a:off x="1793875" y="3678238"/>
            <a:ext cx="2235200" cy="152400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D5B9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07" name="Rectangle 38"/>
          <p:cNvSpPr>
            <a:spLocks noChangeArrowheads="1"/>
          </p:cNvSpPr>
          <p:nvPr/>
        </p:nvSpPr>
        <p:spPr bwMode="auto">
          <a:xfrm>
            <a:off x="2741613" y="2424113"/>
            <a:ext cx="339725" cy="212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08" name="Oval 39"/>
          <p:cNvSpPr>
            <a:spLocks noChangeArrowheads="1"/>
          </p:cNvSpPr>
          <p:nvPr/>
        </p:nvSpPr>
        <p:spPr bwMode="auto">
          <a:xfrm>
            <a:off x="2828925" y="2446338"/>
            <a:ext cx="165100" cy="1651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09" name="Line 40"/>
          <p:cNvSpPr>
            <a:spLocks noChangeShapeType="1"/>
          </p:cNvSpPr>
          <p:nvPr/>
        </p:nvSpPr>
        <p:spPr bwMode="auto">
          <a:xfrm flipH="1">
            <a:off x="2859088" y="2452688"/>
            <a:ext cx="52387" cy="133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6410" name="Line 41"/>
          <p:cNvSpPr>
            <a:spLocks noChangeShapeType="1"/>
          </p:cNvSpPr>
          <p:nvPr/>
        </p:nvSpPr>
        <p:spPr bwMode="auto">
          <a:xfrm>
            <a:off x="2919413" y="2455863"/>
            <a:ext cx="52387" cy="133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6411" name="Rectangle 42"/>
          <p:cNvSpPr>
            <a:spLocks noChangeArrowheads="1"/>
          </p:cNvSpPr>
          <p:nvPr/>
        </p:nvSpPr>
        <p:spPr bwMode="auto">
          <a:xfrm rot="5400000">
            <a:off x="2220913" y="1654175"/>
            <a:ext cx="1377950" cy="152400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D5B9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12" name="AutoShape 43"/>
          <p:cNvSpPr>
            <a:spLocks noChangeArrowheads="1"/>
          </p:cNvSpPr>
          <p:nvPr/>
        </p:nvSpPr>
        <p:spPr bwMode="auto">
          <a:xfrm>
            <a:off x="2798763" y="922338"/>
            <a:ext cx="215900" cy="120650"/>
          </a:xfrm>
          <a:prstGeom prst="can">
            <a:avLst>
              <a:gd name="adj" fmla="val 25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13" name="Rectangle 44"/>
          <p:cNvSpPr>
            <a:spLocks noChangeArrowheads="1"/>
          </p:cNvSpPr>
          <p:nvPr/>
        </p:nvSpPr>
        <p:spPr bwMode="auto">
          <a:xfrm>
            <a:off x="2506663" y="2954338"/>
            <a:ext cx="328612" cy="165100"/>
          </a:xfrm>
          <a:prstGeom prst="rect">
            <a:avLst/>
          </a:prstGeom>
          <a:gradFill rotWithShape="0">
            <a:gsLst>
              <a:gs pos="0">
                <a:srgbClr val="FF6600"/>
              </a:gs>
              <a:gs pos="100000">
                <a:srgbClr val="FFC7A2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14" name="AutoShape 45"/>
          <p:cNvSpPr>
            <a:spLocks noChangeArrowheads="1"/>
          </p:cNvSpPr>
          <p:nvPr/>
        </p:nvSpPr>
        <p:spPr bwMode="auto">
          <a:xfrm>
            <a:off x="2055813" y="4713288"/>
            <a:ext cx="387350" cy="152400"/>
          </a:xfrm>
          <a:prstGeom prst="rightArrow">
            <a:avLst>
              <a:gd name="adj1" fmla="val 50000"/>
              <a:gd name="adj2" fmla="val 68837"/>
            </a:avLst>
          </a:prstGeom>
          <a:gradFill rotWithShape="0">
            <a:gsLst>
              <a:gs pos="0">
                <a:srgbClr val="FF0000"/>
              </a:gs>
              <a:gs pos="100000">
                <a:srgbClr val="FFB9B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15" name="AutoShape 46"/>
          <p:cNvSpPr>
            <a:spLocks noChangeArrowheads="1"/>
          </p:cNvSpPr>
          <p:nvPr/>
        </p:nvSpPr>
        <p:spPr bwMode="auto">
          <a:xfrm>
            <a:off x="2066925" y="2960688"/>
            <a:ext cx="387350" cy="152400"/>
          </a:xfrm>
          <a:prstGeom prst="rightArrow">
            <a:avLst>
              <a:gd name="adj1" fmla="val 50000"/>
              <a:gd name="adj2" fmla="val 68837"/>
            </a:avLst>
          </a:prstGeom>
          <a:gradFill rotWithShape="0">
            <a:gsLst>
              <a:gs pos="0">
                <a:srgbClr val="FF0000"/>
              </a:gs>
              <a:gs pos="100000">
                <a:srgbClr val="FFB9B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16" name="AutoShape 47"/>
          <p:cNvSpPr>
            <a:spLocks noChangeArrowheads="1"/>
          </p:cNvSpPr>
          <p:nvPr/>
        </p:nvSpPr>
        <p:spPr bwMode="auto">
          <a:xfrm rot="-5400000">
            <a:off x="2708275" y="604838"/>
            <a:ext cx="419100" cy="139700"/>
          </a:xfrm>
          <a:prstGeom prst="rightArrow">
            <a:avLst>
              <a:gd name="adj1" fmla="val 50000"/>
              <a:gd name="adj2" fmla="val 69236"/>
            </a:avLst>
          </a:prstGeom>
          <a:gradFill rotWithShape="0">
            <a:gsLst>
              <a:gs pos="0">
                <a:srgbClr val="FF0000"/>
              </a:gs>
              <a:gs pos="100000">
                <a:srgbClr val="FFB9B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17" name="AutoShape 48"/>
          <p:cNvSpPr>
            <a:spLocks noChangeArrowheads="1"/>
          </p:cNvSpPr>
          <p:nvPr/>
        </p:nvSpPr>
        <p:spPr bwMode="auto">
          <a:xfrm flipH="1">
            <a:off x="2454275" y="5881688"/>
            <a:ext cx="1173163" cy="228600"/>
          </a:xfrm>
          <a:prstGeom prst="curvedUpArrow">
            <a:avLst>
              <a:gd name="adj1" fmla="val 111192"/>
              <a:gd name="adj2" fmla="val 222384"/>
              <a:gd name="adj3" fmla="val 33333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18" name="AutoShape 49"/>
          <p:cNvSpPr>
            <a:spLocks noChangeArrowheads="1"/>
          </p:cNvSpPr>
          <p:nvPr/>
        </p:nvSpPr>
        <p:spPr bwMode="auto">
          <a:xfrm flipH="1">
            <a:off x="2443163" y="4116388"/>
            <a:ext cx="1195387" cy="215900"/>
          </a:xfrm>
          <a:prstGeom prst="curvedUpArrow">
            <a:avLst>
              <a:gd name="adj1" fmla="val 119963"/>
              <a:gd name="adj2" fmla="val 239926"/>
              <a:gd name="adj3" fmla="val 33333"/>
            </a:avLst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6419" name="Text Box 50"/>
          <p:cNvSpPr txBox="1">
            <a:spLocks noChangeArrowheads="1"/>
          </p:cNvSpPr>
          <p:nvPr/>
        </p:nvSpPr>
        <p:spPr bwMode="auto">
          <a:xfrm>
            <a:off x="3497263" y="3265488"/>
            <a:ext cx="1560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Schlafzimmer</a:t>
            </a:r>
          </a:p>
        </p:txBody>
      </p:sp>
      <p:sp>
        <p:nvSpPr>
          <p:cNvPr id="186420" name="Text Box 51"/>
          <p:cNvSpPr txBox="1">
            <a:spLocks noChangeArrowheads="1"/>
          </p:cNvSpPr>
          <p:nvPr/>
        </p:nvSpPr>
        <p:spPr bwMode="auto">
          <a:xfrm>
            <a:off x="1223963" y="3532188"/>
            <a:ext cx="1558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Bad</a:t>
            </a:r>
          </a:p>
        </p:txBody>
      </p:sp>
      <p:sp>
        <p:nvSpPr>
          <p:cNvPr id="186421" name="Text Box 52"/>
          <p:cNvSpPr txBox="1">
            <a:spLocks noChangeArrowheads="1"/>
          </p:cNvSpPr>
          <p:nvPr/>
        </p:nvSpPr>
        <p:spPr bwMode="auto">
          <a:xfrm>
            <a:off x="3873500" y="5272088"/>
            <a:ext cx="1558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Wohnzimmer</a:t>
            </a:r>
          </a:p>
        </p:txBody>
      </p:sp>
      <p:sp>
        <p:nvSpPr>
          <p:cNvPr id="186422" name="Text Box 53"/>
          <p:cNvSpPr txBox="1">
            <a:spLocks noChangeArrowheads="1"/>
          </p:cNvSpPr>
          <p:nvPr/>
        </p:nvSpPr>
        <p:spPr bwMode="auto">
          <a:xfrm>
            <a:off x="1293813" y="5259388"/>
            <a:ext cx="1558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Küche</a:t>
            </a:r>
          </a:p>
        </p:txBody>
      </p:sp>
      <p:sp>
        <p:nvSpPr>
          <p:cNvPr id="186423" name="Line 54"/>
          <p:cNvSpPr>
            <a:spLocks noChangeShapeType="1"/>
          </p:cNvSpPr>
          <p:nvPr/>
        </p:nvSpPr>
        <p:spPr bwMode="auto">
          <a:xfrm flipH="1">
            <a:off x="3146425" y="1341438"/>
            <a:ext cx="2546350" cy="1136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6424" name="Text Box 55"/>
          <p:cNvSpPr txBox="1">
            <a:spLocks noChangeArrowheads="1"/>
          </p:cNvSpPr>
          <p:nvPr/>
        </p:nvSpPr>
        <p:spPr bwMode="auto">
          <a:xfrm>
            <a:off x="6529388" y="2519363"/>
            <a:ext cx="2309812" cy="147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Investitionskosten bei einem Einfamilienhaus: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de-DE" sz="2000" b="1" dirty="0" smtClean="0">
                <a:solidFill>
                  <a:srgbClr val="C00000"/>
                </a:solidFill>
              </a:rPr>
              <a:t>ca. 4.000,- €</a:t>
            </a:r>
          </a:p>
        </p:txBody>
      </p:sp>
      <p:sp>
        <p:nvSpPr>
          <p:cNvPr id="700472" name="Text Box 56"/>
          <p:cNvSpPr txBox="1">
            <a:spLocks noChangeArrowheads="1"/>
          </p:cNvSpPr>
          <p:nvPr/>
        </p:nvSpPr>
        <p:spPr bwMode="auto">
          <a:xfrm>
            <a:off x="5005388" y="3073400"/>
            <a:ext cx="614362" cy="2762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Zuluft</a:t>
            </a:r>
          </a:p>
        </p:txBody>
      </p:sp>
      <p:sp>
        <p:nvSpPr>
          <p:cNvPr id="700473" name="Text Box 57"/>
          <p:cNvSpPr txBox="1">
            <a:spLocks noChangeArrowheads="1"/>
          </p:cNvSpPr>
          <p:nvPr/>
        </p:nvSpPr>
        <p:spPr bwMode="auto">
          <a:xfrm>
            <a:off x="5006975" y="4840288"/>
            <a:ext cx="614363" cy="2762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Zuluft</a:t>
            </a:r>
          </a:p>
        </p:txBody>
      </p:sp>
      <p:sp>
        <p:nvSpPr>
          <p:cNvPr id="700474" name="Text Box 58"/>
          <p:cNvSpPr txBox="1">
            <a:spLocks noChangeArrowheads="1"/>
          </p:cNvSpPr>
          <p:nvPr/>
        </p:nvSpPr>
        <p:spPr bwMode="auto">
          <a:xfrm>
            <a:off x="1382713" y="2984500"/>
            <a:ext cx="630237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Abluft</a:t>
            </a:r>
          </a:p>
        </p:txBody>
      </p:sp>
      <p:sp>
        <p:nvSpPr>
          <p:cNvPr id="700475" name="Text Box 59"/>
          <p:cNvSpPr txBox="1">
            <a:spLocks noChangeArrowheads="1"/>
          </p:cNvSpPr>
          <p:nvPr/>
        </p:nvSpPr>
        <p:spPr bwMode="auto">
          <a:xfrm>
            <a:off x="1395413" y="4711700"/>
            <a:ext cx="630237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Abluft</a:t>
            </a:r>
          </a:p>
        </p:txBody>
      </p:sp>
      <p:sp>
        <p:nvSpPr>
          <p:cNvPr id="700476" name="Text Box 60"/>
          <p:cNvSpPr txBox="1">
            <a:spLocks noChangeArrowheads="1"/>
          </p:cNvSpPr>
          <p:nvPr/>
        </p:nvSpPr>
        <p:spPr bwMode="auto">
          <a:xfrm>
            <a:off x="3095625" y="520700"/>
            <a:ext cx="7239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Fortluft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72" grpId="0" animBg="1" autoUpdateAnimBg="0"/>
      <p:bldP spid="700473" grpId="0" animBg="1" autoUpdateAnimBg="0"/>
      <p:bldP spid="700474" grpId="0" animBg="1" autoUpdateAnimBg="0"/>
      <p:bldP spid="700475" grpId="0" animBg="1" autoUpdateAnimBg="0"/>
      <p:bldP spid="700476" grpId="0" animBg="1" autoUpdateAnimBg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488" y="111125"/>
            <a:ext cx="3268662" cy="1270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Lüftungsanlage mit Wärmerück-gewinnung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739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3EAC18-3DA3-42C8-990A-E0F72C7B1FC5}" type="slidenum">
              <a:rPr lang="de-DE" sz="1400" smtClean="0"/>
              <a:pPr eaLnBrk="1" hangingPunct="1"/>
              <a:t>165</a:t>
            </a:fld>
            <a:endParaRPr lang="de-DE" sz="1400" smtClean="0"/>
          </a:p>
        </p:txBody>
      </p:sp>
      <p:sp>
        <p:nvSpPr>
          <p:cNvPr id="187396" name="Text Box 3"/>
          <p:cNvSpPr txBox="1">
            <a:spLocks noChangeArrowheads="1"/>
          </p:cNvSpPr>
          <p:nvPr/>
        </p:nvSpPr>
        <p:spPr bwMode="auto">
          <a:xfrm>
            <a:off x="5984875" y="917575"/>
            <a:ext cx="2378075" cy="1446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Leistung der Ventilatoren: 50 W im Einfamilienhaus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Jahresstromverbrauch: ca. 400 kWh/a</a:t>
            </a:r>
          </a:p>
        </p:txBody>
      </p:sp>
      <p:grpSp>
        <p:nvGrpSpPr>
          <p:cNvPr id="187397" name="Group 4"/>
          <p:cNvGrpSpPr>
            <a:grpSpLocks/>
          </p:cNvGrpSpPr>
          <p:nvPr/>
        </p:nvGrpSpPr>
        <p:grpSpPr bwMode="auto">
          <a:xfrm>
            <a:off x="1370013" y="431800"/>
            <a:ext cx="4760912" cy="5897563"/>
            <a:chOff x="1356" y="217"/>
            <a:chExt cx="3249" cy="3715"/>
          </a:xfrm>
        </p:grpSpPr>
        <p:sp>
          <p:nvSpPr>
            <p:cNvPr id="187405" name="Rectangle 5"/>
            <p:cNvSpPr>
              <a:spLocks noChangeArrowheads="1"/>
            </p:cNvSpPr>
            <p:nvPr/>
          </p:nvSpPr>
          <p:spPr bwMode="auto">
            <a:xfrm>
              <a:off x="3072" y="1207"/>
              <a:ext cx="328" cy="77"/>
            </a:xfrm>
            <a:prstGeom prst="rect">
              <a:avLst/>
            </a:prstGeom>
            <a:gradFill rotWithShape="0">
              <a:gsLst>
                <a:gs pos="0">
                  <a:srgbClr val="CCECFF"/>
                </a:gs>
                <a:gs pos="100000">
                  <a:srgbClr val="FFE1C3"/>
                </a:gs>
              </a:gsLst>
              <a:lin ang="27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06" name="Rectangle 6"/>
            <p:cNvSpPr>
              <a:spLocks noChangeArrowheads="1"/>
            </p:cNvSpPr>
            <p:nvPr/>
          </p:nvSpPr>
          <p:spPr bwMode="auto">
            <a:xfrm>
              <a:off x="2764" y="1374"/>
              <a:ext cx="40" cy="77"/>
            </a:xfrm>
            <a:prstGeom prst="rect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C7A2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07" name="Rectangle 7"/>
            <p:cNvSpPr>
              <a:spLocks noChangeArrowheads="1"/>
            </p:cNvSpPr>
            <p:nvPr/>
          </p:nvSpPr>
          <p:spPr bwMode="auto">
            <a:xfrm>
              <a:off x="2907" y="1371"/>
              <a:ext cx="147" cy="77"/>
            </a:xfrm>
            <a:prstGeom prst="rect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C7A2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08" name="Rectangle 8"/>
            <p:cNvSpPr>
              <a:spLocks noChangeArrowheads="1"/>
            </p:cNvSpPr>
            <p:nvPr/>
          </p:nvSpPr>
          <p:spPr bwMode="auto">
            <a:xfrm>
              <a:off x="3064" y="1381"/>
              <a:ext cx="214" cy="77"/>
            </a:xfrm>
            <a:prstGeom prst="rect">
              <a:avLst/>
            </a:prstGeom>
            <a:gradFill rotWithShape="0">
              <a:gsLst>
                <a:gs pos="0">
                  <a:srgbClr val="FFCC99"/>
                </a:gs>
                <a:gs pos="100000">
                  <a:srgbClr val="FFECDA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1449" name="Rectangle 9"/>
            <p:cNvSpPr>
              <a:spLocks noChangeArrowheads="1"/>
            </p:cNvSpPr>
            <p:nvPr/>
          </p:nvSpPr>
          <p:spPr bwMode="auto">
            <a:xfrm>
              <a:off x="2768" y="1200"/>
              <a:ext cx="297" cy="7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87410" name="Line 10"/>
            <p:cNvSpPr>
              <a:spLocks noChangeShapeType="1"/>
            </p:cNvSpPr>
            <p:nvPr/>
          </p:nvSpPr>
          <p:spPr bwMode="auto">
            <a:xfrm flipV="1">
              <a:off x="1356" y="666"/>
              <a:ext cx="1625" cy="10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7411" name="Line 11"/>
            <p:cNvSpPr>
              <a:spLocks noChangeShapeType="1"/>
            </p:cNvSpPr>
            <p:nvPr/>
          </p:nvSpPr>
          <p:spPr bwMode="auto">
            <a:xfrm rot="14919860" flipV="1">
              <a:off x="3022" y="649"/>
              <a:ext cx="1483" cy="1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7412" name="Line 12"/>
            <p:cNvSpPr>
              <a:spLocks noChangeShapeType="1"/>
            </p:cNvSpPr>
            <p:nvPr/>
          </p:nvSpPr>
          <p:spPr bwMode="auto">
            <a:xfrm rot="4123705" flipV="1">
              <a:off x="3020" y="608"/>
              <a:ext cx="1539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7413" name="Rectangle 13"/>
            <p:cNvSpPr>
              <a:spLocks noChangeArrowheads="1"/>
            </p:cNvSpPr>
            <p:nvPr/>
          </p:nvSpPr>
          <p:spPr bwMode="auto">
            <a:xfrm>
              <a:off x="1357" y="3860"/>
              <a:ext cx="3247" cy="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14" name="Rectangle 14"/>
            <p:cNvSpPr>
              <a:spLocks noChangeArrowheads="1"/>
            </p:cNvSpPr>
            <p:nvPr/>
          </p:nvSpPr>
          <p:spPr bwMode="auto">
            <a:xfrm>
              <a:off x="1356" y="1689"/>
              <a:ext cx="3245" cy="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15" name="Rectangle 15"/>
            <p:cNvSpPr>
              <a:spLocks noChangeArrowheads="1"/>
            </p:cNvSpPr>
            <p:nvPr/>
          </p:nvSpPr>
          <p:spPr bwMode="auto">
            <a:xfrm>
              <a:off x="1414" y="2784"/>
              <a:ext cx="3131" cy="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16" name="Rectangle 16"/>
            <p:cNvSpPr>
              <a:spLocks noChangeArrowheads="1"/>
            </p:cNvSpPr>
            <p:nvPr/>
          </p:nvSpPr>
          <p:spPr bwMode="auto">
            <a:xfrm rot="-5400000">
              <a:off x="1320" y="1787"/>
              <a:ext cx="129" cy="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17" name="Rectangle 17"/>
            <p:cNvSpPr>
              <a:spLocks noChangeArrowheads="1"/>
            </p:cNvSpPr>
            <p:nvPr/>
          </p:nvSpPr>
          <p:spPr bwMode="auto">
            <a:xfrm>
              <a:off x="1369" y="1880"/>
              <a:ext cx="31" cy="6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18" name="Rectangle 18"/>
            <p:cNvSpPr>
              <a:spLocks noChangeArrowheads="1"/>
            </p:cNvSpPr>
            <p:nvPr/>
          </p:nvSpPr>
          <p:spPr bwMode="auto">
            <a:xfrm rot="-5400000">
              <a:off x="4415" y="2668"/>
              <a:ext cx="323" cy="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19" name="Rectangle 19"/>
            <p:cNvSpPr>
              <a:spLocks noChangeArrowheads="1"/>
            </p:cNvSpPr>
            <p:nvPr/>
          </p:nvSpPr>
          <p:spPr bwMode="auto">
            <a:xfrm rot="-5400000">
              <a:off x="4467" y="1827"/>
              <a:ext cx="207" cy="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20" name="Rectangle 20"/>
            <p:cNvSpPr>
              <a:spLocks noChangeArrowheads="1"/>
            </p:cNvSpPr>
            <p:nvPr/>
          </p:nvSpPr>
          <p:spPr bwMode="auto">
            <a:xfrm>
              <a:off x="4557" y="1962"/>
              <a:ext cx="31" cy="5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21" name="Line 21"/>
            <p:cNvSpPr>
              <a:spLocks noChangeShapeType="1"/>
            </p:cNvSpPr>
            <p:nvPr/>
          </p:nvSpPr>
          <p:spPr bwMode="auto">
            <a:xfrm flipV="1">
              <a:off x="1418" y="709"/>
              <a:ext cx="1563" cy="9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cxnSp>
          <p:nvCxnSpPr>
            <p:cNvPr id="187422" name="AutoShape 22"/>
            <p:cNvCxnSpPr>
              <a:cxnSpLocks noChangeShapeType="1"/>
              <a:stCxn id="187412" idx="0"/>
              <a:endCxn id="187412" idx="1"/>
            </p:cNvCxnSpPr>
            <p:nvPr/>
          </p:nvCxnSpPr>
          <p:spPr bwMode="auto">
            <a:xfrm>
              <a:off x="2983" y="663"/>
              <a:ext cx="1615" cy="1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7423" name="Rectangle 23"/>
            <p:cNvSpPr>
              <a:spLocks noChangeArrowheads="1"/>
            </p:cNvSpPr>
            <p:nvPr/>
          </p:nvSpPr>
          <p:spPr bwMode="auto">
            <a:xfrm rot="-5400000">
              <a:off x="1324" y="2897"/>
              <a:ext cx="129" cy="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24" name="Rectangle 24"/>
            <p:cNvSpPr>
              <a:spLocks noChangeArrowheads="1"/>
            </p:cNvSpPr>
            <p:nvPr/>
          </p:nvSpPr>
          <p:spPr bwMode="auto">
            <a:xfrm>
              <a:off x="1379" y="2990"/>
              <a:ext cx="27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25" name="Rectangle 25"/>
            <p:cNvSpPr>
              <a:spLocks noChangeArrowheads="1"/>
            </p:cNvSpPr>
            <p:nvPr/>
          </p:nvSpPr>
          <p:spPr bwMode="auto">
            <a:xfrm>
              <a:off x="1358" y="3518"/>
              <a:ext cx="64" cy="3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26" name="Rectangle 26"/>
            <p:cNvSpPr>
              <a:spLocks noChangeArrowheads="1"/>
            </p:cNvSpPr>
            <p:nvPr/>
          </p:nvSpPr>
          <p:spPr bwMode="auto">
            <a:xfrm>
              <a:off x="1360" y="2536"/>
              <a:ext cx="54" cy="3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27" name="Rectangle 27"/>
            <p:cNvSpPr>
              <a:spLocks noChangeArrowheads="1"/>
            </p:cNvSpPr>
            <p:nvPr/>
          </p:nvSpPr>
          <p:spPr bwMode="auto">
            <a:xfrm rot="-5400000">
              <a:off x="4479" y="2925"/>
              <a:ext cx="192" cy="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28" name="Rectangle 28"/>
            <p:cNvSpPr>
              <a:spLocks noChangeArrowheads="1"/>
            </p:cNvSpPr>
            <p:nvPr/>
          </p:nvSpPr>
          <p:spPr bwMode="auto">
            <a:xfrm>
              <a:off x="4562" y="3053"/>
              <a:ext cx="30" cy="4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29" name="Rectangle 29"/>
            <p:cNvSpPr>
              <a:spLocks noChangeArrowheads="1"/>
            </p:cNvSpPr>
            <p:nvPr/>
          </p:nvSpPr>
          <p:spPr bwMode="auto">
            <a:xfrm>
              <a:off x="4540" y="3518"/>
              <a:ext cx="64" cy="3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30" name="Rectangle 30"/>
            <p:cNvSpPr>
              <a:spLocks noChangeArrowheads="1"/>
            </p:cNvSpPr>
            <p:nvPr/>
          </p:nvSpPr>
          <p:spPr bwMode="auto">
            <a:xfrm rot="-5400000">
              <a:off x="2679" y="2892"/>
              <a:ext cx="129" cy="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31" name="Rectangle 31"/>
            <p:cNvSpPr>
              <a:spLocks noChangeArrowheads="1"/>
            </p:cNvSpPr>
            <p:nvPr/>
          </p:nvSpPr>
          <p:spPr bwMode="auto">
            <a:xfrm>
              <a:off x="2731" y="2986"/>
              <a:ext cx="41" cy="8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32" name="Rectangle 32"/>
            <p:cNvSpPr>
              <a:spLocks noChangeArrowheads="1"/>
            </p:cNvSpPr>
            <p:nvPr/>
          </p:nvSpPr>
          <p:spPr bwMode="auto">
            <a:xfrm>
              <a:off x="2715" y="2986"/>
              <a:ext cx="18" cy="8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33" name="Rectangle 33"/>
            <p:cNvSpPr>
              <a:spLocks noChangeArrowheads="1"/>
            </p:cNvSpPr>
            <p:nvPr/>
          </p:nvSpPr>
          <p:spPr bwMode="auto">
            <a:xfrm rot="-5400000">
              <a:off x="2678" y="1791"/>
              <a:ext cx="129" cy="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34" name="Rectangle 34"/>
            <p:cNvSpPr>
              <a:spLocks noChangeArrowheads="1"/>
            </p:cNvSpPr>
            <p:nvPr/>
          </p:nvSpPr>
          <p:spPr bwMode="auto">
            <a:xfrm>
              <a:off x="2729" y="1882"/>
              <a:ext cx="41" cy="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35" name="Rectangle 35"/>
            <p:cNvSpPr>
              <a:spLocks noChangeArrowheads="1"/>
            </p:cNvSpPr>
            <p:nvPr/>
          </p:nvSpPr>
          <p:spPr bwMode="auto">
            <a:xfrm>
              <a:off x="2713" y="1882"/>
              <a:ext cx="18" cy="9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36" name="Rectangle 36"/>
            <p:cNvSpPr>
              <a:spLocks noChangeArrowheads="1"/>
            </p:cNvSpPr>
            <p:nvPr/>
          </p:nvSpPr>
          <p:spPr bwMode="auto">
            <a:xfrm>
              <a:off x="2326" y="2920"/>
              <a:ext cx="224" cy="77"/>
            </a:xfrm>
            <a:prstGeom prst="rect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C7A2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37" name="Rectangle 37"/>
            <p:cNvSpPr>
              <a:spLocks noChangeArrowheads="1"/>
            </p:cNvSpPr>
            <p:nvPr/>
          </p:nvSpPr>
          <p:spPr bwMode="auto">
            <a:xfrm rot="5400000">
              <a:off x="1816" y="2186"/>
              <a:ext cx="1544" cy="77"/>
            </a:xfrm>
            <a:prstGeom prst="rect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D5B9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38" name="Rectangle 38"/>
            <p:cNvSpPr>
              <a:spLocks noChangeArrowheads="1"/>
            </p:cNvSpPr>
            <p:nvPr/>
          </p:nvSpPr>
          <p:spPr bwMode="auto">
            <a:xfrm>
              <a:off x="2764" y="1150"/>
              <a:ext cx="640" cy="36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87439" name="Group 39"/>
            <p:cNvGrpSpPr>
              <a:grpSpLocks/>
            </p:cNvGrpSpPr>
            <p:nvPr/>
          </p:nvGrpSpPr>
          <p:grpSpPr bwMode="auto">
            <a:xfrm rot="5400000">
              <a:off x="2788" y="1341"/>
              <a:ext cx="156" cy="150"/>
              <a:chOff x="2930" y="1195"/>
              <a:chExt cx="308" cy="278"/>
            </a:xfrm>
          </p:grpSpPr>
          <p:sp>
            <p:nvSpPr>
              <p:cNvPr id="187472" name="Oval 40"/>
              <p:cNvSpPr>
                <a:spLocks noChangeArrowheads="1"/>
              </p:cNvSpPr>
              <p:nvPr/>
            </p:nvSpPr>
            <p:spPr bwMode="auto">
              <a:xfrm>
                <a:off x="2930" y="1195"/>
                <a:ext cx="308" cy="2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7473" name="Line 41"/>
              <p:cNvSpPr>
                <a:spLocks noChangeShapeType="1"/>
              </p:cNvSpPr>
              <p:nvPr/>
            </p:nvSpPr>
            <p:spPr bwMode="auto">
              <a:xfrm flipH="1">
                <a:off x="2985" y="1206"/>
                <a:ext cx="99" cy="22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7474" name="Line 42"/>
              <p:cNvSpPr>
                <a:spLocks noChangeShapeType="1"/>
              </p:cNvSpPr>
              <p:nvPr/>
            </p:nvSpPr>
            <p:spPr bwMode="auto">
              <a:xfrm>
                <a:off x="3098" y="1211"/>
                <a:ext cx="99" cy="22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7440" name="Rectangle 43"/>
            <p:cNvSpPr>
              <a:spLocks noChangeArrowheads="1"/>
            </p:cNvSpPr>
            <p:nvPr/>
          </p:nvSpPr>
          <p:spPr bwMode="auto">
            <a:xfrm rot="5400000">
              <a:off x="2279" y="851"/>
              <a:ext cx="614" cy="78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E0E0FF"/>
                </a:gs>
              </a:gsLst>
              <a:lin ang="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41" name="AutoShape 44"/>
            <p:cNvSpPr>
              <a:spLocks noChangeArrowheads="1"/>
            </p:cNvSpPr>
            <p:nvPr/>
          </p:nvSpPr>
          <p:spPr bwMode="auto">
            <a:xfrm>
              <a:off x="2511" y="505"/>
              <a:ext cx="147" cy="76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0000FF"/>
                </a:gs>
                <a:gs pos="100000">
                  <a:srgbClr val="E0E0FF"/>
                </a:gs>
              </a:gsLst>
              <a:lin ang="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42" name="Rectangle 45"/>
            <p:cNvSpPr>
              <a:spLocks noChangeArrowheads="1"/>
            </p:cNvSpPr>
            <p:nvPr/>
          </p:nvSpPr>
          <p:spPr bwMode="auto">
            <a:xfrm>
              <a:off x="2324" y="1788"/>
              <a:ext cx="224" cy="77"/>
            </a:xfrm>
            <a:prstGeom prst="rect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C7A2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43" name="AutoShape 46"/>
            <p:cNvSpPr>
              <a:spLocks noChangeArrowheads="1"/>
            </p:cNvSpPr>
            <p:nvPr/>
          </p:nvSpPr>
          <p:spPr bwMode="auto">
            <a:xfrm>
              <a:off x="2016" y="2912"/>
              <a:ext cx="264" cy="96"/>
            </a:xfrm>
            <a:prstGeom prst="rightArrow">
              <a:avLst>
                <a:gd name="adj1" fmla="val 50000"/>
                <a:gd name="adj2" fmla="val 68750"/>
              </a:avLst>
            </a:prstGeom>
            <a:gradFill rotWithShape="0">
              <a:gsLst>
                <a:gs pos="0">
                  <a:srgbClr val="FF0000"/>
                </a:gs>
                <a:gs pos="100000">
                  <a:srgbClr val="FFB9B9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44" name="AutoShape 47"/>
            <p:cNvSpPr>
              <a:spLocks noChangeArrowheads="1"/>
            </p:cNvSpPr>
            <p:nvPr/>
          </p:nvSpPr>
          <p:spPr bwMode="auto">
            <a:xfrm>
              <a:off x="2024" y="1792"/>
              <a:ext cx="264" cy="96"/>
            </a:xfrm>
            <a:prstGeom prst="rightArrow">
              <a:avLst>
                <a:gd name="adj1" fmla="val 50000"/>
                <a:gd name="adj2" fmla="val 68750"/>
              </a:avLst>
            </a:prstGeom>
            <a:gradFill rotWithShape="0">
              <a:gsLst>
                <a:gs pos="0">
                  <a:srgbClr val="FF0000"/>
                </a:gs>
                <a:gs pos="100000">
                  <a:srgbClr val="FFB9B9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45" name="AutoShape 48"/>
            <p:cNvSpPr>
              <a:spLocks noChangeArrowheads="1"/>
            </p:cNvSpPr>
            <p:nvPr/>
          </p:nvSpPr>
          <p:spPr bwMode="auto">
            <a:xfrm rot="16200000" flipH="1">
              <a:off x="2454" y="301"/>
              <a:ext cx="264" cy="96"/>
            </a:xfrm>
            <a:prstGeom prst="rightArrow">
              <a:avLst>
                <a:gd name="adj1" fmla="val 50000"/>
                <a:gd name="adj2" fmla="val 68750"/>
              </a:avLst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46" name="AutoShape 49"/>
            <p:cNvSpPr>
              <a:spLocks noChangeArrowheads="1"/>
            </p:cNvSpPr>
            <p:nvPr/>
          </p:nvSpPr>
          <p:spPr bwMode="auto">
            <a:xfrm flipH="1">
              <a:off x="2288" y="3632"/>
              <a:ext cx="800" cy="144"/>
            </a:xfrm>
            <a:prstGeom prst="curvedUpArrow">
              <a:avLst>
                <a:gd name="adj1" fmla="val 111111"/>
                <a:gd name="adj2" fmla="val 222222"/>
                <a:gd name="adj3" fmla="val 33333"/>
              </a:avLst>
            </a:prstGeom>
            <a:gradFill rotWithShape="0">
              <a:gsLst>
                <a:gs pos="0">
                  <a:srgbClr val="FFECDA"/>
                </a:gs>
                <a:gs pos="100000">
                  <a:srgbClr val="FFCC99">
                    <a:alpha val="50000"/>
                  </a:srgbClr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47" name="AutoShape 50"/>
            <p:cNvSpPr>
              <a:spLocks noChangeArrowheads="1"/>
            </p:cNvSpPr>
            <p:nvPr/>
          </p:nvSpPr>
          <p:spPr bwMode="auto">
            <a:xfrm flipH="1">
              <a:off x="2280" y="2520"/>
              <a:ext cx="816" cy="136"/>
            </a:xfrm>
            <a:prstGeom prst="curvedUpArrow">
              <a:avLst>
                <a:gd name="adj1" fmla="val 120000"/>
                <a:gd name="adj2" fmla="val 240000"/>
                <a:gd name="adj3" fmla="val 33333"/>
              </a:avLst>
            </a:prstGeom>
            <a:gradFill rotWithShape="0">
              <a:gsLst>
                <a:gs pos="0">
                  <a:srgbClr val="FFECDA"/>
                </a:gs>
                <a:gs pos="100000">
                  <a:srgbClr val="FFCC99">
                    <a:alpha val="50000"/>
                  </a:srgbClr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48" name="Text Box 51"/>
            <p:cNvSpPr txBox="1">
              <a:spLocks noChangeArrowheads="1"/>
            </p:cNvSpPr>
            <p:nvPr/>
          </p:nvSpPr>
          <p:spPr bwMode="auto">
            <a:xfrm>
              <a:off x="3652" y="2160"/>
              <a:ext cx="89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Schlafzimmer</a:t>
              </a:r>
            </a:p>
          </p:txBody>
        </p:sp>
        <p:sp>
          <p:nvSpPr>
            <p:cNvPr id="187449" name="Text Box 52"/>
            <p:cNvSpPr txBox="1">
              <a:spLocks noChangeArrowheads="1"/>
            </p:cNvSpPr>
            <p:nvPr/>
          </p:nvSpPr>
          <p:spPr bwMode="auto">
            <a:xfrm>
              <a:off x="1448" y="2152"/>
              <a:ext cx="10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Bad</a:t>
              </a:r>
            </a:p>
          </p:txBody>
        </p:sp>
        <p:sp>
          <p:nvSpPr>
            <p:cNvPr id="187450" name="Text Box 53"/>
            <p:cNvSpPr txBox="1">
              <a:spLocks noChangeArrowheads="1"/>
            </p:cNvSpPr>
            <p:nvPr/>
          </p:nvSpPr>
          <p:spPr bwMode="auto">
            <a:xfrm>
              <a:off x="3304" y="3480"/>
              <a:ext cx="10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Wohnzimmer</a:t>
              </a:r>
            </a:p>
          </p:txBody>
        </p:sp>
        <p:sp>
          <p:nvSpPr>
            <p:cNvPr id="187451" name="Text Box 54"/>
            <p:cNvSpPr txBox="1">
              <a:spLocks noChangeArrowheads="1"/>
            </p:cNvSpPr>
            <p:nvPr/>
          </p:nvSpPr>
          <p:spPr bwMode="auto">
            <a:xfrm>
              <a:off x="1496" y="3240"/>
              <a:ext cx="10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Küche</a:t>
              </a:r>
            </a:p>
          </p:txBody>
        </p:sp>
        <p:grpSp>
          <p:nvGrpSpPr>
            <p:cNvPr id="187452" name="Group 55"/>
            <p:cNvGrpSpPr>
              <a:grpSpLocks/>
            </p:cNvGrpSpPr>
            <p:nvPr/>
          </p:nvGrpSpPr>
          <p:grpSpPr bwMode="auto">
            <a:xfrm rot="5400000">
              <a:off x="3246" y="1343"/>
              <a:ext cx="156" cy="150"/>
              <a:chOff x="2930" y="1195"/>
              <a:chExt cx="308" cy="278"/>
            </a:xfrm>
          </p:grpSpPr>
          <p:sp>
            <p:nvSpPr>
              <p:cNvPr id="187469" name="Oval 56"/>
              <p:cNvSpPr>
                <a:spLocks noChangeArrowheads="1"/>
              </p:cNvSpPr>
              <p:nvPr/>
            </p:nvSpPr>
            <p:spPr bwMode="auto">
              <a:xfrm>
                <a:off x="2930" y="1195"/>
                <a:ext cx="308" cy="27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7470" name="Line 57"/>
              <p:cNvSpPr>
                <a:spLocks noChangeShapeType="1"/>
              </p:cNvSpPr>
              <p:nvPr/>
            </p:nvSpPr>
            <p:spPr bwMode="auto">
              <a:xfrm flipH="1">
                <a:off x="2985" y="1206"/>
                <a:ext cx="99" cy="22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7471" name="Line 58"/>
              <p:cNvSpPr>
                <a:spLocks noChangeShapeType="1"/>
              </p:cNvSpPr>
              <p:nvPr/>
            </p:nvSpPr>
            <p:spPr bwMode="auto">
              <a:xfrm>
                <a:off x="3098" y="1211"/>
                <a:ext cx="99" cy="22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87453" name="Rectangle 59"/>
            <p:cNvSpPr>
              <a:spLocks noChangeArrowheads="1"/>
            </p:cNvSpPr>
            <p:nvPr/>
          </p:nvSpPr>
          <p:spPr bwMode="auto">
            <a:xfrm rot="-8085033">
              <a:off x="2955" y="1210"/>
              <a:ext cx="258" cy="2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54" name="Rectangle 60"/>
            <p:cNvSpPr>
              <a:spLocks noChangeArrowheads="1"/>
            </p:cNvSpPr>
            <p:nvPr/>
          </p:nvSpPr>
          <p:spPr bwMode="auto">
            <a:xfrm>
              <a:off x="2546" y="1198"/>
              <a:ext cx="216" cy="78"/>
            </a:xfrm>
            <a:prstGeom prst="rect">
              <a:avLst/>
            </a:prstGeom>
            <a:gradFill rotWithShape="0">
              <a:gsLst>
                <a:gs pos="0">
                  <a:srgbClr val="E0E0FF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55" name="Rectangle 61"/>
            <p:cNvSpPr>
              <a:spLocks noChangeArrowheads="1"/>
            </p:cNvSpPr>
            <p:nvPr/>
          </p:nvSpPr>
          <p:spPr bwMode="auto">
            <a:xfrm>
              <a:off x="2548" y="1374"/>
              <a:ext cx="210" cy="77"/>
            </a:xfrm>
            <a:prstGeom prst="rect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C7A2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56" name="AutoShape 62"/>
            <p:cNvSpPr>
              <a:spLocks noChangeArrowheads="1"/>
            </p:cNvSpPr>
            <p:nvPr/>
          </p:nvSpPr>
          <p:spPr bwMode="auto">
            <a:xfrm rot="2786630" flipH="1">
              <a:off x="2957" y="1213"/>
              <a:ext cx="255" cy="24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chemeClr val="hlink"/>
                </a:gs>
                <a:gs pos="100000">
                  <a:srgbClr val="FF99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57" name="Rectangle 63"/>
            <p:cNvSpPr>
              <a:spLocks noChangeArrowheads="1"/>
            </p:cNvSpPr>
            <p:nvPr/>
          </p:nvSpPr>
          <p:spPr bwMode="auto">
            <a:xfrm>
              <a:off x="3403" y="1207"/>
              <a:ext cx="216" cy="77"/>
            </a:xfrm>
            <a:prstGeom prst="rect">
              <a:avLst/>
            </a:prstGeom>
            <a:gradFill rotWithShape="0">
              <a:gsLst>
                <a:gs pos="0">
                  <a:srgbClr val="FFE1C3"/>
                </a:gs>
                <a:gs pos="100000">
                  <a:srgbClr val="CCECFF"/>
                </a:gs>
              </a:gsLst>
              <a:lin ang="27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1504" name="Rectangle 64"/>
            <p:cNvSpPr>
              <a:spLocks noChangeArrowheads="1"/>
            </p:cNvSpPr>
            <p:nvPr/>
          </p:nvSpPr>
          <p:spPr bwMode="auto">
            <a:xfrm rot="5400000">
              <a:off x="3291" y="861"/>
              <a:ext cx="609" cy="81"/>
            </a:xfrm>
            <a:prstGeom prst="rect">
              <a:avLst/>
            </a:prstGeom>
            <a:gradFill rotWithShape="0">
              <a:gsLst>
                <a:gs pos="0">
                  <a:schemeClr val="hlink">
                    <a:gamma/>
                    <a:tint val="12157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87459" name="AutoShape 65"/>
            <p:cNvSpPr>
              <a:spLocks noChangeArrowheads="1"/>
            </p:cNvSpPr>
            <p:nvPr/>
          </p:nvSpPr>
          <p:spPr bwMode="auto">
            <a:xfrm rot="5400000" flipH="1">
              <a:off x="3444" y="301"/>
              <a:ext cx="264" cy="96"/>
            </a:xfrm>
            <a:prstGeom prst="rightArrow">
              <a:avLst>
                <a:gd name="adj1" fmla="val 50000"/>
                <a:gd name="adj2" fmla="val 68750"/>
              </a:avLst>
            </a:prstGeom>
            <a:gradFill rotWithShape="0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1506" name="AutoShape 66"/>
            <p:cNvSpPr>
              <a:spLocks noChangeArrowheads="1"/>
            </p:cNvSpPr>
            <p:nvPr/>
          </p:nvSpPr>
          <p:spPr bwMode="auto">
            <a:xfrm>
              <a:off x="3501" y="520"/>
              <a:ext cx="147" cy="76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chemeClr val="hlink">
                    <a:gamma/>
                    <a:tint val="12157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87461" name="Rectangle 67"/>
            <p:cNvSpPr>
              <a:spLocks noChangeArrowheads="1"/>
            </p:cNvSpPr>
            <p:nvPr/>
          </p:nvSpPr>
          <p:spPr bwMode="auto">
            <a:xfrm>
              <a:off x="3408" y="1374"/>
              <a:ext cx="210" cy="77"/>
            </a:xfrm>
            <a:prstGeom prst="rect">
              <a:avLst/>
            </a:prstGeom>
            <a:gradFill rotWithShape="0">
              <a:gsLst>
                <a:gs pos="0">
                  <a:srgbClr val="FFCC99"/>
                </a:gs>
                <a:gs pos="100000">
                  <a:srgbClr val="FFECDA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62" name="Rectangle 68"/>
            <p:cNvSpPr>
              <a:spLocks noChangeArrowheads="1"/>
            </p:cNvSpPr>
            <p:nvPr/>
          </p:nvSpPr>
          <p:spPr bwMode="auto">
            <a:xfrm rot="5400000">
              <a:off x="2808" y="2186"/>
              <a:ext cx="1544" cy="77"/>
            </a:xfrm>
            <a:prstGeom prst="rect">
              <a:avLst/>
            </a:prstGeom>
            <a:gradFill rotWithShape="0">
              <a:gsLst>
                <a:gs pos="0">
                  <a:srgbClr val="FFECDA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63" name="Rectangle 69"/>
            <p:cNvSpPr>
              <a:spLocks noChangeArrowheads="1"/>
            </p:cNvSpPr>
            <p:nvPr/>
          </p:nvSpPr>
          <p:spPr bwMode="auto">
            <a:xfrm>
              <a:off x="3616" y="1814"/>
              <a:ext cx="78" cy="77"/>
            </a:xfrm>
            <a:prstGeom prst="rect">
              <a:avLst/>
            </a:prstGeom>
            <a:gradFill rotWithShape="0">
              <a:gsLst>
                <a:gs pos="0">
                  <a:srgbClr val="FFCC99"/>
                </a:gs>
                <a:gs pos="100000">
                  <a:srgbClr val="FFECDA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64" name="AutoShape 70"/>
            <p:cNvSpPr>
              <a:spLocks noChangeArrowheads="1"/>
            </p:cNvSpPr>
            <p:nvPr/>
          </p:nvSpPr>
          <p:spPr bwMode="auto">
            <a:xfrm rot="5400000">
              <a:off x="3645" y="1828"/>
              <a:ext cx="147" cy="52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FFCC99"/>
                </a:gs>
                <a:gs pos="100000">
                  <a:srgbClr val="FFECDA"/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65" name="AutoShape 71"/>
            <p:cNvSpPr>
              <a:spLocks noChangeArrowheads="1"/>
            </p:cNvSpPr>
            <p:nvPr/>
          </p:nvSpPr>
          <p:spPr bwMode="auto">
            <a:xfrm rot="10800000">
              <a:off x="3505" y="2996"/>
              <a:ext cx="147" cy="52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FFCC99"/>
                </a:gs>
                <a:gs pos="100000">
                  <a:srgbClr val="FFECDA"/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66" name="AutoShape 72"/>
            <p:cNvSpPr>
              <a:spLocks noChangeArrowheads="1"/>
            </p:cNvSpPr>
            <p:nvPr/>
          </p:nvSpPr>
          <p:spPr bwMode="auto">
            <a:xfrm>
              <a:off x="3776" y="1804"/>
              <a:ext cx="264" cy="96"/>
            </a:xfrm>
            <a:prstGeom prst="rightArrow">
              <a:avLst>
                <a:gd name="adj1" fmla="val 50000"/>
                <a:gd name="adj2" fmla="val 68750"/>
              </a:avLst>
            </a:prstGeom>
            <a:gradFill rotWithShape="0">
              <a:gsLst>
                <a:gs pos="0">
                  <a:srgbClr val="FFECDA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67" name="AutoShape 73"/>
            <p:cNvSpPr>
              <a:spLocks noChangeArrowheads="1"/>
            </p:cNvSpPr>
            <p:nvPr/>
          </p:nvSpPr>
          <p:spPr bwMode="auto">
            <a:xfrm rot="5400000">
              <a:off x="3448" y="3148"/>
              <a:ext cx="264" cy="96"/>
            </a:xfrm>
            <a:prstGeom prst="rightArrow">
              <a:avLst>
                <a:gd name="adj1" fmla="val 50000"/>
                <a:gd name="adj2" fmla="val 68750"/>
              </a:avLst>
            </a:prstGeom>
            <a:gradFill rotWithShape="0">
              <a:gsLst>
                <a:gs pos="0">
                  <a:srgbClr val="FFECDA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7468" name="Line 74"/>
            <p:cNvSpPr>
              <a:spLocks noChangeShapeType="1"/>
            </p:cNvSpPr>
            <p:nvPr/>
          </p:nvSpPr>
          <p:spPr bwMode="auto">
            <a:xfrm flipH="1">
              <a:off x="3304" y="928"/>
              <a:ext cx="1192" cy="4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87398" name="Text Box 75"/>
          <p:cNvSpPr txBox="1">
            <a:spLocks noChangeArrowheads="1"/>
          </p:cNvSpPr>
          <p:nvPr/>
        </p:nvSpPr>
        <p:spPr bwMode="auto">
          <a:xfrm>
            <a:off x="6354763" y="2625725"/>
            <a:ext cx="2522537" cy="147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2000" b="1"/>
              <a:t>Investitionskosten bei einem Einfamilienhaus:</a:t>
            </a:r>
          </a:p>
          <a:p>
            <a:pPr algn="l" eaLnBrk="1" hangingPunct="1">
              <a:spcBef>
                <a:spcPct val="50000"/>
              </a:spcBef>
            </a:pPr>
            <a:r>
              <a:rPr lang="de-DE" sz="2000" b="1">
                <a:solidFill>
                  <a:srgbClr val="C00000"/>
                </a:solidFill>
              </a:rPr>
              <a:t>ca. 8.000,- €</a:t>
            </a:r>
          </a:p>
        </p:txBody>
      </p:sp>
      <p:sp>
        <p:nvSpPr>
          <p:cNvPr id="701516" name="Text Box 76"/>
          <p:cNvSpPr txBox="1">
            <a:spLocks noChangeArrowheads="1"/>
          </p:cNvSpPr>
          <p:nvPr/>
        </p:nvSpPr>
        <p:spPr bwMode="auto">
          <a:xfrm>
            <a:off x="4772025" y="1028700"/>
            <a:ext cx="723900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Fortluft</a:t>
            </a:r>
          </a:p>
        </p:txBody>
      </p:sp>
      <p:sp>
        <p:nvSpPr>
          <p:cNvPr id="701517" name="Text Box 77"/>
          <p:cNvSpPr txBox="1">
            <a:spLocks noChangeArrowheads="1"/>
          </p:cNvSpPr>
          <p:nvPr/>
        </p:nvSpPr>
        <p:spPr bwMode="auto">
          <a:xfrm>
            <a:off x="3282950" y="469900"/>
            <a:ext cx="903288" cy="2762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Außenluft</a:t>
            </a:r>
          </a:p>
        </p:txBody>
      </p:sp>
      <p:sp>
        <p:nvSpPr>
          <p:cNvPr id="701518" name="Text Box 78"/>
          <p:cNvSpPr txBox="1">
            <a:spLocks noChangeArrowheads="1"/>
          </p:cNvSpPr>
          <p:nvPr/>
        </p:nvSpPr>
        <p:spPr bwMode="auto">
          <a:xfrm>
            <a:off x="5170488" y="3187700"/>
            <a:ext cx="614362" cy="2762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Zuluft</a:t>
            </a:r>
          </a:p>
        </p:txBody>
      </p:sp>
      <p:sp>
        <p:nvSpPr>
          <p:cNvPr id="701519" name="Text Box 79"/>
          <p:cNvSpPr txBox="1">
            <a:spLocks noChangeArrowheads="1"/>
          </p:cNvSpPr>
          <p:nvPr/>
        </p:nvSpPr>
        <p:spPr bwMode="auto">
          <a:xfrm>
            <a:off x="4759325" y="5003800"/>
            <a:ext cx="614363" cy="27622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Zuluft</a:t>
            </a:r>
          </a:p>
        </p:txBody>
      </p:sp>
      <p:sp>
        <p:nvSpPr>
          <p:cNvPr id="701520" name="Text Box 80"/>
          <p:cNvSpPr txBox="1">
            <a:spLocks noChangeArrowheads="1"/>
          </p:cNvSpPr>
          <p:nvPr/>
        </p:nvSpPr>
        <p:spPr bwMode="auto">
          <a:xfrm>
            <a:off x="1617663" y="2946400"/>
            <a:ext cx="630237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Abluft</a:t>
            </a:r>
          </a:p>
        </p:txBody>
      </p:sp>
      <p:sp>
        <p:nvSpPr>
          <p:cNvPr id="701521" name="Text Box 81"/>
          <p:cNvSpPr txBox="1">
            <a:spLocks noChangeArrowheads="1"/>
          </p:cNvSpPr>
          <p:nvPr/>
        </p:nvSpPr>
        <p:spPr bwMode="auto">
          <a:xfrm>
            <a:off x="1617663" y="4686300"/>
            <a:ext cx="630237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Abluft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1516" grpId="0" animBg="1" autoUpdateAnimBg="0"/>
      <p:bldP spid="701517" grpId="0" animBg="1" autoUpdateAnimBg="0"/>
      <p:bldP spid="701518" grpId="0" animBg="1" autoUpdateAnimBg="0"/>
      <p:bldP spid="701519" grpId="0" animBg="1" autoUpdateAnimBg="0"/>
      <p:bldP spid="701520" grpId="0" animBg="1" autoUpdateAnimBg="0"/>
      <p:bldP spid="701521" grpId="0" animBg="1" autoUpdateAnimBg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952500"/>
            <a:ext cx="7737475" cy="7493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VORTEILE EINER LÜFTUNGSANLAGE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1752600"/>
            <a:ext cx="7608887" cy="4686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00000"/>
              </a:buClr>
            </a:pPr>
            <a:r>
              <a:rPr lang="de-DE" sz="2200" smtClean="0">
                <a:latin typeface="Arial" pitchFamily="34" charset="0"/>
                <a:cs typeface="Arial" pitchFamily="34" charset="0"/>
              </a:rPr>
              <a:t>Es findet ein dauerhafter hygienischer Luftwechsel statt</a:t>
            </a:r>
          </a:p>
          <a:p>
            <a:pPr eaLnBrk="1" hangingPunct="1">
              <a:buClr>
                <a:srgbClr val="C00000"/>
              </a:buClr>
            </a:pPr>
            <a:r>
              <a:rPr lang="de-DE" sz="2200" smtClean="0">
                <a:latin typeface="Arial" pitchFamily="34" charset="0"/>
                <a:cs typeface="Arial" pitchFamily="34" charset="0"/>
              </a:rPr>
              <a:t>Gleichmäßige Lufterneuerung auch nachts und bei Abwesenheit</a:t>
            </a:r>
          </a:p>
          <a:p>
            <a:pPr eaLnBrk="1" hangingPunct="1">
              <a:buClr>
                <a:srgbClr val="C00000"/>
              </a:buClr>
            </a:pPr>
            <a:r>
              <a:rPr lang="de-DE" sz="2200" smtClean="0">
                <a:latin typeface="Arial" pitchFamily="34" charset="0"/>
                <a:cs typeface="Arial" pitchFamily="34" charset="0"/>
              </a:rPr>
              <a:t>Gleichmäßig geringe Schadstoffkonzentration in der Raumluft</a:t>
            </a:r>
          </a:p>
          <a:p>
            <a:pPr eaLnBrk="1" hangingPunct="1">
              <a:buClr>
                <a:srgbClr val="C00000"/>
              </a:buClr>
            </a:pPr>
            <a:r>
              <a:rPr lang="de-DE" sz="2200" smtClean="0">
                <a:latin typeface="Arial" pitchFamily="34" charset="0"/>
                <a:cs typeface="Arial" pitchFamily="34" charset="0"/>
              </a:rPr>
              <a:t>Gerüche aus Küche, Toilette und Bad werden sofort abgesaugt</a:t>
            </a:r>
          </a:p>
          <a:p>
            <a:pPr eaLnBrk="1" hangingPunct="1">
              <a:buClr>
                <a:srgbClr val="C00000"/>
              </a:buClr>
            </a:pPr>
            <a:r>
              <a:rPr lang="de-DE" sz="2200" smtClean="0">
                <a:latin typeface="Arial" pitchFamily="34" charset="0"/>
                <a:cs typeface="Arial" pitchFamily="34" charset="0"/>
              </a:rPr>
              <a:t>Die Luftfeuchtigkeit steigt nicht übermäßig an</a:t>
            </a:r>
          </a:p>
          <a:p>
            <a:pPr eaLnBrk="1" hangingPunct="1">
              <a:buClr>
                <a:srgbClr val="C00000"/>
              </a:buClr>
            </a:pPr>
            <a:r>
              <a:rPr lang="de-DE" sz="2200" smtClean="0">
                <a:latin typeface="Arial" pitchFamily="34" charset="0"/>
                <a:cs typeface="Arial" pitchFamily="34" charset="0"/>
              </a:rPr>
              <a:t>Fenster können zu bleiben, müssen es aber nicht</a:t>
            </a:r>
          </a:p>
          <a:p>
            <a:pPr eaLnBrk="1" hangingPunct="1">
              <a:buClr>
                <a:srgbClr val="C00000"/>
              </a:buClr>
            </a:pPr>
            <a:r>
              <a:rPr lang="de-DE" sz="2200" smtClean="0">
                <a:latin typeface="Arial" pitchFamily="34" charset="0"/>
                <a:cs typeface="Arial" pitchFamily="34" charset="0"/>
              </a:rPr>
              <a:t>Allergiker freuen sich über weniger Blütenpollen im Haus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35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422275"/>
            <a:ext cx="7737475" cy="5905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ZUTATEN FÜR ENERGIESPARHÄUSER</a:t>
            </a:r>
          </a:p>
        </p:txBody>
      </p:sp>
      <p:graphicFrame>
        <p:nvGraphicFramePr>
          <p:cNvPr id="626737" name="Group 49"/>
          <p:cNvGraphicFramePr>
            <a:graphicFrameLocks noGrp="1"/>
          </p:cNvGraphicFramePr>
          <p:nvPr>
            <p:ph type="tbl" idx="1"/>
          </p:nvPr>
        </p:nvGraphicFramePr>
        <p:xfrm>
          <a:off x="577850" y="1125538"/>
          <a:ext cx="7737475" cy="5116512"/>
        </p:xfrm>
        <a:graphic>
          <a:graphicData uri="http://schemas.openxmlformats.org/drawingml/2006/table">
            <a:tbl>
              <a:tblPr/>
              <a:tblGrid>
                <a:gridCol w="1828858"/>
                <a:gridCol w="2039879"/>
                <a:gridCol w="1995917"/>
                <a:gridCol w="1872821"/>
              </a:tblGrid>
              <a:tr h="11887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9" marR="84409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EnEV</a:t>
                      </a:r>
                      <a:endParaRPr kumimoji="0" 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Energie-effizienzhaus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Passivhaus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Dämmung</a:t>
                      </a:r>
                    </a:p>
                  </a:txBody>
                  <a:tcPr marL="84409" marR="84409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Standard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Erhöht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Maximal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Lüftung</a:t>
                      </a:r>
                    </a:p>
                  </a:txBody>
                  <a:tcPr marL="84409" marR="84409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Fenster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Fenster oder Lüftungsanlage ohne/mit WRG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Lüftungsanlage mit WRG erforderlich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26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Wärmebrücken</a:t>
                      </a:r>
                    </a:p>
                  </a:txBody>
                  <a:tcPr marL="84409" marR="84409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Standardlösungen üblich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eindämmen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vermeiden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Luftdichtheit</a:t>
                      </a:r>
                    </a:p>
                  </a:txBody>
                  <a:tcPr marL="84409" marR="84409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Standardlösungen üblich (Zufall)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Erhöhte Anforderungen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Höchste Anforderungen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7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Luftdichtheits-messung</a:t>
                      </a:r>
                    </a:p>
                  </a:txBody>
                  <a:tcPr marL="84409" marR="84409" marT="45723" marB="4572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Sinnvoll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Notwendig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Unbedingt erforderlich</a:t>
                      </a:r>
                    </a:p>
                  </a:txBody>
                  <a:tcPr marL="84409" marR="84409" marT="45723" marB="4572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9480" name="Text Box 2"/>
          <p:cNvSpPr txBox="1">
            <a:spLocks noChangeArrowheads="1"/>
          </p:cNvSpPr>
          <p:nvPr/>
        </p:nvSpPr>
        <p:spPr bwMode="auto">
          <a:xfrm>
            <a:off x="692150" y="1333500"/>
            <a:ext cx="7623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ANLAGENTECHNIK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0850" y="103188"/>
            <a:ext cx="4084638" cy="889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BESTANDTEILE EINER HEIZUNGSANLAGE</a:t>
            </a:r>
          </a:p>
        </p:txBody>
      </p:sp>
      <p:grpSp>
        <p:nvGrpSpPr>
          <p:cNvPr id="191491" name="Group 3"/>
          <p:cNvGrpSpPr>
            <a:grpSpLocks/>
          </p:cNvGrpSpPr>
          <p:nvPr/>
        </p:nvGrpSpPr>
        <p:grpSpPr bwMode="auto">
          <a:xfrm>
            <a:off x="200025" y="558800"/>
            <a:ext cx="6616700" cy="6091238"/>
            <a:chOff x="208" y="0"/>
            <a:chExt cx="4516" cy="3837"/>
          </a:xfrm>
        </p:grpSpPr>
        <p:sp>
          <p:nvSpPr>
            <p:cNvPr id="191492" name="Line 4"/>
            <p:cNvSpPr>
              <a:spLocks noChangeShapeType="1"/>
            </p:cNvSpPr>
            <p:nvPr/>
          </p:nvSpPr>
          <p:spPr bwMode="auto">
            <a:xfrm>
              <a:off x="3694" y="2918"/>
              <a:ext cx="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493" name="Rectangle 5"/>
            <p:cNvSpPr>
              <a:spLocks noChangeArrowheads="1"/>
            </p:cNvSpPr>
            <p:nvPr/>
          </p:nvSpPr>
          <p:spPr bwMode="auto">
            <a:xfrm>
              <a:off x="3519" y="3182"/>
              <a:ext cx="501" cy="2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494" name="Rectangle 6"/>
            <p:cNvSpPr>
              <a:spLocks noChangeArrowheads="1"/>
            </p:cNvSpPr>
            <p:nvPr/>
          </p:nvSpPr>
          <p:spPr bwMode="auto">
            <a:xfrm>
              <a:off x="4044" y="2318"/>
              <a:ext cx="303" cy="2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495" name="Rectangle 7"/>
            <p:cNvSpPr>
              <a:spLocks noChangeArrowheads="1"/>
            </p:cNvSpPr>
            <p:nvPr/>
          </p:nvSpPr>
          <p:spPr bwMode="auto">
            <a:xfrm rot="-1802956">
              <a:off x="2015" y="766"/>
              <a:ext cx="27" cy="58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496" name="Rectangle 8"/>
            <p:cNvSpPr>
              <a:spLocks noChangeArrowheads="1"/>
            </p:cNvSpPr>
            <p:nvPr/>
          </p:nvSpPr>
          <p:spPr bwMode="auto">
            <a:xfrm>
              <a:off x="2155" y="1290"/>
              <a:ext cx="29" cy="224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497" name="Rectangle 9"/>
            <p:cNvSpPr>
              <a:spLocks noChangeArrowheads="1"/>
            </p:cNvSpPr>
            <p:nvPr/>
          </p:nvSpPr>
          <p:spPr bwMode="auto">
            <a:xfrm rot="5400000">
              <a:off x="3935" y="3172"/>
              <a:ext cx="27" cy="86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498" name="Rectangle 10"/>
            <p:cNvSpPr>
              <a:spLocks noChangeArrowheads="1"/>
            </p:cNvSpPr>
            <p:nvPr/>
          </p:nvSpPr>
          <p:spPr bwMode="auto">
            <a:xfrm>
              <a:off x="4379" y="2725"/>
              <a:ext cx="26" cy="89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499" name="Rectangle 11"/>
            <p:cNvSpPr>
              <a:spLocks noChangeArrowheads="1"/>
            </p:cNvSpPr>
            <p:nvPr/>
          </p:nvSpPr>
          <p:spPr bwMode="auto">
            <a:xfrm>
              <a:off x="3520" y="3312"/>
              <a:ext cx="253" cy="7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00" name="Rectangle 12"/>
            <p:cNvSpPr>
              <a:spLocks noChangeArrowheads="1"/>
            </p:cNvSpPr>
            <p:nvPr/>
          </p:nvSpPr>
          <p:spPr bwMode="auto">
            <a:xfrm>
              <a:off x="1060" y="3714"/>
              <a:ext cx="3562" cy="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01" name="Rectangle 13"/>
            <p:cNvSpPr>
              <a:spLocks noChangeArrowheads="1"/>
            </p:cNvSpPr>
            <p:nvPr/>
          </p:nvSpPr>
          <p:spPr bwMode="auto">
            <a:xfrm>
              <a:off x="1060" y="1380"/>
              <a:ext cx="3559" cy="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02" name="Rectangle 14"/>
            <p:cNvSpPr>
              <a:spLocks noChangeArrowheads="1"/>
            </p:cNvSpPr>
            <p:nvPr/>
          </p:nvSpPr>
          <p:spPr bwMode="auto">
            <a:xfrm>
              <a:off x="1125" y="2763"/>
              <a:ext cx="3433" cy="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03" name="Rectangle 15"/>
            <p:cNvSpPr>
              <a:spLocks noChangeArrowheads="1"/>
            </p:cNvSpPr>
            <p:nvPr/>
          </p:nvSpPr>
          <p:spPr bwMode="auto">
            <a:xfrm rot="-5400000">
              <a:off x="381" y="2970"/>
              <a:ext cx="1425" cy="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04" name="Rectangle 16"/>
            <p:cNvSpPr>
              <a:spLocks noChangeArrowheads="1"/>
            </p:cNvSpPr>
            <p:nvPr/>
          </p:nvSpPr>
          <p:spPr bwMode="auto">
            <a:xfrm>
              <a:off x="1074" y="1585"/>
              <a:ext cx="33" cy="7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05" name="Rectangle 17"/>
            <p:cNvSpPr>
              <a:spLocks noChangeArrowheads="1"/>
            </p:cNvSpPr>
            <p:nvPr/>
          </p:nvSpPr>
          <p:spPr bwMode="auto">
            <a:xfrm rot="-5400000">
              <a:off x="3878" y="2969"/>
              <a:ext cx="1425" cy="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06" name="Line 18"/>
            <p:cNvSpPr>
              <a:spLocks noChangeShapeType="1"/>
            </p:cNvSpPr>
            <p:nvPr/>
          </p:nvSpPr>
          <p:spPr bwMode="auto">
            <a:xfrm flipV="1">
              <a:off x="1060" y="273"/>
              <a:ext cx="1781" cy="1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07" name="Line 19"/>
            <p:cNvSpPr>
              <a:spLocks noChangeShapeType="1"/>
            </p:cNvSpPr>
            <p:nvPr/>
          </p:nvSpPr>
          <p:spPr bwMode="auto">
            <a:xfrm flipV="1">
              <a:off x="1122" y="317"/>
              <a:ext cx="1716" cy="1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08" name="Line 20"/>
            <p:cNvSpPr>
              <a:spLocks noChangeShapeType="1"/>
            </p:cNvSpPr>
            <p:nvPr/>
          </p:nvSpPr>
          <p:spPr bwMode="auto">
            <a:xfrm rot="14919860" flipV="1">
              <a:off x="2889" y="248"/>
              <a:ext cx="1620" cy="1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09" name="Line 21"/>
            <p:cNvSpPr>
              <a:spLocks noChangeShapeType="1"/>
            </p:cNvSpPr>
            <p:nvPr/>
          </p:nvSpPr>
          <p:spPr bwMode="auto">
            <a:xfrm rot="4123705" flipV="1">
              <a:off x="2902" y="205"/>
              <a:ext cx="1654" cy="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10" name="Line 22"/>
            <p:cNvSpPr>
              <a:spLocks noChangeShapeType="1"/>
            </p:cNvSpPr>
            <p:nvPr/>
          </p:nvSpPr>
          <p:spPr bwMode="auto">
            <a:xfrm>
              <a:off x="2391" y="597"/>
              <a:ext cx="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11" name="Line 23"/>
            <p:cNvSpPr>
              <a:spLocks noChangeShapeType="1"/>
            </p:cNvSpPr>
            <p:nvPr/>
          </p:nvSpPr>
          <p:spPr bwMode="auto">
            <a:xfrm>
              <a:off x="2343" y="635"/>
              <a:ext cx="9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cxnSp>
          <p:nvCxnSpPr>
            <p:cNvPr id="191512" name="AutoShape 24"/>
            <p:cNvCxnSpPr>
              <a:cxnSpLocks noChangeShapeType="1"/>
              <a:stCxn id="191506" idx="1"/>
              <a:endCxn id="191509" idx="1"/>
            </p:cNvCxnSpPr>
            <p:nvPr/>
          </p:nvCxnSpPr>
          <p:spPr bwMode="auto">
            <a:xfrm>
              <a:off x="2841" y="274"/>
              <a:ext cx="1767" cy="109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1513" name="Rectangle 25"/>
            <p:cNvSpPr>
              <a:spLocks noChangeArrowheads="1"/>
            </p:cNvSpPr>
            <p:nvPr/>
          </p:nvSpPr>
          <p:spPr bwMode="auto">
            <a:xfrm rot="1909263">
              <a:off x="3234" y="982"/>
              <a:ext cx="1476" cy="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14" name="Rectangle 26"/>
            <p:cNvSpPr>
              <a:spLocks noChangeArrowheads="1"/>
            </p:cNvSpPr>
            <p:nvPr/>
          </p:nvSpPr>
          <p:spPr bwMode="auto">
            <a:xfrm rot="-1913429">
              <a:off x="967" y="985"/>
              <a:ext cx="1466" cy="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15" name="Rectangle 27"/>
            <p:cNvSpPr>
              <a:spLocks noChangeArrowheads="1"/>
            </p:cNvSpPr>
            <p:nvPr/>
          </p:nvSpPr>
          <p:spPr bwMode="auto">
            <a:xfrm>
              <a:off x="2323" y="599"/>
              <a:ext cx="1035" cy="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16" name="Rectangle 28"/>
            <p:cNvSpPr>
              <a:spLocks noChangeArrowheads="1"/>
            </p:cNvSpPr>
            <p:nvPr/>
          </p:nvSpPr>
          <p:spPr bwMode="auto">
            <a:xfrm>
              <a:off x="4563" y="2292"/>
              <a:ext cx="56" cy="5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17" name="Rectangle 29"/>
            <p:cNvSpPr>
              <a:spLocks noChangeArrowheads="1"/>
            </p:cNvSpPr>
            <p:nvPr/>
          </p:nvSpPr>
          <p:spPr bwMode="auto">
            <a:xfrm>
              <a:off x="1066" y="2291"/>
              <a:ext cx="55" cy="55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18" name="AutoShape 30"/>
            <p:cNvSpPr>
              <a:spLocks noChangeArrowheads="1"/>
            </p:cNvSpPr>
            <p:nvPr/>
          </p:nvSpPr>
          <p:spPr bwMode="auto">
            <a:xfrm>
              <a:off x="208" y="232"/>
              <a:ext cx="906" cy="85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91519" name="Group 31"/>
            <p:cNvGrpSpPr>
              <a:grpSpLocks/>
            </p:cNvGrpSpPr>
            <p:nvPr/>
          </p:nvGrpSpPr>
          <p:grpSpPr bwMode="auto">
            <a:xfrm>
              <a:off x="1506" y="1925"/>
              <a:ext cx="347" cy="803"/>
              <a:chOff x="2736" y="2056"/>
              <a:chExt cx="312" cy="752"/>
            </a:xfrm>
          </p:grpSpPr>
          <p:sp>
            <p:nvSpPr>
              <p:cNvPr id="191572" name="Rectangle 32"/>
              <p:cNvSpPr>
                <a:spLocks noChangeArrowheads="1"/>
              </p:cNvSpPr>
              <p:nvPr/>
            </p:nvSpPr>
            <p:spPr bwMode="auto">
              <a:xfrm>
                <a:off x="2808" y="2520"/>
                <a:ext cx="56" cy="28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1573" name="Rectangle 33"/>
              <p:cNvSpPr>
                <a:spLocks noChangeArrowheads="1"/>
              </p:cNvSpPr>
              <p:nvPr/>
            </p:nvSpPr>
            <p:spPr bwMode="auto">
              <a:xfrm>
                <a:off x="2920" y="2520"/>
                <a:ext cx="56" cy="28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1574" name="Rectangle 34"/>
              <p:cNvSpPr>
                <a:spLocks noChangeArrowheads="1"/>
              </p:cNvSpPr>
              <p:nvPr/>
            </p:nvSpPr>
            <p:spPr bwMode="auto">
              <a:xfrm>
                <a:off x="2808" y="2232"/>
                <a:ext cx="168" cy="28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1575" name="AutoShape 35"/>
              <p:cNvSpPr>
                <a:spLocks noChangeArrowheads="1"/>
              </p:cNvSpPr>
              <p:nvPr/>
            </p:nvSpPr>
            <p:spPr bwMode="auto">
              <a:xfrm>
                <a:off x="2736" y="2232"/>
                <a:ext cx="64" cy="304"/>
              </a:xfrm>
              <a:prstGeom prst="parallelogram">
                <a:avLst>
                  <a:gd name="adj" fmla="val 25000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1576" name="AutoShape 36"/>
              <p:cNvSpPr>
                <a:spLocks noChangeArrowheads="1"/>
              </p:cNvSpPr>
              <p:nvPr/>
            </p:nvSpPr>
            <p:spPr bwMode="auto">
              <a:xfrm rot="-409279">
                <a:off x="2984" y="2232"/>
                <a:ext cx="64" cy="304"/>
              </a:xfrm>
              <a:prstGeom prst="parallelogram">
                <a:avLst>
                  <a:gd name="adj" fmla="val 25000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1577" name="Oval 37"/>
              <p:cNvSpPr>
                <a:spLocks noChangeArrowheads="1"/>
              </p:cNvSpPr>
              <p:nvPr/>
            </p:nvSpPr>
            <p:spPr bwMode="auto">
              <a:xfrm>
                <a:off x="2808" y="2056"/>
                <a:ext cx="152" cy="152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91520" name="AutoShape 38"/>
            <p:cNvSpPr>
              <a:spLocks noChangeArrowheads="1"/>
            </p:cNvSpPr>
            <p:nvPr/>
          </p:nvSpPr>
          <p:spPr bwMode="auto">
            <a:xfrm rot="5400000" flipH="1">
              <a:off x="4191" y="2462"/>
              <a:ext cx="408" cy="116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21" name="Oval 39"/>
            <p:cNvSpPr>
              <a:spLocks noChangeArrowheads="1"/>
            </p:cNvSpPr>
            <p:nvPr/>
          </p:nvSpPr>
          <p:spPr bwMode="auto">
            <a:xfrm>
              <a:off x="4364" y="2344"/>
              <a:ext cx="54" cy="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22" name="Oval 40"/>
            <p:cNvSpPr>
              <a:spLocks noChangeArrowheads="1"/>
            </p:cNvSpPr>
            <p:nvPr/>
          </p:nvSpPr>
          <p:spPr bwMode="auto">
            <a:xfrm>
              <a:off x="4364" y="2640"/>
              <a:ext cx="54" cy="5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23" name="Line 41"/>
            <p:cNvSpPr>
              <a:spLocks noChangeShapeType="1"/>
            </p:cNvSpPr>
            <p:nvPr/>
          </p:nvSpPr>
          <p:spPr bwMode="auto">
            <a:xfrm rot="3513766" flipH="1">
              <a:off x="4228" y="2539"/>
              <a:ext cx="4" cy="16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24" name="Line 42"/>
            <p:cNvSpPr>
              <a:spLocks noChangeShapeType="1"/>
            </p:cNvSpPr>
            <p:nvPr/>
          </p:nvSpPr>
          <p:spPr bwMode="auto">
            <a:xfrm rot="17846711" flipV="1">
              <a:off x="4220" y="2390"/>
              <a:ext cx="6" cy="177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25" name="Rectangle 43"/>
            <p:cNvSpPr>
              <a:spLocks noChangeArrowheads="1"/>
            </p:cNvSpPr>
            <p:nvPr/>
          </p:nvSpPr>
          <p:spPr bwMode="auto">
            <a:xfrm>
              <a:off x="3766" y="432"/>
              <a:ext cx="130" cy="325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26" name="Rectangle 44"/>
            <p:cNvSpPr>
              <a:spLocks noChangeArrowheads="1"/>
            </p:cNvSpPr>
            <p:nvPr/>
          </p:nvSpPr>
          <p:spPr bwMode="auto">
            <a:xfrm>
              <a:off x="3121" y="3168"/>
              <a:ext cx="399" cy="52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27" name="AutoShape 45"/>
            <p:cNvSpPr>
              <a:spLocks noChangeArrowheads="1"/>
            </p:cNvSpPr>
            <p:nvPr/>
          </p:nvSpPr>
          <p:spPr bwMode="auto">
            <a:xfrm>
              <a:off x="2347" y="3024"/>
              <a:ext cx="468" cy="672"/>
            </a:xfrm>
            <a:prstGeom prst="can">
              <a:avLst>
                <a:gd name="adj" fmla="val 3589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28" name="Rectangle 46"/>
            <p:cNvSpPr>
              <a:spLocks noChangeArrowheads="1"/>
            </p:cNvSpPr>
            <p:nvPr/>
          </p:nvSpPr>
          <p:spPr bwMode="auto">
            <a:xfrm>
              <a:off x="2815" y="3236"/>
              <a:ext cx="161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29" name="Rectangle 47"/>
            <p:cNvSpPr>
              <a:spLocks noChangeArrowheads="1"/>
            </p:cNvSpPr>
            <p:nvPr/>
          </p:nvSpPr>
          <p:spPr bwMode="auto">
            <a:xfrm>
              <a:off x="2976" y="2419"/>
              <a:ext cx="26" cy="845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30" name="Rectangle 48"/>
            <p:cNvSpPr>
              <a:spLocks noChangeArrowheads="1"/>
            </p:cNvSpPr>
            <p:nvPr/>
          </p:nvSpPr>
          <p:spPr bwMode="auto">
            <a:xfrm rot="10800000" flipV="1">
              <a:off x="2820" y="2393"/>
              <a:ext cx="183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31" name="Rectangle 49"/>
            <p:cNvSpPr>
              <a:spLocks noChangeArrowheads="1"/>
            </p:cNvSpPr>
            <p:nvPr/>
          </p:nvSpPr>
          <p:spPr bwMode="auto">
            <a:xfrm rot="5400000" flipV="1">
              <a:off x="2740" y="2448"/>
              <a:ext cx="138" cy="2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32" name="Line 50"/>
            <p:cNvSpPr>
              <a:spLocks noChangeShapeType="1"/>
            </p:cNvSpPr>
            <p:nvPr/>
          </p:nvSpPr>
          <p:spPr bwMode="auto">
            <a:xfrm flipH="1" flipV="1">
              <a:off x="2861" y="2350"/>
              <a:ext cx="0" cy="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33" name="AutoShape 51"/>
            <p:cNvSpPr>
              <a:spLocks noChangeArrowheads="1"/>
            </p:cNvSpPr>
            <p:nvPr/>
          </p:nvSpPr>
          <p:spPr bwMode="auto">
            <a:xfrm rot="10800000" flipH="1">
              <a:off x="2821" y="2273"/>
              <a:ext cx="83" cy="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7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34" name="Line 52"/>
            <p:cNvSpPr>
              <a:spLocks noChangeShapeType="1"/>
            </p:cNvSpPr>
            <p:nvPr/>
          </p:nvSpPr>
          <p:spPr bwMode="auto">
            <a:xfrm rot="5400000" flipH="1">
              <a:off x="4283" y="3062"/>
              <a:ext cx="3" cy="1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35" name="Line 53"/>
            <p:cNvSpPr>
              <a:spLocks noChangeShapeType="1"/>
            </p:cNvSpPr>
            <p:nvPr/>
          </p:nvSpPr>
          <p:spPr bwMode="auto">
            <a:xfrm rot="16200000" flipH="1">
              <a:off x="3111" y="2867"/>
              <a:ext cx="3" cy="1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36" name="Line 54"/>
            <p:cNvSpPr>
              <a:spLocks noChangeShapeType="1"/>
            </p:cNvSpPr>
            <p:nvPr/>
          </p:nvSpPr>
          <p:spPr bwMode="auto">
            <a:xfrm flipV="1">
              <a:off x="3830" y="258"/>
              <a:ext cx="3" cy="1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37" name="Line 55"/>
            <p:cNvSpPr>
              <a:spLocks noChangeShapeType="1"/>
            </p:cNvSpPr>
            <p:nvPr/>
          </p:nvSpPr>
          <p:spPr bwMode="auto">
            <a:xfrm rot="5400000" flipH="1">
              <a:off x="3033" y="3359"/>
              <a:ext cx="3" cy="15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38" name="Line 56"/>
            <p:cNvSpPr>
              <a:spLocks noChangeShapeType="1"/>
            </p:cNvSpPr>
            <p:nvPr/>
          </p:nvSpPr>
          <p:spPr bwMode="auto">
            <a:xfrm flipV="1">
              <a:off x="3348" y="2986"/>
              <a:ext cx="2" cy="1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39" name="Line 57"/>
            <p:cNvSpPr>
              <a:spLocks noChangeShapeType="1"/>
            </p:cNvSpPr>
            <p:nvPr/>
          </p:nvSpPr>
          <p:spPr bwMode="auto">
            <a:xfrm flipV="1">
              <a:off x="4091" y="3410"/>
              <a:ext cx="3" cy="1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40" name="Line 58"/>
            <p:cNvSpPr>
              <a:spLocks noChangeShapeType="1"/>
            </p:cNvSpPr>
            <p:nvPr/>
          </p:nvSpPr>
          <p:spPr bwMode="auto">
            <a:xfrm rot="10800000" flipH="1" flipV="1">
              <a:off x="2809" y="2543"/>
              <a:ext cx="3" cy="161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41" name="Rectangle 59"/>
            <p:cNvSpPr>
              <a:spLocks noChangeArrowheads="1"/>
            </p:cNvSpPr>
            <p:nvPr/>
          </p:nvSpPr>
          <p:spPr bwMode="auto">
            <a:xfrm rot="-1909093">
              <a:off x="1024" y="966"/>
              <a:ext cx="998" cy="5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42" name="Line 60"/>
            <p:cNvSpPr>
              <a:spLocks noChangeShapeType="1"/>
            </p:cNvSpPr>
            <p:nvPr/>
          </p:nvSpPr>
          <p:spPr bwMode="auto">
            <a:xfrm>
              <a:off x="1164" y="659"/>
              <a:ext cx="502" cy="17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43" name="Line 61"/>
            <p:cNvSpPr>
              <a:spLocks noChangeShapeType="1"/>
            </p:cNvSpPr>
            <p:nvPr/>
          </p:nvSpPr>
          <p:spPr bwMode="auto">
            <a:xfrm>
              <a:off x="1174" y="711"/>
              <a:ext cx="440" cy="16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44" name="Line 62"/>
            <p:cNvSpPr>
              <a:spLocks noChangeShapeType="1"/>
            </p:cNvSpPr>
            <p:nvPr/>
          </p:nvSpPr>
          <p:spPr bwMode="auto">
            <a:xfrm>
              <a:off x="1177" y="770"/>
              <a:ext cx="390" cy="13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45" name="Line 63"/>
            <p:cNvSpPr>
              <a:spLocks noChangeShapeType="1"/>
            </p:cNvSpPr>
            <p:nvPr/>
          </p:nvSpPr>
          <p:spPr bwMode="auto">
            <a:xfrm>
              <a:off x="1180" y="827"/>
              <a:ext cx="331" cy="11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46" name="Line 64"/>
            <p:cNvSpPr>
              <a:spLocks noChangeShapeType="1"/>
            </p:cNvSpPr>
            <p:nvPr/>
          </p:nvSpPr>
          <p:spPr bwMode="auto">
            <a:xfrm>
              <a:off x="1186" y="884"/>
              <a:ext cx="267" cy="9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47" name="Rectangle 65"/>
            <p:cNvSpPr>
              <a:spLocks noChangeArrowheads="1"/>
            </p:cNvSpPr>
            <p:nvPr/>
          </p:nvSpPr>
          <p:spPr bwMode="auto">
            <a:xfrm>
              <a:off x="2155" y="3536"/>
              <a:ext cx="192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48" name="Line 66"/>
            <p:cNvSpPr>
              <a:spLocks noChangeShapeType="1"/>
            </p:cNvSpPr>
            <p:nvPr/>
          </p:nvSpPr>
          <p:spPr bwMode="auto">
            <a:xfrm rot="5400000" flipH="1">
              <a:off x="2269" y="3298"/>
              <a:ext cx="3" cy="1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49" name="Rectangle 67"/>
            <p:cNvSpPr>
              <a:spLocks noChangeArrowheads="1"/>
            </p:cNvSpPr>
            <p:nvPr/>
          </p:nvSpPr>
          <p:spPr bwMode="auto">
            <a:xfrm>
              <a:off x="1060" y="1448"/>
              <a:ext cx="62" cy="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50" name="Rectangle 68"/>
            <p:cNvSpPr>
              <a:spLocks noChangeArrowheads="1"/>
            </p:cNvSpPr>
            <p:nvPr/>
          </p:nvSpPr>
          <p:spPr bwMode="auto">
            <a:xfrm rot="-5400000">
              <a:off x="985" y="1450"/>
              <a:ext cx="212" cy="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51" name="Rectangle 69"/>
            <p:cNvSpPr>
              <a:spLocks noChangeArrowheads="1"/>
            </p:cNvSpPr>
            <p:nvPr/>
          </p:nvSpPr>
          <p:spPr bwMode="auto">
            <a:xfrm>
              <a:off x="4558" y="1450"/>
              <a:ext cx="61" cy="1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52" name="Rectangle 70"/>
            <p:cNvSpPr>
              <a:spLocks noChangeArrowheads="1"/>
            </p:cNvSpPr>
            <p:nvPr/>
          </p:nvSpPr>
          <p:spPr bwMode="auto">
            <a:xfrm rot="-5400000">
              <a:off x="4485" y="1454"/>
              <a:ext cx="209" cy="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53" name="Line 71"/>
            <p:cNvSpPr>
              <a:spLocks noChangeShapeType="1"/>
            </p:cNvSpPr>
            <p:nvPr/>
          </p:nvSpPr>
          <p:spPr bwMode="auto">
            <a:xfrm>
              <a:off x="1252" y="1196"/>
              <a:ext cx="27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54" name="Line 72"/>
            <p:cNvSpPr>
              <a:spLocks noChangeShapeType="1"/>
            </p:cNvSpPr>
            <p:nvPr/>
          </p:nvSpPr>
          <p:spPr bwMode="auto">
            <a:xfrm>
              <a:off x="1797" y="858"/>
              <a:ext cx="26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55" name="Line 73"/>
            <p:cNvSpPr>
              <a:spLocks noChangeShapeType="1"/>
            </p:cNvSpPr>
            <p:nvPr/>
          </p:nvSpPr>
          <p:spPr bwMode="auto">
            <a:xfrm rot="-5400000">
              <a:off x="2263" y="2829"/>
              <a:ext cx="3" cy="1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56" name="Rectangle 74"/>
            <p:cNvSpPr>
              <a:spLocks noChangeArrowheads="1"/>
            </p:cNvSpPr>
            <p:nvPr/>
          </p:nvSpPr>
          <p:spPr bwMode="auto">
            <a:xfrm>
              <a:off x="2817" y="3305"/>
              <a:ext cx="303" cy="2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57" name="Rectangle 75"/>
            <p:cNvSpPr>
              <a:spLocks noChangeArrowheads="1"/>
            </p:cNvSpPr>
            <p:nvPr/>
          </p:nvSpPr>
          <p:spPr bwMode="auto">
            <a:xfrm>
              <a:off x="4572" y="1589"/>
              <a:ext cx="33" cy="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58" name="Oval 76"/>
            <p:cNvSpPr>
              <a:spLocks noChangeArrowheads="1"/>
            </p:cNvSpPr>
            <p:nvPr/>
          </p:nvSpPr>
          <p:spPr bwMode="auto">
            <a:xfrm>
              <a:off x="4260" y="2304"/>
              <a:ext cx="56" cy="5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59" name="Oval 77"/>
            <p:cNvSpPr>
              <a:spLocks noChangeArrowheads="1"/>
            </p:cNvSpPr>
            <p:nvPr/>
          </p:nvSpPr>
          <p:spPr bwMode="auto">
            <a:xfrm>
              <a:off x="4281" y="2328"/>
              <a:ext cx="11" cy="1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60" name="Rectangle 78"/>
            <p:cNvSpPr>
              <a:spLocks noChangeArrowheads="1"/>
            </p:cNvSpPr>
            <p:nvPr/>
          </p:nvSpPr>
          <p:spPr bwMode="auto">
            <a:xfrm>
              <a:off x="4022" y="2320"/>
              <a:ext cx="26" cy="89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61" name="Oval 79"/>
            <p:cNvSpPr>
              <a:spLocks noChangeArrowheads="1"/>
            </p:cNvSpPr>
            <p:nvPr/>
          </p:nvSpPr>
          <p:spPr bwMode="auto">
            <a:xfrm>
              <a:off x="3548" y="3164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62" name="Oval 80"/>
            <p:cNvSpPr>
              <a:spLocks noChangeArrowheads="1"/>
            </p:cNvSpPr>
            <p:nvPr/>
          </p:nvSpPr>
          <p:spPr bwMode="auto">
            <a:xfrm>
              <a:off x="3647" y="3164"/>
              <a:ext cx="67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63" name="AutoShape 81"/>
            <p:cNvSpPr>
              <a:spLocks noChangeArrowheads="1"/>
            </p:cNvSpPr>
            <p:nvPr/>
          </p:nvSpPr>
          <p:spPr bwMode="auto">
            <a:xfrm>
              <a:off x="3560" y="3171"/>
              <a:ext cx="45" cy="4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64" name="Rectangle 82"/>
            <p:cNvSpPr>
              <a:spLocks noChangeArrowheads="1"/>
            </p:cNvSpPr>
            <p:nvPr/>
          </p:nvSpPr>
          <p:spPr bwMode="auto">
            <a:xfrm>
              <a:off x="3413" y="2854"/>
              <a:ext cx="312" cy="12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65" name="AutoShape 83"/>
            <p:cNvSpPr>
              <a:spLocks noChangeArrowheads="1"/>
            </p:cNvSpPr>
            <p:nvPr/>
          </p:nvSpPr>
          <p:spPr bwMode="auto">
            <a:xfrm>
              <a:off x="3595" y="2890"/>
              <a:ext cx="81" cy="68"/>
            </a:xfrm>
            <a:prstGeom prst="sun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66" name="Oval 84"/>
            <p:cNvSpPr>
              <a:spLocks noChangeArrowheads="1"/>
            </p:cNvSpPr>
            <p:nvPr/>
          </p:nvSpPr>
          <p:spPr bwMode="auto">
            <a:xfrm>
              <a:off x="4656" y="2884"/>
              <a:ext cx="68" cy="6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1567" name="Line 85"/>
            <p:cNvSpPr>
              <a:spLocks noChangeShapeType="1"/>
            </p:cNvSpPr>
            <p:nvPr/>
          </p:nvSpPr>
          <p:spPr bwMode="auto">
            <a:xfrm>
              <a:off x="3582" y="2984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68" name="Line 86"/>
            <p:cNvSpPr>
              <a:spLocks noChangeShapeType="1"/>
            </p:cNvSpPr>
            <p:nvPr/>
          </p:nvSpPr>
          <p:spPr bwMode="auto">
            <a:xfrm>
              <a:off x="3680" y="2984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69" name="Line 87"/>
            <p:cNvSpPr>
              <a:spLocks noChangeShapeType="1"/>
            </p:cNvSpPr>
            <p:nvPr/>
          </p:nvSpPr>
          <p:spPr bwMode="auto">
            <a:xfrm>
              <a:off x="3450" y="298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1570" name="Text Box 88"/>
            <p:cNvSpPr txBox="1">
              <a:spLocks noChangeArrowheads="1"/>
            </p:cNvSpPr>
            <p:nvPr/>
          </p:nvSpPr>
          <p:spPr bwMode="auto">
            <a:xfrm rot="5400000">
              <a:off x="2953" y="3358"/>
              <a:ext cx="716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900"/>
                <a:t>Heizkessel</a:t>
              </a:r>
            </a:p>
          </p:txBody>
        </p:sp>
        <p:sp>
          <p:nvSpPr>
            <p:cNvPr id="191571" name="Text Box 89"/>
            <p:cNvSpPr txBox="1">
              <a:spLocks noChangeArrowheads="1"/>
            </p:cNvSpPr>
            <p:nvPr/>
          </p:nvSpPr>
          <p:spPr bwMode="auto">
            <a:xfrm rot="5400000">
              <a:off x="2209" y="3338"/>
              <a:ext cx="74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900"/>
                <a:t>Warmwasser-speicher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5575" y="355600"/>
            <a:ext cx="7737475" cy="990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PROZENTUALE KOSTENVERTEILUNG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1600200"/>
            <a:ext cx="3798887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Clr>
                <a:srgbClr val="FF3300"/>
              </a:buClr>
              <a:buFont typeface="Wingdings" pitchFamily="2" charset="2"/>
              <a:buNone/>
            </a:pPr>
            <a:r>
              <a:rPr lang="de-DE" sz="1800" b="1" smtClean="0">
                <a:latin typeface="Aial#"/>
              </a:rPr>
              <a:t>Einfamilienhaus, Baujahr </a:t>
            </a:r>
            <a:r>
              <a:rPr lang="de-DE" sz="1800" b="1" smtClean="0">
                <a:solidFill>
                  <a:srgbClr val="C00000"/>
                </a:solidFill>
                <a:latin typeface="Aial#"/>
              </a:rPr>
              <a:t>1968</a:t>
            </a:r>
          </a:p>
          <a:p>
            <a:pPr algn="ctr" eaLnBrk="1" hangingPunct="1">
              <a:buClr>
                <a:srgbClr val="FF3300"/>
              </a:buClr>
              <a:buFont typeface="Wingdings" pitchFamily="2" charset="2"/>
              <a:buNone/>
            </a:pPr>
            <a:r>
              <a:rPr lang="de-DE" sz="1800" b="1" smtClean="0">
                <a:latin typeface="Aial#"/>
              </a:rPr>
              <a:t>150 m</a:t>
            </a:r>
            <a:r>
              <a:rPr lang="de-DE" sz="1800" b="1" baseline="30000" smtClean="0">
                <a:latin typeface="Aial#"/>
              </a:rPr>
              <a:t>2</a:t>
            </a:r>
            <a:r>
              <a:rPr lang="de-DE" sz="1800" b="1" smtClean="0">
                <a:latin typeface="Aial#"/>
              </a:rPr>
              <a:t> Wohnfläche, 4 Personen</a:t>
            </a:r>
          </a:p>
          <a:p>
            <a:pPr eaLnBrk="1" hangingPunct="1"/>
            <a:endParaRPr lang="de-DE" sz="1800" b="1" smtClean="0"/>
          </a:p>
          <a:p>
            <a:pPr eaLnBrk="1" hangingPunct="1"/>
            <a:endParaRPr lang="de-DE" sz="1800" smtClean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sz="half" idx="2"/>
          </p:nvPr>
        </p:nvSpPr>
        <p:spPr bwMode="auto">
          <a:xfrm>
            <a:off x="4683125" y="1609725"/>
            <a:ext cx="3798888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Clr>
                <a:srgbClr val="FF3300"/>
              </a:buClr>
              <a:buFont typeface="Wingdings" pitchFamily="2" charset="2"/>
              <a:buNone/>
            </a:pPr>
            <a:r>
              <a:rPr lang="de-DE" sz="1800" b="1" smtClean="0">
                <a:latin typeface="Arial" pitchFamily="34" charset="0"/>
                <a:cs typeface="Arial" pitchFamily="34" charset="0"/>
              </a:rPr>
              <a:t>Einfamilienhaus, Baujahr </a:t>
            </a:r>
            <a:r>
              <a:rPr lang="de-DE" sz="1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2015</a:t>
            </a:r>
          </a:p>
          <a:p>
            <a:pPr algn="ctr" eaLnBrk="1" hangingPunct="1">
              <a:buClr>
                <a:srgbClr val="FF3300"/>
              </a:buClr>
              <a:buFont typeface="Wingdings" pitchFamily="2" charset="2"/>
              <a:buNone/>
            </a:pPr>
            <a:r>
              <a:rPr lang="de-DE" sz="1800" b="1" smtClean="0">
                <a:latin typeface="Arial" pitchFamily="34" charset="0"/>
                <a:cs typeface="Arial" pitchFamily="34" charset="0"/>
              </a:rPr>
              <a:t>150 m</a:t>
            </a:r>
            <a:r>
              <a:rPr lang="de-DE" sz="1800" b="1" baseline="3000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1800" b="1" smtClean="0">
                <a:latin typeface="Arial" pitchFamily="34" charset="0"/>
                <a:cs typeface="Arial" pitchFamily="34" charset="0"/>
              </a:rPr>
              <a:t> Wohnfläche, 4 Personen</a:t>
            </a:r>
          </a:p>
        </p:txBody>
      </p:sp>
      <p:sp>
        <p:nvSpPr>
          <p:cNvPr id="29701" name="Text Box 0"/>
          <p:cNvSpPr txBox="1">
            <a:spLocks noChangeArrowheads="1"/>
          </p:cNvSpPr>
          <p:nvPr/>
        </p:nvSpPr>
        <p:spPr bwMode="auto">
          <a:xfrm>
            <a:off x="1112838" y="5561013"/>
            <a:ext cx="71405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400" b="1">
                <a:solidFill>
                  <a:srgbClr val="C00000"/>
                </a:solidFill>
              </a:rPr>
              <a:t>Bei identischer Ausstattung mit Strom verbrauchenden Geräten</a:t>
            </a:r>
          </a:p>
        </p:txBody>
      </p:sp>
      <p:graphicFrame>
        <p:nvGraphicFramePr>
          <p:cNvPr id="29702" name="Diagramm 8"/>
          <p:cNvGraphicFramePr>
            <a:graphicFrameLocks/>
          </p:cNvGraphicFramePr>
          <p:nvPr/>
        </p:nvGraphicFramePr>
        <p:xfrm>
          <a:off x="120650" y="2376488"/>
          <a:ext cx="5083175" cy="323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0" r:id="rId4" imgW="5084505" imgH="3237257" progId="Excel.Chart.8">
                  <p:embed/>
                </p:oleObj>
              </mc:Choice>
              <mc:Fallback>
                <p:oleObj r:id="rId4" imgW="5084505" imgH="3237257" progId="Excel.Chart.8">
                  <p:embed/>
                  <p:pic>
                    <p:nvPicPr>
                      <p:cNvPr id="0" name="Diagramm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" y="2376488"/>
                        <a:ext cx="5083175" cy="323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Diagramm 9"/>
          <p:cNvGraphicFramePr>
            <a:graphicFrameLocks/>
          </p:cNvGraphicFramePr>
          <p:nvPr/>
        </p:nvGraphicFramePr>
        <p:xfrm>
          <a:off x="4168775" y="2387600"/>
          <a:ext cx="4930775" cy="308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1" r:id="rId7" imgW="4932091" imgH="3078747" progId="Excel.Chart.8">
                  <p:embed/>
                </p:oleObj>
              </mc:Choice>
              <mc:Fallback>
                <p:oleObj r:id="rId7" imgW="4932091" imgH="3078747" progId="Excel.Chart.8">
                  <p:embed/>
                  <p:pic>
                    <p:nvPicPr>
                      <p:cNvPr id="0" name="Diagramm 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775" y="2387600"/>
                        <a:ext cx="4930775" cy="308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238125"/>
            <a:ext cx="9144000" cy="838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DER ENERGIEWANDLER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und die Versorgungsalternativen</a:t>
            </a:r>
          </a:p>
        </p:txBody>
      </p:sp>
      <p:sp>
        <p:nvSpPr>
          <p:cNvPr id="19251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461577-E950-4BF5-A698-601A7752E480}" type="slidenum">
              <a:rPr lang="de-DE" sz="1400" smtClean="0"/>
              <a:pPr eaLnBrk="1" hangingPunct="1"/>
              <a:t>170</a:t>
            </a:fld>
            <a:endParaRPr lang="de-DE" sz="1400" smtClean="0"/>
          </a:p>
        </p:txBody>
      </p:sp>
      <p:sp>
        <p:nvSpPr>
          <p:cNvPr id="192516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92517" name="Text Box 4"/>
          <p:cNvSpPr txBox="1">
            <a:spLocks noChangeArrowheads="1"/>
          </p:cNvSpPr>
          <p:nvPr/>
        </p:nvSpPr>
        <p:spPr bwMode="auto">
          <a:xfrm>
            <a:off x="669925" y="6281738"/>
            <a:ext cx="37480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Quelle: </a:t>
            </a:r>
            <a:r>
              <a:rPr lang="de-DE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ANDREkonzepte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eigene Zusammenstellung</a:t>
            </a:r>
          </a:p>
        </p:txBody>
      </p:sp>
      <p:sp>
        <p:nvSpPr>
          <p:cNvPr id="192518" name="Line 5"/>
          <p:cNvSpPr>
            <a:spLocks noChangeShapeType="1"/>
          </p:cNvSpPr>
          <p:nvPr/>
        </p:nvSpPr>
        <p:spPr bwMode="auto">
          <a:xfrm>
            <a:off x="4110038" y="21256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2519" name="Line 6"/>
          <p:cNvSpPr>
            <a:spLocks noChangeShapeType="1"/>
          </p:cNvSpPr>
          <p:nvPr/>
        </p:nvSpPr>
        <p:spPr bwMode="auto">
          <a:xfrm>
            <a:off x="4110038" y="22875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2520" name="Line 7"/>
          <p:cNvSpPr>
            <a:spLocks noChangeShapeType="1"/>
          </p:cNvSpPr>
          <p:nvPr/>
        </p:nvSpPr>
        <p:spPr bwMode="auto">
          <a:xfrm>
            <a:off x="5494338" y="37909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2521" name="Line 8"/>
          <p:cNvSpPr>
            <a:spLocks noChangeShapeType="1"/>
          </p:cNvSpPr>
          <p:nvPr/>
        </p:nvSpPr>
        <p:spPr bwMode="auto">
          <a:xfrm>
            <a:off x="5494338" y="379095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9252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577975"/>
            <a:ext cx="6757987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0838" y="447675"/>
            <a:ext cx="7737475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PREISENTWICKLUNG VON BRENNSTOFFEN</a:t>
            </a:r>
          </a:p>
        </p:txBody>
      </p:sp>
      <p:sp>
        <p:nvSpPr>
          <p:cNvPr id="193539" name="Rectangle 2"/>
          <p:cNvSpPr>
            <a:spLocks noChangeArrowheads="1"/>
          </p:cNvSpPr>
          <p:nvPr/>
        </p:nvSpPr>
        <p:spPr bwMode="auto">
          <a:xfrm>
            <a:off x="0" y="153035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193540" name="Picture 7" descr="http://www.carmen-ev.de/images/bilder/informationen/images_hackschnitzel/WHSP_WG35_Vgl_9jah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530350"/>
            <a:ext cx="8145462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2914650" y="15049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231775" y="557213"/>
            <a:ext cx="7853363" cy="5684837"/>
            <a:chOff x="158" y="119"/>
            <a:chExt cx="5359" cy="3594"/>
          </a:xfrm>
        </p:grpSpPr>
        <p:grpSp>
          <p:nvGrpSpPr>
            <p:cNvPr id="194565" name="Group 4"/>
            <p:cNvGrpSpPr>
              <a:grpSpLocks/>
            </p:cNvGrpSpPr>
            <p:nvPr/>
          </p:nvGrpSpPr>
          <p:grpSpPr bwMode="auto">
            <a:xfrm>
              <a:off x="3702" y="686"/>
              <a:ext cx="1815" cy="2580"/>
              <a:chOff x="3702" y="686"/>
              <a:chExt cx="1815" cy="2580"/>
            </a:xfrm>
          </p:grpSpPr>
          <p:pic>
            <p:nvPicPr>
              <p:cNvPr id="194569" name="Picture 5" descr="PICT0003"/>
              <p:cNvPicPr>
                <a:picLocks noChangeAspect="1" noChangeArrowheads="1"/>
              </p:cNvPicPr>
              <p:nvPr/>
            </p:nvPicPr>
            <p:blipFill>
              <a:blip r:embed="rId2">
                <a:lum bright="2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2" y="686"/>
                <a:ext cx="1815" cy="2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570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4979" y="2738"/>
                <a:ext cx="830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1000">
                    <a:solidFill>
                      <a:srgbClr val="DDDDDD"/>
                    </a:solidFill>
                  </a:rPr>
                  <a:t>Foto: H. Obermeyer</a:t>
                </a:r>
              </a:p>
            </p:txBody>
          </p:sp>
        </p:grpSp>
        <p:grpSp>
          <p:nvGrpSpPr>
            <p:cNvPr id="194566" name="Group 7"/>
            <p:cNvGrpSpPr>
              <a:grpSpLocks/>
            </p:cNvGrpSpPr>
            <p:nvPr/>
          </p:nvGrpSpPr>
          <p:grpSpPr bwMode="auto">
            <a:xfrm>
              <a:off x="158" y="119"/>
              <a:ext cx="2962" cy="3594"/>
              <a:chOff x="158" y="119"/>
              <a:chExt cx="2962" cy="3594"/>
            </a:xfrm>
          </p:grpSpPr>
          <p:pic>
            <p:nvPicPr>
              <p:cNvPr id="194567" name="Picture 8" descr="PICT0002"/>
              <p:cNvPicPr>
                <a:picLocks noChangeAspect="1" noChangeArrowheads="1"/>
              </p:cNvPicPr>
              <p:nvPr/>
            </p:nvPicPr>
            <p:blipFill>
              <a:blip r:embed="rId3">
                <a:lum bright="20000"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119"/>
                <a:ext cx="2962" cy="3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568" name="Text Box 9"/>
              <p:cNvSpPr txBox="1">
                <a:spLocks noChangeArrowheads="1"/>
              </p:cNvSpPr>
              <p:nvPr/>
            </p:nvSpPr>
            <p:spPr bwMode="auto">
              <a:xfrm>
                <a:off x="2088" y="3401"/>
                <a:ext cx="896" cy="1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1000">
                    <a:solidFill>
                      <a:srgbClr val="DDDDDD"/>
                    </a:solidFill>
                  </a:rPr>
                  <a:t>Foto: H. Obermeyer</a:t>
                </a:r>
              </a:p>
            </p:txBody>
          </p:sp>
        </p:grpSp>
      </p:grpSp>
      <p:sp>
        <p:nvSpPr>
          <p:cNvPr id="194564" name="Text Box 10"/>
          <p:cNvSpPr txBox="1">
            <a:spLocks noChangeArrowheads="1"/>
          </p:cNvSpPr>
          <p:nvPr/>
        </p:nvSpPr>
        <p:spPr bwMode="auto">
          <a:xfrm>
            <a:off x="388938" y="1736725"/>
            <a:ext cx="73929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b="1">
                <a:solidFill>
                  <a:srgbClr val="FFFFFF"/>
                </a:solidFill>
              </a:rPr>
              <a:t>Heizungen von gestern            </a:t>
            </a:r>
            <a:r>
              <a:rPr lang="de-DE" b="1">
                <a:solidFill>
                  <a:srgbClr val="C00000"/>
                </a:solidFill>
              </a:rPr>
              <a:t>...und heute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8763" y="460375"/>
            <a:ext cx="6223000" cy="723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HEIZUNGEN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von gestern und heute</a:t>
            </a:r>
          </a:p>
        </p:txBody>
      </p:sp>
      <p:sp>
        <p:nvSpPr>
          <p:cNvPr id="195587" name="Rectangle 2"/>
          <p:cNvSpPr>
            <a:spLocks noChangeArrowheads="1"/>
          </p:cNvSpPr>
          <p:nvPr/>
        </p:nvSpPr>
        <p:spPr bwMode="auto">
          <a:xfrm>
            <a:off x="2914650" y="15049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95588" name="Text Box 3"/>
          <p:cNvSpPr txBox="1">
            <a:spLocks noChangeArrowheads="1"/>
          </p:cNvSpPr>
          <p:nvPr/>
        </p:nvSpPr>
        <p:spPr bwMode="auto">
          <a:xfrm>
            <a:off x="649288" y="1771650"/>
            <a:ext cx="739457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3200">
                <a:solidFill>
                  <a:srgbClr val="FFFFFF"/>
                </a:solidFill>
              </a:rPr>
              <a:t>Heizungen von gestern           ...und heute</a:t>
            </a:r>
          </a:p>
        </p:txBody>
      </p:sp>
      <p:pic>
        <p:nvPicPr>
          <p:cNvPr id="195589" name="Picture 4" descr="Heizung We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224088"/>
            <a:ext cx="46767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0" name="Picture 5" descr="Heiztherme nach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4056063"/>
            <a:ext cx="3122613" cy="2341562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1" name="Picture 6" descr="112_12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38" y="1766888"/>
            <a:ext cx="1949450" cy="2595562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ChangeArrowheads="1"/>
          </p:cNvSpPr>
          <p:nvPr/>
        </p:nvSpPr>
        <p:spPr bwMode="auto">
          <a:xfrm>
            <a:off x="2914650" y="15049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196611" name="Group 3"/>
          <p:cNvGrpSpPr>
            <a:grpSpLocks/>
          </p:cNvGrpSpPr>
          <p:nvPr/>
        </p:nvGrpSpPr>
        <p:grpSpPr bwMode="auto">
          <a:xfrm>
            <a:off x="571500" y="1336675"/>
            <a:ext cx="7620000" cy="4824413"/>
            <a:chOff x="158" y="346"/>
            <a:chExt cx="5484" cy="3175"/>
          </a:xfrm>
        </p:grpSpPr>
        <p:grpSp>
          <p:nvGrpSpPr>
            <p:cNvPr id="196612" name="Group 4"/>
            <p:cNvGrpSpPr>
              <a:grpSpLocks/>
            </p:cNvGrpSpPr>
            <p:nvPr/>
          </p:nvGrpSpPr>
          <p:grpSpPr bwMode="auto">
            <a:xfrm>
              <a:off x="158" y="346"/>
              <a:ext cx="5484" cy="3175"/>
              <a:chOff x="158" y="346"/>
              <a:chExt cx="5484" cy="3175"/>
            </a:xfrm>
          </p:grpSpPr>
          <p:sp>
            <p:nvSpPr>
              <p:cNvPr id="196614" name="Text Box 5"/>
              <p:cNvSpPr txBox="1">
                <a:spLocks noChangeArrowheads="1"/>
              </p:cNvSpPr>
              <p:nvPr/>
            </p:nvSpPr>
            <p:spPr bwMode="auto">
              <a:xfrm>
                <a:off x="612" y="482"/>
                <a:ext cx="10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endParaRPr lang="de-DE" sz="1800"/>
              </a:p>
            </p:txBody>
          </p:sp>
          <p:sp>
            <p:nvSpPr>
              <p:cNvPr id="196615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58" y="346"/>
                <a:ext cx="5484" cy="3175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96616" name="Group 7"/>
              <p:cNvGrpSpPr>
                <a:grpSpLocks noChangeAspect="1"/>
              </p:cNvGrpSpPr>
              <p:nvPr/>
            </p:nvGrpSpPr>
            <p:grpSpPr bwMode="auto">
              <a:xfrm>
                <a:off x="550" y="1425"/>
                <a:ext cx="4700" cy="1259"/>
                <a:chOff x="183" y="392"/>
                <a:chExt cx="732" cy="196"/>
              </a:xfrm>
            </p:grpSpPr>
            <p:grpSp>
              <p:nvGrpSpPr>
                <p:cNvPr id="196626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183" y="392"/>
                  <a:ext cx="732" cy="196"/>
                  <a:chOff x="244" y="196"/>
                  <a:chExt cx="732" cy="168"/>
                </a:xfrm>
              </p:grpSpPr>
              <p:sp>
                <p:nvSpPr>
                  <p:cNvPr id="196635" name="Line 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66" y="224"/>
                    <a:ext cx="427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6636" name="Line 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66" y="280"/>
                    <a:ext cx="427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3333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6637" name="Rectangle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4" y="196"/>
                    <a:ext cx="122" cy="16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0000">
                          <a:alpha val="79999"/>
                        </a:srgbClr>
                      </a:gs>
                      <a:gs pos="100000">
                        <a:srgbClr val="FF0000">
                          <a:alpha val="79999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96638" name="Group 1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93" y="196"/>
                    <a:ext cx="183" cy="112"/>
                    <a:chOff x="793" y="196"/>
                    <a:chExt cx="121" cy="112"/>
                  </a:xfrm>
                </p:grpSpPr>
                <p:sp>
                  <p:nvSpPr>
                    <p:cNvPr id="196639" name="Rectangle 1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93" y="196"/>
                      <a:ext cx="121" cy="11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0000"/>
                        </a:gs>
                        <a:gs pos="100000">
                          <a:srgbClr val="333399">
                            <a:alpha val="7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96640" name="Group 1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03" y="206"/>
                      <a:ext cx="101" cy="93"/>
                      <a:chOff x="807" y="209"/>
                      <a:chExt cx="209" cy="88"/>
                    </a:xfrm>
                  </p:grpSpPr>
                  <p:grpSp>
                    <p:nvGrpSpPr>
                      <p:cNvPr id="196641" name="Group 1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807" y="209"/>
                        <a:ext cx="93" cy="88"/>
                        <a:chOff x="807" y="209"/>
                        <a:chExt cx="93" cy="88"/>
                      </a:xfrm>
                    </p:grpSpPr>
                    <p:sp>
                      <p:nvSpPr>
                        <p:cNvPr id="196648" name="Line 1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07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6649" name="Line 1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29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6650" name="Line 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53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6651" name="Line 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900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6652" name="Line 2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77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96642" name="Group 2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923" y="209"/>
                        <a:ext cx="93" cy="88"/>
                        <a:chOff x="807" y="209"/>
                        <a:chExt cx="93" cy="88"/>
                      </a:xfrm>
                    </p:grpSpPr>
                    <p:sp>
                      <p:nvSpPr>
                        <p:cNvPr id="196643" name="Line 2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07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6644" name="Line 2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29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6645" name="Line 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53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6646" name="Line 2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900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6647" name="Line 2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77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196627" name="Group 27"/>
                <p:cNvGrpSpPr>
                  <a:grpSpLocks noChangeAspect="1"/>
                </p:cNvGrpSpPr>
                <p:nvPr/>
              </p:nvGrpSpPr>
              <p:grpSpPr bwMode="auto">
                <a:xfrm>
                  <a:off x="651" y="401"/>
                  <a:ext cx="32" cy="37"/>
                  <a:chOff x="653" y="204"/>
                  <a:chExt cx="32" cy="31"/>
                </a:xfrm>
              </p:grpSpPr>
              <p:sp>
                <p:nvSpPr>
                  <p:cNvPr id="196632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 rot="-5400000">
                    <a:off x="658" y="208"/>
                    <a:ext cx="22" cy="32"/>
                  </a:xfrm>
                  <a:prstGeom prst="flowChartCollat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6633" name="Line 29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659" y="214"/>
                    <a:ext cx="19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6634" name="Line 30"/>
                  <p:cNvSpPr>
                    <a:spLocks noChangeAspect="1" noChangeShapeType="1"/>
                  </p:cNvSpPr>
                  <p:nvPr/>
                </p:nvSpPr>
                <p:spPr bwMode="auto">
                  <a:xfrm rot="-5400000">
                    <a:off x="669" y="194"/>
                    <a:ext cx="0" cy="21"/>
                  </a:xfrm>
                  <a:prstGeom prst="lin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96628" name="Group 31"/>
                <p:cNvGrpSpPr>
                  <a:grpSpLocks noChangeAspect="1"/>
                </p:cNvGrpSpPr>
                <p:nvPr/>
              </p:nvGrpSpPr>
              <p:grpSpPr bwMode="auto">
                <a:xfrm>
                  <a:off x="370" y="406"/>
                  <a:ext cx="36" cy="36"/>
                  <a:chOff x="529" y="300"/>
                  <a:chExt cx="76" cy="73"/>
                </a:xfrm>
              </p:grpSpPr>
              <p:sp>
                <p:nvSpPr>
                  <p:cNvPr id="196630" name="Oval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9" y="300"/>
                    <a:ext cx="76" cy="7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6631" name="AutoShape 33"/>
                  <p:cNvSpPr>
                    <a:spLocks noChangeAspect="1" noChangeArrowheads="1"/>
                  </p:cNvSpPr>
                  <p:nvPr/>
                </p:nvSpPr>
                <p:spPr bwMode="auto">
                  <a:xfrm rot="-5400000">
                    <a:off x="545" y="309"/>
                    <a:ext cx="61" cy="56"/>
                  </a:xfrm>
                  <a:prstGeom prst="flowChartMerge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96629" name="Rectangle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95" y="404"/>
                  <a:ext cx="42" cy="16"/>
                </a:xfrm>
                <a:prstGeom prst="rect">
                  <a:avLst/>
                </a:prstGeom>
                <a:solidFill>
                  <a:srgbClr val="C0C0C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96617" name="Text Box 35"/>
              <p:cNvSpPr txBox="1">
                <a:spLocks noChangeArrowheads="1"/>
              </p:cNvSpPr>
              <p:nvPr/>
            </p:nvSpPr>
            <p:spPr bwMode="auto">
              <a:xfrm>
                <a:off x="3787" y="2415"/>
                <a:ext cx="582" cy="23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30 °C</a:t>
                </a:r>
              </a:p>
            </p:txBody>
          </p:sp>
          <p:sp>
            <p:nvSpPr>
              <p:cNvPr id="196618" name="Text Box 36"/>
              <p:cNvSpPr txBox="1">
                <a:spLocks noChangeArrowheads="1"/>
              </p:cNvSpPr>
              <p:nvPr/>
            </p:nvSpPr>
            <p:spPr bwMode="auto">
              <a:xfrm>
                <a:off x="3787" y="1026"/>
                <a:ext cx="582" cy="23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90 °C</a:t>
                </a:r>
              </a:p>
            </p:txBody>
          </p:sp>
          <p:sp>
            <p:nvSpPr>
              <p:cNvPr id="196619" name="Text Box 37"/>
              <p:cNvSpPr txBox="1">
                <a:spLocks noChangeArrowheads="1"/>
              </p:cNvSpPr>
              <p:nvPr/>
            </p:nvSpPr>
            <p:spPr bwMode="auto">
              <a:xfrm>
                <a:off x="4411" y="1706"/>
                <a:ext cx="510" cy="407"/>
              </a:xfrm>
              <a:prstGeom prst="rect">
                <a:avLst/>
              </a:prstGeom>
              <a:solidFill>
                <a:srgbClr val="DDDDD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60 °C</a:t>
                </a:r>
              </a:p>
            </p:txBody>
          </p:sp>
          <p:sp>
            <p:nvSpPr>
              <p:cNvPr id="196620" name="Text Box 38"/>
              <p:cNvSpPr txBox="1">
                <a:spLocks noChangeArrowheads="1"/>
              </p:cNvSpPr>
              <p:nvPr/>
            </p:nvSpPr>
            <p:spPr bwMode="auto">
              <a:xfrm>
                <a:off x="669" y="1706"/>
                <a:ext cx="510" cy="407"/>
              </a:xfrm>
              <a:prstGeom prst="rect">
                <a:avLst/>
              </a:prstGeom>
              <a:solidFill>
                <a:srgbClr val="DDDDD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90 °C</a:t>
                </a:r>
              </a:p>
            </p:txBody>
          </p:sp>
          <p:sp>
            <p:nvSpPr>
              <p:cNvPr id="196621" name="Text Box 39"/>
              <p:cNvSpPr txBox="1">
                <a:spLocks noChangeArrowheads="1"/>
              </p:cNvSpPr>
              <p:nvPr/>
            </p:nvSpPr>
            <p:spPr bwMode="auto">
              <a:xfrm>
                <a:off x="385" y="2954"/>
                <a:ext cx="247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2000" b="1"/>
                  <a:t>Konstant- Temperaturkessel</a:t>
                </a:r>
              </a:p>
            </p:txBody>
          </p:sp>
          <p:sp>
            <p:nvSpPr>
              <p:cNvPr id="196622" name="Text Box 40"/>
              <p:cNvSpPr txBox="1">
                <a:spLocks noChangeArrowheads="1"/>
              </p:cNvSpPr>
              <p:nvPr/>
            </p:nvSpPr>
            <p:spPr bwMode="auto">
              <a:xfrm>
                <a:off x="357" y="544"/>
                <a:ext cx="1662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2000" b="1"/>
                  <a:t>Kesseltemperatur-</a:t>
                </a:r>
              </a:p>
              <a:p>
                <a:pPr algn="l" eaLnBrk="1" hangingPunct="1"/>
                <a:r>
                  <a:rPr lang="de-DE" sz="2000" b="1"/>
                  <a:t>Thermostat</a:t>
                </a:r>
              </a:p>
            </p:txBody>
          </p:sp>
          <p:sp>
            <p:nvSpPr>
              <p:cNvPr id="196623" name="Text Box 41"/>
              <p:cNvSpPr txBox="1">
                <a:spLocks noChangeArrowheads="1"/>
              </p:cNvSpPr>
              <p:nvPr/>
            </p:nvSpPr>
            <p:spPr bwMode="auto">
              <a:xfrm>
                <a:off x="3334" y="544"/>
                <a:ext cx="102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2000" b="1"/>
                  <a:t>Handventil</a:t>
                </a:r>
              </a:p>
            </p:txBody>
          </p:sp>
          <p:sp>
            <p:nvSpPr>
              <p:cNvPr id="196624" name="Text Box 42"/>
              <p:cNvSpPr txBox="1">
                <a:spLocks noChangeArrowheads="1"/>
              </p:cNvSpPr>
              <p:nvPr/>
            </p:nvSpPr>
            <p:spPr bwMode="auto">
              <a:xfrm>
                <a:off x="1973" y="1678"/>
                <a:ext cx="71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2000" b="1"/>
                  <a:t>Pumpe</a:t>
                </a:r>
              </a:p>
            </p:txBody>
          </p:sp>
          <p:sp>
            <p:nvSpPr>
              <p:cNvPr id="196625" name="Text Box 43"/>
              <p:cNvSpPr txBox="1">
                <a:spLocks noChangeArrowheads="1"/>
              </p:cNvSpPr>
              <p:nvPr/>
            </p:nvSpPr>
            <p:spPr bwMode="auto">
              <a:xfrm>
                <a:off x="4266" y="2954"/>
                <a:ext cx="103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de-DE" sz="2000" b="1"/>
                  <a:t>Heizkörper</a:t>
                </a:r>
              </a:p>
            </p:txBody>
          </p:sp>
        </p:grpSp>
        <p:sp>
          <p:nvSpPr>
            <p:cNvPr id="196613" name="Text Box 44"/>
            <p:cNvSpPr txBox="1">
              <a:spLocks noChangeArrowheads="1"/>
            </p:cNvSpPr>
            <p:nvPr/>
          </p:nvSpPr>
          <p:spPr bwMode="auto">
            <a:xfrm>
              <a:off x="4980" y="3351"/>
              <a:ext cx="62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900">
                  <a:solidFill>
                    <a:srgbClr val="808080"/>
                  </a:solidFill>
                </a:rPr>
                <a:t>H. Obermeyer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2914650" y="15049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197635" name="Group 3"/>
          <p:cNvGrpSpPr>
            <a:grpSpLocks/>
          </p:cNvGrpSpPr>
          <p:nvPr/>
        </p:nvGrpSpPr>
        <p:grpSpPr bwMode="auto">
          <a:xfrm>
            <a:off x="361950" y="1303338"/>
            <a:ext cx="7772400" cy="4840287"/>
            <a:chOff x="63" y="346"/>
            <a:chExt cx="5579" cy="3175"/>
          </a:xfrm>
        </p:grpSpPr>
        <p:grpSp>
          <p:nvGrpSpPr>
            <p:cNvPr id="197636" name="Group 4"/>
            <p:cNvGrpSpPr>
              <a:grpSpLocks/>
            </p:cNvGrpSpPr>
            <p:nvPr/>
          </p:nvGrpSpPr>
          <p:grpSpPr bwMode="auto">
            <a:xfrm>
              <a:off x="63" y="346"/>
              <a:ext cx="5579" cy="3175"/>
              <a:chOff x="63" y="346"/>
              <a:chExt cx="5579" cy="3175"/>
            </a:xfrm>
          </p:grpSpPr>
          <p:sp>
            <p:nvSpPr>
              <p:cNvPr id="197638" name="Text Box 5"/>
              <p:cNvSpPr txBox="1">
                <a:spLocks noChangeArrowheads="1"/>
              </p:cNvSpPr>
              <p:nvPr/>
            </p:nvSpPr>
            <p:spPr bwMode="auto">
              <a:xfrm>
                <a:off x="612" y="482"/>
                <a:ext cx="10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endParaRPr lang="de-DE" sz="1800"/>
              </a:p>
            </p:txBody>
          </p:sp>
          <p:sp>
            <p:nvSpPr>
              <p:cNvPr id="197639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58" y="346"/>
                <a:ext cx="5484" cy="3175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97640" name="Group 7"/>
              <p:cNvGrpSpPr>
                <a:grpSpLocks noChangeAspect="1"/>
              </p:cNvGrpSpPr>
              <p:nvPr/>
            </p:nvGrpSpPr>
            <p:grpSpPr bwMode="auto">
              <a:xfrm>
                <a:off x="376" y="975"/>
                <a:ext cx="4881" cy="1715"/>
                <a:chOff x="156" y="798"/>
                <a:chExt cx="760" cy="267"/>
              </a:xfrm>
            </p:grpSpPr>
            <p:sp>
              <p:nvSpPr>
                <p:cNvPr id="197652" name="Line 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60" y="815"/>
                  <a:ext cx="0" cy="3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97653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156" y="798"/>
                  <a:ext cx="760" cy="267"/>
                  <a:chOff x="156" y="798"/>
                  <a:chExt cx="760" cy="267"/>
                </a:xfrm>
              </p:grpSpPr>
              <p:sp>
                <p:nvSpPr>
                  <p:cNvPr id="197654" name="Line 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61" y="901"/>
                    <a:ext cx="372" cy="1"/>
                  </a:xfrm>
                  <a:prstGeom prst="line">
                    <a:avLst/>
                  </a:prstGeom>
                  <a:noFill/>
                  <a:ln w="57150">
                    <a:solidFill>
                      <a:srgbClr val="FF99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7655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06" y="967"/>
                    <a:ext cx="427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333399">
                        <a:alpha val="59999"/>
                      </a:srgb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197656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4" y="869"/>
                    <a:ext cx="122" cy="196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F0000">
                          <a:alpha val="79999"/>
                        </a:srgbClr>
                      </a:gs>
                      <a:gs pos="100000">
                        <a:srgbClr val="FF0000">
                          <a:alpha val="79999"/>
                        </a:srgbClr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97657" name="Group 1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33" y="869"/>
                    <a:ext cx="183" cy="131"/>
                    <a:chOff x="793" y="196"/>
                    <a:chExt cx="121" cy="112"/>
                  </a:xfrm>
                </p:grpSpPr>
                <p:sp>
                  <p:nvSpPr>
                    <p:cNvPr id="197685" name="Rectangle 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93" y="196"/>
                      <a:ext cx="121" cy="112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333399">
                            <a:alpha val="60001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97686" name="Group 1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03" y="206"/>
                      <a:ext cx="101" cy="93"/>
                      <a:chOff x="807" y="209"/>
                      <a:chExt cx="209" cy="88"/>
                    </a:xfrm>
                  </p:grpSpPr>
                  <p:grpSp>
                    <p:nvGrpSpPr>
                      <p:cNvPr id="197687" name="Group 1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807" y="209"/>
                        <a:ext cx="93" cy="88"/>
                        <a:chOff x="807" y="209"/>
                        <a:chExt cx="93" cy="88"/>
                      </a:xfrm>
                    </p:grpSpPr>
                    <p:sp>
                      <p:nvSpPr>
                        <p:cNvPr id="197694" name="Line 1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07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695" name="Line 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29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696" name="Line 19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53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697" name="Line 2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900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698" name="Line 2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77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97688" name="Group 2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923" y="209"/>
                        <a:ext cx="93" cy="88"/>
                        <a:chOff x="807" y="209"/>
                        <a:chExt cx="93" cy="88"/>
                      </a:xfrm>
                    </p:grpSpPr>
                    <p:sp>
                      <p:nvSpPr>
                        <p:cNvPr id="197689" name="Line 2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07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690" name="Line 2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29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691" name="Line 25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53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692" name="Line 26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900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693" name="Line 2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877" y="209"/>
                          <a:ext cx="0" cy="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sp>
                <p:nvSpPr>
                  <p:cNvPr id="197658" name="Rectangl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6" y="881"/>
                    <a:ext cx="42" cy="16"/>
                  </a:xfrm>
                  <a:prstGeom prst="rect">
                    <a:avLst/>
                  </a:prstGeom>
                  <a:solidFill>
                    <a:srgbClr val="C0C0C0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197659" name="Group 2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655" y="859"/>
                    <a:ext cx="32" cy="56"/>
                    <a:chOff x="801" y="1409"/>
                    <a:chExt cx="32" cy="56"/>
                  </a:xfrm>
                </p:grpSpPr>
                <p:grpSp>
                  <p:nvGrpSpPr>
                    <p:cNvPr id="197680" name="Group 3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01" y="1428"/>
                      <a:ext cx="32" cy="37"/>
                      <a:chOff x="653" y="204"/>
                      <a:chExt cx="32" cy="31"/>
                    </a:xfrm>
                  </p:grpSpPr>
                  <p:sp>
                    <p:nvSpPr>
                      <p:cNvPr id="197682" name="AutoShape 3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5400000">
                        <a:off x="658" y="208"/>
                        <a:ext cx="22" cy="32"/>
                      </a:xfrm>
                      <a:prstGeom prst="flowChartCollat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97683" name="Line 3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659" y="214"/>
                        <a:ext cx="19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97684" name="Line 3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rot="-5400000">
                        <a:off x="669" y="194"/>
                        <a:ext cx="0" cy="21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97681" name="Rectangle 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08" y="1409"/>
                      <a:ext cx="17" cy="2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97660" name="Group 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26" y="884"/>
                    <a:ext cx="35" cy="36"/>
                    <a:chOff x="529" y="300"/>
                    <a:chExt cx="76" cy="73"/>
                  </a:xfrm>
                </p:grpSpPr>
                <p:sp>
                  <p:nvSpPr>
                    <p:cNvPr id="197678" name="Oval 3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9" y="300"/>
                      <a:ext cx="76" cy="73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7679" name="AutoShape 3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545" y="309"/>
                      <a:ext cx="61" cy="56"/>
                    </a:xfrm>
                    <a:prstGeom prst="flowChartMerge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97661" name="Group 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45" y="845"/>
                    <a:ext cx="34" cy="119"/>
                    <a:chOff x="334" y="1406"/>
                    <a:chExt cx="34" cy="119"/>
                  </a:xfrm>
                </p:grpSpPr>
                <p:grpSp>
                  <p:nvGrpSpPr>
                    <p:cNvPr id="197670" name="Group 3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34" y="1406"/>
                      <a:ext cx="34" cy="80"/>
                      <a:chOff x="334" y="1406"/>
                      <a:chExt cx="34" cy="80"/>
                    </a:xfrm>
                  </p:grpSpPr>
                  <p:grpSp>
                    <p:nvGrpSpPr>
                      <p:cNvPr id="197672" name="Group 4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35" y="1436"/>
                        <a:ext cx="32" cy="37"/>
                        <a:chOff x="653" y="204"/>
                        <a:chExt cx="32" cy="31"/>
                      </a:xfrm>
                    </p:grpSpPr>
                    <p:sp>
                      <p:nvSpPr>
                        <p:cNvPr id="197675" name="AutoShape 4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5400000">
                          <a:off x="658" y="208"/>
                          <a:ext cx="22" cy="32"/>
                        </a:xfrm>
                        <a:prstGeom prst="flowChartCollate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676" name="Line 4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-5400000">
                          <a:off x="659" y="214"/>
                          <a:ext cx="19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97677" name="Line 4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-5400000">
                          <a:off x="669" y="194"/>
                          <a:ext cx="0" cy="21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97673" name="AutoShape 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39" y="1463"/>
                        <a:ext cx="24" cy="23"/>
                      </a:xfrm>
                      <a:prstGeom prst="flowChartExtra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97674" name="Oval 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34" y="1406"/>
                        <a:ext cx="34" cy="3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/>
                        <a:r>
                          <a:rPr lang="de-DE" sz="1200"/>
                          <a:t>M</a:t>
                        </a:r>
                      </a:p>
                    </p:txBody>
                  </p:sp>
                </p:grpSp>
                <p:sp>
                  <p:nvSpPr>
                    <p:cNvPr id="197671" name="Line 4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51" y="1486"/>
                      <a:ext cx="0" cy="39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333399">
                          <a:alpha val="5999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197662" name="Group 4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6" y="798"/>
                    <a:ext cx="358" cy="102"/>
                    <a:chOff x="155" y="797"/>
                    <a:chExt cx="358" cy="102"/>
                  </a:xfrm>
                </p:grpSpPr>
                <p:sp>
                  <p:nvSpPr>
                    <p:cNvPr id="197664" name="Rectangle 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5" y="803"/>
                      <a:ext cx="8" cy="1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/>
                      <a:endParaRPr lang="de-DE" sz="1800"/>
                    </a:p>
                  </p:txBody>
                </p:sp>
                <p:sp>
                  <p:nvSpPr>
                    <p:cNvPr id="197665" name="Line 4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64" y="811"/>
                      <a:ext cx="339" cy="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97666" name="Group 5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3" y="814"/>
                      <a:ext cx="20" cy="85"/>
                      <a:chOff x="493" y="1038"/>
                      <a:chExt cx="20" cy="85"/>
                    </a:xfrm>
                  </p:grpSpPr>
                  <p:sp>
                    <p:nvSpPr>
                      <p:cNvPr id="197668" name="Rectangle 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3" y="1115"/>
                        <a:ext cx="20" cy="8"/>
                      </a:xfrm>
                      <a:prstGeom prst="rect">
                        <a:avLst/>
                      </a:prstGeom>
                      <a:solidFill>
                        <a:srgbClr val="000000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97669" name="Line 5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04" y="1038"/>
                        <a:ext cx="0" cy="77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prstDash val="sysDot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</p:grpSp>
                <p:sp>
                  <p:nvSpPr>
                    <p:cNvPr id="197667" name="Rectangle 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40" y="797"/>
                      <a:ext cx="38" cy="28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97663" name="Line 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06" y="900"/>
                    <a:ext cx="39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197641" name="Text Box 55"/>
              <p:cNvSpPr txBox="1">
                <a:spLocks noChangeArrowheads="1"/>
              </p:cNvSpPr>
              <p:nvPr/>
            </p:nvSpPr>
            <p:spPr bwMode="auto">
              <a:xfrm>
                <a:off x="669" y="1706"/>
                <a:ext cx="510" cy="407"/>
              </a:xfrm>
              <a:prstGeom prst="rect">
                <a:avLst/>
              </a:prstGeom>
              <a:solidFill>
                <a:srgbClr val="DDDDD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90 °C</a:t>
                </a:r>
              </a:p>
            </p:txBody>
          </p:sp>
          <p:sp>
            <p:nvSpPr>
              <p:cNvPr id="197642" name="Text Box 56"/>
              <p:cNvSpPr txBox="1">
                <a:spLocks noChangeArrowheads="1"/>
              </p:cNvSpPr>
              <p:nvPr/>
            </p:nvSpPr>
            <p:spPr bwMode="auto">
              <a:xfrm>
                <a:off x="3787" y="2415"/>
                <a:ext cx="582" cy="23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55 °C</a:t>
                </a:r>
              </a:p>
            </p:txBody>
          </p:sp>
          <p:sp>
            <p:nvSpPr>
              <p:cNvPr id="197643" name="Text Box 57"/>
              <p:cNvSpPr txBox="1">
                <a:spLocks noChangeArrowheads="1"/>
              </p:cNvSpPr>
              <p:nvPr/>
            </p:nvSpPr>
            <p:spPr bwMode="auto">
              <a:xfrm>
                <a:off x="3787" y="1026"/>
                <a:ext cx="582" cy="23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65 °C</a:t>
                </a:r>
              </a:p>
            </p:txBody>
          </p:sp>
          <p:sp>
            <p:nvSpPr>
              <p:cNvPr id="197644" name="Text Box 58"/>
              <p:cNvSpPr txBox="1">
                <a:spLocks noChangeArrowheads="1"/>
              </p:cNvSpPr>
              <p:nvPr/>
            </p:nvSpPr>
            <p:spPr bwMode="auto">
              <a:xfrm>
                <a:off x="4411" y="1706"/>
                <a:ext cx="510" cy="407"/>
              </a:xfrm>
              <a:prstGeom prst="rect">
                <a:avLst/>
              </a:prstGeom>
              <a:solidFill>
                <a:srgbClr val="DDDDD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60 °C</a:t>
                </a:r>
              </a:p>
            </p:txBody>
          </p:sp>
          <p:sp>
            <p:nvSpPr>
              <p:cNvPr id="197645" name="Line 59"/>
              <p:cNvSpPr>
                <a:spLocks noChangeShapeType="1"/>
              </p:cNvSpPr>
              <p:nvPr/>
            </p:nvSpPr>
            <p:spPr bwMode="auto">
              <a:xfrm flipV="1">
                <a:off x="1803" y="1820"/>
                <a:ext cx="0" cy="1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7646" name="Line 60"/>
              <p:cNvSpPr>
                <a:spLocks noChangeShapeType="1"/>
              </p:cNvSpPr>
              <p:nvPr/>
            </p:nvSpPr>
            <p:spPr bwMode="auto">
              <a:xfrm flipH="1">
                <a:off x="1831" y="1990"/>
                <a:ext cx="1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7647" name="Line 61"/>
              <p:cNvSpPr>
                <a:spLocks noChangeShapeType="1"/>
              </p:cNvSpPr>
              <p:nvPr/>
            </p:nvSpPr>
            <p:spPr bwMode="auto">
              <a:xfrm>
                <a:off x="1831" y="1763"/>
                <a:ext cx="1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7648" name="Text Box 62"/>
              <p:cNvSpPr txBox="1">
                <a:spLocks noChangeArrowheads="1"/>
              </p:cNvSpPr>
              <p:nvPr/>
            </p:nvSpPr>
            <p:spPr bwMode="auto">
              <a:xfrm>
                <a:off x="385" y="2954"/>
                <a:ext cx="247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2000" b="1"/>
                  <a:t>Konstant- Temperaturkessel</a:t>
                </a:r>
              </a:p>
            </p:txBody>
          </p:sp>
          <p:sp>
            <p:nvSpPr>
              <p:cNvPr id="197649" name="Text Box 63"/>
              <p:cNvSpPr txBox="1">
                <a:spLocks noChangeArrowheads="1"/>
              </p:cNvSpPr>
              <p:nvPr/>
            </p:nvSpPr>
            <p:spPr bwMode="auto">
              <a:xfrm>
                <a:off x="3174" y="544"/>
                <a:ext cx="153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de-DE" sz="2000" b="1"/>
                  <a:t>Thermostatventil</a:t>
                </a:r>
              </a:p>
            </p:txBody>
          </p:sp>
          <p:sp>
            <p:nvSpPr>
              <p:cNvPr id="197650" name="Text Box 64"/>
              <p:cNvSpPr txBox="1">
                <a:spLocks noChangeArrowheads="1"/>
              </p:cNvSpPr>
              <p:nvPr/>
            </p:nvSpPr>
            <p:spPr bwMode="auto">
              <a:xfrm>
                <a:off x="63" y="544"/>
                <a:ext cx="2582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de-DE" sz="2000" b="1"/>
                  <a:t>Mischer- Temperaturregelung</a:t>
                </a:r>
              </a:p>
            </p:txBody>
          </p:sp>
          <p:sp>
            <p:nvSpPr>
              <p:cNvPr id="197651" name="Text Box 65"/>
              <p:cNvSpPr txBox="1">
                <a:spLocks noChangeArrowheads="1"/>
              </p:cNvSpPr>
              <p:nvPr/>
            </p:nvSpPr>
            <p:spPr bwMode="auto">
              <a:xfrm>
                <a:off x="4266" y="2954"/>
                <a:ext cx="103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de-DE" sz="2000" b="1"/>
                  <a:t>Heizkörper</a:t>
                </a:r>
              </a:p>
            </p:txBody>
          </p:sp>
        </p:grpSp>
        <p:sp>
          <p:nvSpPr>
            <p:cNvPr id="197637" name="Text Box 66"/>
            <p:cNvSpPr txBox="1">
              <a:spLocks noChangeArrowheads="1"/>
            </p:cNvSpPr>
            <p:nvPr/>
          </p:nvSpPr>
          <p:spPr bwMode="auto">
            <a:xfrm>
              <a:off x="4980" y="3351"/>
              <a:ext cx="62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900">
                  <a:solidFill>
                    <a:srgbClr val="808080"/>
                  </a:solidFill>
                </a:rPr>
                <a:t>H. Obermeyer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2914650" y="15049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198659" name="Group 3"/>
          <p:cNvGrpSpPr>
            <a:grpSpLocks/>
          </p:cNvGrpSpPr>
          <p:nvPr/>
        </p:nvGrpSpPr>
        <p:grpSpPr bwMode="auto">
          <a:xfrm>
            <a:off x="488950" y="1338263"/>
            <a:ext cx="7615238" cy="4824412"/>
            <a:chOff x="158" y="346"/>
            <a:chExt cx="5484" cy="3175"/>
          </a:xfrm>
        </p:grpSpPr>
        <p:grpSp>
          <p:nvGrpSpPr>
            <p:cNvPr id="198660" name="Group 4"/>
            <p:cNvGrpSpPr>
              <a:grpSpLocks/>
            </p:cNvGrpSpPr>
            <p:nvPr/>
          </p:nvGrpSpPr>
          <p:grpSpPr bwMode="auto">
            <a:xfrm>
              <a:off x="158" y="346"/>
              <a:ext cx="5484" cy="3175"/>
              <a:chOff x="158" y="346"/>
              <a:chExt cx="5484" cy="3175"/>
            </a:xfrm>
          </p:grpSpPr>
          <p:sp>
            <p:nvSpPr>
              <p:cNvPr id="198662" name="Text Box 5"/>
              <p:cNvSpPr txBox="1">
                <a:spLocks noChangeArrowheads="1"/>
              </p:cNvSpPr>
              <p:nvPr/>
            </p:nvSpPr>
            <p:spPr bwMode="auto">
              <a:xfrm>
                <a:off x="612" y="482"/>
                <a:ext cx="10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endParaRPr lang="de-DE" sz="1800"/>
              </a:p>
            </p:txBody>
          </p:sp>
          <p:sp>
            <p:nvSpPr>
              <p:cNvPr id="198663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58" y="346"/>
                <a:ext cx="5484" cy="3175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98664" name="Group 7"/>
              <p:cNvGrpSpPr>
                <a:grpSpLocks noChangeAspect="1"/>
              </p:cNvGrpSpPr>
              <p:nvPr/>
            </p:nvGrpSpPr>
            <p:grpSpPr bwMode="auto">
              <a:xfrm>
                <a:off x="550" y="1360"/>
                <a:ext cx="4700" cy="1324"/>
                <a:chOff x="183" y="1082"/>
                <a:chExt cx="732" cy="206"/>
              </a:xfrm>
            </p:grpSpPr>
            <p:grpSp>
              <p:nvGrpSpPr>
                <p:cNvPr id="198680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183" y="1092"/>
                  <a:ext cx="732" cy="196"/>
                  <a:chOff x="183" y="1092"/>
                  <a:chExt cx="732" cy="196"/>
                </a:xfrm>
              </p:grpSpPr>
              <p:grpSp>
                <p:nvGrpSpPr>
                  <p:cNvPr id="198687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" y="1092"/>
                    <a:ext cx="732" cy="196"/>
                    <a:chOff x="244" y="196"/>
                    <a:chExt cx="732" cy="168"/>
                  </a:xfrm>
                </p:grpSpPr>
                <p:sp>
                  <p:nvSpPr>
                    <p:cNvPr id="198689" name="Line 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6" y="224"/>
                      <a:ext cx="427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99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8690" name="Line 1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6" y="280"/>
                      <a:ext cx="427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333399">
                          <a:alpha val="5999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8691" name="Rectangle 1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4" y="196"/>
                      <a:ext cx="122" cy="168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9900"/>
                        </a:gs>
                        <a:gs pos="100000">
                          <a:srgbClr val="333399">
                            <a:alpha val="7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98692" name="Group 1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93" y="196"/>
                      <a:ext cx="183" cy="112"/>
                      <a:chOff x="793" y="196"/>
                      <a:chExt cx="121" cy="112"/>
                    </a:xfrm>
                  </p:grpSpPr>
                  <p:sp>
                    <p:nvSpPr>
                      <p:cNvPr id="198693" name="Rectangle 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93" y="196"/>
                        <a:ext cx="121" cy="112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9900"/>
                          </a:gs>
                          <a:gs pos="100000">
                            <a:srgbClr val="333399">
                              <a:alpha val="60001"/>
                            </a:srgbClr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98694" name="Group 1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803" y="206"/>
                        <a:ext cx="101" cy="93"/>
                        <a:chOff x="807" y="209"/>
                        <a:chExt cx="209" cy="88"/>
                      </a:xfrm>
                    </p:grpSpPr>
                    <p:grpSp>
                      <p:nvGrpSpPr>
                        <p:cNvPr id="198695" name="Group 1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807" y="209"/>
                          <a:ext cx="93" cy="88"/>
                          <a:chOff x="807" y="209"/>
                          <a:chExt cx="93" cy="88"/>
                        </a:xfrm>
                      </p:grpSpPr>
                      <p:sp>
                        <p:nvSpPr>
                          <p:cNvPr id="198702" name="Line 1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0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8703" name="Line 1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29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8704" name="Line 1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53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8705" name="Line 2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900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8706" name="Line 2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7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98696" name="Group 2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923" y="209"/>
                          <a:ext cx="93" cy="88"/>
                          <a:chOff x="807" y="209"/>
                          <a:chExt cx="93" cy="88"/>
                        </a:xfrm>
                      </p:grpSpPr>
                      <p:sp>
                        <p:nvSpPr>
                          <p:cNvPr id="198697" name="Line 2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0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8698" name="Line 2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29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8699" name="Line 2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53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8700" name="Line 2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900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8701" name="Line 2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7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198688" name="Rectangl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5" y="1104"/>
                    <a:ext cx="42" cy="16"/>
                  </a:xfrm>
                  <a:prstGeom prst="rect">
                    <a:avLst/>
                  </a:prstGeom>
                  <a:solidFill>
                    <a:srgbClr val="C0C0C0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98681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654" y="1082"/>
                  <a:ext cx="32" cy="56"/>
                  <a:chOff x="801" y="1409"/>
                  <a:chExt cx="32" cy="56"/>
                </a:xfrm>
              </p:grpSpPr>
              <p:grpSp>
                <p:nvGrpSpPr>
                  <p:cNvPr id="198682" name="Group 3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01" y="1428"/>
                    <a:ext cx="32" cy="37"/>
                    <a:chOff x="653" y="204"/>
                    <a:chExt cx="32" cy="31"/>
                  </a:xfrm>
                </p:grpSpPr>
                <p:sp>
                  <p:nvSpPr>
                    <p:cNvPr id="198684" name="AutoShape 3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658" y="208"/>
                      <a:ext cx="22" cy="32"/>
                    </a:xfrm>
                    <a:prstGeom prst="flowChartCollat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8685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659" y="214"/>
                      <a:ext cx="1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8686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669" y="194"/>
                      <a:ext cx="0" cy="21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98683" name="Rectangle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08" y="1409"/>
                    <a:ext cx="17" cy="2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98665" name="Group 35"/>
              <p:cNvGrpSpPr>
                <a:grpSpLocks noChangeAspect="1"/>
              </p:cNvGrpSpPr>
              <p:nvPr/>
            </p:nvGrpSpPr>
            <p:grpSpPr bwMode="auto">
              <a:xfrm>
                <a:off x="2104" y="1521"/>
                <a:ext cx="225" cy="231"/>
                <a:chOff x="529" y="300"/>
                <a:chExt cx="76" cy="73"/>
              </a:xfrm>
            </p:grpSpPr>
            <p:sp>
              <p:nvSpPr>
                <p:cNvPr id="198678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529" y="300"/>
                  <a:ext cx="76" cy="7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8679" name="AutoShape 37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545" y="309"/>
                  <a:ext cx="61" cy="56"/>
                </a:xfrm>
                <a:prstGeom prst="flowChartMerg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98666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370" y="1007"/>
                <a:ext cx="51" cy="90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de-DE" sz="1800"/>
              </a:p>
            </p:txBody>
          </p:sp>
          <p:sp>
            <p:nvSpPr>
              <p:cNvPr id="198667" name="Line 39"/>
              <p:cNvSpPr>
                <a:spLocks noChangeAspect="1" noChangeShapeType="1"/>
              </p:cNvSpPr>
              <p:nvPr/>
            </p:nvSpPr>
            <p:spPr bwMode="auto">
              <a:xfrm>
                <a:off x="428" y="1058"/>
                <a:ext cx="178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668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207" y="1058"/>
                <a:ext cx="0" cy="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669" name="Line 41"/>
              <p:cNvSpPr>
                <a:spLocks noChangeAspect="1" noChangeShapeType="1"/>
              </p:cNvSpPr>
              <p:nvPr/>
            </p:nvSpPr>
            <p:spPr bwMode="auto">
              <a:xfrm flipV="1">
                <a:off x="781" y="1065"/>
                <a:ext cx="0" cy="4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8670" name="Text Box 42"/>
              <p:cNvSpPr txBox="1">
                <a:spLocks noChangeArrowheads="1"/>
              </p:cNvSpPr>
              <p:nvPr/>
            </p:nvSpPr>
            <p:spPr bwMode="auto">
              <a:xfrm>
                <a:off x="669" y="1706"/>
                <a:ext cx="510" cy="407"/>
              </a:xfrm>
              <a:prstGeom prst="rect">
                <a:avLst/>
              </a:prstGeom>
              <a:solidFill>
                <a:srgbClr val="DDDDD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65 °C</a:t>
                </a:r>
              </a:p>
            </p:txBody>
          </p:sp>
          <p:sp>
            <p:nvSpPr>
              <p:cNvPr id="198671" name="Text Box 43"/>
              <p:cNvSpPr txBox="1">
                <a:spLocks noChangeArrowheads="1"/>
              </p:cNvSpPr>
              <p:nvPr/>
            </p:nvSpPr>
            <p:spPr bwMode="auto">
              <a:xfrm>
                <a:off x="3787" y="2415"/>
                <a:ext cx="582" cy="23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55 °C</a:t>
                </a:r>
              </a:p>
            </p:txBody>
          </p:sp>
          <p:sp>
            <p:nvSpPr>
              <p:cNvPr id="198672" name="Text Box 44"/>
              <p:cNvSpPr txBox="1">
                <a:spLocks noChangeArrowheads="1"/>
              </p:cNvSpPr>
              <p:nvPr/>
            </p:nvSpPr>
            <p:spPr bwMode="auto">
              <a:xfrm>
                <a:off x="3787" y="1026"/>
                <a:ext cx="582" cy="23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65 °C</a:t>
                </a:r>
              </a:p>
            </p:txBody>
          </p:sp>
          <p:sp>
            <p:nvSpPr>
              <p:cNvPr id="198673" name="Text Box 45"/>
              <p:cNvSpPr txBox="1">
                <a:spLocks noChangeArrowheads="1"/>
              </p:cNvSpPr>
              <p:nvPr/>
            </p:nvSpPr>
            <p:spPr bwMode="auto">
              <a:xfrm>
                <a:off x="4411" y="1706"/>
                <a:ext cx="510" cy="407"/>
              </a:xfrm>
              <a:prstGeom prst="rect">
                <a:avLst/>
              </a:prstGeom>
              <a:solidFill>
                <a:srgbClr val="DDDDD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60 °C</a:t>
                </a:r>
              </a:p>
            </p:txBody>
          </p:sp>
          <p:sp>
            <p:nvSpPr>
              <p:cNvPr id="198674" name="Text Box 46"/>
              <p:cNvSpPr txBox="1">
                <a:spLocks noChangeArrowheads="1"/>
              </p:cNvSpPr>
              <p:nvPr/>
            </p:nvSpPr>
            <p:spPr bwMode="auto">
              <a:xfrm>
                <a:off x="4266" y="2954"/>
                <a:ext cx="103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de-DE" sz="2000" b="1"/>
                  <a:t>Heizkörper</a:t>
                </a:r>
              </a:p>
            </p:txBody>
          </p:sp>
          <p:sp>
            <p:nvSpPr>
              <p:cNvPr id="198675" name="Text Box 47"/>
              <p:cNvSpPr txBox="1">
                <a:spLocks noChangeArrowheads="1"/>
              </p:cNvSpPr>
              <p:nvPr/>
            </p:nvSpPr>
            <p:spPr bwMode="auto">
              <a:xfrm>
                <a:off x="272" y="544"/>
                <a:ext cx="254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2000" b="1"/>
                  <a:t>Regelung- und Steuersystem</a:t>
                </a:r>
              </a:p>
            </p:txBody>
          </p:sp>
          <p:sp>
            <p:nvSpPr>
              <p:cNvPr id="198676" name="Text Box 48"/>
              <p:cNvSpPr txBox="1">
                <a:spLocks noChangeArrowheads="1"/>
              </p:cNvSpPr>
              <p:nvPr/>
            </p:nvSpPr>
            <p:spPr bwMode="auto">
              <a:xfrm>
                <a:off x="3174" y="544"/>
                <a:ext cx="153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de-DE" sz="2000" b="1"/>
                  <a:t>Thermostatventil</a:t>
                </a:r>
              </a:p>
            </p:txBody>
          </p:sp>
          <p:sp>
            <p:nvSpPr>
              <p:cNvPr id="198677" name="Text Box 49"/>
              <p:cNvSpPr txBox="1">
                <a:spLocks noChangeArrowheads="1"/>
              </p:cNvSpPr>
              <p:nvPr/>
            </p:nvSpPr>
            <p:spPr bwMode="auto">
              <a:xfrm>
                <a:off x="499" y="2784"/>
                <a:ext cx="19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2000" b="1"/>
                  <a:t>Niedertemperatur-</a:t>
                </a:r>
              </a:p>
              <a:p>
                <a:pPr algn="l" eaLnBrk="1" hangingPunct="1"/>
                <a:r>
                  <a:rPr lang="de-DE" sz="2000" b="1"/>
                  <a:t>oder Brennwertkessel</a:t>
                </a:r>
              </a:p>
            </p:txBody>
          </p:sp>
        </p:grpSp>
        <p:sp>
          <p:nvSpPr>
            <p:cNvPr id="198661" name="Text Box 50"/>
            <p:cNvSpPr txBox="1">
              <a:spLocks noChangeArrowheads="1"/>
            </p:cNvSpPr>
            <p:nvPr/>
          </p:nvSpPr>
          <p:spPr bwMode="auto">
            <a:xfrm>
              <a:off x="4980" y="3351"/>
              <a:ext cx="62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900">
                  <a:solidFill>
                    <a:srgbClr val="808080"/>
                  </a:solidFill>
                </a:rPr>
                <a:t>H. Obermeyer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2914650" y="15049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199683" name="Group 3"/>
          <p:cNvGrpSpPr>
            <a:grpSpLocks/>
          </p:cNvGrpSpPr>
          <p:nvPr/>
        </p:nvGrpSpPr>
        <p:grpSpPr bwMode="auto">
          <a:xfrm>
            <a:off x="512763" y="1438275"/>
            <a:ext cx="7688262" cy="4735513"/>
            <a:chOff x="158" y="346"/>
            <a:chExt cx="5484" cy="3175"/>
          </a:xfrm>
        </p:grpSpPr>
        <p:grpSp>
          <p:nvGrpSpPr>
            <p:cNvPr id="199684" name="Group 4"/>
            <p:cNvGrpSpPr>
              <a:grpSpLocks/>
            </p:cNvGrpSpPr>
            <p:nvPr/>
          </p:nvGrpSpPr>
          <p:grpSpPr bwMode="auto">
            <a:xfrm>
              <a:off x="158" y="346"/>
              <a:ext cx="5484" cy="3175"/>
              <a:chOff x="158" y="346"/>
              <a:chExt cx="5484" cy="3175"/>
            </a:xfrm>
          </p:grpSpPr>
          <p:sp>
            <p:nvSpPr>
              <p:cNvPr id="199686" name="Text Box 5"/>
              <p:cNvSpPr txBox="1">
                <a:spLocks noChangeArrowheads="1"/>
              </p:cNvSpPr>
              <p:nvPr/>
            </p:nvSpPr>
            <p:spPr bwMode="auto">
              <a:xfrm>
                <a:off x="612" y="482"/>
                <a:ext cx="10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endParaRPr lang="de-DE" sz="1800"/>
              </a:p>
            </p:txBody>
          </p:sp>
          <p:sp>
            <p:nvSpPr>
              <p:cNvPr id="199687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58" y="346"/>
                <a:ext cx="5484" cy="3175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99688" name="Group 7"/>
              <p:cNvGrpSpPr>
                <a:grpSpLocks noChangeAspect="1"/>
              </p:cNvGrpSpPr>
              <p:nvPr/>
            </p:nvGrpSpPr>
            <p:grpSpPr bwMode="auto">
              <a:xfrm>
                <a:off x="550" y="1360"/>
                <a:ext cx="4700" cy="1324"/>
                <a:chOff x="183" y="1082"/>
                <a:chExt cx="732" cy="206"/>
              </a:xfrm>
            </p:grpSpPr>
            <p:grpSp>
              <p:nvGrpSpPr>
                <p:cNvPr id="199704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183" y="1092"/>
                  <a:ext cx="732" cy="196"/>
                  <a:chOff x="183" y="1092"/>
                  <a:chExt cx="732" cy="196"/>
                </a:xfrm>
              </p:grpSpPr>
              <p:grpSp>
                <p:nvGrpSpPr>
                  <p:cNvPr id="199711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" y="1092"/>
                    <a:ext cx="732" cy="196"/>
                    <a:chOff x="244" y="196"/>
                    <a:chExt cx="732" cy="168"/>
                  </a:xfrm>
                </p:grpSpPr>
                <p:sp>
                  <p:nvSpPr>
                    <p:cNvPr id="199713" name="Line 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6" y="224"/>
                      <a:ext cx="427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9900">
                          <a:alpha val="7999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9714" name="Line 1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6" y="280"/>
                      <a:ext cx="427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333399">
                          <a:alpha val="5999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9715" name="Rectangle 1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4" y="196"/>
                      <a:ext cx="122" cy="168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9900">
                            <a:alpha val="60001"/>
                          </a:srgbClr>
                        </a:gs>
                        <a:gs pos="100000">
                          <a:srgbClr val="333399">
                            <a:alpha val="7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199716" name="Group 1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93" y="196"/>
                      <a:ext cx="183" cy="112"/>
                      <a:chOff x="793" y="196"/>
                      <a:chExt cx="121" cy="112"/>
                    </a:xfrm>
                  </p:grpSpPr>
                  <p:sp>
                    <p:nvSpPr>
                      <p:cNvPr id="199717" name="Rectangle 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93" y="196"/>
                        <a:ext cx="121" cy="112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9900">
                              <a:alpha val="60001"/>
                            </a:srgbClr>
                          </a:gs>
                          <a:gs pos="100000">
                            <a:srgbClr val="333399">
                              <a:alpha val="60001"/>
                            </a:srgbClr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199718" name="Group 1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803" y="206"/>
                        <a:ext cx="101" cy="93"/>
                        <a:chOff x="807" y="209"/>
                        <a:chExt cx="209" cy="88"/>
                      </a:xfrm>
                    </p:grpSpPr>
                    <p:grpSp>
                      <p:nvGrpSpPr>
                        <p:cNvPr id="199719" name="Group 1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807" y="209"/>
                          <a:ext cx="93" cy="88"/>
                          <a:chOff x="807" y="209"/>
                          <a:chExt cx="93" cy="88"/>
                        </a:xfrm>
                      </p:grpSpPr>
                      <p:sp>
                        <p:nvSpPr>
                          <p:cNvPr id="199726" name="Line 1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0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9727" name="Line 1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29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9728" name="Line 1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53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9729" name="Line 2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900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9730" name="Line 2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7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99720" name="Group 2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923" y="209"/>
                          <a:ext cx="93" cy="88"/>
                          <a:chOff x="807" y="209"/>
                          <a:chExt cx="93" cy="88"/>
                        </a:xfrm>
                      </p:grpSpPr>
                      <p:sp>
                        <p:nvSpPr>
                          <p:cNvPr id="199721" name="Line 2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0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9722" name="Line 2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29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9723" name="Line 2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53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9724" name="Line 2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900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199725" name="Line 2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7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199712" name="Rectangl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5" y="1104"/>
                    <a:ext cx="42" cy="16"/>
                  </a:xfrm>
                  <a:prstGeom prst="rect">
                    <a:avLst/>
                  </a:prstGeom>
                  <a:solidFill>
                    <a:srgbClr val="C0C0C0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199705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654" y="1082"/>
                  <a:ext cx="32" cy="56"/>
                  <a:chOff x="801" y="1409"/>
                  <a:chExt cx="32" cy="56"/>
                </a:xfrm>
              </p:grpSpPr>
              <p:grpSp>
                <p:nvGrpSpPr>
                  <p:cNvPr id="199706" name="Group 3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01" y="1428"/>
                    <a:ext cx="32" cy="37"/>
                    <a:chOff x="653" y="204"/>
                    <a:chExt cx="32" cy="31"/>
                  </a:xfrm>
                </p:grpSpPr>
                <p:sp>
                  <p:nvSpPr>
                    <p:cNvPr id="199708" name="AutoShape 3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658" y="208"/>
                      <a:ext cx="22" cy="32"/>
                    </a:xfrm>
                    <a:prstGeom prst="flowChartCollat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9709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659" y="214"/>
                      <a:ext cx="1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199710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669" y="194"/>
                      <a:ext cx="0" cy="21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199707" name="Rectangle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08" y="1409"/>
                    <a:ext cx="17" cy="2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199689" name="Group 35"/>
              <p:cNvGrpSpPr>
                <a:grpSpLocks noChangeAspect="1"/>
              </p:cNvGrpSpPr>
              <p:nvPr/>
            </p:nvGrpSpPr>
            <p:grpSpPr bwMode="auto">
              <a:xfrm>
                <a:off x="2104" y="1521"/>
                <a:ext cx="225" cy="231"/>
                <a:chOff x="529" y="300"/>
                <a:chExt cx="76" cy="73"/>
              </a:xfrm>
            </p:grpSpPr>
            <p:sp>
              <p:nvSpPr>
                <p:cNvPr id="199702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529" y="300"/>
                  <a:ext cx="76" cy="7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9703" name="AutoShape 37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545" y="309"/>
                  <a:ext cx="61" cy="56"/>
                </a:xfrm>
                <a:prstGeom prst="flowChartMerg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99690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370" y="1007"/>
                <a:ext cx="51" cy="90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de-DE" sz="1800"/>
              </a:p>
            </p:txBody>
          </p:sp>
          <p:sp>
            <p:nvSpPr>
              <p:cNvPr id="199691" name="Line 39"/>
              <p:cNvSpPr>
                <a:spLocks noChangeAspect="1" noChangeShapeType="1"/>
              </p:cNvSpPr>
              <p:nvPr/>
            </p:nvSpPr>
            <p:spPr bwMode="auto">
              <a:xfrm>
                <a:off x="428" y="1058"/>
                <a:ext cx="178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9692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207" y="1058"/>
                <a:ext cx="0" cy="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9693" name="Line 41"/>
              <p:cNvSpPr>
                <a:spLocks noChangeAspect="1" noChangeShapeType="1"/>
              </p:cNvSpPr>
              <p:nvPr/>
            </p:nvSpPr>
            <p:spPr bwMode="auto">
              <a:xfrm flipV="1">
                <a:off x="781" y="1065"/>
                <a:ext cx="0" cy="4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9694" name="Text Box 42"/>
              <p:cNvSpPr txBox="1">
                <a:spLocks noChangeArrowheads="1"/>
              </p:cNvSpPr>
              <p:nvPr/>
            </p:nvSpPr>
            <p:spPr bwMode="auto">
              <a:xfrm>
                <a:off x="669" y="1706"/>
                <a:ext cx="510" cy="407"/>
              </a:xfrm>
              <a:prstGeom prst="rect">
                <a:avLst/>
              </a:prstGeom>
              <a:solidFill>
                <a:srgbClr val="DDDDD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55 °C</a:t>
                </a:r>
              </a:p>
            </p:txBody>
          </p:sp>
          <p:sp>
            <p:nvSpPr>
              <p:cNvPr id="199695" name="Text Box 43"/>
              <p:cNvSpPr txBox="1">
                <a:spLocks noChangeArrowheads="1"/>
              </p:cNvSpPr>
              <p:nvPr/>
            </p:nvSpPr>
            <p:spPr bwMode="auto">
              <a:xfrm>
                <a:off x="3787" y="2415"/>
                <a:ext cx="582" cy="23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45 °C</a:t>
                </a:r>
              </a:p>
            </p:txBody>
          </p:sp>
          <p:sp>
            <p:nvSpPr>
              <p:cNvPr id="199696" name="Text Box 44"/>
              <p:cNvSpPr txBox="1">
                <a:spLocks noChangeArrowheads="1"/>
              </p:cNvSpPr>
              <p:nvPr/>
            </p:nvSpPr>
            <p:spPr bwMode="auto">
              <a:xfrm>
                <a:off x="3787" y="1026"/>
                <a:ext cx="582" cy="23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55 °C</a:t>
                </a:r>
              </a:p>
            </p:txBody>
          </p:sp>
          <p:sp>
            <p:nvSpPr>
              <p:cNvPr id="199697" name="Text Box 45"/>
              <p:cNvSpPr txBox="1">
                <a:spLocks noChangeArrowheads="1"/>
              </p:cNvSpPr>
              <p:nvPr/>
            </p:nvSpPr>
            <p:spPr bwMode="auto">
              <a:xfrm>
                <a:off x="4411" y="1706"/>
                <a:ext cx="510" cy="407"/>
              </a:xfrm>
              <a:prstGeom prst="rect">
                <a:avLst/>
              </a:prstGeom>
              <a:solidFill>
                <a:srgbClr val="DDDDD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50 °C</a:t>
                </a:r>
              </a:p>
            </p:txBody>
          </p:sp>
          <p:sp>
            <p:nvSpPr>
              <p:cNvPr id="199698" name="Text Box 46"/>
              <p:cNvSpPr txBox="1">
                <a:spLocks noChangeArrowheads="1"/>
              </p:cNvSpPr>
              <p:nvPr/>
            </p:nvSpPr>
            <p:spPr bwMode="auto">
              <a:xfrm>
                <a:off x="499" y="2784"/>
                <a:ext cx="1954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2000" b="1"/>
                  <a:t>Niedertemperatur-</a:t>
                </a:r>
              </a:p>
              <a:p>
                <a:pPr algn="l" eaLnBrk="1" hangingPunct="1"/>
                <a:r>
                  <a:rPr lang="de-DE" sz="2000" b="1"/>
                  <a:t>oder Brennwertkessel</a:t>
                </a:r>
              </a:p>
            </p:txBody>
          </p:sp>
          <p:sp>
            <p:nvSpPr>
              <p:cNvPr id="199699" name="Text Box 47"/>
              <p:cNvSpPr txBox="1">
                <a:spLocks noChangeArrowheads="1"/>
              </p:cNvSpPr>
              <p:nvPr/>
            </p:nvSpPr>
            <p:spPr bwMode="auto">
              <a:xfrm>
                <a:off x="4266" y="2954"/>
                <a:ext cx="103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de-DE" sz="2000" b="1"/>
                  <a:t>Heizkörper</a:t>
                </a:r>
              </a:p>
            </p:txBody>
          </p:sp>
          <p:sp>
            <p:nvSpPr>
              <p:cNvPr id="199700" name="Text Box 48"/>
              <p:cNvSpPr txBox="1">
                <a:spLocks noChangeArrowheads="1"/>
              </p:cNvSpPr>
              <p:nvPr/>
            </p:nvSpPr>
            <p:spPr bwMode="auto">
              <a:xfrm>
                <a:off x="272" y="544"/>
                <a:ext cx="2548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r>
                  <a:rPr lang="de-DE" sz="2000" b="1"/>
                  <a:t>Regelung- und Steuersystem</a:t>
                </a:r>
              </a:p>
            </p:txBody>
          </p:sp>
          <p:sp>
            <p:nvSpPr>
              <p:cNvPr id="199701" name="Text Box 49"/>
              <p:cNvSpPr txBox="1">
                <a:spLocks noChangeArrowheads="1"/>
              </p:cNvSpPr>
              <p:nvPr/>
            </p:nvSpPr>
            <p:spPr bwMode="auto">
              <a:xfrm>
                <a:off x="3174" y="544"/>
                <a:ext cx="153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de-DE" sz="2000" b="1"/>
                  <a:t>Thermostatventil</a:t>
                </a:r>
              </a:p>
            </p:txBody>
          </p:sp>
        </p:grpSp>
        <p:sp>
          <p:nvSpPr>
            <p:cNvPr id="199685" name="Text Box 50"/>
            <p:cNvSpPr txBox="1">
              <a:spLocks noChangeArrowheads="1"/>
            </p:cNvSpPr>
            <p:nvPr/>
          </p:nvSpPr>
          <p:spPr bwMode="auto">
            <a:xfrm>
              <a:off x="4980" y="3351"/>
              <a:ext cx="62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900">
                  <a:solidFill>
                    <a:srgbClr val="808080"/>
                  </a:solidFill>
                </a:rPr>
                <a:t>H. Obermeyer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ChangeArrowheads="1"/>
          </p:cNvSpPr>
          <p:nvPr/>
        </p:nvSpPr>
        <p:spPr bwMode="auto">
          <a:xfrm>
            <a:off x="2914650" y="15049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200707" name="Group 3"/>
          <p:cNvGrpSpPr>
            <a:grpSpLocks/>
          </p:cNvGrpSpPr>
          <p:nvPr/>
        </p:nvGrpSpPr>
        <p:grpSpPr bwMode="auto">
          <a:xfrm>
            <a:off x="523875" y="1311275"/>
            <a:ext cx="7724775" cy="4824413"/>
            <a:chOff x="158" y="346"/>
            <a:chExt cx="5484" cy="3175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158" y="346"/>
              <a:ext cx="5484" cy="3175"/>
              <a:chOff x="158" y="346"/>
              <a:chExt cx="5484" cy="3175"/>
            </a:xfrm>
          </p:grpSpPr>
          <p:sp>
            <p:nvSpPr>
              <p:cNvPr id="200711" name="Text Box 5"/>
              <p:cNvSpPr txBox="1">
                <a:spLocks noChangeArrowheads="1"/>
              </p:cNvSpPr>
              <p:nvPr/>
            </p:nvSpPr>
            <p:spPr bwMode="auto">
              <a:xfrm>
                <a:off x="612" y="482"/>
                <a:ext cx="10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endParaRPr lang="de-DE" sz="1800"/>
              </a:p>
            </p:txBody>
          </p:sp>
          <p:sp>
            <p:nvSpPr>
              <p:cNvPr id="200712" name="Rectangle 6"/>
              <p:cNvSpPr>
                <a:spLocks noChangeAspect="1" noChangeArrowheads="1"/>
              </p:cNvSpPr>
              <p:nvPr/>
            </p:nvSpPr>
            <p:spPr bwMode="auto">
              <a:xfrm>
                <a:off x="158" y="346"/>
                <a:ext cx="5484" cy="3175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00713" name="Group 7"/>
              <p:cNvGrpSpPr>
                <a:grpSpLocks noChangeAspect="1"/>
              </p:cNvGrpSpPr>
              <p:nvPr/>
            </p:nvGrpSpPr>
            <p:grpSpPr bwMode="auto">
              <a:xfrm>
                <a:off x="550" y="1360"/>
                <a:ext cx="4700" cy="1324"/>
                <a:chOff x="183" y="1082"/>
                <a:chExt cx="732" cy="206"/>
              </a:xfrm>
            </p:grpSpPr>
            <p:grpSp>
              <p:nvGrpSpPr>
                <p:cNvPr id="200725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183" y="1092"/>
                  <a:ext cx="732" cy="196"/>
                  <a:chOff x="183" y="1092"/>
                  <a:chExt cx="732" cy="196"/>
                </a:xfrm>
              </p:grpSpPr>
              <p:grpSp>
                <p:nvGrpSpPr>
                  <p:cNvPr id="200732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" y="1092"/>
                    <a:ext cx="732" cy="196"/>
                    <a:chOff x="244" y="196"/>
                    <a:chExt cx="732" cy="168"/>
                  </a:xfrm>
                </p:grpSpPr>
                <p:sp>
                  <p:nvSpPr>
                    <p:cNvPr id="200734" name="Line 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6" y="224"/>
                      <a:ext cx="427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9900">
                          <a:alpha val="7999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0735" name="Line 1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6" y="280"/>
                      <a:ext cx="427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333399">
                          <a:alpha val="59999"/>
                        </a:srgb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0736" name="Rectangle 1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4" y="196"/>
                      <a:ext cx="122" cy="168"/>
                    </a:xfrm>
                    <a:prstGeom prst="rect">
                      <a:avLst/>
                    </a:prstGeom>
                    <a:gradFill rotWithShape="1">
                      <a:gsLst>
                        <a:gs pos="0">
                          <a:srgbClr val="FF9900">
                            <a:alpha val="39998"/>
                          </a:srgbClr>
                        </a:gs>
                        <a:gs pos="100000">
                          <a:srgbClr val="333399">
                            <a:alpha val="79999"/>
                          </a:srgbClr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grpSp>
                  <p:nvGrpSpPr>
                    <p:cNvPr id="200737" name="Group 1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93" y="196"/>
                      <a:ext cx="183" cy="112"/>
                      <a:chOff x="793" y="196"/>
                      <a:chExt cx="121" cy="112"/>
                    </a:xfrm>
                  </p:grpSpPr>
                  <p:sp>
                    <p:nvSpPr>
                      <p:cNvPr id="200738" name="Rectangle 1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793" y="196"/>
                        <a:ext cx="121" cy="112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9900">
                              <a:alpha val="39998"/>
                            </a:srgbClr>
                          </a:gs>
                          <a:gs pos="100000">
                            <a:srgbClr val="333399">
                              <a:alpha val="60001"/>
                            </a:srgbClr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de-DE"/>
                      </a:p>
                    </p:txBody>
                  </p:sp>
                  <p:grpSp>
                    <p:nvGrpSpPr>
                      <p:cNvPr id="200739" name="Group 1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803" y="206"/>
                        <a:ext cx="101" cy="93"/>
                        <a:chOff x="807" y="209"/>
                        <a:chExt cx="209" cy="88"/>
                      </a:xfrm>
                    </p:grpSpPr>
                    <p:grpSp>
                      <p:nvGrpSpPr>
                        <p:cNvPr id="200740" name="Group 1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807" y="209"/>
                          <a:ext cx="93" cy="88"/>
                          <a:chOff x="807" y="209"/>
                          <a:chExt cx="93" cy="88"/>
                        </a:xfrm>
                      </p:grpSpPr>
                      <p:sp>
                        <p:nvSpPr>
                          <p:cNvPr id="200747" name="Line 1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0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00748" name="Line 1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29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00749" name="Line 19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53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00750" name="Line 20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900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00751" name="Line 21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7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200741" name="Group 2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923" y="209"/>
                          <a:ext cx="93" cy="88"/>
                          <a:chOff x="807" y="209"/>
                          <a:chExt cx="93" cy="88"/>
                        </a:xfrm>
                      </p:grpSpPr>
                      <p:sp>
                        <p:nvSpPr>
                          <p:cNvPr id="200742" name="Line 23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0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00743" name="Line 24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29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00744" name="Line 25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53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00745" name="Line 26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900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  <p:sp>
                        <p:nvSpPr>
                          <p:cNvPr id="200746" name="Line 2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877" y="209"/>
                            <a:ext cx="0" cy="88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200733" name="Rectangl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5" y="1104"/>
                    <a:ext cx="42" cy="16"/>
                  </a:xfrm>
                  <a:prstGeom prst="rect">
                    <a:avLst/>
                  </a:prstGeom>
                  <a:solidFill>
                    <a:srgbClr val="C0C0C0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200726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654" y="1082"/>
                  <a:ext cx="32" cy="56"/>
                  <a:chOff x="801" y="1409"/>
                  <a:chExt cx="32" cy="56"/>
                </a:xfrm>
              </p:grpSpPr>
              <p:grpSp>
                <p:nvGrpSpPr>
                  <p:cNvPr id="200727" name="Group 3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01" y="1428"/>
                    <a:ext cx="32" cy="37"/>
                    <a:chOff x="653" y="204"/>
                    <a:chExt cx="32" cy="31"/>
                  </a:xfrm>
                </p:grpSpPr>
                <p:sp>
                  <p:nvSpPr>
                    <p:cNvPr id="200729" name="AutoShape 3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5400000">
                      <a:off x="658" y="208"/>
                      <a:ext cx="22" cy="32"/>
                    </a:xfrm>
                    <a:prstGeom prst="flowChartCollate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0730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659" y="214"/>
                      <a:ext cx="19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00731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5400000">
                      <a:off x="669" y="194"/>
                      <a:ext cx="0" cy="21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sp>
                <p:nvSpPr>
                  <p:cNvPr id="200728" name="Rectangle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08" y="1409"/>
                    <a:ext cx="17" cy="2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200714" name="Group 35"/>
              <p:cNvGrpSpPr>
                <a:grpSpLocks noChangeAspect="1"/>
              </p:cNvGrpSpPr>
              <p:nvPr/>
            </p:nvGrpSpPr>
            <p:grpSpPr bwMode="auto">
              <a:xfrm>
                <a:off x="2104" y="1521"/>
                <a:ext cx="225" cy="231"/>
                <a:chOff x="529" y="300"/>
                <a:chExt cx="76" cy="73"/>
              </a:xfrm>
            </p:grpSpPr>
            <p:sp>
              <p:nvSpPr>
                <p:cNvPr id="200723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529" y="300"/>
                  <a:ext cx="76" cy="7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0724" name="AutoShape 37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545" y="309"/>
                  <a:ext cx="61" cy="56"/>
                </a:xfrm>
                <a:prstGeom prst="flowChartMerg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00715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370" y="1007"/>
                <a:ext cx="51" cy="90"/>
              </a:xfrm>
              <a:prstGeom prst="rect">
                <a:avLst/>
              </a:prstGeom>
              <a:solidFill>
                <a:srgbClr val="C0C0C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de-DE" sz="1800"/>
              </a:p>
            </p:txBody>
          </p:sp>
          <p:sp>
            <p:nvSpPr>
              <p:cNvPr id="200716" name="Line 39"/>
              <p:cNvSpPr>
                <a:spLocks noChangeAspect="1" noChangeShapeType="1"/>
              </p:cNvSpPr>
              <p:nvPr/>
            </p:nvSpPr>
            <p:spPr bwMode="auto">
              <a:xfrm>
                <a:off x="428" y="1058"/>
                <a:ext cx="1785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0717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207" y="1058"/>
                <a:ext cx="0" cy="4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0718" name="Line 41"/>
              <p:cNvSpPr>
                <a:spLocks noChangeAspect="1" noChangeShapeType="1"/>
              </p:cNvSpPr>
              <p:nvPr/>
            </p:nvSpPr>
            <p:spPr bwMode="auto">
              <a:xfrm flipV="1">
                <a:off x="781" y="1065"/>
                <a:ext cx="0" cy="4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0719" name="Text Box 42"/>
              <p:cNvSpPr txBox="1">
                <a:spLocks noChangeArrowheads="1"/>
              </p:cNvSpPr>
              <p:nvPr/>
            </p:nvSpPr>
            <p:spPr bwMode="auto">
              <a:xfrm>
                <a:off x="669" y="1706"/>
                <a:ext cx="510" cy="407"/>
              </a:xfrm>
              <a:prstGeom prst="rect">
                <a:avLst/>
              </a:prstGeom>
              <a:solidFill>
                <a:srgbClr val="DDDDD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32 °C</a:t>
                </a:r>
              </a:p>
            </p:txBody>
          </p:sp>
          <p:sp>
            <p:nvSpPr>
              <p:cNvPr id="200720" name="Text Box 43"/>
              <p:cNvSpPr txBox="1">
                <a:spLocks noChangeArrowheads="1"/>
              </p:cNvSpPr>
              <p:nvPr/>
            </p:nvSpPr>
            <p:spPr bwMode="auto">
              <a:xfrm>
                <a:off x="3787" y="2415"/>
                <a:ext cx="582" cy="23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28 °C</a:t>
                </a:r>
              </a:p>
            </p:txBody>
          </p:sp>
          <p:sp>
            <p:nvSpPr>
              <p:cNvPr id="200721" name="Text Box 44"/>
              <p:cNvSpPr txBox="1">
                <a:spLocks noChangeArrowheads="1"/>
              </p:cNvSpPr>
              <p:nvPr/>
            </p:nvSpPr>
            <p:spPr bwMode="auto">
              <a:xfrm>
                <a:off x="3787" y="1026"/>
                <a:ext cx="582" cy="23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32 °C</a:t>
                </a:r>
              </a:p>
            </p:txBody>
          </p:sp>
          <p:sp>
            <p:nvSpPr>
              <p:cNvPr id="200722" name="Text Box 45"/>
              <p:cNvSpPr txBox="1">
                <a:spLocks noChangeArrowheads="1"/>
              </p:cNvSpPr>
              <p:nvPr/>
            </p:nvSpPr>
            <p:spPr bwMode="auto">
              <a:xfrm>
                <a:off x="4411" y="1706"/>
                <a:ext cx="510" cy="407"/>
              </a:xfrm>
              <a:prstGeom prst="rect">
                <a:avLst/>
              </a:prstGeom>
              <a:solidFill>
                <a:srgbClr val="DDDDDD">
                  <a:alpha val="5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1800" b="1"/>
                  <a:t>30 °C</a:t>
                </a:r>
              </a:p>
            </p:txBody>
          </p:sp>
        </p:grpSp>
        <p:sp>
          <p:nvSpPr>
            <p:cNvPr id="200710" name="Text Box 46"/>
            <p:cNvSpPr txBox="1">
              <a:spLocks noChangeArrowheads="1"/>
            </p:cNvSpPr>
            <p:nvPr/>
          </p:nvSpPr>
          <p:spPr bwMode="auto">
            <a:xfrm>
              <a:off x="4980" y="3351"/>
              <a:ext cx="620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de-DE" sz="900">
                  <a:solidFill>
                    <a:srgbClr val="808080"/>
                  </a:solidFill>
                </a:rPr>
                <a:t>H. Obermeyer</a:t>
              </a:r>
            </a:p>
          </p:txBody>
        </p:sp>
      </p:grpSp>
      <p:sp>
        <p:nvSpPr>
          <p:cNvPr id="200709" name="Text Box 47"/>
          <p:cNvSpPr txBox="1">
            <a:spLocks noChangeArrowheads="1"/>
          </p:cNvSpPr>
          <p:nvPr/>
        </p:nvSpPr>
        <p:spPr bwMode="auto">
          <a:xfrm>
            <a:off x="1862138" y="474663"/>
            <a:ext cx="44973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Heizen mit "kalten" Heizungen?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-973138" y="504825"/>
            <a:ext cx="5967413" cy="442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BEISPIELHAUS</a:t>
            </a:r>
          </a:p>
        </p:txBody>
      </p:sp>
      <p:sp>
        <p:nvSpPr>
          <p:cNvPr id="201731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2899A61-034F-4014-8F46-982E155D787B}" type="slidenum">
              <a:rPr lang="de-DE" sz="1400" smtClean="0"/>
              <a:pPr eaLnBrk="1" hangingPunct="1"/>
              <a:t>179</a:t>
            </a:fld>
            <a:endParaRPr lang="de-DE" sz="1400" smtClean="0"/>
          </a:p>
        </p:txBody>
      </p:sp>
      <p:sp>
        <p:nvSpPr>
          <p:cNvPr id="201732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201733" name="Picture 3" descr="Haus1 m Hzg o Hol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4" name="Text Box 5"/>
          <p:cNvSpPr txBox="1">
            <a:spLocks noChangeArrowheads="1"/>
          </p:cNvSpPr>
          <p:nvPr/>
        </p:nvSpPr>
        <p:spPr bwMode="auto">
          <a:xfrm>
            <a:off x="6629400" y="3276600"/>
            <a:ext cx="2209800" cy="12319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sz="1600" b="1">
                <a:solidFill>
                  <a:schemeClr val="accent2"/>
                </a:solidFill>
              </a:rPr>
              <a:t> Heizlast: 6 kW</a:t>
            </a: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de-DE" sz="1600">
                <a:solidFill>
                  <a:schemeClr val="accent2"/>
                </a:solidFill>
              </a:rPr>
              <a:t> ( = 50 W/m² x 120 m²)</a:t>
            </a: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endParaRPr lang="de-DE" sz="1600">
              <a:solidFill>
                <a:schemeClr val="accent2"/>
              </a:solidFill>
            </a:endParaRP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de-DE" sz="1600">
                <a:solidFill>
                  <a:schemeClr val="accent2"/>
                </a:solidFill>
              </a:rPr>
              <a:t> Heizkessel: 15 – 18 kW</a:t>
            </a: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de-DE" sz="1600">
                <a:solidFill>
                  <a:schemeClr val="accent2"/>
                </a:solidFill>
              </a:rPr>
              <a:t> Kaminofen:   5 – 12 kW  </a:t>
            </a:r>
          </a:p>
        </p:txBody>
      </p:sp>
      <p:grpSp>
        <p:nvGrpSpPr>
          <p:cNvPr id="201735" name="Group 6"/>
          <p:cNvGrpSpPr>
            <a:grpSpLocks/>
          </p:cNvGrpSpPr>
          <p:nvPr/>
        </p:nvGrpSpPr>
        <p:grpSpPr bwMode="auto">
          <a:xfrm>
            <a:off x="2535238" y="1403350"/>
            <a:ext cx="4271962" cy="4140200"/>
            <a:chOff x="1597" y="884"/>
            <a:chExt cx="2691" cy="2608"/>
          </a:xfrm>
        </p:grpSpPr>
        <p:sp>
          <p:nvSpPr>
            <p:cNvPr id="201736" name="Rectangle 7"/>
            <p:cNvSpPr>
              <a:spLocks noChangeArrowheads="1"/>
            </p:cNvSpPr>
            <p:nvPr/>
          </p:nvSpPr>
          <p:spPr bwMode="auto">
            <a:xfrm>
              <a:off x="1598" y="1638"/>
              <a:ext cx="48" cy="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37" name="Rectangle 8"/>
            <p:cNvSpPr>
              <a:spLocks noChangeArrowheads="1"/>
            </p:cNvSpPr>
            <p:nvPr/>
          </p:nvSpPr>
          <p:spPr bwMode="auto">
            <a:xfrm>
              <a:off x="1599" y="2425"/>
              <a:ext cx="48" cy="2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38" name="Rectangle 9"/>
            <p:cNvSpPr>
              <a:spLocks noChangeArrowheads="1"/>
            </p:cNvSpPr>
            <p:nvPr/>
          </p:nvSpPr>
          <p:spPr bwMode="auto">
            <a:xfrm>
              <a:off x="4014" y="1512"/>
              <a:ext cx="48" cy="39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39" name="Rectangle 10"/>
            <p:cNvSpPr>
              <a:spLocks noChangeArrowheads="1"/>
            </p:cNvSpPr>
            <p:nvPr/>
          </p:nvSpPr>
          <p:spPr bwMode="auto">
            <a:xfrm>
              <a:off x="4011" y="2424"/>
              <a:ext cx="48" cy="45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40" name="Rectangle 11"/>
            <p:cNvSpPr>
              <a:spLocks noChangeArrowheads="1"/>
            </p:cNvSpPr>
            <p:nvPr/>
          </p:nvSpPr>
          <p:spPr bwMode="auto">
            <a:xfrm>
              <a:off x="4011" y="3156"/>
              <a:ext cx="48" cy="33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41" name="Rectangle 12"/>
            <p:cNvSpPr>
              <a:spLocks noChangeArrowheads="1"/>
            </p:cNvSpPr>
            <p:nvPr/>
          </p:nvSpPr>
          <p:spPr bwMode="auto">
            <a:xfrm>
              <a:off x="4013" y="1968"/>
              <a:ext cx="51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42" name="Rectangle 13"/>
            <p:cNvSpPr>
              <a:spLocks noChangeArrowheads="1"/>
            </p:cNvSpPr>
            <p:nvPr/>
          </p:nvSpPr>
          <p:spPr bwMode="auto">
            <a:xfrm>
              <a:off x="3198" y="892"/>
              <a:ext cx="184" cy="61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43" name="Rectangle 14"/>
            <p:cNvSpPr>
              <a:spLocks noChangeArrowheads="1"/>
            </p:cNvSpPr>
            <p:nvPr/>
          </p:nvSpPr>
          <p:spPr bwMode="auto">
            <a:xfrm>
              <a:off x="3443" y="891"/>
              <a:ext cx="173" cy="61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44" name="Rectangle 15"/>
            <p:cNvSpPr>
              <a:spLocks noChangeArrowheads="1"/>
            </p:cNvSpPr>
            <p:nvPr/>
          </p:nvSpPr>
          <p:spPr bwMode="auto">
            <a:xfrm>
              <a:off x="3679" y="884"/>
              <a:ext cx="170" cy="6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45" name="Rectangle 16"/>
            <p:cNvSpPr>
              <a:spLocks noChangeArrowheads="1"/>
            </p:cNvSpPr>
            <p:nvPr/>
          </p:nvSpPr>
          <p:spPr bwMode="auto">
            <a:xfrm>
              <a:off x="1739" y="1860"/>
              <a:ext cx="543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46" name="Rectangle 17"/>
            <p:cNvSpPr>
              <a:spLocks noChangeArrowheads="1"/>
            </p:cNvSpPr>
            <p:nvPr/>
          </p:nvSpPr>
          <p:spPr bwMode="auto">
            <a:xfrm>
              <a:off x="2403" y="1857"/>
              <a:ext cx="629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47" name="Rectangle 18"/>
            <p:cNvSpPr>
              <a:spLocks noChangeArrowheads="1"/>
            </p:cNvSpPr>
            <p:nvPr/>
          </p:nvSpPr>
          <p:spPr bwMode="auto">
            <a:xfrm>
              <a:off x="1739" y="2745"/>
              <a:ext cx="543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48" name="Rectangle 19"/>
            <p:cNvSpPr>
              <a:spLocks noChangeArrowheads="1"/>
            </p:cNvSpPr>
            <p:nvPr/>
          </p:nvSpPr>
          <p:spPr bwMode="auto">
            <a:xfrm>
              <a:off x="2399" y="2746"/>
              <a:ext cx="417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49" name="Rectangle 20"/>
            <p:cNvSpPr>
              <a:spLocks noChangeArrowheads="1"/>
            </p:cNvSpPr>
            <p:nvPr/>
          </p:nvSpPr>
          <p:spPr bwMode="auto">
            <a:xfrm>
              <a:off x="3034" y="1041"/>
              <a:ext cx="48" cy="86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50" name="Rectangle 21"/>
            <p:cNvSpPr>
              <a:spLocks noChangeArrowheads="1"/>
            </p:cNvSpPr>
            <p:nvPr/>
          </p:nvSpPr>
          <p:spPr bwMode="auto">
            <a:xfrm>
              <a:off x="3312" y="2798"/>
              <a:ext cx="48" cy="62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51" name="Rectangle 22"/>
            <p:cNvSpPr>
              <a:spLocks noChangeArrowheads="1"/>
            </p:cNvSpPr>
            <p:nvPr/>
          </p:nvSpPr>
          <p:spPr bwMode="auto">
            <a:xfrm>
              <a:off x="3421" y="3364"/>
              <a:ext cx="497" cy="4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52" name="Rectangle 23"/>
            <p:cNvSpPr>
              <a:spLocks noChangeArrowheads="1"/>
            </p:cNvSpPr>
            <p:nvPr/>
          </p:nvSpPr>
          <p:spPr bwMode="auto">
            <a:xfrm>
              <a:off x="1599" y="2694"/>
              <a:ext cx="48" cy="24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53" name="Rectangle 24"/>
            <p:cNvSpPr>
              <a:spLocks noChangeArrowheads="1"/>
            </p:cNvSpPr>
            <p:nvPr/>
          </p:nvSpPr>
          <p:spPr bwMode="auto">
            <a:xfrm>
              <a:off x="2879" y="2747"/>
              <a:ext cx="480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54" name="Rectangle 25"/>
            <p:cNvSpPr>
              <a:spLocks noChangeArrowheads="1"/>
            </p:cNvSpPr>
            <p:nvPr/>
          </p:nvSpPr>
          <p:spPr bwMode="auto">
            <a:xfrm>
              <a:off x="2879" y="2796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55" name="Rectangle 26"/>
            <p:cNvSpPr>
              <a:spLocks noChangeArrowheads="1"/>
            </p:cNvSpPr>
            <p:nvPr/>
          </p:nvSpPr>
          <p:spPr bwMode="auto">
            <a:xfrm>
              <a:off x="2768" y="2794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56" name="Rectangle 27"/>
            <p:cNvSpPr>
              <a:spLocks noChangeArrowheads="1"/>
            </p:cNvSpPr>
            <p:nvPr/>
          </p:nvSpPr>
          <p:spPr bwMode="auto">
            <a:xfrm>
              <a:off x="2402" y="2794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57" name="Rectangle 28"/>
            <p:cNvSpPr>
              <a:spLocks noChangeArrowheads="1"/>
            </p:cNvSpPr>
            <p:nvPr/>
          </p:nvSpPr>
          <p:spPr bwMode="auto">
            <a:xfrm>
              <a:off x="2233" y="2793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58" name="Rectangle 29"/>
            <p:cNvSpPr>
              <a:spLocks noChangeArrowheads="1"/>
            </p:cNvSpPr>
            <p:nvPr/>
          </p:nvSpPr>
          <p:spPr bwMode="auto">
            <a:xfrm>
              <a:off x="1740" y="2793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59" name="Rectangle 30"/>
            <p:cNvSpPr>
              <a:spLocks noChangeArrowheads="1"/>
            </p:cNvSpPr>
            <p:nvPr/>
          </p:nvSpPr>
          <p:spPr bwMode="auto">
            <a:xfrm>
              <a:off x="1738" y="1764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60" name="Rectangle 31"/>
            <p:cNvSpPr>
              <a:spLocks noChangeArrowheads="1"/>
            </p:cNvSpPr>
            <p:nvPr/>
          </p:nvSpPr>
          <p:spPr bwMode="auto">
            <a:xfrm>
              <a:off x="2234" y="1764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61" name="Rectangle 32"/>
            <p:cNvSpPr>
              <a:spLocks noChangeArrowheads="1"/>
            </p:cNvSpPr>
            <p:nvPr/>
          </p:nvSpPr>
          <p:spPr bwMode="auto">
            <a:xfrm>
              <a:off x="2403" y="1765"/>
              <a:ext cx="48" cy="9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62" name="Rectangle 33"/>
            <p:cNvSpPr>
              <a:spLocks noChangeArrowheads="1"/>
            </p:cNvSpPr>
            <p:nvPr/>
          </p:nvSpPr>
          <p:spPr bwMode="auto">
            <a:xfrm>
              <a:off x="4063" y="1860"/>
              <a:ext cx="225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63" name="Rectangle 34"/>
            <p:cNvSpPr>
              <a:spLocks noChangeArrowheads="1"/>
            </p:cNvSpPr>
            <p:nvPr/>
          </p:nvSpPr>
          <p:spPr bwMode="auto">
            <a:xfrm>
              <a:off x="3912" y="884"/>
              <a:ext cx="109" cy="6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64" name="Rectangle 35"/>
            <p:cNvSpPr>
              <a:spLocks noChangeArrowheads="1"/>
            </p:cNvSpPr>
            <p:nvPr/>
          </p:nvSpPr>
          <p:spPr bwMode="auto">
            <a:xfrm>
              <a:off x="3098" y="886"/>
              <a:ext cx="48" cy="62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65" name="Rectangle 36"/>
            <p:cNvSpPr>
              <a:spLocks noChangeArrowheads="1"/>
            </p:cNvSpPr>
            <p:nvPr/>
          </p:nvSpPr>
          <p:spPr bwMode="auto">
            <a:xfrm>
              <a:off x="3985" y="2392"/>
              <a:ext cx="75" cy="3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66" name="Rectangle 37"/>
            <p:cNvSpPr>
              <a:spLocks noChangeArrowheads="1"/>
            </p:cNvSpPr>
            <p:nvPr/>
          </p:nvSpPr>
          <p:spPr bwMode="auto">
            <a:xfrm>
              <a:off x="3977" y="3122"/>
              <a:ext cx="81" cy="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67" name="Rectangle 38"/>
            <p:cNvSpPr>
              <a:spLocks noChangeArrowheads="1"/>
            </p:cNvSpPr>
            <p:nvPr/>
          </p:nvSpPr>
          <p:spPr bwMode="auto">
            <a:xfrm>
              <a:off x="1599" y="2398"/>
              <a:ext cx="76" cy="2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68" name="Rectangle 39"/>
            <p:cNvSpPr>
              <a:spLocks noChangeArrowheads="1"/>
            </p:cNvSpPr>
            <p:nvPr/>
          </p:nvSpPr>
          <p:spPr bwMode="auto">
            <a:xfrm>
              <a:off x="1597" y="2084"/>
              <a:ext cx="75" cy="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1769" name="AutoShape 40"/>
            <p:cNvSpPr>
              <a:spLocks noChangeArrowheads="1"/>
            </p:cNvSpPr>
            <p:nvPr/>
          </p:nvSpPr>
          <p:spPr bwMode="auto">
            <a:xfrm rot="5400000">
              <a:off x="4152" y="1880"/>
              <a:ext cx="48" cy="223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Diagramm 3"/>
          <p:cNvGraphicFramePr>
            <a:graphicFrameLocks/>
          </p:cNvGraphicFramePr>
          <p:nvPr/>
        </p:nvGraphicFramePr>
        <p:xfrm>
          <a:off x="1022350" y="1104900"/>
          <a:ext cx="6834188" cy="514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r:id="rId4" imgW="7401185" imgH="5151566" progId="Excel.Chart.8">
                  <p:embed/>
                </p:oleObj>
              </mc:Choice>
              <mc:Fallback>
                <p:oleObj r:id="rId4" imgW="7401185" imgH="5151566" progId="Excel.Chart.8">
                  <p:embed/>
                  <p:pic>
                    <p:nvPicPr>
                      <p:cNvPr id="0" name="Diagramm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1104900"/>
                        <a:ext cx="6834188" cy="5148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560388" y="342900"/>
            <a:ext cx="7737475" cy="990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STATISCHE REICHWEITE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der klassischen Energieträger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7638" y="247650"/>
            <a:ext cx="9144000" cy="442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MUSTERHAUS (OPT.)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Kaminofen mit Wärmetauscher</a:t>
            </a:r>
          </a:p>
        </p:txBody>
      </p:sp>
      <p:sp>
        <p:nvSpPr>
          <p:cNvPr id="202755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3552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202756" name="Picture 3" descr="Haus1 m Hzg + Hol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3810000" y="441960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>
            <a:off x="3886200" y="3886200"/>
            <a:ext cx="0" cy="1143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0663" name="Freeform 7"/>
          <p:cNvSpPr>
            <a:spLocks/>
          </p:cNvSpPr>
          <p:nvPr/>
        </p:nvSpPr>
        <p:spPr bwMode="auto">
          <a:xfrm>
            <a:off x="3886200" y="3886200"/>
            <a:ext cx="369888" cy="1588"/>
          </a:xfrm>
          <a:custGeom>
            <a:avLst/>
            <a:gdLst>
              <a:gd name="T0" fmla="*/ 0 w 233"/>
              <a:gd name="T1" fmla="*/ 0 h 1"/>
              <a:gd name="T2" fmla="*/ 2147483647 w 233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33" h="1">
                <a:moveTo>
                  <a:pt x="0" y="0"/>
                </a:moveTo>
                <a:lnTo>
                  <a:pt x="233" y="0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760" name="Line 8"/>
          <p:cNvSpPr>
            <a:spLocks noChangeShapeType="1"/>
          </p:cNvSpPr>
          <p:nvPr/>
        </p:nvSpPr>
        <p:spPr bwMode="auto">
          <a:xfrm>
            <a:off x="3810000" y="3733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0665" name="Freeform 9"/>
          <p:cNvSpPr>
            <a:spLocks/>
          </p:cNvSpPr>
          <p:nvPr/>
        </p:nvSpPr>
        <p:spPr bwMode="auto">
          <a:xfrm>
            <a:off x="3843338" y="3732213"/>
            <a:ext cx="3175" cy="1187450"/>
          </a:xfrm>
          <a:custGeom>
            <a:avLst/>
            <a:gdLst>
              <a:gd name="T0" fmla="*/ 2147483647 w 2"/>
              <a:gd name="T1" fmla="*/ 0 h 748"/>
              <a:gd name="T2" fmla="*/ 0 w 2"/>
              <a:gd name="T3" fmla="*/ 2147483647 h 74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748">
                <a:moveTo>
                  <a:pt x="2" y="0"/>
                </a:moveTo>
                <a:lnTo>
                  <a:pt x="0" y="748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0666" name="Freeform 10"/>
          <p:cNvSpPr>
            <a:spLocks/>
          </p:cNvSpPr>
          <p:nvPr/>
        </p:nvSpPr>
        <p:spPr bwMode="auto">
          <a:xfrm>
            <a:off x="3841750" y="3735388"/>
            <a:ext cx="425450" cy="1587"/>
          </a:xfrm>
          <a:custGeom>
            <a:avLst/>
            <a:gdLst>
              <a:gd name="T0" fmla="*/ 0 w 268"/>
              <a:gd name="T1" fmla="*/ 2147483647 h 1"/>
              <a:gd name="T2" fmla="*/ 2147483647 w 268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68" h="1">
                <a:moveTo>
                  <a:pt x="0" y="1"/>
                </a:moveTo>
                <a:lnTo>
                  <a:pt x="268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0667" name="Line 11"/>
          <p:cNvSpPr>
            <a:spLocks noChangeShapeType="1"/>
          </p:cNvSpPr>
          <p:nvPr/>
        </p:nvSpPr>
        <p:spPr bwMode="auto">
          <a:xfrm flipH="1">
            <a:off x="4038600" y="3733800"/>
            <a:ext cx="228600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0668" name="Line 12"/>
          <p:cNvSpPr>
            <a:spLocks noChangeShapeType="1"/>
          </p:cNvSpPr>
          <p:nvPr/>
        </p:nvSpPr>
        <p:spPr bwMode="auto">
          <a:xfrm>
            <a:off x="4038600" y="3810000"/>
            <a:ext cx="228600" cy="76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6629400" y="3276600"/>
            <a:ext cx="2209800" cy="12319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sz="1600" b="1">
                <a:solidFill>
                  <a:schemeClr val="bg1"/>
                </a:solidFill>
              </a:rPr>
              <a:t> Heizlast: 6 kW</a:t>
            </a: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de-DE" sz="1600">
                <a:solidFill>
                  <a:schemeClr val="bg1"/>
                </a:solidFill>
              </a:rPr>
              <a:t> ( = 50 W/m² x 120 m²)</a:t>
            </a: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endParaRPr lang="de-DE" sz="1600">
              <a:solidFill>
                <a:schemeClr val="bg1"/>
              </a:solidFill>
            </a:endParaRP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de-DE" sz="1600">
                <a:solidFill>
                  <a:schemeClr val="bg1"/>
                </a:solidFill>
              </a:rPr>
              <a:t> Heizkessel: 15 – 18 kW</a:t>
            </a: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de-DE" sz="1600">
                <a:solidFill>
                  <a:schemeClr val="bg1"/>
                </a:solidFill>
              </a:rPr>
              <a:t> Kaminofen:   5 – 12 kW  </a:t>
            </a:r>
          </a:p>
        </p:txBody>
      </p:sp>
      <p:grpSp>
        <p:nvGrpSpPr>
          <p:cNvPr id="202766" name="Group 14"/>
          <p:cNvGrpSpPr>
            <a:grpSpLocks/>
          </p:cNvGrpSpPr>
          <p:nvPr/>
        </p:nvGrpSpPr>
        <p:grpSpPr bwMode="auto">
          <a:xfrm>
            <a:off x="2535238" y="1403350"/>
            <a:ext cx="4271962" cy="4140200"/>
            <a:chOff x="1597" y="884"/>
            <a:chExt cx="2691" cy="2608"/>
          </a:xfrm>
        </p:grpSpPr>
        <p:sp>
          <p:nvSpPr>
            <p:cNvPr id="202767" name="Rectangle 15"/>
            <p:cNvSpPr>
              <a:spLocks noChangeArrowheads="1"/>
            </p:cNvSpPr>
            <p:nvPr/>
          </p:nvSpPr>
          <p:spPr bwMode="auto">
            <a:xfrm>
              <a:off x="1598" y="1638"/>
              <a:ext cx="48" cy="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68" name="Rectangle 16"/>
            <p:cNvSpPr>
              <a:spLocks noChangeArrowheads="1"/>
            </p:cNvSpPr>
            <p:nvPr/>
          </p:nvSpPr>
          <p:spPr bwMode="auto">
            <a:xfrm>
              <a:off x="1599" y="2425"/>
              <a:ext cx="48" cy="26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69" name="Rectangle 17"/>
            <p:cNvSpPr>
              <a:spLocks noChangeArrowheads="1"/>
            </p:cNvSpPr>
            <p:nvPr/>
          </p:nvSpPr>
          <p:spPr bwMode="auto">
            <a:xfrm>
              <a:off x="4014" y="1512"/>
              <a:ext cx="48" cy="39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70" name="Rectangle 18"/>
            <p:cNvSpPr>
              <a:spLocks noChangeArrowheads="1"/>
            </p:cNvSpPr>
            <p:nvPr/>
          </p:nvSpPr>
          <p:spPr bwMode="auto">
            <a:xfrm>
              <a:off x="4011" y="2424"/>
              <a:ext cx="48" cy="45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71" name="Rectangle 19"/>
            <p:cNvSpPr>
              <a:spLocks noChangeArrowheads="1"/>
            </p:cNvSpPr>
            <p:nvPr/>
          </p:nvSpPr>
          <p:spPr bwMode="auto">
            <a:xfrm>
              <a:off x="4011" y="3156"/>
              <a:ext cx="48" cy="33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72" name="Rectangle 20"/>
            <p:cNvSpPr>
              <a:spLocks noChangeArrowheads="1"/>
            </p:cNvSpPr>
            <p:nvPr/>
          </p:nvSpPr>
          <p:spPr bwMode="auto">
            <a:xfrm>
              <a:off x="4013" y="1968"/>
              <a:ext cx="51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73" name="Rectangle 21"/>
            <p:cNvSpPr>
              <a:spLocks noChangeArrowheads="1"/>
            </p:cNvSpPr>
            <p:nvPr/>
          </p:nvSpPr>
          <p:spPr bwMode="auto">
            <a:xfrm>
              <a:off x="3198" y="892"/>
              <a:ext cx="184" cy="61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74" name="Rectangle 22"/>
            <p:cNvSpPr>
              <a:spLocks noChangeArrowheads="1"/>
            </p:cNvSpPr>
            <p:nvPr/>
          </p:nvSpPr>
          <p:spPr bwMode="auto">
            <a:xfrm>
              <a:off x="3443" y="891"/>
              <a:ext cx="173" cy="61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75" name="Rectangle 23"/>
            <p:cNvSpPr>
              <a:spLocks noChangeArrowheads="1"/>
            </p:cNvSpPr>
            <p:nvPr/>
          </p:nvSpPr>
          <p:spPr bwMode="auto">
            <a:xfrm>
              <a:off x="3679" y="884"/>
              <a:ext cx="170" cy="6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76" name="Rectangle 24"/>
            <p:cNvSpPr>
              <a:spLocks noChangeArrowheads="1"/>
            </p:cNvSpPr>
            <p:nvPr/>
          </p:nvSpPr>
          <p:spPr bwMode="auto">
            <a:xfrm>
              <a:off x="1739" y="1860"/>
              <a:ext cx="543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77" name="Rectangle 25"/>
            <p:cNvSpPr>
              <a:spLocks noChangeArrowheads="1"/>
            </p:cNvSpPr>
            <p:nvPr/>
          </p:nvSpPr>
          <p:spPr bwMode="auto">
            <a:xfrm>
              <a:off x="2403" y="1857"/>
              <a:ext cx="629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78" name="Rectangle 26"/>
            <p:cNvSpPr>
              <a:spLocks noChangeArrowheads="1"/>
            </p:cNvSpPr>
            <p:nvPr/>
          </p:nvSpPr>
          <p:spPr bwMode="auto">
            <a:xfrm>
              <a:off x="1739" y="2745"/>
              <a:ext cx="543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79" name="Rectangle 27"/>
            <p:cNvSpPr>
              <a:spLocks noChangeArrowheads="1"/>
            </p:cNvSpPr>
            <p:nvPr/>
          </p:nvSpPr>
          <p:spPr bwMode="auto">
            <a:xfrm>
              <a:off x="2399" y="2746"/>
              <a:ext cx="417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80" name="Rectangle 28"/>
            <p:cNvSpPr>
              <a:spLocks noChangeArrowheads="1"/>
            </p:cNvSpPr>
            <p:nvPr/>
          </p:nvSpPr>
          <p:spPr bwMode="auto">
            <a:xfrm>
              <a:off x="3034" y="1041"/>
              <a:ext cx="48" cy="86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3312" y="2798"/>
              <a:ext cx="48" cy="62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3421" y="3364"/>
              <a:ext cx="497" cy="4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1599" y="2694"/>
              <a:ext cx="48" cy="24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84" name="Rectangle 32"/>
            <p:cNvSpPr>
              <a:spLocks noChangeArrowheads="1"/>
            </p:cNvSpPr>
            <p:nvPr/>
          </p:nvSpPr>
          <p:spPr bwMode="auto">
            <a:xfrm>
              <a:off x="2879" y="2747"/>
              <a:ext cx="480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85" name="Rectangle 33"/>
            <p:cNvSpPr>
              <a:spLocks noChangeArrowheads="1"/>
            </p:cNvSpPr>
            <p:nvPr/>
          </p:nvSpPr>
          <p:spPr bwMode="auto">
            <a:xfrm>
              <a:off x="2879" y="2796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86" name="Rectangle 34"/>
            <p:cNvSpPr>
              <a:spLocks noChangeArrowheads="1"/>
            </p:cNvSpPr>
            <p:nvPr/>
          </p:nvSpPr>
          <p:spPr bwMode="auto">
            <a:xfrm>
              <a:off x="2768" y="2794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402" y="2794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233" y="2793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1740" y="2793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90" name="Rectangle 38"/>
            <p:cNvSpPr>
              <a:spLocks noChangeArrowheads="1"/>
            </p:cNvSpPr>
            <p:nvPr/>
          </p:nvSpPr>
          <p:spPr bwMode="auto">
            <a:xfrm>
              <a:off x="1738" y="1764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91" name="Rectangle 39"/>
            <p:cNvSpPr>
              <a:spLocks noChangeArrowheads="1"/>
            </p:cNvSpPr>
            <p:nvPr/>
          </p:nvSpPr>
          <p:spPr bwMode="auto">
            <a:xfrm>
              <a:off x="2234" y="1764"/>
              <a:ext cx="48" cy="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403" y="1765"/>
              <a:ext cx="48" cy="9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4063" y="1860"/>
              <a:ext cx="225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3912" y="884"/>
              <a:ext cx="109" cy="6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95" name="Rectangle 43"/>
            <p:cNvSpPr>
              <a:spLocks noChangeArrowheads="1"/>
            </p:cNvSpPr>
            <p:nvPr/>
          </p:nvSpPr>
          <p:spPr bwMode="auto">
            <a:xfrm>
              <a:off x="3098" y="886"/>
              <a:ext cx="48" cy="62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96" name="Rectangle 44"/>
            <p:cNvSpPr>
              <a:spLocks noChangeArrowheads="1"/>
            </p:cNvSpPr>
            <p:nvPr/>
          </p:nvSpPr>
          <p:spPr bwMode="auto">
            <a:xfrm>
              <a:off x="3985" y="2392"/>
              <a:ext cx="75" cy="3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97" name="Rectangle 45"/>
            <p:cNvSpPr>
              <a:spLocks noChangeArrowheads="1"/>
            </p:cNvSpPr>
            <p:nvPr/>
          </p:nvSpPr>
          <p:spPr bwMode="auto">
            <a:xfrm>
              <a:off x="3977" y="3122"/>
              <a:ext cx="81" cy="3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98" name="Rectangle 46"/>
            <p:cNvSpPr>
              <a:spLocks noChangeArrowheads="1"/>
            </p:cNvSpPr>
            <p:nvPr/>
          </p:nvSpPr>
          <p:spPr bwMode="auto">
            <a:xfrm>
              <a:off x="1599" y="2398"/>
              <a:ext cx="76" cy="2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799" name="Rectangle 47"/>
            <p:cNvSpPr>
              <a:spLocks noChangeArrowheads="1"/>
            </p:cNvSpPr>
            <p:nvPr/>
          </p:nvSpPr>
          <p:spPr bwMode="auto">
            <a:xfrm>
              <a:off x="1597" y="2084"/>
              <a:ext cx="75" cy="2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2800" name="AutoShape 48"/>
            <p:cNvSpPr>
              <a:spLocks noChangeArrowheads="1"/>
            </p:cNvSpPr>
            <p:nvPr/>
          </p:nvSpPr>
          <p:spPr bwMode="auto">
            <a:xfrm rot="5400000">
              <a:off x="4152" y="1880"/>
              <a:ext cx="48" cy="223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2" grpId="0" animBg="1"/>
      <p:bldP spid="710663" grpId="0" animBg="1"/>
      <p:bldP spid="710665" grpId="0" animBg="1"/>
      <p:bldP spid="710666" grpId="0" animBg="1"/>
      <p:bldP spid="710667" grpId="0" animBg="1"/>
      <p:bldP spid="710668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4613" y="161925"/>
            <a:ext cx="9144000" cy="442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MUSTERHAUS (OPT.)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Kaminofen m. Wärmetauscher u. Solaranlage</a:t>
            </a:r>
          </a:p>
        </p:txBody>
      </p:sp>
      <p:sp>
        <p:nvSpPr>
          <p:cNvPr id="203779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3552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203780" name="Picture 3" descr="Haus1 m Hzg + Hol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3810000" y="441960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>
            <a:off x="3886200" y="3886200"/>
            <a:ext cx="0" cy="1143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1687" name="Freeform 7"/>
          <p:cNvSpPr>
            <a:spLocks/>
          </p:cNvSpPr>
          <p:nvPr/>
        </p:nvSpPr>
        <p:spPr bwMode="auto">
          <a:xfrm>
            <a:off x="3886200" y="3886200"/>
            <a:ext cx="369888" cy="1588"/>
          </a:xfrm>
          <a:custGeom>
            <a:avLst/>
            <a:gdLst>
              <a:gd name="T0" fmla="*/ 0 w 233"/>
              <a:gd name="T1" fmla="*/ 0 h 1"/>
              <a:gd name="T2" fmla="*/ 2147483647 w 233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33" h="1">
                <a:moveTo>
                  <a:pt x="0" y="0"/>
                </a:moveTo>
                <a:lnTo>
                  <a:pt x="233" y="0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1688" name="Freeform 8"/>
          <p:cNvSpPr>
            <a:spLocks/>
          </p:cNvSpPr>
          <p:nvPr/>
        </p:nvSpPr>
        <p:spPr bwMode="auto">
          <a:xfrm>
            <a:off x="3843338" y="3732213"/>
            <a:ext cx="3175" cy="1187450"/>
          </a:xfrm>
          <a:custGeom>
            <a:avLst/>
            <a:gdLst>
              <a:gd name="T0" fmla="*/ 2147483647 w 2"/>
              <a:gd name="T1" fmla="*/ 0 h 748"/>
              <a:gd name="T2" fmla="*/ 0 w 2"/>
              <a:gd name="T3" fmla="*/ 2147483647 h 74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" h="748">
                <a:moveTo>
                  <a:pt x="2" y="0"/>
                </a:moveTo>
                <a:lnTo>
                  <a:pt x="0" y="748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1689" name="Freeform 9"/>
          <p:cNvSpPr>
            <a:spLocks/>
          </p:cNvSpPr>
          <p:nvPr/>
        </p:nvSpPr>
        <p:spPr bwMode="auto">
          <a:xfrm>
            <a:off x="3841750" y="3735388"/>
            <a:ext cx="425450" cy="1587"/>
          </a:xfrm>
          <a:custGeom>
            <a:avLst/>
            <a:gdLst>
              <a:gd name="T0" fmla="*/ 0 w 268"/>
              <a:gd name="T1" fmla="*/ 2147483647 h 1"/>
              <a:gd name="T2" fmla="*/ 2147483647 w 268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68" h="1">
                <a:moveTo>
                  <a:pt x="0" y="1"/>
                </a:moveTo>
                <a:lnTo>
                  <a:pt x="268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1690" name="Line 10"/>
          <p:cNvSpPr>
            <a:spLocks noChangeShapeType="1"/>
          </p:cNvSpPr>
          <p:nvPr/>
        </p:nvSpPr>
        <p:spPr bwMode="auto">
          <a:xfrm flipH="1">
            <a:off x="4038600" y="3733800"/>
            <a:ext cx="228600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1691" name="Line 11"/>
          <p:cNvSpPr>
            <a:spLocks noChangeShapeType="1"/>
          </p:cNvSpPr>
          <p:nvPr/>
        </p:nvSpPr>
        <p:spPr bwMode="auto">
          <a:xfrm>
            <a:off x="4038600" y="3810000"/>
            <a:ext cx="228600" cy="76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3788" name="Text Box 12"/>
          <p:cNvSpPr txBox="1">
            <a:spLocks noChangeArrowheads="1"/>
          </p:cNvSpPr>
          <p:nvPr/>
        </p:nvSpPr>
        <p:spPr bwMode="auto">
          <a:xfrm>
            <a:off x="6629400" y="3276600"/>
            <a:ext cx="2209800" cy="12319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sz="1600" b="1">
                <a:solidFill>
                  <a:schemeClr val="accent2"/>
                </a:solidFill>
              </a:rPr>
              <a:t> </a:t>
            </a:r>
            <a:r>
              <a:rPr lang="de-DE" sz="1600" b="1">
                <a:solidFill>
                  <a:schemeClr val="bg1"/>
                </a:solidFill>
              </a:rPr>
              <a:t>Heizlast: 6 kW</a:t>
            </a: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de-DE" sz="1600">
                <a:solidFill>
                  <a:schemeClr val="bg1"/>
                </a:solidFill>
              </a:rPr>
              <a:t> ( = 50 W/m² x 120 m²)</a:t>
            </a: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endParaRPr lang="de-DE" sz="1600">
              <a:solidFill>
                <a:schemeClr val="bg1"/>
              </a:solidFill>
            </a:endParaRP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de-DE" sz="1600">
                <a:solidFill>
                  <a:schemeClr val="bg1"/>
                </a:solidFill>
              </a:rPr>
              <a:t> Heizkessel: 15 – 18 kW</a:t>
            </a: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de-DE" sz="1600">
                <a:solidFill>
                  <a:schemeClr val="bg1"/>
                </a:solidFill>
              </a:rPr>
              <a:t> Kaminofen:   5 – 12 kW  </a:t>
            </a:r>
          </a:p>
        </p:txBody>
      </p:sp>
      <p:pic>
        <p:nvPicPr>
          <p:cNvPr id="71169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762000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169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1195388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9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749300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169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91440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169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896938" cy="16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1698" name="Line 18"/>
          <p:cNvSpPr>
            <a:spLocks noChangeShapeType="1"/>
          </p:cNvSpPr>
          <p:nvPr/>
        </p:nvSpPr>
        <p:spPr bwMode="auto">
          <a:xfrm>
            <a:off x="3581400" y="1447800"/>
            <a:ext cx="0" cy="365760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11699" name="Line 19"/>
          <p:cNvSpPr>
            <a:spLocks noChangeShapeType="1"/>
          </p:cNvSpPr>
          <p:nvPr/>
        </p:nvSpPr>
        <p:spPr bwMode="auto">
          <a:xfrm>
            <a:off x="3581400" y="5105400"/>
            <a:ext cx="457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11700" name="Line 20"/>
          <p:cNvSpPr>
            <a:spLocks noChangeShapeType="1"/>
          </p:cNvSpPr>
          <p:nvPr/>
        </p:nvSpPr>
        <p:spPr bwMode="auto">
          <a:xfrm>
            <a:off x="3505200" y="1752600"/>
            <a:ext cx="0" cy="3581400"/>
          </a:xfrm>
          <a:prstGeom prst="line">
            <a:avLst/>
          </a:prstGeom>
          <a:noFill/>
          <a:ln w="3175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pic>
        <p:nvPicPr>
          <p:cNvPr id="711701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44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1702" name="Line 22"/>
          <p:cNvSpPr>
            <a:spLocks noChangeShapeType="1"/>
          </p:cNvSpPr>
          <p:nvPr/>
        </p:nvSpPr>
        <p:spPr bwMode="auto">
          <a:xfrm>
            <a:off x="3505200" y="5334000"/>
            <a:ext cx="533400" cy="0"/>
          </a:xfrm>
          <a:prstGeom prst="line">
            <a:avLst/>
          </a:prstGeom>
          <a:noFill/>
          <a:ln w="3175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11703" name="Line 23"/>
          <p:cNvSpPr>
            <a:spLocks noChangeShapeType="1"/>
          </p:cNvSpPr>
          <p:nvPr/>
        </p:nvSpPr>
        <p:spPr bwMode="auto">
          <a:xfrm>
            <a:off x="3276600" y="1752600"/>
            <a:ext cx="228600" cy="0"/>
          </a:xfrm>
          <a:prstGeom prst="line">
            <a:avLst/>
          </a:prstGeom>
          <a:noFill/>
          <a:ln w="31750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3800" name="Rectangle 24"/>
          <p:cNvSpPr>
            <a:spLocks noChangeArrowheads="1"/>
          </p:cNvSpPr>
          <p:nvPr/>
        </p:nvSpPr>
        <p:spPr bwMode="auto">
          <a:xfrm>
            <a:off x="2536825" y="2600325"/>
            <a:ext cx="76200" cy="704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01" name="Rectangle 25"/>
          <p:cNvSpPr>
            <a:spLocks noChangeArrowheads="1"/>
          </p:cNvSpPr>
          <p:nvPr/>
        </p:nvSpPr>
        <p:spPr bwMode="auto">
          <a:xfrm>
            <a:off x="2538413" y="3849688"/>
            <a:ext cx="76200" cy="427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02" name="Rectangle 26"/>
          <p:cNvSpPr>
            <a:spLocks noChangeArrowheads="1"/>
          </p:cNvSpPr>
          <p:nvPr/>
        </p:nvSpPr>
        <p:spPr bwMode="auto">
          <a:xfrm>
            <a:off x="6372225" y="2400300"/>
            <a:ext cx="76200" cy="627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03" name="Rectangle 27"/>
          <p:cNvSpPr>
            <a:spLocks noChangeArrowheads="1"/>
          </p:cNvSpPr>
          <p:nvPr/>
        </p:nvSpPr>
        <p:spPr bwMode="auto">
          <a:xfrm>
            <a:off x="6367463" y="3848100"/>
            <a:ext cx="76200" cy="728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04" name="Rectangle 28"/>
          <p:cNvSpPr>
            <a:spLocks noChangeArrowheads="1"/>
          </p:cNvSpPr>
          <p:nvPr/>
        </p:nvSpPr>
        <p:spPr bwMode="auto">
          <a:xfrm>
            <a:off x="6367463" y="5010150"/>
            <a:ext cx="762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05" name="Rectangle 29"/>
          <p:cNvSpPr>
            <a:spLocks noChangeArrowheads="1"/>
          </p:cNvSpPr>
          <p:nvPr/>
        </p:nvSpPr>
        <p:spPr bwMode="auto">
          <a:xfrm>
            <a:off x="6370638" y="3124200"/>
            <a:ext cx="80962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06" name="Rectangle 30"/>
          <p:cNvSpPr>
            <a:spLocks noChangeArrowheads="1"/>
          </p:cNvSpPr>
          <p:nvPr/>
        </p:nvSpPr>
        <p:spPr bwMode="auto">
          <a:xfrm>
            <a:off x="5076825" y="1416050"/>
            <a:ext cx="292100" cy="9794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07" name="Rectangle 31"/>
          <p:cNvSpPr>
            <a:spLocks noChangeArrowheads="1"/>
          </p:cNvSpPr>
          <p:nvPr/>
        </p:nvSpPr>
        <p:spPr bwMode="auto">
          <a:xfrm>
            <a:off x="5465763" y="1414463"/>
            <a:ext cx="274637" cy="9794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08" name="Rectangle 32"/>
          <p:cNvSpPr>
            <a:spLocks noChangeArrowheads="1"/>
          </p:cNvSpPr>
          <p:nvPr/>
        </p:nvSpPr>
        <p:spPr bwMode="auto">
          <a:xfrm>
            <a:off x="5840413" y="1403350"/>
            <a:ext cx="269875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09" name="Rectangle 33"/>
          <p:cNvSpPr>
            <a:spLocks noChangeArrowheads="1"/>
          </p:cNvSpPr>
          <p:nvPr/>
        </p:nvSpPr>
        <p:spPr bwMode="auto">
          <a:xfrm>
            <a:off x="2760663" y="2952750"/>
            <a:ext cx="862012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10" name="Rectangle 34"/>
          <p:cNvSpPr>
            <a:spLocks noChangeArrowheads="1"/>
          </p:cNvSpPr>
          <p:nvPr/>
        </p:nvSpPr>
        <p:spPr bwMode="auto">
          <a:xfrm>
            <a:off x="3814763" y="2947988"/>
            <a:ext cx="998537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11" name="Rectangle 35"/>
          <p:cNvSpPr>
            <a:spLocks noChangeArrowheads="1"/>
          </p:cNvSpPr>
          <p:nvPr/>
        </p:nvSpPr>
        <p:spPr bwMode="auto">
          <a:xfrm>
            <a:off x="2760663" y="4357688"/>
            <a:ext cx="862012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12" name="Rectangle 36"/>
          <p:cNvSpPr>
            <a:spLocks noChangeArrowheads="1"/>
          </p:cNvSpPr>
          <p:nvPr/>
        </p:nvSpPr>
        <p:spPr bwMode="auto">
          <a:xfrm>
            <a:off x="3808413" y="4359275"/>
            <a:ext cx="661987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13" name="Rectangle 37"/>
          <p:cNvSpPr>
            <a:spLocks noChangeArrowheads="1"/>
          </p:cNvSpPr>
          <p:nvPr/>
        </p:nvSpPr>
        <p:spPr bwMode="auto">
          <a:xfrm>
            <a:off x="4816475" y="1652588"/>
            <a:ext cx="762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14" name="Rectangle 38"/>
          <p:cNvSpPr>
            <a:spLocks noChangeArrowheads="1"/>
          </p:cNvSpPr>
          <p:nvPr/>
        </p:nvSpPr>
        <p:spPr bwMode="auto">
          <a:xfrm>
            <a:off x="5257800" y="4441825"/>
            <a:ext cx="76200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15" name="Rectangle 39"/>
          <p:cNvSpPr>
            <a:spLocks noChangeArrowheads="1"/>
          </p:cNvSpPr>
          <p:nvPr/>
        </p:nvSpPr>
        <p:spPr bwMode="auto">
          <a:xfrm>
            <a:off x="5430838" y="5340350"/>
            <a:ext cx="788987" cy="76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16" name="Rectangle 40"/>
          <p:cNvSpPr>
            <a:spLocks noChangeArrowheads="1"/>
          </p:cNvSpPr>
          <p:nvPr/>
        </p:nvSpPr>
        <p:spPr bwMode="auto">
          <a:xfrm>
            <a:off x="2538413" y="4276725"/>
            <a:ext cx="76200" cy="381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17" name="Rectangle 41"/>
          <p:cNvSpPr>
            <a:spLocks noChangeArrowheads="1"/>
          </p:cNvSpPr>
          <p:nvPr/>
        </p:nvSpPr>
        <p:spPr bwMode="auto">
          <a:xfrm>
            <a:off x="4570413" y="4360863"/>
            <a:ext cx="762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18" name="Rectangle 42"/>
          <p:cNvSpPr>
            <a:spLocks noChangeArrowheads="1"/>
          </p:cNvSpPr>
          <p:nvPr/>
        </p:nvSpPr>
        <p:spPr bwMode="auto">
          <a:xfrm>
            <a:off x="4570413" y="443865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19" name="Rectangle 43"/>
          <p:cNvSpPr>
            <a:spLocks noChangeArrowheads="1"/>
          </p:cNvSpPr>
          <p:nvPr/>
        </p:nvSpPr>
        <p:spPr bwMode="auto">
          <a:xfrm>
            <a:off x="4394200" y="4435475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20" name="Rectangle 44"/>
          <p:cNvSpPr>
            <a:spLocks noChangeArrowheads="1"/>
          </p:cNvSpPr>
          <p:nvPr/>
        </p:nvSpPr>
        <p:spPr bwMode="auto">
          <a:xfrm>
            <a:off x="3813175" y="4435475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21" name="Rectangle 45"/>
          <p:cNvSpPr>
            <a:spLocks noChangeArrowheads="1"/>
          </p:cNvSpPr>
          <p:nvPr/>
        </p:nvSpPr>
        <p:spPr bwMode="auto">
          <a:xfrm>
            <a:off x="3544888" y="4433888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22" name="Rectangle 46"/>
          <p:cNvSpPr>
            <a:spLocks noChangeArrowheads="1"/>
          </p:cNvSpPr>
          <p:nvPr/>
        </p:nvSpPr>
        <p:spPr bwMode="auto">
          <a:xfrm>
            <a:off x="2762250" y="4433888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23" name="Rectangle 47"/>
          <p:cNvSpPr>
            <a:spLocks noChangeArrowheads="1"/>
          </p:cNvSpPr>
          <p:nvPr/>
        </p:nvSpPr>
        <p:spPr bwMode="auto">
          <a:xfrm>
            <a:off x="2759075" y="280035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24" name="Rectangle 48"/>
          <p:cNvSpPr>
            <a:spLocks noChangeArrowheads="1"/>
          </p:cNvSpPr>
          <p:nvPr/>
        </p:nvSpPr>
        <p:spPr bwMode="auto">
          <a:xfrm>
            <a:off x="3546475" y="280035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25" name="Rectangle 49"/>
          <p:cNvSpPr>
            <a:spLocks noChangeArrowheads="1"/>
          </p:cNvSpPr>
          <p:nvPr/>
        </p:nvSpPr>
        <p:spPr bwMode="auto">
          <a:xfrm>
            <a:off x="3814763" y="2801938"/>
            <a:ext cx="76200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26" name="Rectangle 50"/>
          <p:cNvSpPr>
            <a:spLocks noChangeArrowheads="1"/>
          </p:cNvSpPr>
          <p:nvPr/>
        </p:nvSpPr>
        <p:spPr bwMode="auto">
          <a:xfrm>
            <a:off x="6450013" y="2952750"/>
            <a:ext cx="357187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27" name="Rectangle 51"/>
          <p:cNvSpPr>
            <a:spLocks noChangeArrowheads="1"/>
          </p:cNvSpPr>
          <p:nvPr/>
        </p:nvSpPr>
        <p:spPr bwMode="auto">
          <a:xfrm>
            <a:off x="6210300" y="1403350"/>
            <a:ext cx="173038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28" name="Rectangle 52"/>
          <p:cNvSpPr>
            <a:spLocks noChangeArrowheads="1"/>
          </p:cNvSpPr>
          <p:nvPr/>
        </p:nvSpPr>
        <p:spPr bwMode="auto">
          <a:xfrm>
            <a:off x="4918075" y="1406525"/>
            <a:ext cx="76200" cy="9858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29" name="Rectangle 53"/>
          <p:cNvSpPr>
            <a:spLocks noChangeArrowheads="1"/>
          </p:cNvSpPr>
          <p:nvPr/>
        </p:nvSpPr>
        <p:spPr bwMode="auto">
          <a:xfrm>
            <a:off x="6326188" y="3797300"/>
            <a:ext cx="119062" cy="47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30" name="Rectangle 54"/>
          <p:cNvSpPr>
            <a:spLocks noChangeArrowheads="1"/>
          </p:cNvSpPr>
          <p:nvPr/>
        </p:nvSpPr>
        <p:spPr bwMode="auto">
          <a:xfrm>
            <a:off x="6313488" y="4956175"/>
            <a:ext cx="128587" cy="492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31" name="Rectangle 55"/>
          <p:cNvSpPr>
            <a:spLocks noChangeArrowheads="1"/>
          </p:cNvSpPr>
          <p:nvPr/>
        </p:nvSpPr>
        <p:spPr bwMode="auto">
          <a:xfrm>
            <a:off x="2538413" y="3806825"/>
            <a:ext cx="120650" cy="428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32" name="Rectangle 56"/>
          <p:cNvSpPr>
            <a:spLocks noChangeArrowheads="1"/>
          </p:cNvSpPr>
          <p:nvPr/>
        </p:nvSpPr>
        <p:spPr bwMode="auto">
          <a:xfrm>
            <a:off x="2535238" y="3308350"/>
            <a:ext cx="119062" cy="317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3833" name="AutoShape 57"/>
          <p:cNvSpPr>
            <a:spLocks noChangeArrowheads="1"/>
          </p:cNvSpPr>
          <p:nvPr/>
        </p:nvSpPr>
        <p:spPr bwMode="auto">
          <a:xfrm rot="5400000">
            <a:off x="6590507" y="2985293"/>
            <a:ext cx="76200" cy="354013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6" grpId="0" animBg="1"/>
      <p:bldP spid="711687" grpId="0" animBg="1"/>
      <p:bldP spid="711688" grpId="0" animBg="1"/>
      <p:bldP spid="711689" grpId="0" animBg="1"/>
      <p:bldP spid="711690" grpId="0" animBg="1"/>
      <p:bldP spid="711691" grpId="0" animBg="1"/>
      <p:bldP spid="711698" grpId="0" animBg="1"/>
      <p:bldP spid="711699" grpId="0" animBg="1"/>
      <p:bldP spid="711700" grpId="0" animBg="1"/>
      <p:bldP spid="711702" grpId="0" animBg="1"/>
      <p:bldP spid="711703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38125"/>
            <a:ext cx="9144000" cy="9001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ERDGAS / (BIOGAS)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Aufstellort 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außerhalb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der beheizten Hülle</a:t>
            </a:r>
          </a:p>
        </p:txBody>
      </p:sp>
      <p:sp>
        <p:nvSpPr>
          <p:cNvPr id="204803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96CE5C2-35C2-48A9-90A6-D150103AAEEC}" type="slidenum">
              <a:rPr lang="de-DE" sz="1400" smtClean="0"/>
              <a:pPr eaLnBrk="1" hangingPunct="1"/>
              <a:t>182</a:t>
            </a:fld>
            <a:endParaRPr lang="de-DE" sz="1400" smtClean="0"/>
          </a:p>
        </p:txBody>
      </p:sp>
      <p:sp>
        <p:nvSpPr>
          <p:cNvPr id="204804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204805" name="Picture 3" descr="Hülle2 gedämmt Tech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"/>
          <a:stretch>
            <a:fillRect/>
          </a:stretch>
        </p:blipFill>
        <p:spPr bwMode="auto">
          <a:xfrm>
            <a:off x="2209800" y="1219200"/>
            <a:ext cx="60864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6" name="Rectangle 4"/>
          <p:cNvSpPr>
            <a:spLocks noChangeArrowheads="1"/>
          </p:cNvSpPr>
          <p:nvPr/>
        </p:nvSpPr>
        <p:spPr bwMode="auto">
          <a:xfrm>
            <a:off x="3810000" y="4800600"/>
            <a:ext cx="1524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07" name="Rectangle 6" descr="Sand"/>
          <p:cNvSpPr>
            <a:spLocks noChangeArrowheads="1"/>
          </p:cNvSpPr>
          <p:nvPr/>
        </p:nvSpPr>
        <p:spPr bwMode="auto">
          <a:xfrm>
            <a:off x="3124200" y="5486400"/>
            <a:ext cx="5181600" cy="1066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08" name="Rectangle 7" descr="Sand"/>
          <p:cNvSpPr>
            <a:spLocks noChangeArrowheads="1"/>
          </p:cNvSpPr>
          <p:nvPr/>
        </p:nvSpPr>
        <p:spPr bwMode="auto">
          <a:xfrm>
            <a:off x="304800" y="4343400"/>
            <a:ext cx="2895600" cy="2209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09" name="AutoShape 8"/>
          <p:cNvSpPr>
            <a:spLocks noChangeArrowheads="1"/>
          </p:cNvSpPr>
          <p:nvPr/>
        </p:nvSpPr>
        <p:spPr bwMode="auto">
          <a:xfrm>
            <a:off x="381000" y="3962400"/>
            <a:ext cx="1676400" cy="457200"/>
          </a:xfrm>
          <a:prstGeom prst="wedgeRoundRectCallout">
            <a:avLst>
              <a:gd name="adj1" fmla="val 40245"/>
              <a:gd name="adj2" fmla="val 14166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de-DE" sz="1600" b="1">
                <a:solidFill>
                  <a:schemeClr val="tx2"/>
                </a:solidFill>
              </a:rPr>
              <a:t>Erdgasleitung</a:t>
            </a:r>
          </a:p>
          <a:p>
            <a:endParaRPr lang="de-DE" sz="1200">
              <a:solidFill>
                <a:srgbClr val="3333FF"/>
              </a:solidFill>
            </a:endParaRPr>
          </a:p>
        </p:txBody>
      </p:sp>
      <p:sp>
        <p:nvSpPr>
          <p:cNvPr id="204810" name="Rectangle 9"/>
          <p:cNvSpPr>
            <a:spLocks noChangeArrowheads="1"/>
          </p:cNvSpPr>
          <p:nvPr/>
        </p:nvSpPr>
        <p:spPr bwMode="auto">
          <a:xfrm>
            <a:off x="3733800" y="4876800"/>
            <a:ext cx="3048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11" name="AutoShape 10"/>
          <p:cNvSpPr>
            <a:spLocks noChangeArrowheads="1"/>
          </p:cNvSpPr>
          <p:nvPr/>
        </p:nvSpPr>
        <p:spPr bwMode="auto">
          <a:xfrm>
            <a:off x="685800" y="5715000"/>
            <a:ext cx="3124200" cy="914400"/>
          </a:xfrm>
          <a:prstGeom prst="wedgeRoundRectCallout">
            <a:avLst>
              <a:gd name="adj1" fmla="val 50764"/>
              <a:gd name="adj2" fmla="val -90801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de-DE" sz="1600">
                <a:solidFill>
                  <a:schemeClr val="tx2"/>
                </a:solidFill>
              </a:rPr>
              <a:t>Niedertemperaturkessel</a:t>
            </a:r>
          </a:p>
          <a:p>
            <a:pPr algn="l"/>
            <a:r>
              <a:rPr lang="de-DE" sz="1600" b="1">
                <a:solidFill>
                  <a:schemeClr val="tx2"/>
                </a:solidFill>
              </a:rPr>
              <a:t>Brennwertkessel</a:t>
            </a:r>
          </a:p>
          <a:p>
            <a:pPr algn="l"/>
            <a:r>
              <a:rPr lang="de-DE" sz="1600">
                <a:solidFill>
                  <a:schemeClr val="tx2"/>
                </a:solidFill>
              </a:rPr>
              <a:t>(Blockheizkraftwerk</a:t>
            </a:r>
            <a:r>
              <a:rPr lang="de-DE" sz="1600">
                <a:solidFill>
                  <a:srgbClr val="3333FF"/>
                </a:solidFill>
              </a:rPr>
              <a:t>)</a:t>
            </a:r>
            <a:endParaRPr lang="de-DE" sz="1200">
              <a:solidFill>
                <a:srgbClr val="3333FF"/>
              </a:solidFill>
            </a:endParaRPr>
          </a:p>
        </p:txBody>
      </p:sp>
      <p:sp>
        <p:nvSpPr>
          <p:cNvPr id="204812" name="Oval 11"/>
          <p:cNvSpPr>
            <a:spLocks noChangeArrowheads="1"/>
          </p:cNvSpPr>
          <p:nvPr/>
        </p:nvSpPr>
        <p:spPr bwMode="auto">
          <a:xfrm>
            <a:off x="3886200" y="4800600"/>
            <a:ext cx="39688" cy="396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13" name="Oval 12"/>
          <p:cNvSpPr>
            <a:spLocks noChangeArrowheads="1"/>
          </p:cNvSpPr>
          <p:nvPr/>
        </p:nvSpPr>
        <p:spPr bwMode="auto">
          <a:xfrm>
            <a:off x="3810000" y="4800600"/>
            <a:ext cx="39688" cy="396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14" name="Line 13"/>
          <p:cNvSpPr>
            <a:spLocks noChangeShapeType="1"/>
          </p:cNvSpPr>
          <p:nvPr/>
        </p:nvSpPr>
        <p:spPr bwMode="auto">
          <a:xfrm>
            <a:off x="3429000" y="5334000"/>
            <a:ext cx="304800" cy="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15" name="Line 14"/>
          <p:cNvSpPr>
            <a:spLocks noChangeShapeType="1"/>
          </p:cNvSpPr>
          <p:nvPr/>
        </p:nvSpPr>
        <p:spPr bwMode="auto">
          <a:xfrm>
            <a:off x="3429000" y="5029200"/>
            <a:ext cx="0" cy="304800"/>
          </a:xfrm>
          <a:prstGeom prst="line">
            <a:avLst/>
          </a:pr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16" name="Rectangle 15"/>
          <p:cNvSpPr>
            <a:spLocks noChangeArrowheads="1"/>
          </p:cNvSpPr>
          <p:nvPr/>
        </p:nvSpPr>
        <p:spPr bwMode="auto">
          <a:xfrm>
            <a:off x="3352800" y="4800600"/>
            <a:ext cx="152400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17" name="Rectangle 16"/>
          <p:cNvSpPr>
            <a:spLocks noChangeArrowheads="1"/>
          </p:cNvSpPr>
          <p:nvPr/>
        </p:nvSpPr>
        <p:spPr bwMode="auto">
          <a:xfrm>
            <a:off x="3352800" y="4800600"/>
            <a:ext cx="152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18" name="Freeform 17"/>
          <p:cNvSpPr>
            <a:spLocks/>
          </p:cNvSpPr>
          <p:nvPr/>
        </p:nvSpPr>
        <p:spPr bwMode="auto">
          <a:xfrm>
            <a:off x="2028825" y="4876800"/>
            <a:ext cx="1323975" cy="1588"/>
          </a:xfrm>
          <a:custGeom>
            <a:avLst/>
            <a:gdLst>
              <a:gd name="T0" fmla="*/ 0 w 834"/>
              <a:gd name="T1" fmla="*/ 0 h 1"/>
              <a:gd name="T2" fmla="*/ 2147483647 w 834"/>
              <a:gd name="T3" fmla="*/ 2147483647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34" h="1">
                <a:moveTo>
                  <a:pt x="0" y="0"/>
                </a:moveTo>
                <a:lnTo>
                  <a:pt x="834" y="1"/>
                </a:ln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4819" name="Oval 18"/>
          <p:cNvSpPr>
            <a:spLocks noChangeArrowheads="1"/>
          </p:cNvSpPr>
          <p:nvPr/>
        </p:nvSpPr>
        <p:spPr bwMode="auto">
          <a:xfrm>
            <a:off x="1905000" y="4800600"/>
            <a:ext cx="179388" cy="179388"/>
          </a:xfrm>
          <a:prstGeom prst="ellipse">
            <a:avLst/>
          </a:prstGeom>
          <a:solidFill>
            <a:srgbClr val="008000"/>
          </a:solidFill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20" name="Rectangle 19"/>
          <p:cNvSpPr>
            <a:spLocks noChangeArrowheads="1"/>
          </p:cNvSpPr>
          <p:nvPr/>
        </p:nvSpPr>
        <p:spPr bwMode="auto">
          <a:xfrm>
            <a:off x="4495800" y="4876800"/>
            <a:ext cx="304800" cy="533400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21" name="AutoShape 20"/>
          <p:cNvSpPr>
            <a:spLocks noChangeArrowheads="1"/>
          </p:cNvSpPr>
          <p:nvPr/>
        </p:nvSpPr>
        <p:spPr bwMode="auto">
          <a:xfrm>
            <a:off x="4875213" y="5789613"/>
            <a:ext cx="1601787" cy="608012"/>
          </a:xfrm>
          <a:prstGeom prst="wedgeRoundRectCallout">
            <a:avLst>
              <a:gd name="adj1" fmla="val -63380"/>
              <a:gd name="adj2" fmla="val -128069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r>
              <a:rPr lang="de-DE" sz="1600" b="1">
                <a:solidFill>
                  <a:schemeClr val="tx2"/>
                </a:solidFill>
              </a:rPr>
              <a:t>Warmwasser-speicher</a:t>
            </a:r>
          </a:p>
        </p:txBody>
      </p:sp>
      <p:sp>
        <p:nvSpPr>
          <p:cNvPr id="204822" name="Line 21"/>
          <p:cNvSpPr>
            <a:spLocks noChangeShapeType="1"/>
          </p:cNvSpPr>
          <p:nvPr/>
        </p:nvSpPr>
        <p:spPr bwMode="auto">
          <a:xfrm>
            <a:off x="4038600" y="49530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4823" name="Line 22"/>
          <p:cNvSpPr>
            <a:spLocks noChangeShapeType="1"/>
          </p:cNvSpPr>
          <p:nvPr/>
        </p:nvSpPr>
        <p:spPr bwMode="auto">
          <a:xfrm>
            <a:off x="4038600" y="51816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4824" name="Line 23"/>
          <p:cNvSpPr>
            <a:spLocks noChangeShapeType="1"/>
          </p:cNvSpPr>
          <p:nvPr/>
        </p:nvSpPr>
        <p:spPr bwMode="auto">
          <a:xfrm>
            <a:off x="4648200" y="4267200"/>
            <a:ext cx="0" cy="609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4825" name="Line 24"/>
          <p:cNvSpPr>
            <a:spLocks noChangeShapeType="1"/>
          </p:cNvSpPr>
          <p:nvPr/>
        </p:nvSpPr>
        <p:spPr bwMode="auto">
          <a:xfrm>
            <a:off x="3657600" y="44196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4826" name="Line 25"/>
          <p:cNvSpPr>
            <a:spLocks noChangeShapeType="1"/>
          </p:cNvSpPr>
          <p:nvPr/>
        </p:nvSpPr>
        <p:spPr bwMode="auto">
          <a:xfrm>
            <a:off x="3581400" y="4343400"/>
            <a:ext cx="0" cy="838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4827" name="Line 26"/>
          <p:cNvSpPr>
            <a:spLocks noChangeShapeType="1"/>
          </p:cNvSpPr>
          <p:nvPr/>
        </p:nvSpPr>
        <p:spPr bwMode="auto">
          <a:xfrm>
            <a:off x="3581400" y="5181600"/>
            <a:ext cx="152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4828" name="Line 27"/>
          <p:cNvSpPr>
            <a:spLocks noChangeShapeType="1"/>
          </p:cNvSpPr>
          <p:nvPr/>
        </p:nvSpPr>
        <p:spPr bwMode="auto">
          <a:xfrm>
            <a:off x="3657600" y="4953000"/>
            <a:ext cx="76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104775"/>
            <a:ext cx="9144000" cy="823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ERDGAS / (BIOGAS) 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Aufstellort 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innerhalb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der beheizten Hülle</a:t>
            </a:r>
          </a:p>
        </p:txBody>
      </p:sp>
      <p:sp>
        <p:nvSpPr>
          <p:cNvPr id="205827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A20FC5-FFFB-4973-AB34-4E11E9FF0601}" type="slidenum">
              <a:rPr lang="de-DE" sz="1400" smtClean="0"/>
              <a:pPr eaLnBrk="1" hangingPunct="1"/>
              <a:t>183</a:t>
            </a:fld>
            <a:endParaRPr lang="de-DE" sz="1400" smtClean="0"/>
          </a:p>
        </p:txBody>
      </p:sp>
      <p:sp>
        <p:nvSpPr>
          <p:cNvPr id="205828" name="Rectangle 2"/>
          <p:cNvSpPr>
            <a:spLocks noChangeArrowheads="1"/>
          </p:cNvSpPr>
          <p:nvPr/>
        </p:nvSpPr>
        <p:spPr bwMode="auto">
          <a:xfrm>
            <a:off x="66675" y="2366963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205829" name="Picture 3" descr="Hülle2 gedämmt Tech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"/>
          <a:stretch>
            <a:fillRect/>
          </a:stretch>
        </p:blipFill>
        <p:spPr bwMode="auto">
          <a:xfrm>
            <a:off x="2209800" y="1219200"/>
            <a:ext cx="60864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0" name="Rectangle 5" descr="Sand"/>
          <p:cNvSpPr>
            <a:spLocks noChangeArrowheads="1"/>
          </p:cNvSpPr>
          <p:nvPr/>
        </p:nvSpPr>
        <p:spPr bwMode="auto">
          <a:xfrm>
            <a:off x="3124200" y="5486400"/>
            <a:ext cx="5181600" cy="1066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31" name="Rectangle 6" descr="Sand"/>
          <p:cNvSpPr>
            <a:spLocks noChangeArrowheads="1"/>
          </p:cNvSpPr>
          <p:nvPr/>
        </p:nvSpPr>
        <p:spPr bwMode="auto">
          <a:xfrm>
            <a:off x="304800" y="4343400"/>
            <a:ext cx="2895600" cy="2209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32" name="AutoShape 7"/>
          <p:cNvSpPr>
            <a:spLocks noChangeArrowheads="1"/>
          </p:cNvSpPr>
          <p:nvPr/>
        </p:nvSpPr>
        <p:spPr bwMode="auto">
          <a:xfrm>
            <a:off x="457200" y="5638800"/>
            <a:ext cx="1676400" cy="457200"/>
          </a:xfrm>
          <a:prstGeom prst="wedgeRoundRectCallout">
            <a:avLst>
              <a:gd name="adj1" fmla="val 35699"/>
              <a:gd name="adj2" fmla="val -225000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de-DE" sz="1600" b="1">
                <a:solidFill>
                  <a:schemeClr val="tx2"/>
                </a:solidFill>
              </a:rPr>
              <a:t>Erdgasleitung</a:t>
            </a:r>
          </a:p>
          <a:p>
            <a:endParaRPr lang="de-DE" sz="1200">
              <a:solidFill>
                <a:srgbClr val="3333FF"/>
              </a:solidFill>
            </a:endParaRPr>
          </a:p>
        </p:txBody>
      </p:sp>
      <p:sp>
        <p:nvSpPr>
          <p:cNvPr id="205833" name="Rectangle 8"/>
          <p:cNvSpPr>
            <a:spLocks noChangeArrowheads="1"/>
          </p:cNvSpPr>
          <p:nvPr/>
        </p:nvSpPr>
        <p:spPr bwMode="auto">
          <a:xfrm>
            <a:off x="3810000" y="3505200"/>
            <a:ext cx="3048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34" name="Freeform 9"/>
          <p:cNvSpPr>
            <a:spLocks/>
          </p:cNvSpPr>
          <p:nvPr/>
        </p:nvSpPr>
        <p:spPr bwMode="auto">
          <a:xfrm>
            <a:off x="3429000" y="4572000"/>
            <a:ext cx="522288" cy="1588"/>
          </a:xfrm>
          <a:custGeom>
            <a:avLst/>
            <a:gdLst>
              <a:gd name="T0" fmla="*/ 0 w 329"/>
              <a:gd name="T1" fmla="*/ 0 h 1"/>
              <a:gd name="T2" fmla="*/ 2147483647 w 329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29" h="1">
                <a:moveTo>
                  <a:pt x="0" y="0"/>
                </a:moveTo>
                <a:lnTo>
                  <a:pt x="329" y="0"/>
                </a:ln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835" name="Freeform 10"/>
          <p:cNvSpPr>
            <a:spLocks/>
          </p:cNvSpPr>
          <p:nvPr/>
        </p:nvSpPr>
        <p:spPr bwMode="auto">
          <a:xfrm>
            <a:off x="3430588" y="4546600"/>
            <a:ext cx="1587" cy="254000"/>
          </a:xfrm>
          <a:custGeom>
            <a:avLst/>
            <a:gdLst>
              <a:gd name="T0" fmla="*/ 2147483647 w 1"/>
              <a:gd name="T1" fmla="*/ 0 h 160"/>
              <a:gd name="T2" fmla="*/ 0 w 1"/>
              <a:gd name="T3" fmla="*/ 2147483647 h 1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60">
                <a:moveTo>
                  <a:pt x="1" y="0"/>
                </a:moveTo>
                <a:lnTo>
                  <a:pt x="0" y="160"/>
                </a:ln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836" name="Rectangle 11"/>
          <p:cNvSpPr>
            <a:spLocks noChangeArrowheads="1"/>
          </p:cNvSpPr>
          <p:nvPr/>
        </p:nvSpPr>
        <p:spPr bwMode="auto">
          <a:xfrm>
            <a:off x="3352800" y="4800600"/>
            <a:ext cx="152400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37" name="Rectangle 12"/>
          <p:cNvSpPr>
            <a:spLocks noChangeArrowheads="1"/>
          </p:cNvSpPr>
          <p:nvPr/>
        </p:nvSpPr>
        <p:spPr bwMode="auto">
          <a:xfrm>
            <a:off x="3352800" y="4800600"/>
            <a:ext cx="152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38" name="Freeform 13"/>
          <p:cNvSpPr>
            <a:spLocks/>
          </p:cNvSpPr>
          <p:nvPr/>
        </p:nvSpPr>
        <p:spPr bwMode="auto">
          <a:xfrm>
            <a:off x="2028825" y="4876800"/>
            <a:ext cx="1323975" cy="1588"/>
          </a:xfrm>
          <a:custGeom>
            <a:avLst/>
            <a:gdLst>
              <a:gd name="T0" fmla="*/ 0 w 834"/>
              <a:gd name="T1" fmla="*/ 0 h 1"/>
              <a:gd name="T2" fmla="*/ 2147483647 w 834"/>
              <a:gd name="T3" fmla="*/ 2147483647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34" h="1">
                <a:moveTo>
                  <a:pt x="0" y="0"/>
                </a:moveTo>
                <a:lnTo>
                  <a:pt x="834" y="1"/>
                </a:ln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839" name="Oval 14"/>
          <p:cNvSpPr>
            <a:spLocks noChangeArrowheads="1"/>
          </p:cNvSpPr>
          <p:nvPr/>
        </p:nvSpPr>
        <p:spPr bwMode="auto">
          <a:xfrm>
            <a:off x="1905000" y="4800600"/>
            <a:ext cx="179388" cy="179388"/>
          </a:xfrm>
          <a:prstGeom prst="ellipse">
            <a:avLst/>
          </a:prstGeom>
          <a:solidFill>
            <a:srgbClr val="008000"/>
          </a:solidFill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40" name="Freeform 15"/>
          <p:cNvSpPr>
            <a:spLocks/>
          </p:cNvSpPr>
          <p:nvPr/>
        </p:nvSpPr>
        <p:spPr bwMode="auto">
          <a:xfrm>
            <a:off x="4038600" y="4038600"/>
            <a:ext cx="1588" cy="404813"/>
          </a:xfrm>
          <a:custGeom>
            <a:avLst/>
            <a:gdLst>
              <a:gd name="T0" fmla="*/ 0 w 1"/>
              <a:gd name="T1" fmla="*/ 0 h 255"/>
              <a:gd name="T2" fmla="*/ 0 w 1"/>
              <a:gd name="T3" fmla="*/ 2147483647 h 2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55">
                <a:moveTo>
                  <a:pt x="0" y="0"/>
                </a:moveTo>
                <a:lnTo>
                  <a:pt x="0" y="255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5841" name="Freeform 16"/>
          <p:cNvSpPr>
            <a:spLocks/>
          </p:cNvSpPr>
          <p:nvPr/>
        </p:nvSpPr>
        <p:spPr bwMode="auto">
          <a:xfrm>
            <a:off x="3886200" y="4038600"/>
            <a:ext cx="1588" cy="360363"/>
          </a:xfrm>
          <a:custGeom>
            <a:avLst/>
            <a:gdLst>
              <a:gd name="T0" fmla="*/ 0 w 1"/>
              <a:gd name="T1" fmla="*/ 0 h 227"/>
              <a:gd name="T2" fmla="*/ 0 w 1"/>
              <a:gd name="T3" fmla="*/ 2147483647 h 22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27">
                <a:moveTo>
                  <a:pt x="0" y="0"/>
                </a:moveTo>
                <a:lnTo>
                  <a:pt x="0" y="227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5842" name="Rectangle 17"/>
          <p:cNvSpPr>
            <a:spLocks noChangeArrowheads="1"/>
          </p:cNvSpPr>
          <p:nvPr/>
        </p:nvSpPr>
        <p:spPr bwMode="auto">
          <a:xfrm>
            <a:off x="3886200" y="3886200"/>
            <a:ext cx="1524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43" name="Oval 18"/>
          <p:cNvSpPr>
            <a:spLocks noChangeArrowheads="1"/>
          </p:cNvSpPr>
          <p:nvPr/>
        </p:nvSpPr>
        <p:spPr bwMode="auto">
          <a:xfrm>
            <a:off x="3962400" y="3886200"/>
            <a:ext cx="39688" cy="396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44" name="Oval 19"/>
          <p:cNvSpPr>
            <a:spLocks noChangeArrowheads="1"/>
          </p:cNvSpPr>
          <p:nvPr/>
        </p:nvSpPr>
        <p:spPr bwMode="auto">
          <a:xfrm>
            <a:off x="3886200" y="3886200"/>
            <a:ext cx="39688" cy="396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845" name="Freeform 20"/>
          <p:cNvSpPr>
            <a:spLocks/>
          </p:cNvSpPr>
          <p:nvPr/>
        </p:nvSpPr>
        <p:spPr bwMode="auto">
          <a:xfrm>
            <a:off x="3962400" y="4046538"/>
            <a:ext cx="1588" cy="550862"/>
          </a:xfrm>
          <a:custGeom>
            <a:avLst/>
            <a:gdLst>
              <a:gd name="T0" fmla="*/ 0 w 1"/>
              <a:gd name="T1" fmla="*/ 0 h 347"/>
              <a:gd name="T2" fmla="*/ 0 w 1"/>
              <a:gd name="T3" fmla="*/ 2147483647 h 34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47">
                <a:moveTo>
                  <a:pt x="0" y="0"/>
                </a:moveTo>
                <a:lnTo>
                  <a:pt x="0" y="347"/>
                </a:ln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846" name="AutoShape 21"/>
          <p:cNvSpPr>
            <a:spLocks noChangeArrowheads="1"/>
          </p:cNvSpPr>
          <p:nvPr/>
        </p:nvSpPr>
        <p:spPr bwMode="auto">
          <a:xfrm>
            <a:off x="152400" y="2895600"/>
            <a:ext cx="3124200" cy="1219200"/>
          </a:xfrm>
          <a:prstGeom prst="wedgeRoundRectCallout">
            <a:avLst>
              <a:gd name="adj1" fmla="val 70222"/>
              <a:gd name="adj2" fmla="val 19662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de-DE" sz="1600">
                <a:solidFill>
                  <a:schemeClr val="tx2"/>
                </a:solidFill>
              </a:rPr>
              <a:t>wandhängender </a:t>
            </a:r>
            <a:r>
              <a:rPr lang="de-DE" sz="1600" b="1">
                <a:solidFill>
                  <a:schemeClr val="tx2"/>
                </a:solidFill>
              </a:rPr>
              <a:t>Brennwertkessel</a:t>
            </a:r>
          </a:p>
          <a:p>
            <a:pPr algn="l"/>
            <a:r>
              <a:rPr lang="de-DE" sz="1600">
                <a:solidFill>
                  <a:schemeClr val="tx2"/>
                </a:solidFill>
              </a:rPr>
              <a:t>mit Warmwasserbereitung im Durchlaufprinzip</a:t>
            </a:r>
          </a:p>
        </p:txBody>
      </p:sp>
      <p:sp>
        <p:nvSpPr>
          <p:cNvPr id="205847" name="Freeform 22"/>
          <p:cNvSpPr>
            <a:spLocks/>
          </p:cNvSpPr>
          <p:nvPr/>
        </p:nvSpPr>
        <p:spPr bwMode="auto">
          <a:xfrm>
            <a:off x="4114800" y="3962400"/>
            <a:ext cx="606425" cy="1588"/>
          </a:xfrm>
          <a:custGeom>
            <a:avLst/>
            <a:gdLst>
              <a:gd name="T0" fmla="*/ 2147483647 w 382"/>
              <a:gd name="T1" fmla="*/ 0 h 1"/>
              <a:gd name="T2" fmla="*/ 0 w 382"/>
              <a:gd name="T3" fmla="*/ 2147483647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2" h="1">
                <a:moveTo>
                  <a:pt x="382" y="0"/>
                </a:moveTo>
                <a:lnTo>
                  <a:pt x="0" y="1"/>
                </a:lnTo>
              </a:path>
            </a:pathLst>
          </a:custGeom>
          <a:noFill/>
          <a:ln w="381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5848" name="Line 23"/>
          <p:cNvSpPr>
            <a:spLocks noChangeShapeType="1"/>
          </p:cNvSpPr>
          <p:nvPr/>
        </p:nvSpPr>
        <p:spPr bwMode="auto">
          <a:xfrm>
            <a:off x="4724400" y="3962400"/>
            <a:ext cx="0" cy="3048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2863" y="123825"/>
            <a:ext cx="9144000" cy="823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Erdgas / (Biogas)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Aufstellort 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innerhalb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der beheizten Hülle</a:t>
            </a:r>
          </a:p>
        </p:txBody>
      </p:sp>
      <p:sp>
        <p:nvSpPr>
          <p:cNvPr id="206851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9BC2B67-DA83-4507-AC29-F8F904EA88D7}" type="slidenum">
              <a:rPr lang="de-DE" sz="1400" smtClean="0"/>
              <a:pPr eaLnBrk="1" hangingPunct="1"/>
              <a:t>184</a:t>
            </a:fld>
            <a:endParaRPr lang="de-DE" sz="1400" smtClean="0"/>
          </a:p>
        </p:txBody>
      </p:sp>
      <p:sp>
        <p:nvSpPr>
          <p:cNvPr id="206852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206853" name="Picture 3" descr="Hülle2 gedämmt Tech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"/>
          <a:stretch>
            <a:fillRect/>
          </a:stretch>
        </p:blipFill>
        <p:spPr bwMode="auto">
          <a:xfrm>
            <a:off x="2209800" y="1219200"/>
            <a:ext cx="60864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4" name="Rectangle 5" descr="Sand"/>
          <p:cNvSpPr>
            <a:spLocks noChangeArrowheads="1"/>
          </p:cNvSpPr>
          <p:nvPr/>
        </p:nvSpPr>
        <p:spPr bwMode="auto">
          <a:xfrm>
            <a:off x="3124200" y="5486400"/>
            <a:ext cx="5181600" cy="1066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855" name="Rectangle 6" descr="Sand"/>
          <p:cNvSpPr>
            <a:spLocks noChangeArrowheads="1"/>
          </p:cNvSpPr>
          <p:nvPr/>
        </p:nvSpPr>
        <p:spPr bwMode="auto">
          <a:xfrm>
            <a:off x="304800" y="4343400"/>
            <a:ext cx="2895600" cy="22098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856" name="AutoShape 7"/>
          <p:cNvSpPr>
            <a:spLocks noChangeArrowheads="1"/>
          </p:cNvSpPr>
          <p:nvPr/>
        </p:nvSpPr>
        <p:spPr bwMode="auto">
          <a:xfrm>
            <a:off x="381000" y="3962400"/>
            <a:ext cx="1676400" cy="457200"/>
          </a:xfrm>
          <a:prstGeom prst="wedgeRoundRectCallout">
            <a:avLst>
              <a:gd name="adj1" fmla="val 40245"/>
              <a:gd name="adj2" fmla="val 14166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de-DE" sz="1600" b="1">
                <a:solidFill>
                  <a:schemeClr val="tx2"/>
                </a:solidFill>
              </a:rPr>
              <a:t>Erdgasleitung</a:t>
            </a:r>
          </a:p>
          <a:p>
            <a:endParaRPr lang="de-DE" sz="1200">
              <a:solidFill>
                <a:srgbClr val="3333FF"/>
              </a:solidFill>
            </a:endParaRPr>
          </a:p>
        </p:txBody>
      </p:sp>
      <p:sp>
        <p:nvSpPr>
          <p:cNvPr id="206857" name="Rectangle 8"/>
          <p:cNvSpPr>
            <a:spLocks noChangeArrowheads="1"/>
          </p:cNvSpPr>
          <p:nvPr/>
        </p:nvSpPr>
        <p:spPr bwMode="auto">
          <a:xfrm>
            <a:off x="3810000" y="3505200"/>
            <a:ext cx="3048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858" name="AutoShape 9"/>
          <p:cNvSpPr>
            <a:spLocks noChangeArrowheads="1"/>
          </p:cNvSpPr>
          <p:nvPr/>
        </p:nvSpPr>
        <p:spPr bwMode="auto">
          <a:xfrm>
            <a:off x="914400" y="5410200"/>
            <a:ext cx="3124200" cy="685800"/>
          </a:xfrm>
          <a:prstGeom prst="wedgeRoundRectCallout">
            <a:avLst>
              <a:gd name="adj1" fmla="val 48884"/>
              <a:gd name="adj2" fmla="val -25254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de-DE" sz="1600">
                <a:solidFill>
                  <a:schemeClr val="tx2"/>
                </a:solidFill>
              </a:rPr>
              <a:t>wandhängender </a:t>
            </a:r>
            <a:r>
              <a:rPr lang="de-DE" sz="1600" b="1">
                <a:solidFill>
                  <a:schemeClr val="tx2"/>
                </a:solidFill>
              </a:rPr>
              <a:t>Brennwertkessel</a:t>
            </a:r>
          </a:p>
        </p:txBody>
      </p:sp>
      <p:sp>
        <p:nvSpPr>
          <p:cNvPr id="206859" name="Freeform 10"/>
          <p:cNvSpPr>
            <a:spLocks/>
          </p:cNvSpPr>
          <p:nvPr/>
        </p:nvSpPr>
        <p:spPr bwMode="auto">
          <a:xfrm>
            <a:off x="3429000" y="4572000"/>
            <a:ext cx="522288" cy="1588"/>
          </a:xfrm>
          <a:custGeom>
            <a:avLst/>
            <a:gdLst>
              <a:gd name="T0" fmla="*/ 0 w 329"/>
              <a:gd name="T1" fmla="*/ 0 h 1"/>
              <a:gd name="T2" fmla="*/ 2147483647 w 329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29" h="1">
                <a:moveTo>
                  <a:pt x="0" y="0"/>
                </a:moveTo>
                <a:lnTo>
                  <a:pt x="329" y="0"/>
                </a:ln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860" name="Freeform 11"/>
          <p:cNvSpPr>
            <a:spLocks/>
          </p:cNvSpPr>
          <p:nvPr/>
        </p:nvSpPr>
        <p:spPr bwMode="auto">
          <a:xfrm>
            <a:off x="3430588" y="4546600"/>
            <a:ext cx="1587" cy="254000"/>
          </a:xfrm>
          <a:custGeom>
            <a:avLst/>
            <a:gdLst>
              <a:gd name="T0" fmla="*/ 2147483647 w 1"/>
              <a:gd name="T1" fmla="*/ 0 h 160"/>
              <a:gd name="T2" fmla="*/ 0 w 1"/>
              <a:gd name="T3" fmla="*/ 2147483647 h 1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60">
                <a:moveTo>
                  <a:pt x="1" y="0"/>
                </a:moveTo>
                <a:lnTo>
                  <a:pt x="0" y="160"/>
                </a:ln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861" name="Rectangle 12"/>
          <p:cNvSpPr>
            <a:spLocks noChangeArrowheads="1"/>
          </p:cNvSpPr>
          <p:nvPr/>
        </p:nvSpPr>
        <p:spPr bwMode="auto">
          <a:xfrm>
            <a:off x="3352800" y="4800600"/>
            <a:ext cx="152400" cy="2286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862" name="Rectangle 13"/>
          <p:cNvSpPr>
            <a:spLocks noChangeArrowheads="1"/>
          </p:cNvSpPr>
          <p:nvPr/>
        </p:nvSpPr>
        <p:spPr bwMode="auto">
          <a:xfrm>
            <a:off x="3352800" y="4800600"/>
            <a:ext cx="1524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863" name="Freeform 14"/>
          <p:cNvSpPr>
            <a:spLocks/>
          </p:cNvSpPr>
          <p:nvPr/>
        </p:nvSpPr>
        <p:spPr bwMode="auto">
          <a:xfrm>
            <a:off x="2028825" y="4876800"/>
            <a:ext cx="1323975" cy="1588"/>
          </a:xfrm>
          <a:custGeom>
            <a:avLst/>
            <a:gdLst>
              <a:gd name="T0" fmla="*/ 0 w 834"/>
              <a:gd name="T1" fmla="*/ 0 h 1"/>
              <a:gd name="T2" fmla="*/ 2147483647 w 834"/>
              <a:gd name="T3" fmla="*/ 2147483647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34" h="1">
                <a:moveTo>
                  <a:pt x="0" y="0"/>
                </a:moveTo>
                <a:lnTo>
                  <a:pt x="834" y="1"/>
                </a:ln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864" name="Oval 15"/>
          <p:cNvSpPr>
            <a:spLocks noChangeArrowheads="1"/>
          </p:cNvSpPr>
          <p:nvPr/>
        </p:nvSpPr>
        <p:spPr bwMode="auto">
          <a:xfrm>
            <a:off x="1905000" y="4800600"/>
            <a:ext cx="179388" cy="179388"/>
          </a:xfrm>
          <a:prstGeom prst="ellipse">
            <a:avLst/>
          </a:prstGeom>
          <a:solidFill>
            <a:srgbClr val="008000"/>
          </a:solidFill>
          <a:ln w="1587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865" name="Rectangle 16"/>
          <p:cNvSpPr>
            <a:spLocks noChangeArrowheads="1"/>
          </p:cNvSpPr>
          <p:nvPr/>
        </p:nvSpPr>
        <p:spPr bwMode="auto">
          <a:xfrm>
            <a:off x="4572000" y="3657600"/>
            <a:ext cx="304800" cy="533400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866" name="AutoShape 17"/>
          <p:cNvSpPr>
            <a:spLocks noChangeArrowheads="1"/>
          </p:cNvSpPr>
          <p:nvPr/>
        </p:nvSpPr>
        <p:spPr bwMode="auto">
          <a:xfrm>
            <a:off x="4876800" y="4572000"/>
            <a:ext cx="1601788" cy="608013"/>
          </a:xfrm>
          <a:prstGeom prst="wedgeRoundRectCallout">
            <a:avLst>
              <a:gd name="adj1" fmla="val -63380"/>
              <a:gd name="adj2" fmla="val -128069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r>
              <a:rPr lang="de-DE" sz="1600" b="1">
                <a:solidFill>
                  <a:schemeClr val="tx2"/>
                </a:solidFill>
              </a:rPr>
              <a:t>Warmwasser-speicher</a:t>
            </a:r>
          </a:p>
        </p:txBody>
      </p:sp>
      <p:sp>
        <p:nvSpPr>
          <p:cNvPr id="206867" name="Line 18"/>
          <p:cNvSpPr>
            <a:spLocks noChangeShapeType="1"/>
          </p:cNvSpPr>
          <p:nvPr/>
        </p:nvSpPr>
        <p:spPr bwMode="auto">
          <a:xfrm>
            <a:off x="4114800" y="37338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6868" name="Line 19"/>
          <p:cNvSpPr>
            <a:spLocks noChangeShapeType="1"/>
          </p:cNvSpPr>
          <p:nvPr/>
        </p:nvSpPr>
        <p:spPr bwMode="auto">
          <a:xfrm>
            <a:off x="4114800" y="3962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6869" name="Freeform 20"/>
          <p:cNvSpPr>
            <a:spLocks/>
          </p:cNvSpPr>
          <p:nvPr/>
        </p:nvSpPr>
        <p:spPr bwMode="auto">
          <a:xfrm>
            <a:off x="4038600" y="4038600"/>
            <a:ext cx="1588" cy="404813"/>
          </a:xfrm>
          <a:custGeom>
            <a:avLst/>
            <a:gdLst>
              <a:gd name="T0" fmla="*/ 0 w 1"/>
              <a:gd name="T1" fmla="*/ 0 h 255"/>
              <a:gd name="T2" fmla="*/ 0 w 1"/>
              <a:gd name="T3" fmla="*/ 2147483647 h 25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55">
                <a:moveTo>
                  <a:pt x="0" y="0"/>
                </a:moveTo>
                <a:lnTo>
                  <a:pt x="0" y="255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6870" name="Freeform 21"/>
          <p:cNvSpPr>
            <a:spLocks/>
          </p:cNvSpPr>
          <p:nvPr/>
        </p:nvSpPr>
        <p:spPr bwMode="auto">
          <a:xfrm>
            <a:off x="3886200" y="4038600"/>
            <a:ext cx="1588" cy="360363"/>
          </a:xfrm>
          <a:custGeom>
            <a:avLst/>
            <a:gdLst>
              <a:gd name="T0" fmla="*/ 0 w 1"/>
              <a:gd name="T1" fmla="*/ 0 h 227"/>
              <a:gd name="T2" fmla="*/ 0 w 1"/>
              <a:gd name="T3" fmla="*/ 2147483647 h 22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227">
                <a:moveTo>
                  <a:pt x="0" y="0"/>
                </a:moveTo>
                <a:lnTo>
                  <a:pt x="0" y="227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  <p:sp>
        <p:nvSpPr>
          <p:cNvPr id="206871" name="Rectangle 22"/>
          <p:cNvSpPr>
            <a:spLocks noChangeArrowheads="1"/>
          </p:cNvSpPr>
          <p:nvPr/>
        </p:nvSpPr>
        <p:spPr bwMode="auto">
          <a:xfrm>
            <a:off x="3886200" y="3886200"/>
            <a:ext cx="1524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872" name="Oval 23"/>
          <p:cNvSpPr>
            <a:spLocks noChangeArrowheads="1"/>
          </p:cNvSpPr>
          <p:nvPr/>
        </p:nvSpPr>
        <p:spPr bwMode="auto">
          <a:xfrm>
            <a:off x="3962400" y="3886200"/>
            <a:ext cx="39688" cy="396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873" name="Oval 24"/>
          <p:cNvSpPr>
            <a:spLocks noChangeArrowheads="1"/>
          </p:cNvSpPr>
          <p:nvPr/>
        </p:nvSpPr>
        <p:spPr bwMode="auto">
          <a:xfrm>
            <a:off x="3886200" y="3886200"/>
            <a:ext cx="39688" cy="396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6874" name="Freeform 25"/>
          <p:cNvSpPr>
            <a:spLocks/>
          </p:cNvSpPr>
          <p:nvPr/>
        </p:nvSpPr>
        <p:spPr bwMode="auto">
          <a:xfrm>
            <a:off x="3962400" y="4046538"/>
            <a:ext cx="1588" cy="550862"/>
          </a:xfrm>
          <a:custGeom>
            <a:avLst/>
            <a:gdLst>
              <a:gd name="T0" fmla="*/ 0 w 1"/>
              <a:gd name="T1" fmla="*/ 0 h 347"/>
              <a:gd name="T2" fmla="*/ 0 w 1"/>
              <a:gd name="T3" fmla="*/ 2147483647 h 34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347">
                <a:moveTo>
                  <a:pt x="0" y="0"/>
                </a:moveTo>
                <a:lnTo>
                  <a:pt x="0" y="347"/>
                </a:lnTo>
              </a:path>
            </a:pathLst>
          </a:custGeom>
          <a:noFill/>
          <a:ln w="635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875" name="Line 26"/>
          <p:cNvSpPr>
            <a:spLocks noChangeShapeType="1"/>
          </p:cNvSpPr>
          <p:nvPr/>
        </p:nvSpPr>
        <p:spPr bwMode="auto">
          <a:xfrm>
            <a:off x="4724400" y="4191000"/>
            <a:ext cx="0" cy="76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523875"/>
            <a:ext cx="9144000" cy="5191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ANLAGENTECHNIK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Anforderungen</a:t>
            </a:r>
          </a:p>
        </p:txBody>
      </p:sp>
      <p:sp>
        <p:nvSpPr>
          <p:cNvPr id="207875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DCAC8FB-7572-4374-A391-119F7C126A48}" type="slidenum">
              <a:rPr lang="de-DE" sz="1400" smtClean="0"/>
              <a:pPr eaLnBrk="1" hangingPunct="1"/>
              <a:t>185</a:t>
            </a:fld>
            <a:endParaRPr lang="de-DE" sz="1400" smtClean="0"/>
          </a:p>
        </p:txBody>
      </p:sp>
      <p:sp>
        <p:nvSpPr>
          <p:cNvPr id="207876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graphicFrame>
        <p:nvGraphicFramePr>
          <p:cNvPr id="207877" name="Object 4"/>
          <p:cNvGraphicFramePr>
            <a:graphicFrameLocks noChangeAspect="1"/>
          </p:cNvGraphicFramePr>
          <p:nvPr/>
        </p:nvGraphicFramePr>
        <p:xfrm>
          <a:off x="0" y="1828800"/>
          <a:ext cx="914400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9" name="Folie" r:id="rId3" imgW="4953000" imgH="3429000" progId="PowerPoint.Slide.8">
                  <p:embed/>
                </p:oleObj>
              </mc:Choice>
              <mc:Fallback>
                <p:oleObj name="Folie" r:id="rId3" imgW="4953000" imgH="3429000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3107" r="6667" b="7901"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9144000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878" name="Text Box 5"/>
          <p:cNvSpPr txBox="1">
            <a:spLocks noChangeArrowheads="1"/>
          </p:cNvSpPr>
          <p:nvPr/>
        </p:nvSpPr>
        <p:spPr bwMode="auto">
          <a:xfrm>
            <a:off x="2135188" y="2395538"/>
            <a:ext cx="2454275" cy="523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400" b="1" u="sng">
                <a:solidFill>
                  <a:schemeClr val="tx2"/>
                </a:solidFill>
              </a:rPr>
              <a:t>Effizienter Wärmeerzeuger</a:t>
            </a:r>
          </a:p>
          <a:p>
            <a:pPr algn="l" eaLnBrk="1" hangingPunct="1"/>
            <a:r>
              <a:rPr lang="de-DE" sz="1400">
                <a:solidFill>
                  <a:schemeClr val="tx2"/>
                </a:solidFill>
              </a:rPr>
              <a:t>z.B. Brennwertkessel</a:t>
            </a:r>
          </a:p>
        </p:txBody>
      </p:sp>
      <p:sp>
        <p:nvSpPr>
          <p:cNvPr id="207879" name="Text Box 6"/>
          <p:cNvSpPr txBox="1">
            <a:spLocks noChangeArrowheads="1"/>
          </p:cNvSpPr>
          <p:nvPr/>
        </p:nvSpPr>
        <p:spPr bwMode="auto">
          <a:xfrm>
            <a:off x="2209800" y="3505200"/>
            <a:ext cx="2133600" cy="7381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400" b="1" u="sng">
                <a:solidFill>
                  <a:schemeClr val="tx2"/>
                </a:solidFill>
              </a:rPr>
              <a:t>Zentrale Regelung</a:t>
            </a:r>
          </a:p>
          <a:p>
            <a:pPr algn="l" eaLnBrk="1" hangingPunct="1"/>
            <a:r>
              <a:rPr lang="de-DE" sz="1400">
                <a:solidFill>
                  <a:schemeClr val="tx2"/>
                </a:solidFill>
              </a:rPr>
              <a:t>z.B. witterungs- oder bedarfsgeführt</a:t>
            </a:r>
          </a:p>
        </p:txBody>
      </p:sp>
      <p:sp>
        <p:nvSpPr>
          <p:cNvPr id="207880" name="Text Box 7"/>
          <p:cNvSpPr txBox="1">
            <a:spLocks noChangeArrowheads="1"/>
          </p:cNvSpPr>
          <p:nvPr/>
        </p:nvSpPr>
        <p:spPr bwMode="auto">
          <a:xfrm>
            <a:off x="2209800" y="4614863"/>
            <a:ext cx="19812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400" b="1" u="sng">
                <a:solidFill>
                  <a:schemeClr val="tx2"/>
                </a:solidFill>
              </a:rPr>
              <a:t>Raum-Regelung</a:t>
            </a:r>
          </a:p>
          <a:p>
            <a:pPr algn="l" eaLnBrk="1" hangingPunct="1"/>
            <a:r>
              <a:rPr lang="de-DE" sz="1400">
                <a:solidFill>
                  <a:schemeClr val="tx2"/>
                </a:solidFill>
              </a:rPr>
              <a:t>z.B. Thermostatventile</a:t>
            </a:r>
          </a:p>
        </p:txBody>
      </p:sp>
      <p:sp>
        <p:nvSpPr>
          <p:cNvPr id="207881" name="Text Box 8"/>
          <p:cNvSpPr txBox="1">
            <a:spLocks noChangeArrowheads="1"/>
          </p:cNvSpPr>
          <p:nvPr/>
        </p:nvSpPr>
        <p:spPr bwMode="auto">
          <a:xfrm>
            <a:off x="6477000" y="2362200"/>
            <a:ext cx="2286000" cy="7381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400" b="1" u="sng">
                <a:solidFill>
                  <a:schemeClr val="tx2"/>
                </a:solidFill>
              </a:rPr>
              <a:t>Umwälzpumpen</a:t>
            </a:r>
          </a:p>
          <a:p>
            <a:pPr algn="l" eaLnBrk="1" hangingPunct="1"/>
            <a:r>
              <a:rPr lang="de-DE" sz="1400">
                <a:solidFill>
                  <a:schemeClr val="tx2"/>
                </a:solidFill>
              </a:rPr>
              <a:t>z.B. elektronisch geregelt oder mehrstufig</a:t>
            </a:r>
          </a:p>
        </p:txBody>
      </p:sp>
      <p:sp>
        <p:nvSpPr>
          <p:cNvPr id="207882" name="Text Box 9"/>
          <p:cNvSpPr txBox="1">
            <a:spLocks noChangeArrowheads="1"/>
          </p:cNvSpPr>
          <p:nvPr/>
        </p:nvSpPr>
        <p:spPr bwMode="auto">
          <a:xfrm>
            <a:off x="6477000" y="3352800"/>
            <a:ext cx="2667000" cy="9540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400" b="1" u="sng">
                <a:solidFill>
                  <a:schemeClr val="tx2"/>
                </a:solidFill>
              </a:rPr>
              <a:t>Dämmung der Rohrleitungen</a:t>
            </a:r>
          </a:p>
          <a:p>
            <a:pPr algn="l" eaLnBrk="1" hangingPunct="1"/>
            <a:r>
              <a:rPr lang="de-DE" sz="1400">
                <a:solidFill>
                  <a:schemeClr val="tx2"/>
                </a:solidFill>
              </a:rPr>
              <a:t>Dämmstärke entspricht mindestens dem Rohrleitungs-Durchmesser</a:t>
            </a:r>
          </a:p>
        </p:txBody>
      </p:sp>
      <p:sp>
        <p:nvSpPr>
          <p:cNvPr id="207883" name="Text Box 10"/>
          <p:cNvSpPr txBox="1">
            <a:spLocks noChangeArrowheads="1"/>
          </p:cNvSpPr>
          <p:nvPr/>
        </p:nvSpPr>
        <p:spPr bwMode="auto">
          <a:xfrm>
            <a:off x="6553200" y="4572000"/>
            <a:ext cx="2286000" cy="9540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400" b="1" u="sng">
                <a:solidFill>
                  <a:schemeClr val="tx2"/>
                </a:solidFill>
              </a:rPr>
              <a:t>Wartung</a:t>
            </a:r>
          </a:p>
          <a:p>
            <a:pPr algn="l" eaLnBrk="1" hangingPunct="1"/>
            <a:r>
              <a:rPr lang="de-DE" sz="1400">
                <a:solidFill>
                  <a:schemeClr val="tx2"/>
                </a:solidFill>
              </a:rPr>
              <a:t>regelmäßige Inspektion von Wärmeerzeuger und aller Komponenten</a:t>
            </a:r>
          </a:p>
        </p:txBody>
      </p:sp>
      <p:sp>
        <p:nvSpPr>
          <p:cNvPr id="207884" name="Text Box 11"/>
          <p:cNvSpPr txBox="1">
            <a:spLocks noChangeArrowheads="1"/>
          </p:cNvSpPr>
          <p:nvPr/>
        </p:nvSpPr>
        <p:spPr bwMode="auto">
          <a:xfrm>
            <a:off x="1219200" y="5816600"/>
            <a:ext cx="68103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400" b="1">
                <a:solidFill>
                  <a:srgbClr val="C00000"/>
                </a:solidFill>
              </a:rPr>
              <a:t>Wichtig: Optimierung der Gesamtanlage </a:t>
            </a:r>
            <a:br>
              <a:rPr lang="de-DE" sz="2400" b="1">
                <a:solidFill>
                  <a:srgbClr val="C00000"/>
                </a:solidFill>
              </a:rPr>
            </a:br>
            <a:r>
              <a:rPr lang="de-DE" sz="2400" b="1">
                <a:solidFill>
                  <a:srgbClr val="C00000"/>
                </a:solidFill>
              </a:rPr>
              <a:t>inkl. Hydraulischer Abgleich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888" y="604838"/>
            <a:ext cx="5497512" cy="546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HEIZUNGSKONZEPT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38188" y="1584325"/>
            <a:ext cx="7410450" cy="4816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sz="2000" b="1" smtClean="0">
                <a:solidFill>
                  <a:srgbClr val="0000FF"/>
                </a:solidFill>
              </a:rPr>
              <a:t>	</a:t>
            </a:r>
            <a:r>
              <a:rPr lang="de-DE" sz="2400" b="1" smtClean="0">
                <a:solidFill>
                  <a:schemeClr val="tx2"/>
                </a:solidFill>
              </a:rPr>
              <a:t>Aufstellort von Wärmeerzeuger und WW-Speicher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smtClean="0"/>
              <a:t>Möglichst innerhalb des beheizten Bereichs</a:t>
            </a:r>
            <a:r>
              <a:rPr lang="de-DE" sz="2000" b="1" smtClean="0">
                <a:solidFill>
                  <a:srgbClr val="0000FF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endParaRPr lang="de-DE" sz="2000" b="1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de-DE" sz="2400" b="1" smtClean="0">
                <a:solidFill>
                  <a:srgbClr val="0000FF"/>
                </a:solidFill>
              </a:rPr>
              <a:t>	</a:t>
            </a:r>
            <a:r>
              <a:rPr lang="de-DE" sz="2400" b="1" smtClean="0">
                <a:solidFill>
                  <a:schemeClr val="tx2"/>
                </a:solidFill>
              </a:rPr>
              <a:t>Wärmeverteilung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smtClean="0"/>
              <a:t>Genaue Rohrnetzplanung, Dämmung,                 Hydraulischer Abgleich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smtClean="0"/>
              <a:t>Auslegungstemperaturen und Heizflächendimensionierung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smtClean="0"/>
              <a:t>Stromverbrauch der Umwälzpumpe und des Heizkessels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endParaRPr lang="de-DE" sz="18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sz="2000" b="1" smtClean="0">
                <a:solidFill>
                  <a:srgbClr val="0000FF"/>
                </a:solidFill>
              </a:rPr>
              <a:t>	</a:t>
            </a:r>
            <a:r>
              <a:rPr lang="de-DE" sz="2400" b="1" smtClean="0">
                <a:solidFill>
                  <a:schemeClr val="tx2"/>
                </a:solidFill>
              </a:rPr>
              <a:t>Warmwasserbereitung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smtClean="0"/>
              <a:t>Möglichst zentral mit gut gedämmtem Speicher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smtClean="0"/>
              <a:t>Wenn Zirkulationsleitung, dann mit Bedarfsanforderung oder angepasster Zeitprogrammierung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endParaRPr lang="de-DE" sz="18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Text Box 2"/>
          <p:cNvSpPr txBox="1">
            <a:spLocks noChangeArrowheads="1"/>
          </p:cNvSpPr>
          <p:nvPr/>
        </p:nvSpPr>
        <p:spPr bwMode="auto">
          <a:xfrm>
            <a:off x="412750" y="2012950"/>
            <a:ext cx="8221663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alle Räume wie gewünscht warm werden, sich also beispielsweise morgens Wohnzimmer und Kinderzimmer gleichmäßig schnell aufheizen,</a:t>
            </a:r>
          </a:p>
          <a:p>
            <a:pPr marL="342900" indent="-342900"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 Heizkörper schnell auf eine veränderte Einstellung der Thermostatventile ansprechen,</a:t>
            </a:r>
          </a:p>
          <a:p>
            <a:pPr marL="342900" indent="-342900"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 Anlage keine Strömungsgeräusche entwickelt,</a:t>
            </a:r>
          </a:p>
          <a:p>
            <a:pPr marL="342900" indent="-342900"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 eingesetzte Energie sehr gut ausgenutzt wird.</a:t>
            </a:r>
          </a:p>
          <a:p>
            <a:pPr algn="l" eaLnBrk="1" hangingPunct="1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endParaRPr lang="de-DE" sz="1200" b="1" dirty="0" smtClean="0"/>
          </a:p>
          <a:p>
            <a:pPr algn="l" eaLnBrk="1" hangingPunct="1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endParaRPr lang="de-DE" sz="1200" b="1" dirty="0" smtClean="0"/>
          </a:p>
          <a:p>
            <a:pPr algn="l" eaLnBrk="1" hangingPunct="1">
              <a:spcBef>
                <a:spcPct val="5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sz="1200" b="1" dirty="0" smtClean="0"/>
              <a:t>Quelle: Vereinigung der deutschen Zentralheizungswirtschaft e.V.</a:t>
            </a:r>
          </a:p>
        </p:txBody>
      </p:sp>
      <p:sp>
        <p:nvSpPr>
          <p:cNvPr id="209924" name="Rectangle 3"/>
          <p:cNvSpPr>
            <a:spLocks noChangeArrowheads="1"/>
          </p:cNvSpPr>
          <p:nvPr/>
        </p:nvSpPr>
        <p:spPr bwMode="auto">
          <a:xfrm>
            <a:off x="474663" y="1155700"/>
            <a:ext cx="8031162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Heizung funktioniert optimal und komfortabel, wenn</a:t>
            </a:r>
          </a:p>
          <a:p>
            <a:pPr algn="l">
              <a:defRPr/>
            </a:pP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2"/>
          <p:cNvSpPr>
            <a:spLocks noChangeArrowheads="1"/>
          </p:cNvSpPr>
          <p:nvPr/>
        </p:nvSpPr>
        <p:spPr bwMode="auto">
          <a:xfrm>
            <a:off x="474663" y="1155700"/>
            <a:ext cx="8031162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ohne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hydr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Abgleich</a:t>
            </a:r>
            <a:r>
              <a:rPr lang="de-DE" b="1" dirty="0">
                <a:solidFill>
                  <a:srgbClr val="0000FF"/>
                </a:solidFill>
              </a:rPr>
              <a:t>		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 </a:t>
            </a:r>
            <a:r>
              <a:rPr lang="de-DE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hydr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Abgleich 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77900" y="5414963"/>
            <a:ext cx="530225" cy="76676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 rot="5400000">
            <a:off x="2138363" y="1965325"/>
            <a:ext cx="574675" cy="708025"/>
          </a:xfrm>
          <a:prstGeom prst="rect">
            <a:avLst/>
          </a:prstGeom>
          <a:gradFill rotWithShape="0">
            <a:gsLst>
              <a:gs pos="0">
                <a:srgbClr val="FF3300">
                  <a:alpha val="35001"/>
                </a:srgbClr>
              </a:gs>
              <a:gs pos="100000">
                <a:srgbClr val="3333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0949" name="Line 5"/>
          <p:cNvSpPr>
            <a:spLocks noChangeShapeType="1"/>
          </p:cNvSpPr>
          <p:nvPr/>
        </p:nvSpPr>
        <p:spPr bwMode="auto">
          <a:xfrm>
            <a:off x="2185988" y="2130425"/>
            <a:ext cx="0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0" name="Line 6"/>
          <p:cNvSpPr>
            <a:spLocks noChangeShapeType="1"/>
          </p:cNvSpPr>
          <p:nvPr/>
        </p:nvSpPr>
        <p:spPr bwMode="auto">
          <a:xfrm>
            <a:off x="2274888" y="2127250"/>
            <a:ext cx="1587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1" name="Line 7"/>
          <p:cNvSpPr>
            <a:spLocks noChangeShapeType="1"/>
          </p:cNvSpPr>
          <p:nvPr/>
        </p:nvSpPr>
        <p:spPr bwMode="auto">
          <a:xfrm>
            <a:off x="2357438" y="21256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2" name="Line 8"/>
          <p:cNvSpPr>
            <a:spLocks noChangeShapeType="1"/>
          </p:cNvSpPr>
          <p:nvPr/>
        </p:nvSpPr>
        <p:spPr bwMode="auto">
          <a:xfrm>
            <a:off x="2443163" y="2125663"/>
            <a:ext cx="1587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3" name="Line 9"/>
          <p:cNvSpPr>
            <a:spLocks noChangeShapeType="1"/>
          </p:cNvSpPr>
          <p:nvPr/>
        </p:nvSpPr>
        <p:spPr bwMode="auto">
          <a:xfrm>
            <a:off x="2527300" y="21256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4" name="Line 10"/>
          <p:cNvSpPr>
            <a:spLocks noChangeShapeType="1"/>
          </p:cNvSpPr>
          <p:nvPr/>
        </p:nvSpPr>
        <p:spPr bwMode="auto">
          <a:xfrm>
            <a:off x="2600325" y="2127250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5" name="Line 11"/>
          <p:cNvSpPr>
            <a:spLocks noChangeShapeType="1"/>
          </p:cNvSpPr>
          <p:nvPr/>
        </p:nvSpPr>
        <p:spPr bwMode="auto">
          <a:xfrm>
            <a:off x="2670175" y="21256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6" name="Rectangle 12"/>
          <p:cNvSpPr>
            <a:spLocks noChangeArrowheads="1"/>
          </p:cNvSpPr>
          <p:nvPr/>
        </p:nvSpPr>
        <p:spPr bwMode="auto">
          <a:xfrm rot="5400000">
            <a:off x="2144713" y="2765425"/>
            <a:ext cx="574675" cy="708025"/>
          </a:xfrm>
          <a:prstGeom prst="rect">
            <a:avLst/>
          </a:prstGeom>
          <a:gradFill rotWithShape="0">
            <a:gsLst>
              <a:gs pos="0">
                <a:srgbClr val="FF3300">
                  <a:alpha val="70000"/>
                </a:srgbClr>
              </a:gs>
              <a:gs pos="100000">
                <a:srgbClr val="3333FF">
                  <a:alpha val="7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0957" name="Line 13"/>
          <p:cNvSpPr>
            <a:spLocks noChangeShapeType="1"/>
          </p:cNvSpPr>
          <p:nvPr/>
        </p:nvSpPr>
        <p:spPr bwMode="auto">
          <a:xfrm>
            <a:off x="2192338" y="2930525"/>
            <a:ext cx="0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>
            <a:off x="2279650" y="2927350"/>
            <a:ext cx="3175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2363788" y="29257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>
            <a:off x="2447925" y="2925763"/>
            <a:ext cx="1588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>
            <a:off x="2533650" y="29257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>
            <a:off x="2605088" y="2927350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63" name="Line 19"/>
          <p:cNvSpPr>
            <a:spLocks noChangeShapeType="1"/>
          </p:cNvSpPr>
          <p:nvPr/>
        </p:nvSpPr>
        <p:spPr bwMode="auto">
          <a:xfrm>
            <a:off x="2676525" y="29257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64" name="Rectangle 20"/>
          <p:cNvSpPr>
            <a:spLocks noChangeArrowheads="1"/>
          </p:cNvSpPr>
          <p:nvPr/>
        </p:nvSpPr>
        <p:spPr bwMode="auto">
          <a:xfrm rot="5400000">
            <a:off x="2155825" y="3540125"/>
            <a:ext cx="574675" cy="708025"/>
          </a:xfrm>
          <a:prstGeom prst="rect">
            <a:avLst/>
          </a:prstGeom>
          <a:gradFill rotWithShape="0">
            <a:gsLst>
              <a:gs pos="0">
                <a:srgbClr val="FF3300">
                  <a:alpha val="85001"/>
                </a:srgbClr>
              </a:gs>
              <a:gs pos="100000">
                <a:srgbClr val="3333FF">
                  <a:alpha val="64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0965" name="Line 21"/>
          <p:cNvSpPr>
            <a:spLocks noChangeShapeType="1"/>
          </p:cNvSpPr>
          <p:nvPr/>
        </p:nvSpPr>
        <p:spPr bwMode="auto">
          <a:xfrm>
            <a:off x="2203450" y="3705225"/>
            <a:ext cx="0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66" name="Line 22"/>
          <p:cNvSpPr>
            <a:spLocks noChangeShapeType="1"/>
          </p:cNvSpPr>
          <p:nvPr/>
        </p:nvSpPr>
        <p:spPr bwMode="auto">
          <a:xfrm>
            <a:off x="2292350" y="3702050"/>
            <a:ext cx="3175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67" name="Line 23"/>
          <p:cNvSpPr>
            <a:spLocks noChangeShapeType="1"/>
          </p:cNvSpPr>
          <p:nvPr/>
        </p:nvSpPr>
        <p:spPr bwMode="auto">
          <a:xfrm>
            <a:off x="2374900" y="37004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68" name="Line 24"/>
          <p:cNvSpPr>
            <a:spLocks noChangeShapeType="1"/>
          </p:cNvSpPr>
          <p:nvPr/>
        </p:nvSpPr>
        <p:spPr bwMode="auto">
          <a:xfrm>
            <a:off x="2460625" y="3700463"/>
            <a:ext cx="1588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69" name="Line 25"/>
          <p:cNvSpPr>
            <a:spLocks noChangeShapeType="1"/>
          </p:cNvSpPr>
          <p:nvPr/>
        </p:nvSpPr>
        <p:spPr bwMode="auto">
          <a:xfrm>
            <a:off x="2544763" y="37004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70" name="Line 26"/>
          <p:cNvSpPr>
            <a:spLocks noChangeShapeType="1"/>
          </p:cNvSpPr>
          <p:nvPr/>
        </p:nvSpPr>
        <p:spPr bwMode="auto">
          <a:xfrm>
            <a:off x="2617788" y="3702050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71" name="Line 27"/>
          <p:cNvSpPr>
            <a:spLocks noChangeShapeType="1"/>
          </p:cNvSpPr>
          <p:nvPr/>
        </p:nvSpPr>
        <p:spPr bwMode="auto">
          <a:xfrm>
            <a:off x="2687638" y="37004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72" name="Rectangle 28"/>
          <p:cNvSpPr>
            <a:spLocks noChangeArrowheads="1"/>
          </p:cNvSpPr>
          <p:nvPr/>
        </p:nvSpPr>
        <p:spPr bwMode="auto">
          <a:xfrm rot="5400000">
            <a:off x="2155825" y="4314825"/>
            <a:ext cx="574675" cy="708025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rgbClr val="FF3300">
                  <a:alpha val="24001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0973" name="Line 29"/>
          <p:cNvSpPr>
            <a:spLocks noChangeShapeType="1"/>
          </p:cNvSpPr>
          <p:nvPr/>
        </p:nvSpPr>
        <p:spPr bwMode="auto">
          <a:xfrm>
            <a:off x="2203450" y="4479925"/>
            <a:ext cx="0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74" name="Line 30"/>
          <p:cNvSpPr>
            <a:spLocks noChangeShapeType="1"/>
          </p:cNvSpPr>
          <p:nvPr/>
        </p:nvSpPr>
        <p:spPr bwMode="auto">
          <a:xfrm>
            <a:off x="2292350" y="4476750"/>
            <a:ext cx="3175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75" name="Line 31"/>
          <p:cNvSpPr>
            <a:spLocks noChangeShapeType="1"/>
          </p:cNvSpPr>
          <p:nvPr/>
        </p:nvSpPr>
        <p:spPr bwMode="auto">
          <a:xfrm>
            <a:off x="2374900" y="44751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76" name="Line 32"/>
          <p:cNvSpPr>
            <a:spLocks noChangeShapeType="1"/>
          </p:cNvSpPr>
          <p:nvPr/>
        </p:nvSpPr>
        <p:spPr bwMode="auto">
          <a:xfrm>
            <a:off x="2460625" y="4475163"/>
            <a:ext cx="1588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77" name="Line 33"/>
          <p:cNvSpPr>
            <a:spLocks noChangeShapeType="1"/>
          </p:cNvSpPr>
          <p:nvPr/>
        </p:nvSpPr>
        <p:spPr bwMode="auto">
          <a:xfrm>
            <a:off x="2544763" y="44751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78" name="Line 34"/>
          <p:cNvSpPr>
            <a:spLocks noChangeShapeType="1"/>
          </p:cNvSpPr>
          <p:nvPr/>
        </p:nvSpPr>
        <p:spPr bwMode="auto">
          <a:xfrm>
            <a:off x="2617788" y="4476750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79" name="Line 35"/>
          <p:cNvSpPr>
            <a:spLocks noChangeShapeType="1"/>
          </p:cNvSpPr>
          <p:nvPr/>
        </p:nvSpPr>
        <p:spPr bwMode="auto">
          <a:xfrm>
            <a:off x="2687638" y="447516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80" name="Rectangle 36"/>
          <p:cNvSpPr>
            <a:spLocks noChangeArrowheads="1"/>
          </p:cNvSpPr>
          <p:nvPr/>
        </p:nvSpPr>
        <p:spPr bwMode="auto">
          <a:xfrm>
            <a:off x="1765300" y="2087563"/>
            <a:ext cx="65088" cy="3671887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0981" name="Rectangle 37"/>
          <p:cNvSpPr>
            <a:spLocks noChangeArrowheads="1"/>
          </p:cNvSpPr>
          <p:nvPr/>
        </p:nvSpPr>
        <p:spPr bwMode="auto">
          <a:xfrm>
            <a:off x="1512888" y="5691188"/>
            <a:ext cx="252412" cy="68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10982" name="Group 38"/>
          <p:cNvGrpSpPr>
            <a:grpSpLocks/>
          </p:cNvGrpSpPr>
          <p:nvPr/>
        </p:nvGrpSpPr>
        <p:grpSpPr bwMode="auto">
          <a:xfrm>
            <a:off x="1462088" y="2055813"/>
            <a:ext cx="608012" cy="131762"/>
            <a:chOff x="998" y="1295"/>
            <a:chExt cx="415" cy="83"/>
          </a:xfrm>
        </p:grpSpPr>
        <p:sp>
          <p:nvSpPr>
            <p:cNvPr id="211101" name="Rectangle 39"/>
            <p:cNvSpPr>
              <a:spLocks noChangeArrowheads="1"/>
            </p:cNvSpPr>
            <p:nvPr/>
          </p:nvSpPr>
          <p:spPr bwMode="auto">
            <a:xfrm>
              <a:off x="1118" y="1315"/>
              <a:ext cx="295" cy="43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102" name="Rectangle 40"/>
            <p:cNvSpPr>
              <a:spLocks noChangeArrowheads="1"/>
            </p:cNvSpPr>
            <p:nvPr/>
          </p:nvSpPr>
          <p:spPr bwMode="auto">
            <a:xfrm rot="5400000">
              <a:off x="1016" y="1277"/>
              <a:ext cx="83" cy="1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00">
                      <a:alpha val="34901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1103" name="Line 41"/>
            <p:cNvSpPr>
              <a:spLocks noChangeShapeType="1"/>
            </p:cNvSpPr>
            <p:nvPr/>
          </p:nvSpPr>
          <p:spPr bwMode="auto">
            <a:xfrm rot="5400000">
              <a:off x="1056" y="1267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1104" name="Line 42"/>
            <p:cNvSpPr>
              <a:spLocks noChangeShapeType="1"/>
            </p:cNvSpPr>
            <p:nvPr/>
          </p:nvSpPr>
          <p:spPr bwMode="auto">
            <a:xfrm rot="5400000">
              <a:off x="1056" y="1281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1105" name="Line 43"/>
            <p:cNvSpPr>
              <a:spLocks noChangeShapeType="1"/>
            </p:cNvSpPr>
            <p:nvPr/>
          </p:nvSpPr>
          <p:spPr bwMode="auto">
            <a:xfrm rot="5400000">
              <a:off x="1056" y="1294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1106" name="Line 44"/>
            <p:cNvSpPr>
              <a:spLocks noChangeShapeType="1"/>
            </p:cNvSpPr>
            <p:nvPr/>
          </p:nvSpPr>
          <p:spPr bwMode="auto">
            <a:xfrm rot="5400000">
              <a:off x="1056" y="1307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1107" name="Line 45"/>
            <p:cNvSpPr>
              <a:spLocks noChangeShapeType="1"/>
            </p:cNvSpPr>
            <p:nvPr/>
          </p:nvSpPr>
          <p:spPr bwMode="auto">
            <a:xfrm rot="5400000">
              <a:off x="1056" y="1320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1108" name="Line 46"/>
            <p:cNvSpPr>
              <a:spLocks noChangeShapeType="1"/>
            </p:cNvSpPr>
            <p:nvPr/>
          </p:nvSpPr>
          <p:spPr bwMode="auto">
            <a:xfrm rot="5400000">
              <a:off x="1056" y="1332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1109" name="Line 47"/>
            <p:cNvSpPr>
              <a:spLocks noChangeShapeType="1"/>
            </p:cNvSpPr>
            <p:nvPr/>
          </p:nvSpPr>
          <p:spPr bwMode="auto">
            <a:xfrm rot="5400000">
              <a:off x="1056" y="1343"/>
              <a:ext cx="0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10983" name="Rectangle 48"/>
          <p:cNvSpPr>
            <a:spLocks noChangeArrowheads="1"/>
          </p:cNvSpPr>
          <p:nvPr/>
        </p:nvSpPr>
        <p:spPr bwMode="auto">
          <a:xfrm>
            <a:off x="1643063" y="2876550"/>
            <a:ext cx="431800" cy="68263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0984" name="Rectangle 49"/>
          <p:cNvSpPr>
            <a:spLocks noChangeArrowheads="1"/>
          </p:cNvSpPr>
          <p:nvPr/>
        </p:nvSpPr>
        <p:spPr bwMode="auto">
          <a:xfrm rot="5400000">
            <a:off x="1488281" y="2823369"/>
            <a:ext cx="131763" cy="17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>
                    <a:alpha val="349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0985" name="Line 50"/>
          <p:cNvSpPr>
            <a:spLocks noChangeShapeType="1"/>
          </p:cNvSpPr>
          <p:nvPr/>
        </p:nvSpPr>
        <p:spPr bwMode="auto">
          <a:xfrm rot="5400000">
            <a:off x="1551782" y="2804318"/>
            <a:ext cx="0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86" name="Line 51"/>
          <p:cNvSpPr>
            <a:spLocks noChangeShapeType="1"/>
          </p:cNvSpPr>
          <p:nvPr/>
        </p:nvSpPr>
        <p:spPr bwMode="auto">
          <a:xfrm rot="5400000">
            <a:off x="1550988" y="2827337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87" name="Line 52"/>
          <p:cNvSpPr>
            <a:spLocks noChangeShapeType="1"/>
          </p:cNvSpPr>
          <p:nvPr/>
        </p:nvSpPr>
        <p:spPr bwMode="auto">
          <a:xfrm rot="5400000">
            <a:off x="1550988" y="2847975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88" name="Line 53"/>
          <p:cNvSpPr>
            <a:spLocks noChangeShapeType="1"/>
          </p:cNvSpPr>
          <p:nvPr/>
        </p:nvSpPr>
        <p:spPr bwMode="auto">
          <a:xfrm rot="5400000">
            <a:off x="1550988" y="2868612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89" name="Line 54"/>
          <p:cNvSpPr>
            <a:spLocks noChangeShapeType="1"/>
          </p:cNvSpPr>
          <p:nvPr/>
        </p:nvSpPr>
        <p:spPr bwMode="auto">
          <a:xfrm rot="5400000">
            <a:off x="1550988" y="2889250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90" name="Line 55"/>
          <p:cNvSpPr>
            <a:spLocks noChangeShapeType="1"/>
          </p:cNvSpPr>
          <p:nvPr/>
        </p:nvSpPr>
        <p:spPr bwMode="auto">
          <a:xfrm rot="5400000">
            <a:off x="1550988" y="2908300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91" name="Line 56"/>
          <p:cNvSpPr>
            <a:spLocks noChangeShapeType="1"/>
          </p:cNvSpPr>
          <p:nvPr/>
        </p:nvSpPr>
        <p:spPr bwMode="auto">
          <a:xfrm rot="5400000">
            <a:off x="1550988" y="2925762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92" name="Rectangle 57"/>
          <p:cNvSpPr>
            <a:spLocks noChangeArrowheads="1"/>
          </p:cNvSpPr>
          <p:nvPr/>
        </p:nvSpPr>
        <p:spPr bwMode="auto">
          <a:xfrm>
            <a:off x="1654175" y="3641725"/>
            <a:ext cx="431800" cy="68263"/>
          </a:xfrm>
          <a:prstGeom prst="rect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0993" name="Rectangle 58"/>
          <p:cNvSpPr>
            <a:spLocks noChangeArrowheads="1"/>
          </p:cNvSpPr>
          <p:nvPr/>
        </p:nvSpPr>
        <p:spPr bwMode="auto">
          <a:xfrm rot="5400000">
            <a:off x="1499394" y="3588544"/>
            <a:ext cx="131763" cy="17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>
                    <a:alpha val="349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0994" name="Line 59"/>
          <p:cNvSpPr>
            <a:spLocks noChangeShapeType="1"/>
          </p:cNvSpPr>
          <p:nvPr/>
        </p:nvSpPr>
        <p:spPr bwMode="auto">
          <a:xfrm rot="5400000">
            <a:off x="1562894" y="3569494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95" name="Line 60"/>
          <p:cNvSpPr>
            <a:spLocks noChangeShapeType="1"/>
          </p:cNvSpPr>
          <p:nvPr/>
        </p:nvSpPr>
        <p:spPr bwMode="auto">
          <a:xfrm rot="5400000">
            <a:off x="1562894" y="3591719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96" name="Line 61"/>
          <p:cNvSpPr>
            <a:spLocks noChangeShapeType="1"/>
          </p:cNvSpPr>
          <p:nvPr/>
        </p:nvSpPr>
        <p:spPr bwMode="auto">
          <a:xfrm rot="5400000">
            <a:off x="1562894" y="3612357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97" name="Line 62"/>
          <p:cNvSpPr>
            <a:spLocks noChangeShapeType="1"/>
          </p:cNvSpPr>
          <p:nvPr/>
        </p:nvSpPr>
        <p:spPr bwMode="auto">
          <a:xfrm rot="5400000">
            <a:off x="1562894" y="3632994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98" name="Line 63"/>
          <p:cNvSpPr>
            <a:spLocks noChangeShapeType="1"/>
          </p:cNvSpPr>
          <p:nvPr/>
        </p:nvSpPr>
        <p:spPr bwMode="auto">
          <a:xfrm rot="5400000">
            <a:off x="1562894" y="3653632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0999" name="Line 64"/>
          <p:cNvSpPr>
            <a:spLocks noChangeShapeType="1"/>
          </p:cNvSpPr>
          <p:nvPr/>
        </p:nvSpPr>
        <p:spPr bwMode="auto">
          <a:xfrm rot="5400000">
            <a:off x="1562894" y="3672682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00" name="Line 65"/>
          <p:cNvSpPr>
            <a:spLocks noChangeShapeType="1"/>
          </p:cNvSpPr>
          <p:nvPr/>
        </p:nvSpPr>
        <p:spPr bwMode="auto">
          <a:xfrm rot="5400000">
            <a:off x="1562894" y="3690144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01" name="Rectangle 66"/>
          <p:cNvSpPr>
            <a:spLocks noChangeArrowheads="1"/>
          </p:cNvSpPr>
          <p:nvPr/>
        </p:nvSpPr>
        <p:spPr bwMode="auto">
          <a:xfrm>
            <a:off x="1657350" y="4403725"/>
            <a:ext cx="431800" cy="682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02" name="Rectangle 67"/>
          <p:cNvSpPr>
            <a:spLocks noChangeArrowheads="1"/>
          </p:cNvSpPr>
          <p:nvPr/>
        </p:nvSpPr>
        <p:spPr bwMode="auto">
          <a:xfrm rot="5400000">
            <a:off x="1502569" y="4350544"/>
            <a:ext cx="131763" cy="17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>
                    <a:alpha val="349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03" name="Line 68"/>
          <p:cNvSpPr>
            <a:spLocks noChangeShapeType="1"/>
          </p:cNvSpPr>
          <p:nvPr/>
        </p:nvSpPr>
        <p:spPr bwMode="auto">
          <a:xfrm rot="5400000">
            <a:off x="1566069" y="4331494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04" name="Line 69"/>
          <p:cNvSpPr>
            <a:spLocks noChangeShapeType="1"/>
          </p:cNvSpPr>
          <p:nvPr/>
        </p:nvSpPr>
        <p:spPr bwMode="auto">
          <a:xfrm rot="5400000">
            <a:off x="1565276" y="4354512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05" name="Line 70"/>
          <p:cNvSpPr>
            <a:spLocks noChangeShapeType="1"/>
          </p:cNvSpPr>
          <p:nvPr/>
        </p:nvSpPr>
        <p:spPr bwMode="auto">
          <a:xfrm rot="5400000">
            <a:off x="1565276" y="4375150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06" name="Line 71"/>
          <p:cNvSpPr>
            <a:spLocks noChangeShapeType="1"/>
          </p:cNvSpPr>
          <p:nvPr/>
        </p:nvSpPr>
        <p:spPr bwMode="auto">
          <a:xfrm rot="5400000">
            <a:off x="1565276" y="4395787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07" name="Line 72"/>
          <p:cNvSpPr>
            <a:spLocks noChangeShapeType="1"/>
          </p:cNvSpPr>
          <p:nvPr/>
        </p:nvSpPr>
        <p:spPr bwMode="auto">
          <a:xfrm rot="5400000">
            <a:off x="1565276" y="4416425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08" name="Line 73"/>
          <p:cNvSpPr>
            <a:spLocks noChangeShapeType="1"/>
          </p:cNvSpPr>
          <p:nvPr/>
        </p:nvSpPr>
        <p:spPr bwMode="auto">
          <a:xfrm rot="5400000">
            <a:off x="1565276" y="4435475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09" name="Line 74"/>
          <p:cNvSpPr>
            <a:spLocks noChangeShapeType="1"/>
          </p:cNvSpPr>
          <p:nvPr/>
        </p:nvSpPr>
        <p:spPr bwMode="auto">
          <a:xfrm rot="5400000">
            <a:off x="1565276" y="4452937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10" name="Oval 75"/>
          <p:cNvSpPr>
            <a:spLocks noChangeArrowheads="1"/>
          </p:cNvSpPr>
          <p:nvPr/>
        </p:nvSpPr>
        <p:spPr bwMode="auto">
          <a:xfrm>
            <a:off x="1644650" y="5133975"/>
            <a:ext cx="298450" cy="2952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11" name="Oval 76"/>
          <p:cNvSpPr>
            <a:spLocks noChangeArrowheads="1"/>
          </p:cNvSpPr>
          <p:nvPr/>
        </p:nvSpPr>
        <p:spPr bwMode="auto">
          <a:xfrm>
            <a:off x="1693863" y="5187950"/>
            <a:ext cx="192087" cy="190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12" name="Rectangle 77"/>
          <p:cNvSpPr>
            <a:spLocks noChangeArrowheads="1"/>
          </p:cNvSpPr>
          <p:nvPr/>
        </p:nvSpPr>
        <p:spPr bwMode="auto">
          <a:xfrm>
            <a:off x="2959100" y="2482850"/>
            <a:ext cx="63500" cy="3644900"/>
          </a:xfrm>
          <a:prstGeom prst="rect">
            <a:avLst/>
          </a:prstGeom>
          <a:gradFill rotWithShape="1">
            <a:gsLst>
              <a:gs pos="0">
                <a:srgbClr val="3333FF"/>
              </a:gs>
              <a:gs pos="100000">
                <a:srgbClr val="FF99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13" name="Rectangle 78"/>
          <p:cNvSpPr>
            <a:spLocks noChangeArrowheads="1"/>
          </p:cNvSpPr>
          <p:nvPr/>
        </p:nvSpPr>
        <p:spPr bwMode="auto">
          <a:xfrm>
            <a:off x="2782888" y="2482850"/>
            <a:ext cx="169862" cy="682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14" name="Rectangle 79"/>
          <p:cNvSpPr>
            <a:spLocks noChangeArrowheads="1"/>
          </p:cNvSpPr>
          <p:nvPr/>
        </p:nvSpPr>
        <p:spPr bwMode="auto">
          <a:xfrm>
            <a:off x="2784475" y="3294063"/>
            <a:ext cx="169863" cy="68262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15" name="Rectangle 80"/>
          <p:cNvSpPr>
            <a:spLocks noChangeArrowheads="1"/>
          </p:cNvSpPr>
          <p:nvPr/>
        </p:nvSpPr>
        <p:spPr bwMode="auto">
          <a:xfrm>
            <a:off x="2798763" y="4071938"/>
            <a:ext cx="158750" cy="68262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16" name="Rectangle 81"/>
          <p:cNvSpPr>
            <a:spLocks noChangeArrowheads="1"/>
          </p:cNvSpPr>
          <p:nvPr/>
        </p:nvSpPr>
        <p:spPr bwMode="auto">
          <a:xfrm>
            <a:off x="2801938" y="4857750"/>
            <a:ext cx="158750" cy="6826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17" name="Rectangle 82"/>
          <p:cNvSpPr>
            <a:spLocks noChangeArrowheads="1"/>
          </p:cNvSpPr>
          <p:nvPr/>
        </p:nvSpPr>
        <p:spPr bwMode="auto">
          <a:xfrm rot="5400000" flipV="1">
            <a:off x="2204244" y="5374482"/>
            <a:ext cx="58737" cy="14478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18" name="Text Box 83"/>
          <p:cNvSpPr txBox="1">
            <a:spLocks noChangeArrowheads="1"/>
          </p:cNvSpPr>
          <p:nvPr/>
        </p:nvSpPr>
        <p:spPr bwMode="auto">
          <a:xfrm>
            <a:off x="1284288" y="4800600"/>
            <a:ext cx="579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70°</a:t>
            </a:r>
          </a:p>
        </p:txBody>
      </p:sp>
      <p:sp>
        <p:nvSpPr>
          <p:cNvPr id="211019" name="Text Box 84"/>
          <p:cNvSpPr txBox="1">
            <a:spLocks noChangeArrowheads="1"/>
          </p:cNvSpPr>
          <p:nvPr/>
        </p:nvSpPr>
        <p:spPr bwMode="auto">
          <a:xfrm>
            <a:off x="2978150" y="5226050"/>
            <a:ext cx="579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65°</a:t>
            </a:r>
          </a:p>
        </p:txBody>
      </p:sp>
      <p:sp>
        <p:nvSpPr>
          <p:cNvPr id="211020" name="Rectangle 85"/>
          <p:cNvSpPr>
            <a:spLocks noChangeArrowheads="1"/>
          </p:cNvSpPr>
          <p:nvPr/>
        </p:nvSpPr>
        <p:spPr bwMode="auto">
          <a:xfrm>
            <a:off x="4895850" y="5373688"/>
            <a:ext cx="530225" cy="76676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21" name="Rectangle 86"/>
          <p:cNvSpPr>
            <a:spLocks noChangeArrowheads="1"/>
          </p:cNvSpPr>
          <p:nvPr/>
        </p:nvSpPr>
        <p:spPr bwMode="auto">
          <a:xfrm rot="5400000">
            <a:off x="6057106" y="1924844"/>
            <a:ext cx="574675" cy="706438"/>
          </a:xfrm>
          <a:prstGeom prst="rect">
            <a:avLst/>
          </a:prstGeom>
          <a:gradFill rotWithShape="0">
            <a:gsLst>
              <a:gs pos="0">
                <a:srgbClr val="FF3300">
                  <a:alpha val="85001"/>
                </a:srgbClr>
              </a:gs>
              <a:gs pos="100000">
                <a:srgbClr val="3333FF">
                  <a:alpha val="64998"/>
                </a:srgb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22" name="Line 87"/>
          <p:cNvSpPr>
            <a:spLocks noChangeShapeType="1"/>
          </p:cNvSpPr>
          <p:nvPr/>
        </p:nvSpPr>
        <p:spPr bwMode="auto">
          <a:xfrm>
            <a:off x="6105525" y="2089150"/>
            <a:ext cx="0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23" name="Line 88"/>
          <p:cNvSpPr>
            <a:spLocks noChangeShapeType="1"/>
          </p:cNvSpPr>
          <p:nvPr/>
        </p:nvSpPr>
        <p:spPr bwMode="auto">
          <a:xfrm>
            <a:off x="6192838" y="2085975"/>
            <a:ext cx="3175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24" name="Line 89"/>
          <p:cNvSpPr>
            <a:spLocks noChangeShapeType="1"/>
          </p:cNvSpPr>
          <p:nvPr/>
        </p:nvSpPr>
        <p:spPr bwMode="auto">
          <a:xfrm>
            <a:off x="6276975" y="20843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25" name="Line 90"/>
          <p:cNvSpPr>
            <a:spLocks noChangeShapeType="1"/>
          </p:cNvSpPr>
          <p:nvPr/>
        </p:nvSpPr>
        <p:spPr bwMode="auto">
          <a:xfrm>
            <a:off x="6361113" y="2084388"/>
            <a:ext cx="1587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26" name="Line 91"/>
          <p:cNvSpPr>
            <a:spLocks noChangeShapeType="1"/>
          </p:cNvSpPr>
          <p:nvPr/>
        </p:nvSpPr>
        <p:spPr bwMode="auto">
          <a:xfrm>
            <a:off x="6446838" y="20843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27" name="Line 92"/>
          <p:cNvSpPr>
            <a:spLocks noChangeShapeType="1"/>
          </p:cNvSpPr>
          <p:nvPr/>
        </p:nvSpPr>
        <p:spPr bwMode="auto">
          <a:xfrm>
            <a:off x="6518275" y="2085975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28" name="Line 93"/>
          <p:cNvSpPr>
            <a:spLocks noChangeShapeType="1"/>
          </p:cNvSpPr>
          <p:nvPr/>
        </p:nvSpPr>
        <p:spPr bwMode="auto">
          <a:xfrm>
            <a:off x="6588125" y="20843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29" name="Rectangle 94"/>
          <p:cNvSpPr>
            <a:spLocks noChangeArrowheads="1"/>
          </p:cNvSpPr>
          <p:nvPr/>
        </p:nvSpPr>
        <p:spPr bwMode="auto">
          <a:xfrm rot="5400000">
            <a:off x="6062663" y="2724150"/>
            <a:ext cx="574675" cy="708025"/>
          </a:xfrm>
          <a:prstGeom prst="rect">
            <a:avLst/>
          </a:prstGeom>
          <a:gradFill rotWithShape="0">
            <a:gsLst>
              <a:gs pos="0">
                <a:srgbClr val="FF3300">
                  <a:alpha val="85001"/>
                </a:srgbClr>
              </a:gs>
              <a:gs pos="100000">
                <a:srgbClr val="3333FF">
                  <a:alpha val="64998"/>
                </a:srgb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30" name="Line 95"/>
          <p:cNvSpPr>
            <a:spLocks noChangeShapeType="1"/>
          </p:cNvSpPr>
          <p:nvPr/>
        </p:nvSpPr>
        <p:spPr bwMode="auto">
          <a:xfrm>
            <a:off x="6110288" y="2889250"/>
            <a:ext cx="0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31" name="Line 96"/>
          <p:cNvSpPr>
            <a:spLocks noChangeShapeType="1"/>
          </p:cNvSpPr>
          <p:nvPr/>
        </p:nvSpPr>
        <p:spPr bwMode="auto">
          <a:xfrm>
            <a:off x="6199188" y="2886075"/>
            <a:ext cx="1587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32" name="Line 97"/>
          <p:cNvSpPr>
            <a:spLocks noChangeShapeType="1"/>
          </p:cNvSpPr>
          <p:nvPr/>
        </p:nvSpPr>
        <p:spPr bwMode="auto">
          <a:xfrm>
            <a:off x="6281738" y="28844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33" name="Line 98"/>
          <p:cNvSpPr>
            <a:spLocks noChangeShapeType="1"/>
          </p:cNvSpPr>
          <p:nvPr/>
        </p:nvSpPr>
        <p:spPr bwMode="auto">
          <a:xfrm>
            <a:off x="6367463" y="2884488"/>
            <a:ext cx="1587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34" name="Line 99"/>
          <p:cNvSpPr>
            <a:spLocks noChangeShapeType="1"/>
          </p:cNvSpPr>
          <p:nvPr/>
        </p:nvSpPr>
        <p:spPr bwMode="auto">
          <a:xfrm>
            <a:off x="6451600" y="28844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35" name="Line 100"/>
          <p:cNvSpPr>
            <a:spLocks noChangeShapeType="1"/>
          </p:cNvSpPr>
          <p:nvPr/>
        </p:nvSpPr>
        <p:spPr bwMode="auto">
          <a:xfrm>
            <a:off x="6524625" y="2886075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36" name="Line 101"/>
          <p:cNvSpPr>
            <a:spLocks noChangeShapeType="1"/>
          </p:cNvSpPr>
          <p:nvPr/>
        </p:nvSpPr>
        <p:spPr bwMode="auto">
          <a:xfrm>
            <a:off x="6594475" y="28844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37" name="Rectangle 102"/>
          <p:cNvSpPr>
            <a:spLocks noChangeArrowheads="1"/>
          </p:cNvSpPr>
          <p:nvPr/>
        </p:nvSpPr>
        <p:spPr bwMode="auto">
          <a:xfrm rot="5400000">
            <a:off x="6074569" y="3499644"/>
            <a:ext cx="574675" cy="706437"/>
          </a:xfrm>
          <a:prstGeom prst="rect">
            <a:avLst/>
          </a:prstGeom>
          <a:gradFill rotWithShape="0">
            <a:gsLst>
              <a:gs pos="0">
                <a:srgbClr val="FF3300">
                  <a:alpha val="85001"/>
                </a:srgbClr>
              </a:gs>
              <a:gs pos="100000">
                <a:srgbClr val="3333FF">
                  <a:alpha val="64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38" name="Line 103"/>
          <p:cNvSpPr>
            <a:spLocks noChangeShapeType="1"/>
          </p:cNvSpPr>
          <p:nvPr/>
        </p:nvSpPr>
        <p:spPr bwMode="auto">
          <a:xfrm>
            <a:off x="6122988" y="3663950"/>
            <a:ext cx="0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39" name="Line 104"/>
          <p:cNvSpPr>
            <a:spLocks noChangeShapeType="1"/>
          </p:cNvSpPr>
          <p:nvPr/>
        </p:nvSpPr>
        <p:spPr bwMode="auto">
          <a:xfrm>
            <a:off x="6210300" y="3660775"/>
            <a:ext cx="3175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40" name="Line 105"/>
          <p:cNvSpPr>
            <a:spLocks noChangeShapeType="1"/>
          </p:cNvSpPr>
          <p:nvPr/>
        </p:nvSpPr>
        <p:spPr bwMode="auto">
          <a:xfrm>
            <a:off x="6294438" y="36591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41" name="Line 106"/>
          <p:cNvSpPr>
            <a:spLocks noChangeShapeType="1"/>
          </p:cNvSpPr>
          <p:nvPr/>
        </p:nvSpPr>
        <p:spPr bwMode="auto">
          <a:xfrm>
            <a:off x="6378575" y="3659188"/>
            <a:ext cx="1588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42" name="Line 107"/>
          <p:cNvSpPr>
            <a:spLocks noChangeShapeType="1"/>
          </p:cNvSpPr>
          <p:nvPr/>
        </p:nvSpPr>
        <p:spPr bwMode="auto">
          <a:xfrm>
            <a:off x="6464300" y="36591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43" name="Line 108"/>
          <p:cNvSpPr>
            <a:spLocks noChangeShapeType="1"/>
          </p:cNvSpPr>
          <p:nvPr/>
        </p:nvSpPr>
        <p:spPr bwMode="auto">
          <a:xfrm>
            <a:off x="6535738" y="3660775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44" name="Line 109"/>
          <p:cNvSpPr>
            <a:spLocks noChangeShapeType="1"/>
          </p:cNvSpPr>
          <p:nvPr/>
        </p:nvSpPr>
        <p:spPr bwMode="auto">
          <a:xfrm>
            <a:off x="6605588" y="36591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45" name="Rectangle 110"/>
          <p:cNvSpPr>
            <a:spLocks noChangeArrowheads="1"/>
          </p:cNvSpPr>
          <p:nvPr/>
        </p:nvSpPr>
        <p:spPr bwMode="auto">
          <a:xfrm rot="5400000">
            <a:off x="6074569" y="4274344"/>
            <a:ext cx="574675" cy="706437"/>
          </a:xfrm>
          <a:prstGeom prst="rect">
            <a:avLst/>
          </a:prstGeom>
          <a:gradFill rotWithShape="0">
            <a:gsLst>
              <a:gs pos="0">
                <a:srgbClr val="FF3300">
                  <a:alpha val="85001"/>
                </a:srgbClr>
              </a:gs>
              <a:gs pos="100000">
                <a:srgbClr val="3333FF">
                  <a:alpha val="64998"/>
                </a:srgbClr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46" name="Line 111"/>
          <p:cNvSpPr>
            <a:spLocks noChangeShapeType="1"/>
          </p:cNvSpPr>
          <p:nvPr/>
        </p:nvSpPr>
        <p:spPr bwMode="auto">
          <a:xfrm>
            <a:off x="6122988" y="4438650"/>
            <a:ext cx="0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47" name="Line 112"/>
          <p:cNvSpPr>
            <a:spLocks noChangeShapeType="1"/>
          </p:cNvSpPr>
          <p:nvPr/>
        </p:nvSpPr>
        <p:spPr bwMode="auto">
          <a:xfrm>
            <a:off x="6210300" y="4435475"/>
            <a:ext cx="3175" cy="407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48" name="Line 113"/>
          <p:cNvSpPr>
            <a:spLocks noChangeShapeType="1"/>
          </p:cNvSpPr>
          <p:nvPr/>
        </p:nvSpPr>
        <p:spPr bwMode="auto">
          <a:xfrm>
            <a:off x="6294438" y="44338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49" name="Line 114"/>
          <p:cNvSpPr>
            <a:spLocks noChangeShapeType="1"/>
          </p:cNvSpPr>
          <p:nvPr/>
        </p:nvSpPr>
        <p:spPr bwMode="auto">
          <a:xfrm>
            <a:off x="6378575" y="4433888"/>
            <a:ext cx="1588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50" name="Line 115"/>
          <p:cNvSpPr>
            <a:spLocks noChangeShapeType="1"/>
          </p:cNvSpPr>
          <p:nvPr/>
        </p:nvSpPr>
        <p:spPr bwMode="auto">
          <a:xfrm>
            <a:off x="6464300" y="44338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51" name="Line 116"/>
          <p:cNvSpPr>
            <a:spLocks noChangeShapeType="1"/>
          </p:cNvSpPr>
          <p:nvPr/>
        </p:nvSpPr>
        <p:spPr bwMode="auto">
          <a:xfrm>
            <a:off x="6535738" y="4435475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52" name="Line 117"/>
          <p:cNvSpPr>
            <a:spLocks noChangeShapeType="1"/>
          </p:cNvSpPr>
          <p:nvPr/>
        </p:nvSpPr>
        <p:spPr bwMode="auto">
          <a:xfrm>
            <a:off x="6605588" y="4433888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53" name="Rectangle 118"/>
          <p:cNvSpPr>
            <a:spLocks noChangeArrowheads="1"/>
          </p:cNvSpPr>
          <p:nvPr/>
        </p:nvSpPr>
        <p:spPr bwMode="auto">
          <a:xfrm>
            <a:off x="5684838" y="2046288"/>
            <a:ext cx="63500" cy="36718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54" name="Rectangle 119"/>
          <p:cNvSpPr>
            <a:spLocks noChangeArrowheads="1"/>
          </p:cNvSpPr>
          <p:nvPr/>
        </p:nvSpPr>
        <p:spPr bwMode="auto">
          <a:xfrm>
            <a:off x="5430838" y="5649913"/>
            <a:ext cx="254000" cy="68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55" name="Rectangle 120"/>
          <p:cNvSpPr>
            <a:spLocks noChangeArrowheads="1"/>
          </p:cNvSpPr>
          <p:nvPr/>
        </p:nvSpPr>
        <p:spPr bwMode="auto">
          <a:xfrm>
            <a:off x="5556250" y="2046288"/>
            <a:ext cx="433388" cy="68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56" name="Rectangle 121"/>
          <p:cNvSpPr>
            <a:spLocks noChangeArrowheads="1"/>
          </p:cNvSpPr>
          <p:nvPr/>
        </p:nvSpPr>
        <p:spPr bwMode="auto">
          <a:xfrm rot="5400000">
            <a:off x="5402263" y="1993900"/>
            <a:ext cx="131762" cy="173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>
                    <a:alpha val="349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57" name="Line 122"/>
          <p:cNvSpPr>
            <a:spLocks noChangeShapeType="1"/>
          </p:cNvSpPr>
          <p:nvPr/>
        </p:nvSpPr>
        <p:spPr bwMode="auto">
          <a:xfrm rot="5400000">
            <a:off x="5466557" y="1974056"/>
            <a:ext cx="0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58" name="Line 123"/>
          <p:cNvSpPr>
            <a:spLocks noChangeShapeType="1"/>
          </p:cNvSpPr>
          <p:nvPr/>
        </p:nvSpPr>
        <p:spPr bwMode="auto">
          <a:xfrm rot="5400000">
            <a:off x="5465763" y="1997075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59" name="Line 124"/>
          <p:cNvSpPr>
            <a:spLocks noChangeShapeType="1"/>
          </p:cNvSpPr>
          <p:nvPr/>
        </p:nvSpPr>
        <p:spPr bwMode="auto">
          <a:xfrm rot="5400000">
            <a:off x="5465763" y="2017712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60" name="Line 125"/>
          <p:cNvSpPr>
            <a:spLocks noChangeShapeType="1"/>
          </p:cNvSpPr>
          <p:nvPr/>
        </p:nvSpPr>
        <p:spPr bwMode="auto">
          <a:xfrm rot="5400000">
            <a:off x="5465763" y="2038350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61" name="Line 126"/>
          <p:cNvSpPr>
            <a:spLocks noChangeShapeType="1"/>
          </p:cNvSpPr>
          <p:nvPr/>
        </p:nvSpPr>
        <p:spPr bwMode="auto">
          <a:xfrm rot="5400000">
            <a:off x="5465763" y="2058987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62" name="Line 127"/>
          <p:cNvSpPr>
            <a:spLocks noChangeShapeType="1"/>
          </p:cNvSpPr>
          <p:nvPr/>
        </p:nvSpPr>
        <p:spPr bwMode="auto">
          <a:xfrm rot="5400000">
            <a:off x="5465763" y="2078037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63" name="Line 128"/>
          <p:cNvSpPr>
            <a:spLocks noChangeShapeType="1"/>
          </p:cNvSpPr>
          <p:nvPr/>
        </p:nvSpPr>
        <p:spPr bwMode="auto">
          <a:xfrm rot="5400000">
            <a:off x="5465763" y="2095500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64" name="Rectangle 129"/>
          <p:cNvSpPr>
            <a:spLocks noChangeArrowheads="1"/>
          </p:cNvSpPr>
          <p:nvPr/>
        </p:nvSpPr>
        <p:spPr bwMode="auto">
          <a:xfrm>
            <a:off x="5561013" y="2835275"/>
            <a:ext cx="431800" cy="68263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65" name="Rectangle 130"/>
          <p:cNvSpPr>
            <a:spLocks noChangeArrowheads="1"/>
          </p:cNvSpPr>
          <p:nvPr/>
        </p:nvSpPr>
        <p:spPr bwMode="auto">
          <a:xfrm rot="5400000">
            <a:off x="5406231" y="2782094"/>
            <a:ext cx="131763" cy="17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>
                    <a:alpha val="349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66" name="Line 131"/>
          <p:cNvSpPr>
            <a:spLocks noChangeShapeType="1"/>
          </p:cNvSpPr>
          <p:nvPr/>
        </p:nvSpPr>
        <p:spPr bwMode="auto">
          <a:xfrm rot="5400000">
            <a:off x="5469732" y="2763043"/>
            <a:ext cx="0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67" name="Line 132"/>
          <p:cNvSpPr>
            <a:spLocks noChangeShapeType="1"/>
          </p:cNvSpPr>
          <p:nvPr/>
        </p:nvSpPr>
        <p:spPr bwMode="auto">
          <a:xfrm rot="5400000">
            <a:off x="5468938" y="2786062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68" name="Line 133"/>
          <p:cNvSpPr>
            <a:spLocks noChangeShapeType="1"/>
          </p:cNvSpPr>
          <p:nvPr/>
        </p:nvSpPr>
        <p:spPr bwMode="auto">
          <a:xfrm rot="5400000">
            <a:off x="5468938" y="2806700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69" name="Line 134"/>
          <p:cNvSpPr>
            <a:spLocks noChangeShapeType="1"/>
          </p:cNvSpPr>
          <p:nvPr/>
        </p:nvSpPr>
        <p:spPr bwMode="auto">
          <a:xfrm rot="5400000">
            <a:off x="5468938" y="2827337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70" name="Line 135"/>
          <p:cNvSpPr>
            <a:spLocks noChangeShapeType="1"/>
          </p:cNvSpPr>
          <p:nvPr/>
        </p:nvSpPr>
        <p:spPr bwMode="auto">
          <a:xfrm rot="5400000">
            <a:off x="5468938" y="2847975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71" name="Line 136"/>
          <p:cNvSpPr>
            <a:spLocks noChangeShapeType="1"/>
          </p:cNvSpPr>
          <p:nvPr/>
        </p:nvSpPr>
        <p:spPr bwMode="auto">
          <a:xfrm rot="5400000">
            <a:off x="5468938" y="2867025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72" name="Line 137"/>
          <p:cNvSpPr>
            <a:spLocks noChangeShapeType="1"/>
          </p:cNvSpPr>
          <p:nvPr/>
        </p:nvSpPr>
        <p:spPr bwMode="auto">
          <a:xfrm rot="5400000">
            <a:off x="5468938" y="2884487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73" name="Rectangle 138"/>
          <p:cNvSpPr>
            <a:spLocks noChangeArrowheads="1"/>
          </p:cNvSpPr>
          <p:nvPr/>
        </p:nvSpPr>
        <p:spPr bwMode="auto">
          <a:xfrm>
            <a:off x="5572125" y="3600450"/>
            <a:ext cx="433388" cy="68263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74" name="Rectangle 139"/>
          <p:cNvSpPr>
            <a:spLocks noChangeArrowheads="1"/>
          </p:cNvSpPr>
          <p:nvPr/>
        </p:nvSpPr>
        <p:spPr bwMode="auto">
          <a:xfrm rot="5400000">
            <a:off x="5418931" y="3547269"/>
            <a:ext cx="131763" cy="174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>
                    <a:alpha val="349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75" name="Line 140"/>
          <p:cNvSpPr>
            <a:spLocks noChangeShapeType="1"/>
          </p:cNvSpPr>
          <p:nvPr/>
        </p:nvSpPr>
        <p:spPr bwMode="auto">
          <a:xfrm rot="5400000">
            <a:off x="5482432" y="3528218"/>
            <a:ext cx="0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76" name="Line 141"/>
          <p:cNvSpPr>
            <a:spLocks noChangeShapeType="1"/>
          </p:cNvSpPr>
          <p:nvPr/>
        </p:nvSpPr>
        <p:spPr bwMode="auto">
          <a:xfrm rot="5400000">
            <a:off x="5481638" y="3551237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77" name="Line 142"/>
          <p:cNvSpPr>
            <a:spLocks noChangeShapeType="1"/>
          </p:cNvSpPr>
          <p:nvPr/>
        </p:nvSpPr>
        <p:spPr bwMode="auto">
          <a:xfrm rot="5400000">
            <a:off x="5481638" y="3571875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78" name="Line 143"/>
          <p:cNvSpPr>
            <a:spLocks noChangeShapeType="1"/>
          </p:cNvSpPr>
          <p:nvPr/>
        </p:nvSpPr>
        <p:spPr bwMode="auto">
          <a:xfrm rot="5400000">
            <a:off x="5481638" y="3592512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79" name="Line 144"/>
          <p:cNvSpPr>
            <a:spLocks noChangeShapeType="1"/>
          </p:cNvSpPr>
          <p:nvPr/>
        </p:nvSpPr>
        <p:spPr bwMode="auto">
          <a:xfrm rot="5400000">
            <a:off x="5481638" y="3613150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80" name="Line 145"/>
          <p:cNvSpPr>
            <a:spLocks noChangeShapeType="1"/>
          </p:cNvSpPr>
          <p:nvPr/>
        </p:nvSpPr>
        <p:spPr bwMode="auto">
          <a:xfrm rot="5400000">
            <a:off x="5481638" y="3632200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81" name="Line 146"/>
          <p:cNvSpPr>
            <a:spLocks noChangeShapeType="1"/>
          </p:cNvSpPr>
          <p:nvPr/>
        </p:nvSpPr>
        <p:spPr bwMode="auto">
          <a:xfrm rot="5400000">
            <a:off x="5481638" y="3649662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82" name="Rectangle 147"/>
          <p:cNvSpPr>
            <a:spLocks noChangeArrowheads="1"/>
          </p:cNvSpPr>
          <p:nvPr/>
        </p:nvSpPr>
        <p:spPr bwMode="auto">
          <a:xfrm>
            <a:off x="5575300" y="4362450"/>
            <a:ext cx="433388" cy="68263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83" name="Rectangle 148"/>
          <p:cNvSpPr>
            <a:spLocks noChangeArrowheads="1"/>
          </p:cNvSpPr>
          <p:nvPr/>
        </p:nvSpPr>
        <p:spPr bwMode="auto">
          <a:xfrm rot="5400000">
            <a:off x="5421312" y="4310063"/>
            <a:ext cx="131763" cy="173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>
                    <a:alpha val="349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84" name="Line 149"/>
          <p:cNvSpPr>
            <a:spLocks noChangeShapeType="1"/>
          </p:cNvSpPr>
          <p:nvPr/>
        </p:nvSpPr>
        <p:spPr bwMode="auto">
          <a:xfrm rot="5400000">
            <a:off x="5485607" y="4290218"/>
            <a:ext cx="0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85" name="Line 150"/>
          <p:cNvSpPr>
            <a:spLocks noChangeShapeType="1"/>
          </p:cNvSpPr>
          <p:nvPr/>
        </p:nvSpPr>
        <p:spPr bwMode="auto">
          <a:xfrm rot="5400000">
            <a:off x="5484813" y="4313237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86" name="Line 151"/>
          <p:cNvSpPr>
            <a:spLocks noChangeShapeType="1"/>
          </p:cNvSpPr>
          <p:nvPr/>
        </p:nvSpPr>
        <p:spPr bwMode="auto">
          <a:xfrm rot="5400000">
            <a:off x="5484813" y="4333875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87" name="Line 152"/>
          <p:cNvSpPr>
            <a:spLocks noChangeShapeType="1"/>
          </p:cNvSpPr>
          <p:nvPr/>
        </p:nvSpPr>
        <p:spPr bwMode="auto">
          <a:xfrm rot="5400000">
            <a:off x="5484813" y="4354512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88" name="Line 153"/>
          <p:cNvSpPr>
            <a:spLocks noChangeShapeType="1"/>
          </p:cNvSpPr>
          <p:nvPr/>
        </p:nvSpPr>
        <p:spPr bwMode="auto">
          <a:xfrm rot="5400000">
            <a:off x="5484813" y="4375150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89" name="Line 154"/>
          <p:cNvSpPr>
            <a:spLocks noChangeShapeType="1"/>
          </p:cNvSpPr>
          <p:nvPr/>
        </p:nvSpPr>
        <p:spPr bwMode="auto">
          <a:xfrm rot="5400000">
            <a:off x="5484813" y="4394200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90" name="Line 155"/>
          <p:cNvSpPr>
            <a:spLocks noChangeShapeType="1"/>
          </p:cNvSpPr>
          <p:nvPr/>
        </p:nvSpPr>
        <p:spPr bwMode="auto">
          <a:xfrm rot="5400000">
            <a:off x="5484813" y="4411662"/>
            <a:ext cx="0" cy="92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1091" name="Oval 156"/>
          <p:cNvSpPr>
            <a:spLocks noChangeArrowheads="1"/>
          </p:cNvSpPr>
          <p:nvPr/>
        </p:nvSpPr>
        <p:spPr bwMode="auto">
          <a:xfrm>
            <a:off x="5562600" y="5092700"/>
            <a:ext cx="298450" cy="2952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92" name="Oval 157"/>
          <p:cNvSpPr>
            <a:spLocks noChangeArrowheads="1"/>
          </p:cNvSpPr>
          <p:nvPr/>
        </p:nvSpPr>
        <p:spPr bwMode="auto">
          <a:xfrm>
            <a:off x="5611813" y="5146675"/>
            <a:ext cx="192087" cy="190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93" name="Rectangle 158"/>
          <p:cNvSpPr>
            <a:spLocks noChangeArrowheads="1"/>
          </p:cNvSpPr>
          <p:nvPr/>
        </p:nvSpPr>
        <p:spPr bwMode="auto">
          <a:xfrm>
            <a:off x="6877050" y="2439988"/>
            <a:ext cx="65088" cy="3646487"/>
          </a:xfrm>
          <a:prstGeom prst="rect">
            <a:avLst/>
          </a:prstGeom>
          <a:solidFill>
            <a:srgbClr val="99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94" name="Rectangle 159"/>
          <p:cNvSpPr>
            <a:spLocks noChangeArrowheads="1"/>
          </p:cNvSpPr>
          <p:nvPr/>
        </p:nvSpPr>
        <p:spPr bwMode="auto">
          <a:xfrm>
            <a:off x="6700838" y="2441575"/>
            <a:ext cx="169862" cy="68263"/>
          </a:xfrm>
          <a:prstGeom prst="rect">
            <a:avLst/>
          </a:prstGeom>
          <a:solidFill>
            <a:srgbClr val="99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95" name="Rectangle 160"/>
          <p:cNvSpPr>
            <a:spLocks noChangeArrowheads="1"/>
          </p:cNvSpPr>
          <p:nvPr/>
        </p:nvSpPr>
        <p:spPr bwMode="auto">
          <a:xfrm>
            <a:off x="6702425" y="3252788"/>
            <a:ext cx="169863" cy="68262"/>
          </a:xfrm>
          <a:prstGeom prst="rect">
            <a:avLst/>
          </a:prstGeom>
          <a:solidFill>
            <a:srgbClr val="99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96" name="Rectangle 161"/>
          <p:cNvSpPr>
            <a:spLocks noChangeArrowheads="1"/>
          </p:cNvSpPr>
          <p:nvPr/>
        </p:nvSpPr>
        <p:spPr bwMode="auto">
          <a:xfrm>
            <a:off x="6716713" y="4030663"/>
            <a:ext cx="158750" cy="68262"/>
          </a:xfrm>
          <a:prstGeom prst="rect">
            <a:avLst/>
          </a:prstGeom>
          <a:solidFill>
            <a:srgbClr val="99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97" name="Rectangle 162"/>
          <p:cNvSpPr>
            <a:spLocks noChangeArrowheads="1"/>
          </p:cNvSpPr>
          <p:nvPr/>
        </p:nvSpPr>
        <p:spPr bwMode="auto">
          <a:xfrm>
            <a:off x="6719888" y="4816475"/>
            <a:ext cx="158750" cy="68263"/>
          </a:xfrm>
          <a:prstGeom prst="rect">
            <a:avLst/>
          </a:prstGeom>
          <a:solidFill>
            <a:srgbClr val="99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98" name="Rectangle 163"/>
          <p:cNvSpPr>
            <a:spLocks noChangeArrowheads="1"/>
          </p:cNvSpPr>
          <p:nvPr/>
        </p:nvSpPr>
        <p:spPr bwMode="auto">
          <a:xfrm rot="5400000" flipV="1">
            <a:off x="6122194" y="5333207"/>
            <a:ext cx="58737" cy="1447800"/>
          </a:xfrm>
          <a:prstGeom prst="rect">
            <a:avLst/>
          </a:prstGeom>
          <a:solidFill>
            <a:srgbClr val="9999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1099" name="Text Box 164"/>
          <p:cNvSpPr txBox="1">
            <a:spLocks noChangeArrowheads="1"/>
          </p:cNvSpPr>
          <p:nvPr/>
        </p:nvSpPr>
        <p:spPr bwMode="auto">
          <a:xfrm>
            <a:off x="5202238" y="4759325"/>
            <a:ext cx="579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60°</a:t>
            </a:r>
          </a:p>
        </p:txBody>
      </p:sp>
      <p:sp>
        <p:nvSpPr>
          <p:cNvPr id="211100" name="Text Box 165"/>
          <p:cNvSpPr txBox="1">
            <a:spLocks noChangeArrowheads="1"/>
          </p:cNvSpPr>
          <p:nvPr/>
        </p:nvSpPr>
        <p:spPr bwMode="auto">
          <a:xfrm>
            <a:off x="6896100" y="5184775"/>
            <a:ext cx="581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40°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Text Box 2"/>
          <p:cNvSpPr txBox="1">
            <a:spLocks noChangeArrowheads="1"/>
          </p:cNvSpPr>
          <p:nvPr/>
        </p:nvSpPr>
        <p:spPr bwMode="auto">
          <a:xfrm>
            <a:off x="131763" y="2032000"/>
            <a:ext cx="8423275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Der hydraulische Abgleich gehört zu den anerkannten Regeln der Technik - festgehalten in der DIN 18380, die insbesondere bei Verträgen auf Basis der VOB zu beachten ist!</a:t>
            </a:r>
          </a:p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endParaRPr lang="de-DE" sz="2400" b="1"/>
          </a:p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Der hydraulische Abgleich ist nach der VOB ein immer zu leistender Teil der Bauleistungen!</a:t>
            </a:r>
          </a:p>
        </p:txBody>
      </p:sp>
      <p:sp>
        <p:nvSpPr>
          <p:cNvPr id="211972" name="Rectangle 3"/>
          <p:cNvSpPr>
            <a:spLocks noChangeArrowheads="1"/>
          </p:cNvSpPr>
          <p:nvPr/>
        </p:nvSpPr>
        <p:spPr bwMode="auto">
          <a:xfrm>
            <a:off x="328613" y="609600"/>
            <a:ext cx="80295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ÜBRIGENS</a:t>
            </a:r>
          </a:p>
        </p:txBody>
      </p:sp>
      <p:sp>
        <p:nvSpPr>
          <p:cNvPr id="211973" name="Text Box 4"/>
          <p:cNvSpPr txBox="1">
            <a:spLocks noChangeArrowheads="1"/>
          </p:cNvSpPr>
          <p:nvPr/>
        </p:nvSpPr>
        <p:spPr bwMode="auto">
          <a:xfrm>
            <a:off x="201613" y="6486525"/>
            <a:ext cx="4994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000"/>
              <a:t>Quelle: Jagnow, Wolff: Optimus – Optimierung von Heizungsanlagen, www.delta-q.de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9863" y="352425"/>
            <a:ext cx="7737475" cy="698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BEWERTUNGSKRITERIUM FÜR GEBÄUDE: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Der Energiekennwert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1485900"/>
            <a:ext cx="3798887" cy="4610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  <a:defRPr/>
            </a:pPr>
            <a:r>
              <a:rPr lang="de-DE" sz="1800" b="1" dirty="0" smtClean="0"/>
              <a:t>	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Bestehendes Gebäude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1800" dirty="0" smtClean="0">
                <a:latin typeface="Arial" pitchFamily="34" charset="0"/>
                <a:cs typeface="Arial" pitchFamily="34" charset="0"/>
              </a:rPr>
              <a:t>150 m</a:t>
            </a:r>
            <a:r>
              <a:rPr lang="de-DE" sz="18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1800" dirty="0" smtClean="0">
                <a:latin typeface="Arial" pitchFamily="34" charset="0"/>
                <a:cs typeface="Arial" pitchFamily="34" charset="0"/>
              </a:rPr>
              <a:t> Wohn- und Nutzfläche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1800" dirty="0" smtClean="0">
                <a:latin typeface="Arial" pitchFamily="34" charset="0"/>
                <a:cs typeface="Arial" pitchFamily="34" charset="0"/>
              </a:rPr>
              <a:t>Ölheizung mit zentraler Warmwasserbereitung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1800" dirty="0" smtClean="0">
                <a:latin typeface="Arial" pitchFamily="34" charset="0"/>
                <a:cs typeface="Arial" pitchFamily="34" charset="0"/>
              </a:rPr>
              <a:t>Jahresheizölverbrauch: 2850 Liter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1800" dirty="0" smtClean="0">
                <a:latin typeface="Arial" pitchFamily="34" charset="0"/>
                <a:cs typeface="Arial" pitchFamily="34" charset="0"/>
              </a:rPr>
              <a:t>1 Liter Heizöl = 10 kWh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  <a:defRPr/>
            </a:pPr>
            <a:endParaRPr lang="de-DE" sz="1800" dirty="0" smtClean="0"/>
          </a:p>
          <a:p>
            <a:pPr eaLnBrk="1" hangingPunct="1">
              <a:buClr>
                <a:srgbClr val="C00000"/>
              </a:buClr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Energiekennwert</a:t>
            </a: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28.500 kWh / 150 m</a:t>
            </a:r>
            <a:r>
              <a:rPr lang="de-DE" sz="18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=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190 kWh/m</a:t>
            </a:r>
            <a:r>
              <a:rPr lang="de-DE" sz="24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 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im Jahr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de-DE" sz="2400" b="1" dirty="0" smtClean="0">
              <a:solidFill>
                <a:srgbClr val="FF3300"/>
              </a:solidFill>
            </a:endParaRPr>
          </a:p>
        </p:txBody>
      </p:sp>
      <p:sp>
        <p:nvSpPr>
          <p:cNvPr id="32772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0C25C63-199A-45C3-923A-6E2D954F7F5A}" type="slidenum">
              <a:rPr lang="de-DE" sz="1400" smtClean="0"/>
              <a:pPr eaLnBrk="1" hangingPunct="1"/>
              <a:t>19</a:t>
            </a:fld>
            <a:endParaRPr lang="de-DE" sz="1400" smtClean="0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755775" y="5530850"/>
            <a:ext cx="2952750" cy="1249363"/>
          </a:xfrm>
          <a:prstGeom prst="cloudCallout">
            <a:avLst>
              <a:gd name="adj1" fmla="val -60273"/>
              <a:gd name="adj2" fmla="val -83801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8000" tIns="7200" rIns="18000" bIns="10800"/>
          <a:lstStyle/>
          <a:p>
            <a:r>
              <a:rPr lang="de-DE" sz="2200" b="1">
                <a:solidFill>
                  <a:schemeClr val="bg1"/>
                </a:solidFill>
              </a:rPr>
              <a:t>Ist das jetzt viel oder wenig?</a:t>
            </a: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171575"/>
            <a:ext cx="357981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4818063" y="1600200"/>
            <a:ext cx="2355850" cy="495300"/>
          </a:xfrm>
          <a:prstGeom prst="ellipse">
            <a:avLst/>
          </a:prstGeom>
          <a:noFill/>
          <a:ln w="317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95300"/>
            <a:ext cx="5110163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BRENNWERTKESSEL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4641850" y="1600200"/>
            <a:ext cx="3798888" cy="436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00000"/>
              </a:buClr>
            </a:pPr>
            <a:r>
              <a:rPr lang="de-DE" sz="1600" smtClean="0">
                <a:latin typeface="Arial" pitchFamily="34" charset="0"/>
                <a:cs typeface="Arial" pitchFamily="34" charset="0"/>
              </a:rPr>
              <a:t>Optimale Ausnutzung des Energiegehalts des Brennstoffs</a:t>
            </a:r>
          </a:p>
          <a:p>
            <a:pPr eaLnBrk="1" hangingPunct="1">
              <a:buClr>
                <a:srgbClr val="C00000"/>
              </a:buClr>
            </a:pPr>
            <a:endParaRPr lang="de-DE" sz="16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</a:pPr>
            <a:r>
              <a:rPr lang="de-DE" sz="1600" smtClean="0">
                <a:latin typeface="Arial" pitchFamily="34" charset="0"/>
                <a:cs typeface="Arial" pitchFamily="34" charset="0"/>
              </a:rPr>
              <a:t>Bei Erdgas steigt der Jahresnutzungsgrad um bis zu 11%,  bei Heizöl um bis zu 6%</a:t>
            </a:r>
          </a:p>
          <a:p>
            <a:pPr eaLnBrk="1" hangingPunct="1">
              <a:buClr>
                <a:srgbClr val="C00000"/>
              </a:buClr>
            </a:pPr>
            <a:endParaRPr lang="de-DE" sz="16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</a:pPr>
            <a:r>
              <a:rPr lang="de-DE" sz="1600" smtClean="0">
                <a:latin typeface="Arial" pitchFamily="34" charset="0"/>
                <a:cs typeface="Arial" pitchFamily="34" charset="0"/>
              </a:rPr>
              <a:t>Gut kombinierbar mit niedrigen Heizwassertemperaturen</a:t>
            </a:r>
          </a:p>
          <a:p>
            <a:pPr eaLnBrk="1" hangingPunct="1">
              <a:buClr>
                <a:srgbClr val="C00000"/>
              </a:buClr>
            </a:pPr>
            <a:endParaRPr lang="de-DE" sz="16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</a:pPr>
            <a:r>
              <a:rPr lang="de-DE" sz="1600" smtClean="0">
                <a:latin typeface="Arial" pitchFamily="34" charset="0"/>
                <a:cs typeface="Arial" pitchFamily="34" charset="0"/>
              </a:rPr>
              <a:t>Einbau eines Luft-Abgas-Systems sehr sinnvoll</a:t>
            </a:r>
          </a:p>
          <a:p>
            <a:pPr eaLnBrk="1" hangingPunct="1">
              <a:buClr>
                <a:srgbClr val="C00000"/>
              </a:buClr>
            </a:pPr>
            <a:endParaRPr lang="de-DE" sz="16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</a:pPr>
            <a:r>
              <a:rPr lang="de-DE" sz="1600" smtClean="0">
                <a:latin typeface="Arial" pitchFamily="34" charset="0"/>
                <a:cs typeface="Arial" pitchFamily="34" charset="0"/>
              </a:rPr>
              <a:t>Bei Gas als Brennstoff ist keine Neutralisation des Kondensats erforderlich</a:t>
            </a:r>
          </a:p>
          <a:p>
            <a:pPr eaLnBrk="1" hangingPunct="1"/>
            <a:endParaRPr lang="de-DE" sz="2000" smtClean="0"/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2914650" y="150495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666875"/>
            <a:ext cx="3314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663" y="290513"/>
            <a:ext cx="7737475" cy="838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WÄRMEPUMPEN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mit Erdwärmekollektor mit Erdwärmesonde</a:t>
            </a:r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2435225" y="8096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622425"/>
            <a:ext cx="37465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2439988" y="604838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2140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557338"/>
            <a:ext cx="36322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838200"/>
            <a:ext cx="7737475" cy="711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WÄRMEPUMPEN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1524000"/>
            <a:ext cx="3798887" cy="457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Grundsätzlich sollte nur </a:t>
            </a:r>
            <a:r>
              <a:rPr lang="de-DE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monovalente</a:t>
            </a: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und nicht </a:t>
            </a:r>
            <a:r>
              <a:rPr lang="de-DE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monoenergetische</a:t>
            </a: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Betriebsweise realisiert werden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Warmwasserbereitung sollte unbedingt mit einbezogen werden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Niedrige Vorlauftemperaturen bei der Verteilung anstreben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Jahresarbeitszahl sollte deutlich über 3 liegen und vertraglich vereinbart werden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Neben dem Stromzähler sollte immer ein Wärmezähler eingebaut werden </a:t>
            </a:r>
          </a:p>
        </p:txBody>
      </p:sp>
      <p:sp>
        <p:nvSpPr>
          <p:cNvPr id="215044" name="Rectangle 4"/>
          <p:cNvSpPr>
            <a:spLocks noGrp="1" noChangeArrowheads="1"/>
          </p:cNvSpPr>
          <p:nvPr>
            <p:ph sz="half" idx="2"/>
          </p:nvPr>
        </p:nvSpPr>
        <p:spPr bwMode="auto">
          <a:xfrm>
            <a:off x="4641850" y="1524000"/>
            <a:ext cx="3798888" cy="477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Zu jeder Wärmepumpe gehört ein Sondervertrag mit dem Stromversorger. Die Preise liegen zwischen 13 und 19 Ct pro kWh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Die Investitionskosten hängen sehr stark vom Aufwand zur Erschließung der Wärmequelle ab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Eine knappe und möglichst genaue Dimensionierung ist unbedingt erforderlich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1800" smtClean="0">
                <a:latin typeface="Arial" pitchFamily="34" charset="0"/>
                <a:cs typeface="Arial" pitchFamily="34" charset="0"/>
              </a:rPr>
              <a:t>Eine Wärmepumpe reagiert viel sensibler auf Planungs- und Ausführungsfehler als Öl- oder Gaskessel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775" y="190500"/>
            <a:ext cx="4303713" cy="711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WÄRMEPUMPEN</a:t>
            </a:r>
          </a:p>
        </p:txBody>
      </p:sp>
      <p:pic>
        <p:nvPicPr>
          <p:cNvPr id="2160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17563" r="8116" b="9981"/>
          <a:stretch>
            <a:fillRect/>
          </a:stretch>
        </p:blipFill>
        <p:spPr bwMode="auto">
          <a:xfrm>
            <a:off x="447675" y="922338"/>
            <a:ext cx="7608888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0713" y="914400"/>
            <a:ext cx="7737475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PELLETHEIZUNG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4232275" y="1690688"/>
            <a:ext cx="4748213" cy="4849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10000"/>
              </a:spcBef>
              <a:buClr>
                <a:srgbClr val="C00000"/>
              </a:buClr>
            </a:pPr>
            <a:r>
              <a:rPr lang="de-DE" sz="2400" smtClean="0">
                <a:latin typeface="Arial" pitchFamily="34" charset="0"/>
                <a:cs typeface="Arial" pitchFamily="34" charset="0"/>
              </a:rPr>
              <a:t>Brennstoff </a:t>
            </a: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de-DE" sz="2400" baseline="-140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-neutral </a:t>
            </a:r>
          </a:p>
          <a:p>
            <a:pPr eaLnBrk="1" hangingPunct="1">
              <a:spcBef>
                <a:spcPct val="10000"/>
              </a:spcBef>
              <a:buClr>
                <a:srgbClr val="C00000"/>
              </a:buClr>
            </a:pPr>
            <a:endParaRPr lang="de-DE" sz="2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10000"/>
              </a:spcBef>
              <a:buClr>
                <a:srgbClr val="C00000"/>
              </a:buClr>
            </a:pPr>
            <a:r>
              <a:rPr lang="de-DE" sz="2400" smtClean="0">
                <a:latin typeface="Arial" pitchFamily="34" charset="0"/>
                <a:cs typeface="Arial" pitchFamily="34" charset="0"/>
              </a:rPr>
              <a:t>Heizwert: </a:t>
            </a: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kg Pellets </a:t>
            </a: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</a:t>
            </a: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5 kWh</a:t>
            </a:r>
          </a:p>
          <a:p>
            <a:pPr eaLnBrk="1" hangingPunct="1">
              <a:spcBef>
                <a:spcPct val="10000"/>
              </a:spcBef>
              <a:buClr>
                <a:srgbClr val="C00000"/>
              </a:buClr>
            </a:pPr>
            <a:endParaRPr lang="de-DE" sz="2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10000"/>
              </a:spcBef>
              <a:buClr>
                <a:srgbClr val="C00000"/>
              </a:buClr>
            </a:pPr>
            <a:r>
              <a:rPr lang="de-DE" sz="2400" smtClean="0">
                <a:latin typeface="Arial" pitchFamily="34" charset="0"/>
                <a:cs typeface="Arial" pitchFamily="34" charset="0"/>
              </a:rPr>
              <a:t>Kosten: </a:t>
            </a: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ca. 25 Ct pro kg</a:t>
            </a:r>
            <a:r>
              <a:rPr lang="de-DE" sz="2400" smtClean="0">
                <a:latin typeface="Arial" pitchFamily="34" charset="0"/>
                <a:cs typeface="Arial" pitchFamily="34" charset="0"/>
              </a:rPr>
              <a:t> oder </a:t>
            </a:r>
          </a:p>
          <a:p>
            <a:pPr eaLnBrk="1" hangingPunct="1">
              <a:spcBef>
                <a:spcPct val="10000"/>
              </a:spcBef>
              <a:buClr>
                <a:srgbClr val="C00000"/>
              </a:buClr>
            </a:pPr>
            <a:endParaRPr lang="de-DE" sz="2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10000"/>
              </a:spcBef>
              <a:buClr>
                <a:srgbClr val="C00000"/>
              </a:buClr>
            </a:pP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ca. 5 Ct pro kWh</a:t>
            </a:r>
          </a:p>
          <a:p>
            <a:pPr eaLnBrk="1" hangingPunct="1">
              <a:spcBef>
                <a:spcPct val="10000"/>
              </a:spcBef>
              <a:buClr>
                <a:srgbClr val="C00000"/>
              </a:buClr>
            </a:pPr>
            <a:endParaRPr lang="de-DE" sz="240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10000"/>
              </a:spcBef>
              <a:buClr>
                <a:srgbClr val="C00000"/>
              </a:buClr>
            </a:pPr>
            <a:r>
              <a:rPr lang="de-DE" sz="2400" smtClean="0">
                <a:latin typeface="Arial" pitchFamily="34" charset="0"/>
                <a:cs typeface="Arial" pitchFamily="34" charset="0"/>
              </a:rPr>
              <a:t>Kessel sind etwa </a:t>
            </a: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 bis 100 % teurer als Ölheizkessel: </a:t>
            </a:r>
            <a:b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ca. 6</a:t>
            </a:r>
            <a:r>
              <a:rPr lang="de-DE" sz="24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- 10.000,- €</a:t>
            </a:r>
          </a:p>
          <a:p>
            <a:pPr eaLnBrk="1" hangingPunct="1">
              <a:spcBef>
                <a:spcPct val="10000"/>
              </a:spcBef>
              <a:buClr>
                <a:srgbClr val="FF0000"/>
              </a:buClr>
              <a:buFont typeface="Wingdings" pitchFamily="2" charset="2"/>
              <a:buChar char="§"/>
            </a:pPr>
            <a:endParaRPr lang="de-DE" sz="2600" b="1" smtClean="0">
              <a:cs typeface="Times New Roman" pitchFamily="18" charset="0"/>
            </a:endParaRPr>
          </a:p>
        </p:txBody>
      </p:sp>
      <p:sp>
        <p:nvSpPr>
          <p:cNvPr id="217092" name="Rectangle 4"/>
          <p:cNvSpPr>
            <a:spLocks noChangeArrowheads="1"/>
          </p:cNvSpPr>
          <p:nvPr/>
        </p:nvSpPr>
        <p:spPr bwMode="auto">
          <a:xfrm>
            <a:off x="3441700" y="140017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2170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806575"/>
            <a:ext cx="25400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WWbereitung.jpg                                                0002876C&#10;AD Wallner                     B8365FC0: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2038350"/>
            <a:ext cx="6777038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Rectangle 3"/>
          <p:cNvSpPr>
            <a:spLocks noChangeArrowheads="1"/>
          </p:cNvSpPr>
          <p:nvPr/>
        </p:nvSpPr>
        <p:spPr bwMode="auto">
          <a:xfrm>
            <a:off x="2657475" y="5940425"/>
            <a:ext cx="2490788" cy="276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de-DE" sz="1200" b="1"/>
              <a:t>Solarspeicher</a:t>
            </a: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5908675" y="5940425"/>
            <a:ext cx="1143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30000"/>
              </a:spcBef>
            </a:pPr>
            <a:r>
              <a:rPr lang="de-DE" sz="1200" b="1"/>
              <a:t>Nachheizung</a:t>
            </a:r>
          </a:p>
        </p:txBody>
      </p:sp>
      <p:sp>
        <p:nvSpPr>
          <p:cNvPr id="218117" name="Rectangle 5"/>
          <p:cNvSpPr>
            <a:spLocks noChangeArrowheads="1"/>
          </p:cNvSpPr>
          <p:nvPr/>
        </p:nvSpPr>
        <p:spPr bwMode="auto">
          <a:xfrm>
            <a:off x="5838825" y="3805238"/>
            <a:ext cx="2106613" cy="677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spcBef>
                <a:spcPct val="30000"/>
              </a:spcBef>
            </a:pPr>
            <a:r>
              <a:rPr lang="de-DE" sz="1200" b="1"/>
              <a:t>CIRCO 4-Solarkreisstation</a:t>
            </a:r>
          </a:p>
          <a:p>
            <a:pPr algn="l" eaLnBrk="0" hangingPunct="0">
              <a:spcBef>
                <a:spcPct val="30000"/>
              </a:spcBef>
            </a:pPr>
            <a:r>
              <a:rPr lang="de-DE" sz="1200" b="1"/>
              <a:t>Mit Solarregler SunGo X</a:t>
            </a:r>
          </a:p>
          <a:p>
            <a:pPr algn="l" eaLnBrk="0" hangingPunct="0">
              <a:spcBef>
                <a:spcPct val="30000"/>
              </a:spcBef>
            </a:pPr>
            <a:endParaRPr lang="de-DE" sz="800" b="1"/>
          </a:p>
        </p:txBody>
      </p:sp>
      <p:sp>
        <p:nvSpPr>
          <p:cNvPr id="218118" name="Rectangle 6"/>
          <p:cNvSpPr>
            <a:spLocks noChangeArrowheads="1"/>
          </p:cNvSpPr>
          <p:nvPr/>
        </p:nvSpPr>
        <p:spPr bwMode="auto">
          <a:xfrm>
            <a:off x="3941763" y="1911350"/>
            <a:ext cx="2492375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de-DE" sz="1200" b="1"/>
              <a:t>Sonnenkollektoren</a:t>
            </a:r>
          </a:p>
        </p:txBody>
      </p:sp>
      <p:sp>
        <p:nvSpPr>
          <p:cNvPr id="218119" name="Rectangle 7"/>
          <p:cNvSpPr>
            <a:spLocks noChangeArrowheads="1"/>
          </p:cNvSpPr>
          <p:nvPr/>
        </p:nvSpPr>
        <p:spPr bwMode="auto">
          <a:xfrm>
            <a:off x="1128713" y="2357438"/>
            <a:ext cx="1768475" cy="512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de-DE" sz="1200" b="1"/>
              <a:t>Warmwasser für</a:t>
            </a:r>
          </a:p>
          <a:p>
            <a:pPr eaLnBrk="0" hangingPunct="0">
              <a:spcBef>
                <a:spcPct val="30000"/>
              </a:spcBef>
            </a:pPr>
            <a:r>
              <a:rPr lang="de-DE" sz="1200" b="1"/>
              <a:t>Küche und Bad</a:t>
            </a:r>
          </a:p>
        </p:txBody>
      </p:sp>
      <p:sp>
        <p:nvSpPr>
          <p:cNvPr id="218120" name="Text Box 8"/>
          <p:cNvSpPr txBox="1">
            <a:spLocks noChangeArrowheads="1"/>
          </p:cNvSpPr>
          <p:nvPr/>
        </p:nvSpPr>
        <p:spPr bwMode="auto">
          <a:xfrm>
            <a:off x="6962775" y="6135688"/>
            <a:ext cx="1595438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 sz="700"/>
              <a:t>Wagner-Solar, Cölbe</a:t>
            </a:r>
            <a:endParaRPr lang="de-DE" sz="800"/>
          </a:p>
        </p:txBody>
      </p:sp>
      <p:sp>
        <p:nvSpPr>
          <p:cNvPr id="218122" name="Rectangle 9"/>
          <p:cNvSpPr>
            <a:spLocks noChangeArrowheads="1"/>
          </p:cNvSpPr>
          <p:nvPr/>
        </p:nvSpPr>
        <p:spPr bwMode="auto">
          <a:xfrm>
            <a:off x="73025" y="339725"/>
            <a:ext cx="7737475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THERMISCHE SOLARANLAGE </a:t>
            </a:r>
          </a:p>
          <a:p>
            <a:pPr algn="l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zur Warmwasserbereitung, Kosten ca. 5.000,-€</a:t>
            </a: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6926263" y="5892800"/>
            <a:ext cx="307975" cy="290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8123" name="Text Box 11"/>
          <p:cNvSpPr txBox="1">
            <a:spLocks noChangeArrowheads="1"/>
          </p:cNvSpPr>
          <p:nvPr/>
        </p:nvSpPr>
        <p:spPr bwMode="auto">
          <a:xfrm>
            <a:off x="5838825" y="3787775"/>
            <a:ext cx="2547938" cy="784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Solarkreisstation mit Solarregler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VII.07_a (pro solar).jpg                                       00028A05&#10;AD Wallner                     B8365FC0: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806575"/>
            <a:ext cx="5938838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Rectangle 3"/>
          <p:cNvSpPr>
            <a:spLocks noChangeArrowheads="1"/>
          </p:cNvSpPr>
          <p:nvPr/>
        </p:nvSpPr>
        <p:spPr bwMode="auto">
          <a:xfrm>
            <a:off x="0" y="695325"/>
            <a:ext cx="8848725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SOLARANLAGE </a:t>
            </a:r>
          </a:p>
          <a:p>
            <a:pPr algn="l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Zur Warmwasserbereitung</a:t>
            </a:r>
          </a:p>
          <a:p>
            <a:pPr algn="l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Heizungsunterstützung, </a:t>
            </a:r>
          </a:p>
          <a:p>
            <a:pPr algn="l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Kosten ca. 12.-14.000,-€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3048000" y="2286000"/>
            <a:ext cx="5762625" cy="4116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3860800" y="2390775"/>
            <a:ext cx="489267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64" name="Line 4"/>
          <p:cNvSpPr>
            <a:spLocks noChangeShapeType="1"/>
          </p:cNvSpPr>
          <p:nvPr/>
        </p:nvSpPr>
        <p:spPr bwMode="auto">
          <a:xfrm>
            <a:off x="3860800" y="5668963"/>
            <a:ext cx="4892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65" name="Line 5"/>
          <p:cNvSpPr>
            <a:spLocks noChangeShapeType="1"/>
          </p:cNvSpPr>
          <p:nvPr/>
        </p:nvSpPr>
        <p:spPr bwMode="auto">
          <a:xfrm>
            <a:off x="3860800" y="5305425"/>
            <a:ext cx="4892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66" name="Line 6"/>
          <p:cNvSpPr>
            <a:spLocks noChangeShapeType="1"/>
          </p:cNvSpPr>
          <p:nvPr/>
        </p:nvSpPr>
        <p:spPr bwMode="auto">
          <a:xfrm>
            <a:off x="3860800" y="4941888"/>
            <a:ext cx="4892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67" name="Line 7"/>
          <p:cNvSpPr>
            <a:spLocks noChangeShapeType="1"/>
          </p:cNvSpPr>
          <p:nvPr/>
        </p:nvSpPr>
        <p:spPr bwMode="auto">
          <a:xfrm>
            <a:off x="3860800" y="4576763"/>
            <a:ext cx="4892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68" name="Line 8"/>
          <p:cNvSpPr>
            <a:spLocks noChangeShapeType="1"/>
          </p:cNvSpPr>
          <p:nvPr/>
        </p:nvSpPr>
        <p:spPr bwMode="auto">
          <a:xfrm>
            <a:off x="3860800" y="4211638"/>
            <a:ext cx="4892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3860800" y="3848100"/>
            <a:ext cx="4892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>
            <a:off x="3860800" y="3482975"/>
            <a:ext cx="4892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>
            <a:off x="3860800" y="3119438"/>
            <a:ext cx="4892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>
            <a:off x="3860800" y="2755900"/>
            <a:ext cx="4892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73" name="Rectangle 13"/>
          <p:cNvSpPr>
            <a:spLocks noChangeArrowheads="1"/>
          </p:cNvSpPr>
          <p:nvPr/>
        </p:nvSpPr>
        <p:spPr bwMode="auto">
          <a:xfrm>
            <a:off x="3860800" y="2286000"/>
            <a:ext cx="4902200" cy="3748088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74" name="Freeform 14"/>
          <p:cNvSpPr>
            <a:spLocks/>
          </p:cNvSpPr>
          <p:nvPr/>
        </p:nvSpPr>
        <p:spPr bwMode="auto">
          <a:xfrm>
            <a:off x="4065588" y="4745038"/>
            <a:ext cx="4483100" cy="1289050"/>
          </a:xfrm>
          <a:custGeom>
            <a:avLst/>
            <a:gdLst>
              <a:gd name="T0" fmla="*/ 0 w 5648"/>
              <a:gd name="T1" fmla="*/ 2147483647 h 812"/>
              <a:gd name="T2" fmla="*/ 0 w 5648"/>
              <a:gd name="T3" fmla="*/ 2147483647 h 812"/>
              <a:gd name="T4" fmla="*/ 2147483647 w 5648"/>
              <a:gd name="T5" fmla="*/ 2147483647 h 812"/>
              <a:gd name="T6" fmla="*/ 2147483647 w 5648"/>
              <a:gd name="T7" fmla="*/ 2147483647 h 812"/>
              <a:gd name="T8" fmla="*/ 2147483647 w 5648"/>
              <a:gd name="T9" fmla="*/ 2147483647 h 812"/>
              <a:gd name="T10" fmla="*/ 2147483647 w 5648"/>
              <a:gd name="T11" fmla="*/ 2147483647 h 812"/>
              <a:gd name="T12" fmla="*/ 2147483647 w 5648"/>
              <a:gd name="T13" fmla="*/ 2147483647 h 812"/>
              <a:gd name="T14" fmla="*/ 2147483647 w 5648"/>
              <a:gd name="T15" fmla="*/ 0 h 812"/>
              <a:gd name="T16" fmla="*/ 2147483647 w 5648"/>
              <a:gd name="T17" fmla="*/ 2147483647 h 812"/>
              <a:gd name="T18" fmla="*/ 2147483647 w 5648"/>
              <a:gd name="T19" fmla="*/ 2147483647 h 812"/>
              <a:gd name="T20" fmla="*/ 2147483647 w 5648"/>
              <a:gd name="T21" fmla="*/ 2147483647 h 812"/>
              <a:gd name="T22" fmla="*/ 2147483647 w 5648"/>
              <a:gd name="T23" fmla="*/ 2147483647 h 812"/>
              <a:gd name="T24" fmla="*/ 2147483647 w 5648"/>
              <a:gd name="T25" fmla="*/ 2147483647 h 812"/>
              <a:gd name="T26" fmla="*/ 2147483647 w 5648"/>
              <a:gd name="T27" fmla="*/ 2147483647 h 812"/>
              <a:gd name="T28" fmla="*/ 2147483647 w 5648"/>
              <a:gd name="T29" fmla="*/ 2147483647 h 812"/>
              <a:gd name="T30" fmla="*/ 2147483647 w 5648"/>
              <a:gd name="T31" fmla="*/ 2147483647 h 812"/>
              <a:gd name="T32" fmla="*/ 2147483647 w 5648"/>
              <a:gd name="T33" fmla="*/ 2147483647 h 812"/>
              <a:gd name="T34" fmla="*/ 2147483647 w 5648"/>
              <a:gd name="T35" fmla="*/ 2147483647 h 812"/>
              <a:gd name="T36" fmla="*/ 2147483647 w 5648"/>
              <a:gd name="T37" fmla="*/ 2147483647 h 812"/>
              <a:gd name="T38" fmla="*/ 2147483647 w 5648"/>
              <a:gd name="T39" fmla="*/ 2147483647 h 812"/>
              <a:gd name="T40" fmla="*/ 2147483647 w 5648"/>
              <a:gd name="T41" fmla="*/ 2147483647 h 812"/>
              <a:gd name="T42" fmla="*/ 2147483647 w 5648"/>
              <a:gd name="T43" fmla="*/ 2147483647 h 812"/>
              <a:gd name="T44" fmla="*/ 2147483647 w 5648"/>
              <a:gd name="T45" fmla="*/ 2147483647 h 812"/>
              <a:gd name="T46" fmla="*/ 2147483647 w 5648"/>
              <a:gd name="T47" fmla="*/ 2147483647 h 812"/>
              <a:gd name="T48" fmla="*/ 0 w 5648"/>
              <a:gd name="T49" fmla="*/ 2147483647 h 8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648" h="812">
                <a:moveTo>
                  <a:pt x="0" y="812"/>
                </a:moveTo>
                <a:lnTo>
                  <a:pt x="0" y="800"/>
                </a:lnTo>
                <a:lnTo>
                  <a:pt x="512" y="663"/>
                </a:lnTo>
                <a:lnTo>
                  <a:pt x="1027" y="463"/>
                </a:lnTo>
                <a:lnTo>
                  <a:pt x="1540" y="344"/>
                </a:lnTo>
                <a:lnTo>
                  <a:pt x="2053" y="250"/>
                </a:lnTo>
                <a:lnTo>
                  <a:pt x="2568" y="41"/>
                </a:lnTo>
                <a:lnTo>
                  <a:pt x="3080" y="0"/>
                </a:lnTo>
                <a:lnTo>
                  <a:pt x="3595" y="56"/>
                </a:lnTo>
                <a:lnTo>
                  <a:pt x="4108" y="313"/>
                </a:lnTo>
                <a:lnTo>
                  <a:pt x="4621" y="545"/>
                </a:lnTo>
                <a:lnTo>
                  <a:pt x="5135" y="722"/>
                </a:lnTo>
                <a:lnTo>
                  <a:pt x="5648" y="812"/>
                </a:lnTo>
                <a:lnTo>
                  <a:pt x="5135" y="812"/>
                </a:lnTo>
                <a:lnTo>
                  <a:pt x="4621" y="812"/>
                </a:lnTo>
                <a:lnTo>
                  <a:pt x="4108" y="812"/>
                </a:lnTo>
                <a:lnTo>
                  <a:pt x="3595" y="812"/>
                </a:lnTo>
                <a:lnTo>
                  <a:pt x="3080" y="812"/>
                </a:lnTo>
                <a:lnTo>
                  <a:pt x="2568" y="812"/>
                </a:lnTo>
                <a:lnTo>
                  <a:pt x="2053" y="812"/>
                </a:lnTo>
                <a:lnTo>
                  <a:pt x="1540" y="812"/>
                </a:lnTo>
                <a:lnTo>
                  <a:pt x="1027" y="812"/>
                </a:lnTo>
                <a:lnTo>
                  <a:pt x="512" y="812"/>
                </a:lnTo>
                <a:lnTo>
                  <a:pt x="0" y="81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75" name="Freeform 15"/>
          <p:cNvSpPr>
            <a:spLocks/>
          </p:cNvSpPr>
          <p:nvPr/>
        </p:nvSpPr>
        <p:spPr bwMode="auto">
          <a:xfrm>
            <a:off x="4065588" y="4745038"/>
            <a:ext cx="4483100" cy="1289050"/>
          </a:xfrm>
          <a:custGeom>
            <a:avLst/>
            <a:gdLst>
              <a:gd name="T0" fmla="*/ 0 w 5648"/>
              <a:gd name="T1" fmla="*/ 2147483647 h 812"/>
              <a:gd name="T2" fmla="*/ 0 w 5648"/>
              <a:gd name="T3" fmla="*/ 2147483647 h 812"/>
              <a:gd name="T4" fmla="*/ 2147483647 w 5648"/>
              <a:gd name="T5" fmla="*/ 2147483647 h 812"/>
              <a:gd name="T6" fmla="*/ 2147483647 w 5648"/>
              <a:gd name="T7" fmla="*/ 2147483647 h 812"/>
              <a:gd name="T8" fmla="*/ 2147483647 w 5648"/>
              <a:gd name="T9" fmla="*/ 2147483647 h 812"/>
              <a:gd name="T10" fmla="*/ 2147483647 w 5648"/>
              <a:gd name="T11" fmla="*/ 2147483647 h 812"/>
              <a:gd name="T12" fmla="*/ 2147483647 w 5648"/>
              <a:gd name="T13" fmla="*/ 2147483647 h 812"/>
              <a:gd name="T14" fmla="*/ 2147483647 w 5648"/>
              <a:gd name="T15" fmla="*/ 0 h 812"/>
              <a:gd name="T16" fmla="*/ 2147483647 w 5648"/>
              <a:gd name="T17" fmla="*/ 2147483647 h 812"/>
              <a:gd name="T18" fmla="*/ 2147483647 w 5648"/>
              <a:gd name="T19" fmla="*/ 2147483647 h 812"/>
              <a:gd name="T20" fmla="*/ 2147483647 w 5648"/>
              <a:gd name="T21" fmla="*/ 2147483647 h 812"/>
              <a:gd name="T22" fmla="*/ 2147483647 w 5648"/>
              <a:gd name="T23" fmla="*/ 2147483647 h 812"/>
              <a:gd name="T24" fmla="*/ 2147483647 w 5648"/>
              <a:gd name="T25" fmla="*/ 2147483647 h 812"/>
              <a:gd name="T26" fmla="*/ 2147483647 w 5648"/>
              <a:gd name="T27" fmla="*/ 2147483647 h 812"/>
              <a:gd name="T28" fmla="*/ 2147483647 w 5648"/>
              <a:gd name="T29" fmla="*/ 2147483647 h 812"/>
              <a:gd name="T30" fmla="*/ 2147483647 w 5648"/>
              <a:gd name="T31" fmla="*/ 2147483647 h 812"/>
              <a:gd name="T32" fmla="*/ 2147483647 w 5648"/>
              <a:gd name="T33" fmla="*/ 2147483647 h 812"/>
              <a:gd name="T34" fmla="*/ 2147483647 w 5648"/>
              <a:gd name="T35" fmla="*/ 2147483647 h 812"/>
              <a:gd name="T36" fmla="*/ 2147483647 w 5648"/>
              <a:gd name="T37" fmla="*/ 2147483647 h 812"/>
              <a:gd name="T38" fmla="*/ 2147483647 w 5648"/>
              <a:gd name="T39" fmla="*/ 2147483647 h 812"/>
              <a:gd name="T40" fmla="*/ 2147483647 w 5648"/>
              <a:gd name="T41" fmla="*/ 2147483647 h 812"/>
              <a:gd name="T42" fmla="*/ 2147483647 w 5648"/>
              <a:gd name="T43" fmla="*/ 2147483647 h 812"/>
              <a:gd name="T44" fmla="*/ 2147483647 w 5648"/>
              <a:gd name="T45" fmla="*/ 2147483647 h 812"/>
              <a:gd name="T46" fmla="*/ 2147483647 w 5648"/>
              <a:gd name="T47" fmla="*/ 2147483647 h 812"/>
              <a:gd name="T48" fmla="*/ 0 w 5648"/>
              <a:gd name="T49" fmla="*/ 2147483647 h 8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648" h="812">
                <a:moveTo>
                  <a:pt x="0" y="812"/>
                </a:moveTo>
                <a:lnTo>
                  <a:pt x="0" y="800"/>
                </a:lnTo>
                <a:lnTo>
                  <a:pt x="512" y="663"/>
                </a:lnTo>
                <a:lnTo>
                  <a:pt x="1027" y="463"/>
                </a:lnTo>
                <a:lnTo>
                  <a:pt x="1540" y="344"/>
                </a:lnTo>
                <a:lnTo>
                  <a:pt x="2053" y="250"/>
                </a:lnTo>
                <a:lnTo>
                  <a:pt x="2568" y="41"/>
                </a:lnTo>
                <a:lnTo>
                  <a:pt x="3080" y="0"/>
                </a:lnTo>
                <a:lnTo>
                  <a:pt x="3595" y="56"/>
                </a:lnTo>
                <a:lnTo>
                  <a:pt x="4108" y="313"/>
                </a:lnTo>
                <a:lnTo>
                  <a:pt x="4621" y="545"/>
                </a:lnTo>
                <a:lnTo>
                  <a:pt x="5135" y="722"/>
                </a:lnTo>
                <a:lnTo>
                  <a:pt x="5648" y="812"/>
                </a:lnTo>
                <a:lnTo>
                  <a:pt x="5135" y="812"/>
                </a:lnTo>
                <a:lnTo>
                  <a:pt x="4621" y="812"/>
                </a:lnTo>
                <a:lnTo>
                  <a:pt x="4108" y="812"/>
                </a:lnTo>
                <a:lnTo>
                  <a:pt x="3595" y="812"/>
                </a:lnTo>
                <a:lnTo>
                  <a:pt x="3080" y="812"/>
                </a:lnTo>
                <a:lnTo>
                  <a:pt x="2568" y="812"/>
                </a:lnTo>
                <a:lnTo>
                  <a:pt x="2053" y="812"/>
                </a:lnTo>
                <a:lnTo>
                  <a:pt x="1540" y="812"/>
                </a:lnTo>
                <a:lnTo>
                  <a:pt x="1027" y="812"/>
                </a:lnTo>
                <a:lnTo>
                  <a:pt x="512" y="812"/>
                </a:lnTo>
                <a:lnTo>
                  <a:pt x="0" y="812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176" name="Rectangle 16"/>
          <p:cNvSpPr>
            <a:spLocks noChangeArrowheads="1"/>
          </p:cNvSpPr>
          <p:nvPr/>
        </p:nvSpPr>
        <p:spPr bwMode="auto">
          <a:xfrm>
            <a:off x="3983038" y="5376863"/>
            <a:ext cx="161925" cy="657225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77" name="Rectangle 17"/>
          <p:cNvSpPr>
            <a:spLocks noChangeArrowheads="1"/>
          </p:cNvSpPr>
          <p:nvPr/>
        </p:nvSpPr>
        <p:spPr bwMode="auto">
          <a:xfrm>
            <a:off x="4389438" y="5441950"/>
            <a:ext cx="163512" cy="592138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78" name="Rectangle 18"/>
          <p:cNvSpPr>
            <a:spLocks noChangeArrowheads="1"/>
          </p:cNvSpPr>
          <p:nvPr/>
        </p:nvSpPr>
        <p:spPr bwMode="auto">
          <a:xfrm>
            <a:off x="4797425" y="5376863"/>
            <a:ext cx="163513" cy="657225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79" name="Rectangle 19"/>
          <p:cNvSpPr>
            <a:spLocks noChangeArrowheads="1"/>
          </p:cNvSpPr>
          <p:nvPr/>
        </p:nvSpPr>
        <p:spPr bwMode="auto">
          <a:xfrm>
            <a:off x="5205413" y="5399088"/>
            <a:ext cx="163512" cy="635000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80" name="Rectangle 20"/>
          <p:cNvSpPr>
            <a:spLocks noChangeArrowheads="1"/>
          </p:cNvSpPr>
          <p:nvPr/>
        </p:nvSpPr>
        <p:spPr bwMode="auto">
          <a:xfrm>
            <a:off x="5613400" y="5376863"/>
            <a:ext cx="163513" cy="657225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81" name="Rectangle 21"/>
          <p:cNvSpPr>
            <a:spLocks noChangeArrowheads="1"/>
          </p:cNvSpPr>
          <p:nvPr/>
        </p:nvSpPr>
        <p:spPr bwMode="auto">
          <a:xfrm>
            <a:off x="6021388" y="5399088"/>
            <a:ext cx="163512" cy="635000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82" name="Rectangle 22"/>
          <p:cNvSpPr>
            <a:spLocks noChangeArrowheads="1"/>
          </p:cNvSpPr>
          <p:nvPr/>
        </p:nvSpPr>
        <p:spPr bwMode="auto">
          <a:xfrm>
            <a:off x="6429375" y="5376863"/>
            <a:ext cx="161925" cy="657225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83" name="Rectangle 23"/>
          <p:cNvSpPr>
            <a:spLocks noChangeArrowheads="1"/>
          </p:cNvSpPr>
          <p:nvPr/>
        </p:nvSpPr>
        <p:spPr bwMode="auto">
          <a:xfrm>
            <a:off x="6835775" y="5376863"/>
            <a:ext cx="163513" cy="657225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84" name="Rectangle 24"/>
          <p:cNvSpPr>
            <a:spLocks noChangeArrowheads="1"/>
          </p:cNvSpPr>
          <p:nvPr/>
        </p:nvSpPr>
        <p:spPr bwMode="auto">
          <a:xfrm>
            <a:off x="7243763" y="5399088"/>
            <a:ext cx="163512" cy="635000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85" name="Rectangle 25"/>
          <p:cNvSpPr>
            <a:spLocks noChangeArrowheads="1"/>
          </p:cNvSpPr>
          <p:nvPr/>
        </p:nvSpPr>
        <p:spPr bwMode="auto">
          <a:xfrm>
            <a:off x="7651750" y="5376863"/>
            <a:ext cx="163513" cy="657225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86" name="Rectangle 26"/>
          <p:cNvSpPr>
            <a:spLocks noChangeArrowheads="1"/>
          </p:cNvSpPr>
          <p:nvPr/>
        </p:nvSpPr>
        <p:spPr bwMode="auto">
          <a:xfrm>
            <a:off x="8058150" y="5399088"/>
            <a:ext cx="165100" cy="635000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87" name="Rectangle 27"/>
          <p:cNvSpPr>
            <a:spLocks noChangeArrowheads="1"/>
          </p:cNvSpPr>
          <p:nvPr/>
        </p:nvSpPr>
        <p:spPr bwMode="auto">
          <a:xfrm>
            <a:off x="8467725" y="5376863"/>
            <a:ext cx="161925" cy="657225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88" name="Rectangle 28"/>
          <p:cNvSpPr>
            <a:spLocks noChangeArrowheads="1"/>
          </p:cNvSpPr>
          <p:nvPr/>
        </p:nvSpPr>
        <p:spPr bwMode="auto">
          <a:xfrm>
            <a:off x="3983038" y="2911475"/>
            <a:ext cx="161925" cy="2465388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89" name="Rectangle 29"/>
          <p:cNvSpPr>
            <a:spLocks noChangeArrowheads="1"/>
          </p:cNvSpPr>
          <p:nvPr/>
        </p:nvSpPr>
        <p:spPr bwMode="auto">
          <a:xfrm>
            <a:off x="4389438" y="3232150"/>
            <a:ext cx="163512" cy="2209800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90" name="Rectangle 30"/>
          <p:cNvSpPr>
            <a:spLocks noChangeArrowheads="1"/>
          </p:cNvSpPr>
          <p:nvPr/>
        </p:nvSpPr>
        <p:spPr bwMode="auto">
          <a:xfrm>
            <a:off x="4797425" y="3287713"/>
            <a:ext cx="163513" cy="2089150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91" name="Rectangle 31"/>
          <p:cNvSpPr>
            <a:spLocks noChangeArrowheads="1"/>
          </p:cNvSpPr>
          <p:nvPr/>
        </p:nvSpPr>
        <p:spPr bwMode="auto">
          <a:xfrm>
            <a:off x="5205413" y="3843338"/>
            <a:ext cx="163512" cy="1555750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92" name="Rectangle 32"/>
          <p:cNvSpPr>
            <a:spLocks noChangeArrowheads="1"/>
          </p:cNvSpPr>
          <p:nvPr/>
        </p:nvSpPr>
        <p:spPr bwMode="auto">
          <a:xfrm>
            <a:off x="5613400" y="4432300"/>
            <a:ext cx="163513" cy="944563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93" name="Rectangle 33"/>
          <p:cNvSpPr>
            <a:spLocks noChangeArrowheads="1"/>
          </p:cNvSpPr>
          <p:nvPr/>
        </p:nvSpPr>
        <p:spPr bwMode="auto">
          <a:xfrm>
            <a:off x="6021388" y="4852988"/>
            <a:ext cx="163512" cy="546100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94" name="Rectangle 34"/>
          <p:cNvSpPr>
            <a:spLocks noChangeArrowheads="1"/>
          </p:cNvSpPr>
          <p:nvPr/>
        </p:nvSpPr>
        <p:spPr bwMode="auto">
          <a:xfrm>
            <a:off x="6429375" y="5180013"/>
            <a:ext cx="161925" cy="196850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95" name="Rectangle 35"/>
          <p:cNvSpPr>
            <a:spLocks noChangeArrowheads="1"/>
          </p:cNvSpPr>
          <p:nvPr/>
        </p:nvSpPr>
        <p:spPr bwMode="auto">
          <a:xfrm>
            <a:off x="6835775" y="5160963"/>
            <a:ext cx="163513" cy="215900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96" name="Rectangle 36"/>
          <p:cNvSpPr>
            <a:spLocks noChangeArrowheads="1"/>
          </p:cNvSpPr>
          <p:nvPr/>
        </p:nvSpPr>
        <p:spPr bwMode="auto">
          <a:xfrm>
            <a:off x="7243763" y="4659313"/>
            <a:ext cx="163512" cy="739775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97" name="Rectangle 37"/>
          <p:cNvSpPr>
            <a:spLocks noChangeArrowheads="1"/>
          </p:cNvSpPr>
          <p:nvPr/>
        </p:nvSpPr>
        <p:spPr bwMode="auto">
          <a:xfrm>
            <a:off x="7651750" y="4043363"/>
            <a:ext cx="163513" cy="1333500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98" name="Rectangle 38"/>
          <p:cNvSpPr>
            <a:spLocks noChangeArrowheads="1"/>
          </p:cNvSpPr>
          <p:nvPr/>
        </p:nvSpPr>
        <p:spPr bwMode="auto">
          <a:xfrm>
            <a:off x="8058150" y="3454400"/>
            <a:ext cx="165100" cy="1944688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199" name="Rectangle 39"/>
          <p:cNvSpPr>
            <a:spLocks noChangeArrowheads="1"/>
          </p:cNvSpPr>
          <p:nvPr/>
        </p:nvSpPr>
        <p:spPr bwMode="auto">
          <a:xfrm>
            <a:off x="8467725" y="3044825"/>
            <a:ext cx="161925" cy="2332038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200" name="Line 40"/>
          <p:cNvSpPr>
            <a:spLocks noChangeShapeType="1"/>
          </p:cNvSpPr>
          <p:nvPr/>
        </p:nvSpPr>
        <p:spPr bwMode="auto">
          <a:xfrm flipH="1">
            <a:off x="3862388" y="2438400"/>
            <a:ext cx="23812" cy="3595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01" name="Line 41"/>
          <p:cNvSpPr>
            <a:spLocks noChangeShapeType="1"/>
          </p:cNvSpPr>
          <p:nvPr/>
        </p:nvSpPr>
        <p:spPr bwMode="auto">
          <a:xfrm>
            <a:off x="3829050" y="6034088"/>
            <a:ext cx="317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02" name="Line 42"/>
          <p:cNvSpPr>
            <a:spLocks noChangeShapeType="1"/>
          </p:cNvSpPr>
          <p:nvPr/>
        </p:nvSpPr>
        <p:spPr bwMode="auto">
          <a:xfrm>
            <a:off x="3829050" y="5668963"/>
            <a:ext cx="317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03" name="Line 43"/>
          <p:cNvSpPr>
            <a:spLocks noChangeShapeType="1"/>
          </p:cNvSpPr>
          <p:nvPr/>
        </p:nvSpPr>
        <p:spPr bwMode="auto">
          <a:xfrm>
            <a:off x="3829050" y="5305425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04" name="Line 44"/>
          <p:cNvSpPr>
            <a:spLocks noChangeShapeType="1"/>
          </p:cNvSpPr>
          <p:nvPr/>
        </p:nvSpPr>
        <p:spPr bwMode="auto">
          <a:xfrm>
            <a:off x="3829050" y="4941888"/>
            <a:ext cx="317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05" name="Line 45"/>
          <p:cNvSpPr>
            <a:spLocks noChangeShapeType="1"/>
          </p:cNvSpPr>
          <p:nvPr/>
        </p:nvSpPr>
        <p:spPr bwMode="auto">
          <a:xfrm>
            <a:off x="3829050" y="4576763"/>
            <a:ext cx="317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06" name="Line 46"/>
          <p:cNvSpPr>
            <a:spLocks noChangeShapeType="1"/>
          </p:cNvSpPr>
          <p:nvPr/>
        </p:nvSpPr>
        <p:spPr bwMode="auto">
          <a:xfrm>
            <a:off x="3829050" y="4211638"/>
            <a:ext cx="317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07" name="Line 47"/>
          <p:cNvSpPr>
            <a:spLocks noChangeShapeType="1"/>
          </p:cNvSpPr>
          <p:nvPr/>
        </p:nvSpPr>
        <p:spPr bwMode="auto">
          <a:xfrm>
            <a:off x="3829050" y="3848100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08" name="Line 48"/>
          <p:cNvSpPr>
            <a:spLocks noChangeShapeType="1"/>
          </p:cNvSpPr>
          <p:nvPr/>
        </p:nvSpPr>
        <p:spPr bwMode="auto">
          <a:xfrm>
            <a:off x="3829050" y="3482975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09" name="Line 49"/>
          <p:cNvSpPr>
            <a:spLocks noChangeShapeType="1"/>
          </p:cNvSpPr>
          <p:nvPr/>
        </p:nvSpPr>
        <p:spPr bwMode="auto">
          <a:xfrm>
            <a:off x="3829050" y="3119438"/>
            <a:ext cx="317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10" name="Line 50"/>
          <p:cNvSpPr>
            <a:spLocks noChangeShapeType="1"/>
          </p:cNvSpPr>
          <p:nvPr/>
        </p:nvSpPr>
        <p:spPr bwMode="auto">
          <a:xfrm>
            <a:off x="3829050" y="2755900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11" name="Line 51"/>
          <p:cNvSpPr>
            <a:spLocks noChangeShapeType="1"/>
          </p:cNvSpPr>
          <p:nvPr/>
        </p:nvSpPr>
        <p:spPr bwMode="auto">
          <a:xfrm>
            <a:off x="3810000" y="2286000"/>
            <a:ext cx="317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12" name="Line 52"/>
          <p:cNvSpPr>
            <a:spLocks noChangeShapeType="1"/>
          </p:cNvSpPr>
          <p:nvPr/>
        </p:nvSpPr>
        <p:spPr bwMode="auto">
          <a:xfrm>
            <a:off x="3860800" y="6034088"/>
            <a:ext cx="4892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13" name="Line 53"/>
          <p:cNvSpPr>
            <a:spLocks noChangeShapeType="1"/>
          </p:cNvSpPr>
          <p:nvPr/>
        </p:nvSpPr>
        <p:spPr bwMode="auto">
          <a:xfrm flipV="1">
            <a:off x="3860800" y="6034088"/>
            <a:ext cx="1588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14" name="Line 54"/>
          <p:cNvSpPr>
            <a:spLocks noChangeShapeType="1"/>
          </p:cNvSpPr>
          <p:nvPr/>
        </p:nvSpPr>
        <p:spPr bwMode="auto">
          <a:xfrm flipV="1">
            <a:off x="4268788" y="6034088"/>
            <a:ext cx="1587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15" name="Line 55"/>
          <p:cNvSpPr>
            <a:spLocks noChangeShapeType="1"/>
          </p:cNvSpPr>
          <p:nvPr/>
        </p:nvSpPr>
        <p:spPr bwMode="auto">
          <a:xfrm flipV="1">
            <a:off x="4676775" y="6034088"/>
            <a:ext cx="1588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16" name="Line 56"/>
          <p:cNvSpPr>
            <a:spLocks noChangeShapeType="1"/>
          </p:cNvSpPr>
          <p:nvPr/>
        </p:nvSpPr>
        <p:spPr bwMode="auto">
          <a:xfrm flipV="1">
            <a:off x="5083175" y="6034088"/>
            <a:ext cx="1588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17" name="Line 57"/>
          <p:cNvSpPr>
            <a:spLocks noChangeShapeType="1"/>
          </p:cNvSpPr>
          <p:nvPr/>
        </p:nvSpPr>
        <p:spPr bwMode="auto">
          <a:xfrm flipV="1">
            <a:off x="5492750" y="6034088"/>
            <a:ext cx="1588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18" name="Line 58"/>
          <p:cNvSpPr>
            <a:spLocks noChangeShapeType="1"/>
          </p:cNvSpPr>
          <p:nvPr/>
        </p:nvSpPr>
        <p:spPr bwMode="auto">
          <a:xfrm flipV="1">
            <a:off x="5899150" y="6034088"/>
            <a:ext cx="1588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19" name="Line 59"/>
          <p:cNvSpPr>
            <a:spLocks noChangeShapeType="1"/>
          </p:cNvSpPr>
          <p:nvPr/>
        </p:nvSpPr>
        <p:spPr bwMode="auto">
          <a:xfrm flipV="1">
            <a:off x="6307138" y="6034088"/>
            <a:ext cx="1587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20" name="Line 60"/>
          <p:cNvSpPr>
            <a:spLocks noChangeShapeType="1"/>
          </p:cNvSpPr>
          <p:nvPr/>
        </p:nvSpPr>
        <p:spPr bwMode="auto">
          <a:xfrm flipV="1">
            <a:off x="6715125" y="6034088"/>
            <a:ext cx="1588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21" name="Line 61"/>
          <p:cNvSpPr>
            <a:spLocks noChangeShapeType="1"/>
          </p:cNvSpPr>
          <p:nvPr/>
        </p:nvSpPr>
        <p:spPr bwMode="auto">
          <a:xfrm flipV="1">
            <a:off x="7121525" y="6034088"/>
            <a:ext cx="1588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22" name="Line 62"/>
          <p:cNvSpPr>
            <a:spLocks noChangeShapeType="1"/>
          </p:cNvSpPr>
          <p:nvPr/>
        </p:nvSpPr>
        <p:spPr bwMode="auto">
          <a:xfrm flipV="1">
            <a:off x="7531100" y="6034088"/>
            <a:ext cx="1588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23" name="Line 63"/>
          <p:cNvSpPr>
            <a:spLocks noChangeShapeType="1"/>
          </p:cNvSpPr>
          <p:nvPr/>
        </p:nvSpPr>
        <p:spPr bwMode="auto">
          <a:xfrm flipV="1">
            <a:off x="7937500" y="6034088"/>
            <a:ext cx="1588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24" name="Line 64"/>
          <p:cNvSpPr>
            <a:spLocks noChangeShapeType="1"/>
          </p:cNvSpPr>
          <p:nvPr/>
        </p:nvSpPr>
        <p:spPr bwMode="auto">
          <a:xfrm flipV="1">
            <a:off x="8345488" y="6034088"/>
            <a:ext cx="1587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25" name="Line 65"/>
          <p:cNvSpPr>
            <a:spLocks noChangeShapeType="1"/>
          </p:cNvSpPr>
          <p:nvPr/>
        </p:nvSpPr>
        <p:spPr bwMode="auto">
          <a:xfrm flipV="1">
            <a:off x="8753475" y="6034088"/>
            <a:ext cx="1588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20226" name="Rectangle 66"/>
          <p:cNvSpPr>
            <a:spLocks noChangeArrowheads="1"/>
          </p:cNvSpPr>
          <p:nvPr/>
        </p:nvSpPr>
        <p:spPr bwMode="auto">
          <a:xfrm>
            <a:off x="3692525" y="5957888"/>
            <a:ext cx="71438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0</a:t>
            </a:r>
            <a:endParaRPr lang="de-DE">
              <a:latin typeface="Times" pitchFamily="18" charset="0"/>
            </a:endParaRPr>
          </a:p>
        </p:txBody>
      </p:sp>
      <p:sp>
        <p:nvSpPr>
          <p:cNvPr id="220227" name="Rectangle 67"/>
          <p:cNvSpPr>
            <a:spLocks noChangeArrowheads="1"/>
          </p:cNvSpPr>
          <p:nvPr/>
        </p:nvSpPr>
        <p:spPr bwMode="auto">
          <a:xfrm>
            <a:off x="3571875" y="5592763"/>
            <a:ext cx="2127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200</a:t>
            </a:r>
            <a:endParaRPr lang="de-DE">
              <a:latin typeface="Times" pitchFamily="18" charset="0"/>
            </a:endParaRPr>
          </a:p>
        </p:txBody>
      </p:sp>
      <p:sp>
        <p:nvSpPr>
          <p:cNvPr id="220228" name="Rectangle 68"/>
          <p:cNvSpPr>
            <a:spLocks noChangeArrowheads="1"/>
          </p:cNvSpPr>
          <p:nvPr/>
        </p:nvSpPr>
        <p:spPr bwMode="auto">
          <a:xfrm>
            <a:off x="3571875" y="5230813"/>
            <a:ext cx="2127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400</a:t>
            </a:r>
            <a:endParaRPr lang="de-DE">
              <a:latin typeface="Times" pitchFamily="18" charset="0"/>
            </a:endParaRPr>
          </a:p>
        </p:txBody>
      </p:sp>
      <p:sp>
        <p:nvSpPr>
          <p:cNvPr id="220229" name="Rectangle 69"/>
          <p:cNvSpPr>
            <a:spLocks noChangeArrowheads="1"/>
          </p:cNvSpPr>
          <p:nvPr/>
        </p:nvSpPr>
        <p:spPr bwMode="auto">
          <a:xfrm>
            <a:off x="3571875" y="4865688"/>
            <a:ext cx="2127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600</a:t>
            </a:r>
            <a:endParaRPr lang="de-DE">
              <a:latin typeface="Times" pitchFamily="18" charset="0"/>
            </a:endParaRPr>
          </a:p>
        </p:txBody>
      </p:sp>
      <p:sp>
        <p:nvSpPr>
          <p:cNvPr id="220230" name="Rectangle 70"/>
          <p:cNvSpPr>
            <a:spLocks noChangeArrowheads="1"/>
          </p:cNvSpPr>
          <p:nvPr/>
        </p:nvSpPr>
        <p:spPr bwMode="auto">
          <a:xfrm>
            <a:off x="3571875" y="4500563"/>
            <a:ext cx="2127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800</a:t>
            </a:r>
            <a:endParaRPr lang="de-DE">
              <a:latin typeface="Times" pitchFamily="18" charset="0"/>
            </a:endParaRPr>
          </a:p>
        </p:txBody>
      </p:sp>
      <p:sp>
        <p:nvSpPr>
          <p:cNvPr id="220231" name="Rectangle 71"/>
          <p:cNvSpPr>
            <a:spLocks noChangeArrowheads="1"/>
          </p:cNvSpPr>
          <p:nvPr/>
        </p:nvSpPr>
        <p:spPr bwMode="auto">
          <a:xfrm>
            <a:off x="3482975" y="4135438"/>
            <a:ext cx="3175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1.000</a:t>
            </a:r>
            <a:endParaRPr lang="de-DE">
              <a:latin typeface="Times" pitchFamily="18" charset="0"/>
            </a:endParaRPr>
          </a:p>
        </p:txBody>
      </p:sp>
      <p:sp>
        <p:nvSpPr>
          <p:cNvPr id="220232" name="Rectangle 72"/>
          <p:cNvSpPr>
            <a:spLocks noChangeArrowheads="1"/>
          </p:cNvSpPr>
          <p:nvPr/>
        </p:nvSpPr>
        <p:spPr bwMode="auto">
          <a:xfrm>
            <a:off x="3482975" y="3771900"/>
            <a:ext cx="3175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1.200</a:t>
            </a:r>
            <a:endParaRPr lang="de-DE">
              <a:latin typeface="Times" pitchFamily="18" charset="0"/>
            </a:endParaRPr>
          </a:p>
        </p:txBody>
      </p:sp>
      <p:sp>
        <p:nvSpPr>
          <p:cNvPr id="220233" name="Rectangle 73"/>
          <p:cNvSpPr>
            <a:spLocks noChangeArrowheads="1"/>
          </p:cNvSpPr>
          <p:nvPr/>
        </p:nvSpPr>
        <p:spPr bwMode="auto">
          <a:xfrm>
            <a:off x="3482975" y="3408363"/>
            <a:ext cx="3175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1.400</a:t>
            </a:r>
            <a:endParaRPr lang="de-DE">
              <a:latin typeface="Times" pitchFamily="18" charset="0"/>
            </a:endParaRPr>
          </a:p>
        </p:txBody>
      </p:sp>
      <p:sp>
        <p:nvSpPr>
          <p:cNvPr id="220234" name="Rectangle 74"/>
          <p:cNvSpPr>
            <a:spLocks noChangeArrowheads="1"/>
          </p:cNvSpPr>
          <p:nvPr/>
        </p:nvSpPr>
        <p:spPr bwMode="auto">
          <a:xfrm>
            <a:off x="3482975" y="3043238"/>
            <a:ext cx="3175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1.600</a:t>
            </a:r>
            <a:endParaRPr lang="de-DE">
              <a:latin typeface="Times" pitchFamily="18" charset="0"/>
            </a:endParaRPr>
          </a:p>
        </p:txBody>
      </p:sp>
      <p:sp>
        <p:nvSpPr>
          <p:cNvPr id="220235" name="Rectangle 75"/>
          <p:cNvSpPr>
            <a:spLocks noChangeArrowheads="1"/>
          </p:cNvSpPr>
          <p:nvPr/>
        </p:nvSpPr>
        <p:spPr bwMode="auto">
          <a:xfrm>
            <a:off x="3482975" y="2679700"/>
            <a:ext cx="3175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1.800</a:t>
            </a:r>
            <a:endParaRPr lang="de-DE">
              <a:latin typeface="Times" pitchFamily="18" charset="0"/>
            </a:endParaRPr>
          </a:p>
        </p:txBody>
      </p:sp>
      <p:sp>
        <p:nvSpPr>
          <p:cNvPr id="220236" name="Rectangle 76"/>
          <p:cNvSpPr>
            <a:spLocks noChangeArrowheads="1"/>
          </p:cNvSpPr>
          <p:nvPr/>
        </p:nvSpPr>
        <p:spPr bwMode="auto">
          <a:xfrm>
            <a:off x="3482975" y="2314575"/>
            <a:ext cx="3175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2.000</a:t>
            </a:r>
            <a:endParaRPr lang="de-DE">
              <a:latin typeface="Times" pitchFamily="18" charset="0"/>
            </a:endParaRPr>
          </a:p>
        </p:txBody>
      </p:sp>
      <p:sp>
        <p:nvSpPr>
          <p:cNvPr id="220237" name="Rectangle 77"/>
          <p:cNvSpPr>
            <a:spLocks noChangeArrowheads="1"/>
          </p:cNvSpPr>
          <p:nvPr/>
        </p:nvSpPr>
        <p:spPr bwMode="auto">
          <a:xfrm>
            <a:off x="3979863" y="6145213"/>
            <a:ext cx="20478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Jan</a:t>
            </a:r>
            <a:endParaRPr lang="de-DE">
              <a:latin typeface="Times" pitchFamily="18" charset="0"/>
            </a:endParaRPr>
          </a:p>
        </p:txBody>
      </p:sp>
      <p:sp>
        <p:nvSpPr>
          <p:cNvPr id="220238" name="Rectangle 78"/>
          <p:cNvSpPr>
            <a:spLocks noChangeArrowheads="1"/>
          </p:cNvSpPr>
          <p:nvPr/>
        </p:nvSpPr>
        <p:spPr bwMode="auto">
          <a:xfrm>
            <a:off x="4379913" y="6145213"/>
            <a:ext cx="2190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Feb</a:t>
            </a:r>
            <a:endParaRPr lang="de-DE">
              <a:latin typeface="Times" pitchFamily="18" charset="0"/>
            </a:endParaRPr>
          </a:p>
        </p:txBody>
      </p:sp>
      <p:sp>
        <p:nvSpPr>
          <p:cNvPr id="220239" name="Rectangle 79"/>
          <p:cNvSpPr>
            <a:spLocks noChangeArrowheads="1"/>
          </p:cNvSpPr>
          <p:nvPr/>
        </p:nvSpPr>
        <p:spPr bwMode="auto">
          <a:xfrm>
            <a:off x="4792663" y="6145213"/>
            <a:ext cx="2159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Mrz</a:t>
            </a:r>
            <a:endParaRPr lang="de-DE">
              <a:latin typeface="Times" pitchFamily="18" charset="0"/>
            </a:endParaRPr>
          </a:p>
        </p:txBody>
      </p:sp>
      <p:sp>
        <p:nvSpPr>
          <p:cNvPr id="220240" name="Rectangle 80"/>
          <p:cNvSpPr>
            <a:spLocks noChangeArrowheads="1"/>
          </p:cNvSpPr>
          <p:nvPr/>
        </p:nvSpPr>
        <p:spPr bwMode="auto">
          <a:xfrm>
            <a:off x="5205413" y="6145213"/>
            <a:ext cx="19843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Apr</a:t>
            </a:r>
            <a:endParaRPr lang="de-DE">
              <a:latin typeface="Times" pitchFamily="18" charset="0"/>
            </a:endParaRPr>
          </a:p>
        </p:txBody>
      </p:sp>
      <p:sp>
        <p:nvSpPr>
          <p:cNvPr id="220241" name="Rectangle 81"/>
          <p:cNvSpPr>
            <a:spLocks noChangeArrowheads="1"/>
          </p:cNvSpPr>
          <p:nvPr/>
        </p:nvSpPr>
        <p:spPr bwMode="auto">
          <a:xfrm>
            <a:off x="5608638" y="6145213"/>
            <a:ext cx="2063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Mai</a:t>
            </a:r>
            <a:endParaRPr lang="de-DE">
              <a:latin typeface="Times" pitchFamily="18" charset="0"/>
            </a:endParaRPr>
          </a:p>
        </p:txBody>
      </p:sp>
      <p:sp>
        <p:nvSpPr>
          <p:cNvPr id="220242" name="Rectangle 82"/>
          <p:cNvSpPr>
            <a:spLocks noChangeArrowheads="1"/>
          </p:cNvSpPr>
          <p:nvPr/>
        </p:nvSpPr>
        <p:spPr bwMode="auto">
          <a:xfrm>
            <a:off x="6018213" y="6145213"/>
            <a:ext cx="204787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Jun</a:t>
            </a:r>
            <a:endParaRPr lang="de-DE">
              <a:latin typeface="Times" pitchFamily="18" charset="0"/>
            </a:endParaRPr>
          </a:p>
        </p:txBody>
      </p:sp>
      <p:sp>
        <p:nvSpPr>
          <p:cNvPr id="220243" name="Rectangle 83"/>
          <p:cNvSpPr>
            <a:spLocks noChangeArrowheads="1"/>
          </p:cNvSpPr>
          <p:nvPr/>
        </p:nvSpPr>
        <p:spPr bwMode="auto">
          <a:xfrm>
            <a:off x="6442075" y="6145213"/>
            <a:ext cx="1635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Jul</a:t>
            </a:r>
            <a:endParaRPr lang="de-DE">
              <a:latin typeface="Times" pitchFamily="18" charset="0"/>
            </a:endParaRPr>
          </a:p>
        </p:txBody>
      </p:sp>
      <p:sp>
        <p:nvSpPr>
          <p:cNvPr id="220244" name="Rectangle 84"/>
          <p:cNvSpPr>
            <a:spLocks noChangeArrowheads="1"/>
          </p:cNvSpPr>
          <p:nvPr/>
        </p:nvSpPr>
        <p:spPr bwMode="auto">
          <a:xfrm>
            <a:off x="6824663" y="6145213"/>
            <a:ext cx="2254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Aug</a:t>
            </a:r>
            <a:endParaRPr lang="de-DE">
              <a:latin typeface="Times" pitchFamily="18" charset="0"/>
            </a:endParaRPr>
          </a:p>
        </p:txBody>
      </p:sp>
      <p:sp>
        <p:nvSpPr>
          <p:cNvPr id="220245" name="Rectangle 85"/>
          <p:cNvSpPr>
            <a:spLocks noChangeArrowheads="1"/>
          </p:cNvSpPr>
          <p:nvPr/>
        </p:nvSpPr>
        <p:spPr bwMode="auto">
          <a:xfrm>
            <a:off x="7231063" y="6145213"/>
            <a:ext cx="2270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Sep</a:t>
            </a:r>
            <a:endParaRPr lang="de-DE">
              <a:latin typeface="Times" pitchFamily="18" charset="0"/>
            </a:endParaRPr>
          </a:p>
        </p:txBody>
      </p:sp>
      <p:sp>
        <p:nvSpPr>
          <p:cNvPr id="220246" name="Rectangle 86"/>
          <p:cNvSpPr>
            <a:spLocks noChangeArrowheads="1"/>
          </p:cNvSpPr>
          <p:nvPr/>
        </p:nvSpPr>
        <p:spPr bwMode="auto">
          <a:xfrm>
            <a:off x="7650163" y="6145213"/>
            <a:ext cx="20002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Okt</a:t>
            </a:r>
            <a:endParaRPr lang="de-DE">
              <a:latin typeface="Times" pitchFamily="18" charset="0"/>
            </a:endParaRPr>
          </a:p>
        </p:txBody>
      </p:sp>
      <p:sp>
        <p:nvSpPr>
          <p:cNvPr id="220247" name="Rectangle 87"/>
          <p:cNvSpPr>
            <a:spLocks noChangeArrowheads="1"/>
          </p:cNvSpPr>
          <p:nvPr/>
        </p:nvSpPr>
        <p:spPr bwMode="auto">
          <a:xfrm>
            <a:off x="8047038" y="6145213"/>
            <a:ext cx="2270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Nov</a:t>
            </a:r>
            <a:endParaRPr lang="de-DE">
              <a:latin typeface="Times" pitchFamily="18" charset="0"/>
            </a:endParaRPr>
          </a:p>
        </p:txBody>
      </p:sp>
      <p:sp>
        <p:nvSpPr>
          <p:cNvPr id="220248" name="Rectangle 88"/>
          <p:cNvSpPr>
            <a:spLocks noChangeArrowheads="1"/>
          </p:cNvSpPr>
          <p:nvPr/>
        </p:nvSpPr>
        <p:spPr bwMode="auto">
          <a:xfrm>
            <a:off x="8453438" y="6145213"/>
            <a:ext cx="2286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>
                <a:solidFill>
                  <a:srgbClr val="000000"/>
                </a:solidFill>
              </a:rPr>
              <a:t>Dez</a:t>
            </a:r>
            <a:endParaRPr lang="de-DE">
              <a:latin typeface="Times" pitchFamily="18" charset="0"/>
            </a:endParaRPr>
          </a:p>
        </p:txBody>
      </p:sp>
      <p:sp>
        <p:nvSpPr>
          <p:cNvPr id="220249" name="Rectangle 89"/>
          <p:cNvSpPr>
            <a:spLocks noChangeArrowheads="1"/>
          </p:cNvSpPr>
          <p:nvPr/>
        </p:nvSpPr>
        <p:spPr bwMode="auto">
          <a:xfrm rot="-5400000">
            <a:off x="2879725" y="4035425"/>
            <a:ext cx="10350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200" b="1">
                <a:solidFill>
                  <a:srgbClr val="000000"/>
                </a:solidFill>
              </a:rPr>
              <a:t>Energie (kWh)</a:t>
            </a:r>
            <a:endParaRPr lang="de-DE" sz="1200"/>
          </a:p>
        </p:txBody>
      </p:sp>
      <p:sp>
        <p:nvSpPr>
          <p:cNvPr id="220250" name="Rectangle 90"/>
          <p:cNvSpPr>
            <a:spLocks noChangeArrowheads="1"/>
          </p:cNvSpPr>
          <p:nvPr/>
        </p:nvSpPr>
        <p:spPr bwMode="auto">
          <a:xfrm>
            <a:off x="5068888" y="2895600"/>
            <a:ext cx="3084512" cy="160338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251" name="Rectangle 91"/>
          <p:cNvSpPr>
            <a:spLocks noChangeArrowheads="1"/>
          </p:cNvSpPr>
          <p:nvPr/>
        </p:nvSpPr>
        <p:spPr bwMode="auto">
          <a:xfrm>
            <a:off x="5100638" y="2922588"/>
            <a:ext cx="68262" cy="80962"/>
          </a:xfrm>
          <a:prstGeom prst="rect">
            <a:avLst/>
          </a:prstGeom>
          <a:solidFill>
            <a:srgbClr val="C0C0C0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252" name="Rectangle 92"/>
          <p:cNvSpPr>
            <a:spLocks noChangeArrowheads="1"/>
          </p:cNvSpPr>
          <p:nvPr/>
        </p:nvSpPr>
        <p:spPr bwMode="auto">
          <a:xfrm>
            <a:off x="5194300" y="2887663"/>
            <a:ext cx="7604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 b="1">
                <a:solidFill>
                  <a:srgbClr val="000000"/>
                </a:solidFill>
              </a:rPr>
              <a:t>Solargewinn</a:t>
            </a:r>
            <a:endParaRPr lang="de-DE">
              <a:latin typeface="Times" pitchFamily="18" charset="0"/>
            </a:endParaRPr>
          </a:p>
        </p:txBody>
      </p:sp>
      <p:sp>
        <p:nvSpPr>
          <p:cNvPr id="220253" name="Rectangle 93"/>
          <p:cNvSpPr>
            <a:spLocks noChangeArrowheads="1"/>
          </p:cNvSpPr>
          <p:nvPr/>
        </p:nvSpPr>
        <p:spPr bwMode="auto">
          <a:xfrm>
            <a:off x="6005513" y="2922588"/>
            <a:ext cx="68262" cy="80962"/>
          </a:xfrm>
          <a:prstGeom prst="rect">
            <a:avLst/>
          </a:prstGeom>
          <a:solidFill>
            <a:srgbClr val="FF99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254" name="Rectangle 94"/>
          <p:cNvSpPr>
            <a:spLocks noChangeArrowheads="1"/>
          </p:cNvSpPr>
          <p:nvPr/>
        </p:nvSpPr>
        <p:spPr bwMode="auto">
          <a:xfrm>
            <a:off x="6110288" y="2887663"/>
            <a:ext cx="78740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 b="1">
                <a:solidFill>
                  <a:srgbClr val="000000"/>
                </a:solidFill>
              </a:rPr>
              <a:t>Warmwasser</a:t>
            </a:r>
            <a:endParaRPr lang="de-DE">
              <a:latin typeface="Times" pitchFamily="18" charset="0"/>
            </a:endParaRPr>
          </a:p>
        </p:txBody>
      </p:sp>
      <p:sp>
        <p:nvSpPr>
          <p:cNvPr id="220255" name="Rectangle 95"/>
          <p:cNvSpPr>
            <a:spLocks noChangeArrowheads="1"/>
          </p:cNvSpPr>
          <p:nvPr/>
        </p:nvSpPr>
        <p:spPr bwMode="auto">
          <a:xfrm>
            <a:off x="6943725" y="2922588"/>
            <a:ext cx="68263" cy="80962"/>
          </a:xfrm>
          <a:prstGeom prst="rect">
            <a:avLst/>
          </a:prstGeom>
          <a:solidFill>
            <a:srgbClr val="FFCC99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0256" name="Rectangle 96"/>
          <p:cNvSpPr>
            <a:spLocks noChangeArrowheads="1"/>
          </p:cNvSpPr>
          <p:nvPr/>
        </p:nvSpPr>
        <p:spPr bwMode="auto">
          <a:xfrm>
            <a:off x="7059613" y="2887663"/>
            <a:ext cx="105886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0" hangingPunct="0"/>
            <a:r>
              <a:rPr lang="de-DE" sz="1000" b="1">
                <a:solidFill>
                  <a:srgbClr val="000000"/>
                </a:solidFill>
              </a:rPr>
              <a:t>Heizwärmebedarf</a:t>
            </a:r>
            <a:endParaRPr lang="de-DE">
              <a:latin typeface="Times" pitchFamily="18" charset="0"/>
            </a:endParaRPr>
          </a:p>
        </p:txBody>
      </p:sp>
      <p:sp>
        <p:nvSpPr>
          <p:cNvPr id="220257" name="Text Box 97"/>
          <p:cNvSpPr txBox="1">
            <a:spLocks noChangeArrowheads="1"/>
          </p:cNvSpPr>
          <p:nvPr/>
        </p:nvSpPr>
        <p:spPr bwMode="auto">
          <a:xfrm>
            <a:off x="7543800" y="6278563"/>
            <a:ext cx="1600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700"/>
              <a:t>Westkämper, Elsfleth</a:t>
            </a:r>
            <a:endParaRPr lang="de-DE" sz="800"/>
          </a:p>
        </p:txBody>
      </p:sp>
      <p:sp>
        <p:nvSpPr>
          <p:cNvPr id="220259" name="Rectangle 99"/>
          <p:cNvSpPr>
            <a:spLocks noChangeArrowheads="1"/>
          </p:cNvSpPr>
          <p:nvPr/>
        </p:nvSpPr>
        <p:spPr bwMode="auto">
          <a:xfrm>
            <a:off x="195263" y="431800"/>
            <a:ext cx="7737475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DECKUNGSBEITRAG DER SOLARANLAGE </a:t>
            </a:r>
          </a:p>
          <a:p>
            <a:pPr algn="l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Heizung und Warmwasser</a:t>
            </a:r>
          </a:p>
        </p:txBody>
      </p:sp>
      <p:sp>
        <p:nvSpPr>
          <p:cNvPr id="2" name="Rectangle 100"/>
          <p:cNvSpPr>
            <a:spLocks noChangeArrowheads="1"/>
          </p:cNvSpPr>
          <p:nvPr/>
        </p:nvSpPr>
        <p:spPr bwMode="auto">
          <a:xfrm>
            <a:off x="0" y="2622550"/>
            <a:ext cx="357028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de-DE" sz="2000" b="1"/>
              <a:t>Deckungsbeitrag im </a:t>
            </a:r>
            <a:br>
              <a:rPr lang="de-DE" sz="2000" b="1"/>
            </a:br>
            <a:r>
              <a:rPr lang="de-DE" sz="2000" b="1"/>
              <a:t>Jahresmittel bis zu ca. 30%.</a:t>
            </a:r>
          </a:p>
          <a:p>
            <a:pPr algn="l" eaLnBrk="0" hangingPunct="0"/>
            <a:r>
              <a:rPr lang="de-DE" sz="2000" b="1"/>
              <a:t>Hängt sehr vom Gesamt-</a:t>
            </a:r>
          </a:p>
          <a:p>
            <a:pPr algn="l" eaLnBrk="0" hangingPunct="0"/>
            <a:r>
              <a:rPr lang="de-DE" sz="2000" b="1"/>
              <a:t>wärmebedarf ab.</a:t>
            </a:r>
            <a:endParaRPr lang="de-DE" sz="2000" b="1">
              <a:latin typeface="Letter Gothic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KOSTEN UND WIRTSCHAFTLICHKEIT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7038" y="285750"/>
            <a:ext cx="7737475" cy="633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MEHRKOSTEN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für Energieeffizienzhäuser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5786438" y="1673225"/>
            <a:ext cx="3214687" cy="4475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  <a:buClr>
                <a:srgbClr val="C00000"/>
              </a:buClr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Insgesamt liegen die Mehrkosten für ein Energieeffizienz-haus bei rund 3 bis 5 % der reinen Baukosten (ohne Grundstück und Architektenleistung</a:t>
            </a:r>
            <a:r>
              <a:rPr lang="de-DE" sz="2400" b="1" dirty="0" smtClean="0"/>
              <a:t>)</a:t>
            </a:r>
          </a:p>
        </p:txBody>
      </p:sp>
      <p:graphicFrame>
        <p:nvGraphicFramePr>
          <p:cNvPr id="409604" name="Group 4"/>
          <p:cNvGraphicFramePr>
            <a:graphicFrameLocks noGrp="1"/>
          </p:cNvGraphicFramePr>
          <p:nvPr/>
        </p:nvGraphicFramePr>
        <p:xfrm>
          <a:off x="409575" y="1330325"/>
          <a:ext cx="5172075" cy="5113339"/>
        </p:xfrm>
        <a:graphic>
          <a:graphicData uri="http://schemas.openxmlformats.org/drawingml/2006/table">
            <a:tbl>
              <a:tblPr/>
              <a:tblGrid>
                <a:gridCol w="3420058"/>
                <a:gridCol w="1752017"/>
              </a:tblGrid>
              <a:tr h="627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395" marR="84395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Mehrkosten ?</a:t>
                      </a:r>
                    </a:p>
                  </a:txBody>
                  <a:tcPr marL="84395" marR="84395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Planung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Ja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Wärmedämmung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Ja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Verglasung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Nein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Wärmebrücken reduzieren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Ja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Luftdichtheit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Ja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Kompakte Bauweise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Minderkosten möglich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Lüftungsanlage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Optional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Passive Solarenergienutzung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Nein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Heizkessel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Nein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Verteilung und Regelung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charset="0"/>
                        </a:rPr>
                        <a:t>Minderkosten möglich</a:t>
                      </a:r>
                    </a:p>
                  </a:txBody>
                  <a:tcPr marL="84395" marR="8439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506413"/>
            <a:ext cx="7737475" cy="5873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ÜBERBLICK</a:t>
            </a:r>
          </a:p>
        </p:txBody>
      </p:sp>
      <p:sp>
        <p:nvSpPr>
          <p:cNvPr id="13315" name="Rectangle 2051"/>
          <p:cNvSpPr>
            <a:spLocks noGrp="1" noChangeArrowheads="1"/>
          </p:cNvSpPr>
          <p:nvPr>
            <p:ph sz="half" idx="1"/>
          </p:nvPr>
        </p:nvSpPr>
        <p:spPr bwMode="auto">
          <a:xfrm>
            <a:off x="330200" y="1722438"/>
            <a:ext cx="8664575" cy="45640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Grundlagen des Energiesparenden Bauens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de-DE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Bauphysikalische Details von Energiesparhäusern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de-DE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Energieeinsparverordnung, KfW-Energieeffizienzhäuser und Passivhäuser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de-DE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Heizung, Lüftung und Erneuerbare Energien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de-DE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Wirtschaftlichkeit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4163" y="276225"/>
            <a:ext cx="7737475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END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ENERGIEKENNWERTE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verschiedener Gebäudestandards</a:t>
            </a:r>
          </a:p>
        </p:txBody>
      </p:sp>
      <p:sp>
        <p:nvSpPr>
          <p:cNvPr id="3379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CB1B93F-2B0D-448B-8A89-8631ABBD96D6}" type="slidenum">
              <a:rPr lang="de-DE" sz="1400" smtClean="0"/>
              <a:pPr eaLnBrk="1" hangingPunct="1"/>
              <a:t>20</a:t>
            </a:fld>
            <a:endParaRPr lang="de-DE" sz="1400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9663"/>
            <a:ext cx="9144000" cy="57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2846388" y="1382713"/>
            <a:ext cx="2227262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/>
              <a:t>Ein- und Zweifamilienhäuser</a:t>
            </a:r>
          </a:p>
        </p:txBody>
      </p:sp>
      <p:sp>
        <p:nvSpPr>
          <p:cNvPr id="33798" name="AutoShape 5"/>
          <p:cNvSpPr>
            <a:spLocks noChangeArrowheads="1"/>
          </p:cNvSpPr>
          <p:nvPr/>
        </p:nvSpPr>
        <p:spPr bwMode="auto">
          <a:xfrm>
            <a:off x="6054725" y="2879725"/>
            <a:ext cx="2125663" cy="1358900"/>
          </a:xfrm>
          <a:prstGeom prst="wedgeEllipseCallout">
            <a:avLst>
              <a:gd name="adj1" fmla="val -64690"/>
              <a:gd name="adj2" fmla="val 6244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sz="2200" b="1">
                <a:solidFill>
                  <a:schemeClr val="bg1"/>
                </a:solidFill>
              </a:rPr>
              <a:t>Wie viel ist genug?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6" name="Rectangle 3"/>
          <p:cNvSpPr txBox="1">
            <a:spLocks noChangeArrowheads="1"/>
          </p:cNvSpPr>
          <p:nvPr/>
        </p:nvSpPr>
        <p:spPr bwMode="auto">
          <a:xfrm>
            <a:off x="703263" y="1689100"/>
            <a:ext cx="7526337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de-DE" sz="1800" dirty="0" smtClean="0"/>
              <a:t>	</a:t>
            </a:r>
            <a:r>
              <a:rPr lang="de-DE" sz="2400" b="1" dirty="0" smtClean="0">
                <a:solidFill>
                  <a:schemeClr val="tx2"/>
                </a:solidFill>
              </a:rPr>
              <a:t>Beispiel 1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Ein „normal“ gebautes Haus mit 150 m</a:t>
            </a:r>
            <a:r>
              <a:rPr lang="de-DE" sz="1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Nutzfläche hat einen Endenergiebedarf incl. Warmwasser von 90 kWh/m</a:t>
            </a:r>
            <a:r>
              <a:rPr lang="de-DE" sz="1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- insgesamt also 13.500 kWh oder</a:t>
            </a:r>
            <a:r>
              <a:rPr lang="de-DE" sz="1800" b="1" dirty="0" smtClean="0"/>
              <a:t> </a:t>
            </a:r>
            <a:r>
              <a:rPr lang="de-DE" sz="1800" b="1" dirty="0" smtClean="0">
                <a:solidFill>
                  <a:srgbClr val="C00000"/>
                </a:solidFill>
              </a:rPr>
              <a:t>1.350 Liter Heizöl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Bei einem Preis von 82 </a:t>
            </a:r>
            <a:r>
              <a:rPr lang="de-DE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Ct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pro Liter Heizöl ergeben sich Kosten in Höhe von</a:t>
            </a:r>
            <a:r>
              <a:rPr lang="de-DE" sz="1800" b="1" dirty="0" smtClean="0"/>
              <a:t> </a:t>
            </a:r>
            <a:r>
              <a:rPr lang="de-DE" sz="1800" b="1" dirty="0" smtClean="0">
                <a:solidFill>
                  <a:srgbClr val="C00000"/>
                </a:solidFill>
              </a:rPr>
              <a:t>1.107,- € pro Jahr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Das gleiche Haus als </a:t>
            </a:r>
            <a:r>
              <a:rPr lang="de-DE" sz="1800" b="1" dirty="0" smtClean="0">
                <a:solidFill>
                  <a:srgbClr val="C00000"/>
                </a:solidFill>
              </a:rPr>
              <a:t>Energiesparhaus</a:t>
            </a:r>
            <a:r>
              <a:rPr lang="de-DE" sz="1800" b="1" dirty="0" smtClean="0"/>
              <a:t> 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mit 50 kWh/m</a:t>
            </a:r>
            <a:r>
              <a:rPr lang="de-DE" sz="18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hat  insgesamt einen Bedarf von 7.500 kWh oder </a:t>
            </a:r>
            <a:r>
              <a:rPr lang="de-DE" sz="1800" b="1" dirty="0" smtClean="0">
                <a:solidFill>
                  <a:srgbClr val="C00000"/>
                </a:solidFill>
              </a:rPr>
              <a:t>750 Liter Heizöl</a:t>
            </a:r>
            <a:r>
              <a:rPr lang="de-DE" sz="1800" b="1" dirty="0" smtClean="0"/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Dies entspricht Kosten in Höhe von </a:t>
            </a:r>
            <a:r>
              <a:rPr lang="de-DE" sz="1800" b="1" dirty="0" smtClean="0">
                <a:solidFill>
                  <a:srgbClr val="C00000"/>
                </a:solidFill>
              </a:rPr>
              <a:t>615,- € pro Jahr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 Jahr ergeben sich also </a:t>
            </a:r>
            <a:r>
              <a:rPr lang="de-DE" sz="1800" b="1" dirty="0" smtClean="0">
                <a:solidFill>
                  <a:srgbClr val="C00000"/>
                </a:solidFill>
              </a:rPr>
              <a:t>Einsparungen</a:t>
            </a:r>
            <a:r>
              <a:rPr lang="de-DE" sz="1800" b="1" dirty="0" smtClean="0"/>
              <a:t> 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Höhe vo</a:t>
            </a:r>
            <a:r>
              <a:rPr lang="de-DE" sz="1800" b="1" dirty="0" smtClean="0"/>
              <a:t>n </a:t>
            </a:r>
            <a:r>
              <a:rPr lang="de-DE" sz="1800" b="1" dirty="0" smtClean="0">
                <a:solidFill>
                  <a:srgbClr val="C00000"/>
                </a:solidFill>
              </a:rPr>
              <a:t>492,-€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20 Jahren summieren sich die Einsparungen auf </a:t>
            </a:r>
            <a:r>
              <a:rPr lang="de-DE" sz="1800" b="1" dirty="0" smtClean="0">
                <a:solidFill>
                  <a:srgbClr val="C00000"/>
                </a:solidFill>
              </a:rPr>
              <a:t>9840,-€ 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bei gleich bleibendem Heizölpreis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Steigt der Heizölpreis jährlich um 3%, ergeben sich Einsparungen in Höhe von </a:t>
            </a:r>
            <a:r>
              <a:rPr lang="de-DE" sz="1800" b="1" dirty="0" smtClean="0">
                <a:solidFill>
                  <a:srgbClr val="C00000"/>
                </a:solidFill>
              </a:rPr>
              <a:t>13.620,- €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</a:t>
            </a:r>
            <a:r>
              <a:rPr lang="de-DE" sz="1800" b="1" dirty="0" smtClean="0">
                <a:solidFill>
                  <a:srgbClr val="C00000"/>
                </a:solidFill>
              </a:rPr>
              <a:t> Mehrkosten </a:t>
            </a: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der Energiesparbauweise liegen bei </a:t>
            </a:r>
            <a:r>
              <a:rPr lang="de-DE" sz="1800" b="1" dirty="0" smtClean="0">
                <a:solidFill>
                  <a:srgbClr val="C00000"/>
                </a:solidFill>
              </a:rPr>
              <a:t>5.000,- bis 10.000,- €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539750"/>
            <a:ext cx="7737475" cy="4953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WIRTSCHAFTLICHKEITSBETRACHTUNG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beim ESH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539750"/>
            <a:ext cx="7737475" cy="4953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WIRTSCHAFTLICHKEITSBETRACHTUNG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beim ESH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1663700"/>
            <a:ext cx="7821612" cy="4711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de-DE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DE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Beispiel 2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Mehrkosten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der Energiesparbauweise liegen bei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5.000,- bis 10.000,- €.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Energieeinsparung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macht über 30 Jahre ru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nd 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180.000 kWh 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aus.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Kosten liegen also bei etwa umgerechnet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2,8</a:t>
            </a:r>
            <a:r>
              <a:rPr lang="de-D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Ct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 eingesparter kWh. 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Würde man die Energie nicht einsparen, müsste sie in Form von Brennstoff eingekauft werden.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Der aktuelle Brennstoffpreis liegt bei </a:t>
            </a:r>
            <a:b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8,2 </a:t>
            </a:r>
            <a:r>
              <a:rPr lang="de-DE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Ct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/kWh 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für Heizöl und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de-DE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Ct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/kWh 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für Erdgas.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sz="2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Rectangle 2"/>
          <p:cNvSpPr>
            <a:spLocks noChangeArrowheads="1"/>
          </p:cNvSpPr>
          <p:nvPr/>
        </p:nvSpPr>
        <p:spPr bwMode="auto">
          <a:xfrm>
            <a:off x="703263" y="609600"/>
            <a:ext cx="77374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HEIZÖLPREIS </a:t>
            </a:r>
          </a:p>
          <a:p>
            <a:pPr algn="l"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Entwicklung im Raum MZ/WI</a:t>
            </a:r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7628381"/>
              </p:ext>
            </p:extLst>
          </p:nvPr>
        </p:nvGraphicFramePr>
        <p:xfrm>
          <a:off x="232342" y="1436936"/>
          <a:ext cx="8208396" cy="4809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8131175" y="2371723"/>
            <a:ext cx="771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Trend</a:t>
            </a:r>
          </a:p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0250" y="584200"/>
            <a:ext cx="7737475" cy="7842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DAS ENERGIEEFFIZIENZ- ODER PASSIVHAUS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ist einfach das bessere Haus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12788" y="2128838"/>
            <a:ext cx="3798887" cy="313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sz="1800" dirty="0" smtClean="0"/>
              <a:t>	</a:t>
            </a:r>
            <a:r>
              <a:rPr lang="de-DE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de-DE" sz="2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ist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ökologisch sehr sinnvoll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Stand der Technik</a:t>
            </a:r>
          </a:p>
          <a:p>
            <a:pPr eaLnBrk="1" hangingPunct="1">
              <a:spcBef>
                <a:spcPct val="50000"/>
              </a:spcBef>
              <a:buClr>
                <a:srgbClr val="C00000"/>
              </a:buClr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ökonomisch sinnvoll</a:t>
            </a:r>
          </a:p>
        </p:txBody>
      </p:sp>
      <p:sp>
        <p:nvSpPr>
          <p:cNvPr id="227332" name="Rectangle 4"/>
          <p:cNvSpPr>
            <a:spLocks noGrp="1" noChangeArrowheads="1"/>
          </p:cNvSpPr>
          <p:nvPr>
            <p:ph sz="half" idx="2"/>
          </p:nvPr>
        </p:nvSpPr>
        <p:spPr bwMode="auto">
          <a:xfrm>
            <a:off x="5019675" y="2146300"/>
            <a:ext cx="3798888" cy="4376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0100" lvl="1" indent="-342900" eaLnBrk="1" hangingPunct="1">
              <a:lnSpc>
                <a:spcPct val="90000"/>
              </a:lnSpc>
              <a:buFontTx/>
              <a:buNone/>
            </a:pPr>
            <a:r>
              <a:rPr lang="de-DE" sz="2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Es</a:t>
            </a:r>
            <a:r>
              <a:rPr lang="de-DE" sz="26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setzt voraus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Tx/>
              <a:buAutoNum type="arabicPeriod"/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die bewusste Entscheidung der Baufamilie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Tx/>
              <a:buAutoNum type="arabicPeriod"/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eine gute Planung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Tx/>
              <a:buAutoNum type="arabicPeriod"/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eine sorgfältige Bauausführung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Tx/>
              <a:buAutoNum type="arabicPeriod"/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den Dialog zwischen Baufamilie, Planern und Ausführenden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2"/>
          <p:cNvSpPr txBox="1">
            <a:spLocks noChangeArrowheads="1"/>
          </p:cNvSpPr>
          <p:nvPr/>
        </p:nvSpPr>
        <p:spPr bwMode="auto">
          <a:xfrm>
            <a:off x="506413" y="900113"/>
            <a:ext cx="7942262" cy="571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tabLst>
                <a:tab pos="8255000" algn="r"/>
              </a:tabLst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8255000" algn="r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8255000" algn="r"/>
              </a:tabLst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8255000" algn="r"/>
              </a:tabLst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8255000" algn="r"/>
              </a:tabLst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255000" algn="r"/>
              </a:tabLs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255000" algn="r"/>
              </a:tabLs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255000" algn="r"/>
              </a:tabLs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255000" algn="r"/>
              </a:tabLs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alt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KFW-FÖRDERPROGRAMME</a:t>
            </a:r>
          </a:p>
          <a:p>
            <a:pPr algn="l">
              <a:spcBef>
                <a:spcPct val="2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endParaRPr lang="de-DE" altLang="de-DE" sz="1000" b="1" dirty="0" smtClean="0"/>
          </a:p>
          <a:p>
            <a:pPr marL="457200" indent="-457200" algn="l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Zinsvergünstigte Kredite, Tilgungszuschüsse</a:t>
            </a:r>
          </a:p>
          <a:p>
            <a:pPr marL="0" indent="0" algn="l">
              <a:spcBef>
                <a:spcPct val="20000"/>
              </a:spcBef>
              <a:buClr>
                <a:srgbClr val="FF3300"/>
              </a:buClr>
              <a:defRPr/>
            </a:pPr>
            <a:endParaRPr lang="de-DE" altLang="de-DE" sz="800" b="1" dirty="0" smtClean="0">
              <a:solidFill>
                <a:srgbClr val="FF0000"/>
              </a:solidFill>
            </a:endParaRPr>
          </a:p>
          <a:p>
            <a:pPr marL="0" indent="0" algn="l">
              <a:spcBef>
                <a:spcPct val="20000"/>
              </a:spcBef>
              <a:buClr>
                <a:srgbClr val="FF3300"/>
              </a:buClr>
              <a:defRPr/>
            </a:pPr>
            <a:r>
              <a:rPr lang="de-DE" altLang="de-DE" b="1" dirty="0" smtClean="0">
                <a:solidFill>
                  <a:srgbClr val="C00000"/>
                </a:solidFill>
              </a:rPr>
              <a:t>Gefördert werden</a:t>
            </a:r>
          </a:p>
          <a:p>
            <a:pPr marL="457200" indent="-457200" algn="l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Errichtung oder Ersterwerb von KfW-Effizienzhäusern 40, 55 und 70 oder vergl. Passivhäusern</a:t>
            </a:r>
          </a:p>
          <a:p>
            <a:pPr marL="457200" indent="-457200" algn="l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endParaRPr lang="de-DE" altLang="de-D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l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Anlagen zur Stromerzeugung aus regenerativen Energien  </a:t>
            </a:r>
          </a:p>
          <a:p>
            <a:pPr marL="457200" indent="-457200" algn="l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endParaRPr lang="de-DE" altLang="de-DE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algn="l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Batteriespeichersysteme in Verbindung mit einer Photovoltaikanlage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888" y="541338"/>
            <a:ext cx="7737475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de-DE" alt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FÖRDERPROGRAMM</a:t>
            </a: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„Erneuerbare Energien“ des BMU</a:t>
            </a:r>
            <a:b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Innovationsförderung auch für Neubauten </a:t>
            </a:r>
          </a:p>
        </p:txBody>
      </p:sp>
      <p:sp>
        <p:nvSpPr>
          <p:cNvPr id="229380" name="Rectangle 3"/>
          <p:cNvSpPr txBox="1">
            <a:spLocks noChangeArrowheads="1"/>
          </p:cNvSpPr>
          <p:nvPr/>
        </p:nvSpPr>
        <p:spPr bwMode="auto">
          <a:xfrm>
            <a:off x="623888" y="2266950"/>
            <a:ext cx="7332662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0800" rIns="18000" bIns="10800"/>
          <a:lstStyle>
            <a:lvl1pPr marL="342900" indent="-342900" defTabSz="1000125" eaLnBrk="0" hangingPunct="0">
              <a:tabLst>
                <a:tab pos="4840288" algn="l"/>
                <a:tab pos="80772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00125" eaLnBrk="0" hangingPunct="0">
              <a:tabLst>
                <a:tab pos="4840288" algn="l"/>
                <a:tab pos="80772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00125" eaLnBrk="0" hangingPunct="0">
              <a:tabLst>
                <a:tab pos="4840288" algn="l"/>
                <a:tab pos="80772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00125" eaLnBrk="0" hangingPunct="0">
              <a:tabLst>
                <a:tab pos="4840288" algn="l"/>
                <a:tab pos="80772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00125" eaLnBrk="0" hangingPunct="0">
              <a:tabLst>
                <a:tab pos="4840288" algn="l"/>
                <a:tab pos="80772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1000125" eaLnBrk="0" fontAlgn="base" hangingPunct="0">
              <a:spcBef>
                <a:spcPct val="0"/>
              </a:spcBef>
              <a:spcAft>
                <a:spcPct val="0"/>
              </a:spcAft>
              <a:tabLst>
                <a:tab pos="4840288" algn="l"/>
                <a:tab pos="80772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1000125" eaLnBrk="0" fontAlgn="base" hangingPunct="0">
              <a:spcBef>
                <a:spcPct val="0"/>
              </a:spcBef>
              <a:spcAft>
                <a:spcPct val="0"/>
              </a:spcAft>
              <a:tabLst>
                <a:tab pos="4840288" algn="l"/>
                <a:tab pos="80772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1000125" eaLnBrk="0" fontAlgn="base" hangingPunct="0">
              <a:spcBef>
                <a:spcPct val="0"/>
              </a:spcBef>
              <a:spcAft>
                <a:spcPct val="0"/>
              </a:spcAft>
              <a:tabLst>
                <a:tab pos="4840288" algn="l"/>
                <a:tab pos="80772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1000125" eaLnBrk="0" fontAlgn="base" hangingPunct="0">
              <a:spcBef>
                <a:spcPct val="0"/>
              </a:spcBef>
              <a:spcAft>
                <a:spcPct val="0"/>
              </a:spcAft>
              <a:tabLst>
                <a:tab pos="4840288" algn="l"/>
                <a:tab pos="80772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altLang="de-DE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Große Thermische Solaranlagen</a:t>
            </a:r>
            <a:endParaRPr lang="de-DE" altLang="de-DE" sz="22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lvl="1" algn="l">
              <a:spcBef>
                <a:spcPct val="1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altLang="de-DE" sz="2200" dirty="0" smtClean="0">
                <a:solidFill>
                  <a:srgbClr val="000000"/>
                </a:solidFill>
                <a:cs typeface="Times New Roman" pitchFamily="18" charset="0"/>
              </a:rPr>
              <a:t>Für Wohngebäude ab 3 WE, 20-100 m² Kollektorfläche</a:t>
            </a:r>
          </a:p>
          <a:p>
            <a:pPr lvl="1" algn="l">
              <a:spcBef>
                <a:spcPct val="10000"/>
              </a:spcBef>
              <a:buClr>
                <a:srgbClr val="FF3300"/>
              </a:buClr>
              <a:defRPr/>
            </a:pPr>
            <a:r>
              <a:rPr lang="de-DE" altLang="de-DE" sz="2200" dirty="0" smtClean="0">
                <a:solidFill>
                  <a:srgbClr val="000000"/>
                </a:solidFill>
                <a:cs typeface="Times New Roman" pitchFamily="18" charset="0"/>
              </a:rPr>
              <a:t>Solare Warmwasserbereitung	</a:t>
            </a:r>
            <a:r>
              <a:rPr lang="de-DE" altLang="de-DE" sz="2200" dirty="0" smtClean="0">
                <a:solidFill>
                  <a:srgbClr val="C00000"/>
                </a:solidFill>
                <a:cs typeface="Times New Roman" pitchFamily="18" charset="0"/>
              </a:rPr>
              <a:t>90,- €/m</a:t>
            </a:r>
            <a:r>
              <a:rPr lang="de-DE" altLang="de-DE" sz="2200" baseline="30000" dirty="0" smtClean="0">
                <a:solidFill>
                  <a:srgbClr val="C00000"/>
                </a:solidFill>
                <a:cs typeface="Times New Roman" pitchFamily="18" charset="0"/>
              </a:rPr>
              <a:t>2</a:t>
            </a:r>
            <a:r>
              <a:rPr lang="de-DE" altLang="de-DE" sz="2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de-DE" altLang="de-DE" sz="2200" dirty="0" err="1" smtClean="0">
                <a:solidFill>
                  <a:srgbClr val="C00000"/>
                </a:solidFill>
                <a:cs typeface="Times New Roman" pitchFamily="18" charset="0"/>
              </a:rPr>
              <a:t>Koll.fl</a:t>
            </a:r>
            <a:r>
              <a:rPr lang="de-DE" altLang="de-DE" sz="2200" dirty="0" smtClean="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  <a:p>
            <a:pPr lvl="1" algn="l">
              <a:spcBef>
                <a:spcPct val="10000"/>
              </a:spcBef>
              <a:buClr>
                <a:srgbClr val="FF3300"/>
              </a:buClr>
              <a:defRPr/>
            </a:pPr>
            <a:r>
              <a:rPr lang="de-DE" altLang="de-DE" sz="2200" dirty="0" smtClean="0">
                <a:solidFill>
                  <a:srgbClr val="000000"/>
                </a:solidFill>
                <a:cs typeface="Times New Roman" pitchFamily="18" charset="0"/>
              </a:rPr>
              <a:t>Kombianlagen für HZG und WW: 	</a:t>
            </a:r>
            <a:r>
              <a:rPr lang="de-DE" altLang="de-DE" sz="2200" dirty="0" smtClean="0">
                <a:solidFill>
                  <a:srgbClr val="C00000"/>
                </a:solidFill>
                <a:cs typeface="Times New Roman" pitchFamily="18" charset="0"/>
              </a:rPr>
              <a:t>180,- €/m</a:t>
            </a:r>
            <a:r>
              <a:rPr lang="de-DE" altLang="de-DE" sz="2200" baseline="30000" dirty="0" smtClean="0">
                <a:solidFill>
                  <a:srgbClr val="C00000"/>
                </a:solidFill>
                <a:cs typeface="Times New Roman" pitchFamily="18" charset="0"/>
              </a:rPr>
              <a:t>2</a:t>
            </a:r>
            <a:r>
              <a:rPr lang="de-DE" altLang="de-DE" sz="220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de-DE" altLang="de-DE" sz="2200" dirty="0" err="1" smtClean="0">
                <a:solidFill>
                  <a:srgbClr val="C00000"/>
                </a:solidFill>
                <a:cs typeface="Times New Roman" pitchFamily="18" charset="0"/>
              </a:rPr>
              <a:t>Koll.fl</a:t>
            </a:r>
            <a:r>
              <a:rPr lang="de-DE" altLang="de-DE" sz="2200" dirty="0" smtClean="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  <a:p>
            <a:pPr algn="l">
              <a:spcBef>
                <a:spcPct val="1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altLang="de-DE" sz="2200" dirty="0" smtClean="0">
                <a:solidFill>
                  <a:srgbClr val="000000"/>
                </a:solidFill>
                <a:cs typeface="Times New Roman" pitchFamily="18" charset="0"/>
              </a:rPr>
              <a:t>	</a:t>
            </a:r>
            <a:endParaRPr lang="de-DE" altLang="de-DE" sz="2200" dirty="0" smtClean="0">
              <a:solidFill>
                <a:srgbClr val="0000FF"/>
              </a:solidFill>
              <a:cs typeface="Times New Roman" pitchFamily="18" charset="0"/>
            </a:endParaRPr>
          </a:p>
          <a:p>
            <a:pPr algn="l">
              <a:spcBef>
                <a:spcPct val="1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altLang="de-DE" sz="2200" dirty="0" smtClean="0">
                <a:solidFill>
                  <a:srgbClr val="000000"/>
                </a:solidFill>
                <a:cs typeface="Times New Roman" pitchFamily="18" charset="0"/>
              </a:rPr>
              <a:t> </a:t>
            </a:r>
            <a:r>
              <a:rPr lang="de-DE" altLang="de-DE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Biomasseanlagen</a:t>
            </a:r>
            <a:endParaRPr lang="de-DE" altLang="de-DE" sz="2200" dirty="0" smtClean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lvl="1" algn="l">
              <a:spcBef>
                <a:spcPct val="1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altLang="de-DE" sz="2200" dirty="0" smtClean="0">
                <a:solidFill>
                  <a:srgbClr val="000000"/>
                </a:solidFill>
                <a:cs typeface="Times New Roman" pitchFamily="18" charset="0"/>
              </a:rPr>
              <a:t>Maßnahmen zur Effizienzsteigerung </a:t>
            </a:r>
          </a:p>
          <a:p>
            <a:pPr lvl="1" algn="l">
              <a:spcBef>
                <a:spcPct val="10000"/>
              </a:spcBef>
              <a:buClr>
                <a:srgbClr val="FF3300"/>
              </a:buClr>
              <a:defRPr/>
            </a:pPr>
            <a:r>
              <a:rPr lang="de-DE" altLang="de-DE" sz="2200" dirty="0" smtClean="0">
                <a:solidFill>
                  <a:srgbClr val="000000"/>
                </a:solidFill>
                <a:cs typeface="Times New Roman" pitchFamily="18" charset="0"/>
              </a:rPr>
              <a:t>und Abgasminderung                 </a:t>
            </a:r>
            <a:r>
              <a:rPr lang="de-DE" altLang="de-DE" sz="2200" dirty="0" smtClean="0">
                <a:solidFill>
                  <a:srgbClr val="C00000"/>
                </a:solidFill>
                <a:cs typeface="Times New Roman" pitchFamily="18" charset="0"/>
              </a:rPr>
              <a:t>850,- € je Maßnahme</a:t>
            </a:r>
          </a:p>
          <a:p>
            <a:pPr lvl="1" algn="l">
              <a:spcBef>
                <a:spcPct val="1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endParaRPr lang="de-DE" altLang="de-DE" sz="22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lvl="1" algn="l">
              <a:spcBef>
                <a:spcPct val="1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endParaRPr lang="de-DE" altLang="de-DE" sz="22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lvl="1" algn="l">
              <a:spcBef>
                <a:spcPct val="10000"/>
              </a:spcBef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altLang="de-DE" sz="2200" dirty="0" smtClean="0">
                <a:solidFill>
                  <a:srgbClr val="000000"/>
                </a:solidFill>
                <a:cs typeface="Times New Roman" pitchFamily="18" charset="0"/>
              </a:rPr>
              <a:t> 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Förderprogramme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5644" y="866779"/>
            <a:ext cx="8101606" cy="59054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de-DE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Ausführliche Informationen unter</a:t>
            </a:r>
          </a:p>
          <a:p>
            <a:pPr algn="l" eaLnBrk="1" hangingPunct="1"/>
            <a:r>
              <a:rPr lang="de-DE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					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www.energieberatung-rlp.de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326" y="1936575"/>
            <a:ext cx="5784850" cy="428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0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5" name="Picture 5" descr="Vogel"/>
          <p:cNvPicPr>
            <a:picLocks noChangeAspect="1" noChangeArrowheads="1"/>
          </p:cNvPicPr>
          <p:nvPr/>
        </p:nvPicPr>
        <p:blipFill>
          <a:blip r:embed="rId2" cstate="screen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257" y="409574"/>
            <a:ext cx="7169394" cy="572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1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60" y="340232"/>
            <a:ext cx="2764465" cy="579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91534" y="2389566"/>
            <a:ext cx="4774018" cy="715142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1000"/>
              </a:spcBef>
            </a:pPr>
            <a:r>
              <a:rPr lang="de-DE" altLang="de-DE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Noch Fragen?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95072" y="2966484"/>
            <a:ext cx="4774018" cy="102146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de-DE" altLang="de-DE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Wir bieten Antworten</a:t>
            </a:r>
          </a:p>
        </p:txBody>
      </p:sp>
    </p:spTree>
    <p:extLst>
      <p:ext uri="{BB962C8B-B14F-4D97-AF65-F5344CB8AC3E}">
        <p14:creationId xmlns:p14="http://schemas.microsoft.com/office/powerpoint/2010/main" val="391412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83" y="368732"/>
            <a:ext cx="4557993" cy="5870143"/>
          </a:xfrm>
          <a:prstGeom prst="rect">
            <a:avLst/>
          </a:prstGeom>
        </p:spPr>
      </p:pic>
      <p:sp>
        <p:nvSpPr>
          <p:cNvPr id="7" name="Rectangle 11"/>
          <p:cNvSpPr txBox="1">
            <a:spLocks noChangeArrowheads="1"/>
          </p:cNvSpPr>
          <p:nvPr/>
        </p:nvSpPr>
        <p:spPr>
          <a:xfrm>
            <a:off x="4386807" y="1758127"/>
            <a:ext cx="4533900" cy="3632580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de-DE" altLang="de-DE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Kostenlose Energieberatung in über 60 Standorten in RLP</a:t>
            </a:r>
            <a:br>
              <a:rPr lang="de-DE" altLang="de-DE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altLang="de-DE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Weitere Infos unter</a:t>
            </a:r>
            <a:br>
              <a:rPr lang="de-DE" altLang="de-DE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32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0800 60 75 600</a:t>
            </a:r>
            <a:r>
              <a:rPr lang="de-DE" altLang="de-DE" sz="320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altLang="de-DE" sz="320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00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(kostenfrei aus allen Netzen) </a:t>
            </a:r>
            <a:br>
              <a:rPr lang="de-DE" altLang="de-DE" sz="200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00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altLang="de-DE" sz="200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b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www.energieberatung-rlp.de</a:t>
            </a:r>
            <a:endParaRPr lang="de-DE" altLang="de-DE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558800" y="511175"/>
            <a:ext cx="7737475" cy="6127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ENERGIEKENNWERT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Frühzeitig planen</a:t>
            </a:r>
          </a:p>
        </p:txBody>
      </p:sp>
      <p:sp>
        <p:nvSpPr>
          <p:cNvPr id="34819" name="Rectangle 1028"/>
          <p:cNvSpPr>
            <a:spLocks noGrp="1" noChangeArrowheads="1"/>
          </p:cNvSpPr>
          <p:nvPr>
            <p:ph sz="half" idx="1"/>
          </p:nvPr>
        </p:nvSpPr>
        <p:spPr bwMode="auto">
          <a:xfrm>
            <a:off x="852488" y="1671638"/>
            <a:ext cx="3652837" cy="463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de-DE" sz="1800" b="1" dirty="0" smtClean="0">
                <a:solidFill>
                  <a:srgbClr val="0000FF"/>
                </a:solidFill>
              </a:rPr>
              <a:t>	</a:t>
            </a:r>
            <a:r>
              <a:rPr lang="de-DE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Neubauplanung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dirty="0" smtClean="0">
                <a:latin typeface="Arial" pitchFamily="34" charset="0"/>
                <a:cs typeface="Arial" pitchFamily="34" charset="0"/>
              </a:rPr>
              <a:t>Vorplanung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dirty="0" smtClean="0">
                <a:latin typeface="Arial" pitchFamily="34" charset="0"/>
                <a:cs typeface="Arial" pitchFamily="34" charset="0"/>
              </a:rPr>
              <a:t>Entwurfsplanung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dirty="0" smtClean="0">
                <a:latin typeface="Arial" pitchFamily="34" charset="0"/>
                <a:cs typeface="Arial" pitchFamily="34" charset="0"/>
              </a:rPr>
              <a:t>Genehmigungsplanung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§"/>
            </a:pPr>
            <a:endParaRPr lang="de-DE" sz="2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dirty="0" smtClean="0">
                <a:latin typeface="Arial" pitchFamily="34" charset="0"/>
                <a:cs typeface="Arial" pitchFamily="34" charset="0"/>
              </a:rPr>
              <a:t>Berechnung des </a:t>
            </a:r>
            <a:r>
              <a:rPr lang="de-DE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Energiekennwerts</a:t>
            </a:r>
            <a:r>
              <a:rPr lang="de-DE" sz="2200" dirty="0" smtClean="0">
                <a:latin typeface="Arial" pitchFamily="34" charset="0"/>
                <a:cs typeface="Arial" pitchFamily="34" charset="0"/>
              </a:rPr>
              <a:t> mit Hilfe eines Rechenprogramms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§"/>
            </a:pPr>
            <a:endParaRPr lang="de-DE" sz="2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</a:pPr>
            <a:r>
              <a:rPr lang="de-DE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Energiespar- oder Passivhaus?</a:t>
            </a:r>
            <a:endParaRPr lang="de-DE" sz="2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1030"/>
          <p:cNvSpPr>
            <a:spLocks noChangeArrowheads="1"/>
          </p:cNvSpPr>
          <p:nvPr/>
        </p:nvSpPr>
        <p:spPr bwMode="auto">
          <a:xfrm>
            <a:off x="4718050" y="1630363"/>
            <a:ext cx="3852863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</a:pPr>
            <a:r>
              <a:rPr lang="de-DE" sz="2000" b="1" dirty="0">
                <a:solidFill>
                  <a:srgbClr val="0000FF"/>
                </a:solidFill>
              </a:rPr>
              <a:t>	</a:t>
            </a:r>
            <a:r>
              <a:rPr lang="de-DE" sz="2400" b="1" dirty="0">
                <a:solidFill>
                  <a:schemeClr val="tx2"/>
                </a:solidFill>
              </a:rPr>
              <a:t>In jeder Planungsphase werden – bewusst oder unbewusst – Entscheidungen getroffen, die den Energiebedarf des Hauses langfristig beeinflussen.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355" y="5008709"/>
            <a:ext cx="7994650" cy="172191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de-DE" altLang="de-DE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Wärmedämmung - </a:t>
            </a:r>
            <a:br>
              <a:rPr lang="de-DE" altLang="de-DE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de-DE" altLang="de-DE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Millionen Schafe können nicht irren!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823" y="422928"/>
            <a:ext cx="9144000" cy="6858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alt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Letzte Frage</a:t>
            </a:r>
            <a:endParaRPr lang="de-DE" altLang="de-DE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8492" y="925754"/>
            <a:ext cx="7994650" cy="1721915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000"/>
              </a:spcBef>
            </a:pPr>
            <a:r>
              <a:rPr lang="de-DE" altLang="de-DE" sz="4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Heizen Sie noch, </a:t>
            </a:r>
            <a:br>
              <a:rPr lang="de-DE" altLang="de-DE" sz="4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</a:br>
            <a:r>
              <a:rPr lang="de-DE" altLang="de-DE" sz="4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oder dämmen Sie schon?</a:t>
            </a:r>
          </a:p>
        </p:txBody>
      </p:sp>
    </p:spTree>
    <p:extLst>
      <p:ext uri="{BB962C8B-B14F-4D97-AF65-F5344CB8AC3E}">
        <p14:creationId xmlns:p14="http://schemas.microsoft.com/office/powerpoint/2010/main" val="19513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1" y="393700"/>
            <a:ext cx="8351838" cy="5815013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Vielen dank für ihre Aufmerksamkeit</a:t>
            </a:r>
            <a:endParaRPr lang="de-DE" dirty="0"/>
          </a:p>
        </p:txBody>
      </p:sp>
      <p:sp>
        <p:nvSpPr>
          <p:cNvPr id="4" name="Titelplatzhalter 1"/>
          <p:cNvSpPr txBox="1">
            <a:spLocks/>
          </p:cNvSpPr>
          <p:nvPr/>
        </p:nvSpPr>
        <p:spPr>
          <a:xfrm>
            <a:off x="387119" y="4752754"/>
            <a:ext cx="8128231" cy="11802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VZ Meta LF" panose="020B0502030000020004" pitchFamily="34" charset="0"/>
                <a:ea typeface="MS PGothic" panose="020B0600070205080204" pitchFamily="34" charset="-128"/>
                <a:cs typeface="VZ Meta LF" panose="020B05020300000200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de-DE" altLang="de-DE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Verbraucherzentrale </a:t>
            </a: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Rheinland-Pfalz </a:t>
            </a:r>
            <a:r>
              <a:rPr lang="de-DE" altLang="de-DE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e.V.</a:t>
            </a:r>
          </a:p>
          <a:p>
            <a:pPr>
              <a:lnSpc>
                <a:spcPts val="1500"/>
              </a:lnSpc>
            </a:pPr>
            <a:r>
              <a:rPr lang="de-DE" altLang="de-DE" sz="11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Seppel-</a:t>
            </a:r>
            <a:r>
              <a:rPr lang="de-DE" altLang="de-DE" sz="11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Glückert</a:t>
            </a: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-Passage 10 </a:t>
            </a:r>
            <a:r>
              <a:rPr lang="de-DE" altLang="de-DE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55116 Mainz</a:t>
            </a:r>
          </a:p>
          <a:p>
            <a:pPr>
              <a:lnSpc>
                <a:spcPts val="1500"/>
              </a:lnSpc>
            </a:pPr>
            <a:endParaRPr lang="de-DE" altLang="de-DE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>
              <a:lnSpc>
                <a:spcPts val="1500"/>
              </a:lnSpc>
            </a:pP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energie@vz-rlp.de</a:t>
            </a: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de-DE" altLang="de-DE" sz="1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www.energieberatung-rlp.de</a:t>
            </a:r>
            <a:endParaRPr lang="de-DE" altLang="de-DE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80973" y="2076451"/>
            <a:ext cx="7477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VIELEN DANK FÜR IHRE AUFMERKSAMKEIT!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098" y="5276054"/>
            <a:ext cx="1231178" cy="10158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502" y="5505618"/>
            <a:ext cx="1500550" cy="7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407988"/>
            <a:ext cx="4649788" cy="409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AUßENEINFLÜSSE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AUF EIN GEBÄUDE</a:t>
            </a:r>
          </a:p>
        </p:txBody>
      </p:sp>
      <p:sp>
        <p:nvSpPr>
          <p:cNvPr id="35843" name="Cloud"/>
          <p:cNvSpPr>
            <a:spLocks noChangeAspect="1" noEditPoints="1" noChangeArrowheads="1"/>
          </p:cNvSpPr>
          <p:nvPr/>
        </p:nvSpPr>
        <p:spPr bwMode="auto">
          <a:xfrm>
            <a:off x="5256213" y="1001713"/>
            <a:ext cx="1900237" cy="8334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543175" y="6221413"/>
            <a:ext cx="4111625" cy="106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540000" y="2994025"/>
            <a:ext cx="4110038" cy="9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619375" y="4906963"/>
            <a:ext cx="3962400" cy="106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 rot="-5400000">
            <a:off x="1594644" y="5199856"/>
            <a:ext cx="1970088" cy="7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 rot="-5400000">
            <a:off x="2481263" y="3144837"/>
            <a:ext cx="192088" cy="74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2557463" y="3278188"/>
            <a:ext cx="39687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 rot="-5400000">
            <a:off x="5633244" y="5198269"/>
            <a:ext cx="1970087" cy="7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 rot="-5400000">
            <a:off x="6518275" y="3149600"/>
            <a:ext cx="192088" cy="71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6596063" y="3284538"/>
            <a:ext cx="39687" cy="963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V="1">
            <a:off x="2540000" y="1474788"/>
            <a:ext cx="2057400" cy="151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 flipV="1">
            <a:off x="2619375" y="1538288"/>
            <a:ext cx="1978025" cy="145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 rot="14919860" flipV="1">
            <a:off x="4518818" y="1589882"/>
            <a:ext cx="2132013" cy="135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 rot="4123705" flipV="1">
            <a:off x="4518026" y="1531937"/>
            <a:ext cx="2214562" cy="139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7" name="AutoShape 17"/>
          <p:cNvSpPr>
            <a:spLocks noChangeArrowheads="1"/>
          </p:cNvSpPr>
          <p:nvPr/>
        </p:nvSpPr>
        <p:spPr bwMode="auto">
          <a:xfrm>
            <a:off x="1090613" y="1468438"/>
            <a:ext cx="1384300" cy="1358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H="1">
            <a:off x="5545138" y="17859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H="1">
            <a:off x="5602288" y="17986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0" name="Line 20"/>
          <p:cNvSpPr>
            <a:spLocks noChangeShapeType="1"/>
          </p:cNvSpPr>
          <p:nvPr/>
        </p:nvSpPr>
        <p:spPr bwMode="auto">
          <a:xfrm flipH="1">
            <a:off x="5662613" y="18113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1" name="Line 21"/>
          <p:cNvSpPr>
            <a:spLocks noChangeShapeType="1"/>
          </p:cNvSpPr>
          <p:nvPr/>
        </p:nvSpPr>
        <p:spPr bwMode="auto">
          <a:xfrm flipH="1">
            <a:off x="5721350" y="18240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 flipH="1">
            <a:off x="5791200" y="18240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3" name="Line 23"/>
          <p:cNvSpPr>
            <a:spLocks noChangeShapeType="1"/>
          </p:cNvSpPr>
          <p:nvPr/>
        </p:nvSpPr>
        <p:spPr bwMode="auto">
          <a:xfrm flipH="1">
            <a:off x="5838825" y="18367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4" name="Line 24"/>
          <p:cNvSpPr>
            <a:spLocks noChangeShapeType="1"/>
          </p:cNvSpPr>
          <p:nvPr/>
        </p:nvSpPr>
        <p:spPr bwMode="auto">
          <a:xfrm flipH="1">
            <a:off x="5861050" y="18748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5" name="Line 25"/>
          <p:cNvSpPr>
            <a:spLocks noChangeShapeType="1"/>
          </p:cNvSpPr>
          <p:nvPr/>
        </p:nvSpPr>
        <p:spPr bwMode="auto">
          <a:xfrm flipH="1">
            <a:off x="5967413" y="18875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 flipH="1">
            <a:off x="5907088" y="18875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7" name="Line 27"/>
          <p:cNvSpPr>
            <a:spLocks noChangeShapeType="1"/>
          </p:cNvSpPr>
          <p:nvPr/>
        </p:nvSpPr>
        <p:spPr bwMode="auto">
          <a:xfrm flipH="1">
            <a:off x="6013450" y="1900238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6540500" y="1862138"/>
            <a:ext cx="128588" cy="114300"/>
          </a:xfrm>
          <a:prstGeom prst="su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692900" y="1912938"/>
            <a:ext cx="128588" cy="114300"/>
          </a:xfrm>
          <a:prstGeom prst="su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6553200" y="2001838"/>
            <a:ext cx="128588" cy="114300"/>
          </a:xfrm>
          <a:prstGeom prst="su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6729413" y="1773238"/>
            <a:ext cx="128587" cy="114300"/>
          </a:xfrm>
          <a:prstGeom prst="su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2" name="AutoShape 32"/>
          <p:cNvSpPr>
            <a:spLocks noChangeArrowheads="1"/>
          </p:cNvSpPr>
          <p:nvPr/>
        </p:nvSpPr>
        <p:spPr bwMode="auto">
          <a:xfrm>
            <a:off x="6821488" y="1862138"/>
            <a:ext cx="130175" cy="114300"/>
          </a:xfrm>
          <a:prstGeom prst="su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3" name="AutoShape 33"/>
          <p:cNvSpPr>
            <a:spLocks noChangeArrowheads="1"/>
          </p:cNvSpPr>
          <p:nvPr/>
        </p:nvSpPr>
        <p:spPr bwMode="auto">
          <a:xfrm>
            <a:off x="6788150" y="2052638"/>
            <a:ext cx="128588" cy="114300"/>
          </a:xfrm>
          <a:prstGeom prst="su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4" name="AutoShape 34"/>
          <p:cNvSpPr>
            <a:spLocks noChangeArrowheads="1"/>
          </p:cNvSpPr>
          <p:nvPr/>
        </p:nvSpPr>
        <p:spPr bwMode="auto">
          <a:xfrm>
            <a:off x="6681788" y="2128838"/>
            <a:ext cx="128587" cy="114300"/>
          </a:xfrm>
          <a:prstGeom prst="su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5" name="AutoShape 35"/>
          <p:cNvSpPr>
            <a:spLocks noChangeArrowheads="1"/>
          </p:cNvSpPr>
          <p:nvPr/>
        </p:nvSpPr>
        <p:spPr bwMode="auto">
          <a:xfrm>
            <a:off x="6997700" y="1938338"/>
            <a:ext cx="128588" cy="114300"/>
          </a:xfrm>
          <a:prstGeom prst="su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6" name="AutoShape 36"/>
          <p:cNvSpPr>
            <a:spLocks noChangeArrowheads="1"/>
          </p:cNvSpPr>
          <p:nvPr/>
        </p:nvSpPr>
        <p:spPr bwMode="auto">
          <a:xfrm>
            <a:off x="6951663" y="2128838"/>
            <a:ext cx="128587" cy="114300"/>
          </a:xfrm>
          <a:prstGeom prst="sun">
            <a:avLst>
              <a:gd name="adj" fmla="val 25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7" name="AutoShape 37"/>
          <p:cNvSpPr>
            <a:spLocks noChangeArrowheads="1"/>
          </p:cNvSpPr>
          <p:nvPr/>
        </p:nvSpPr>
        <p:spPr bwMode="auto">
          <a:xfrm>
            <a:off x="561975" y="3309938"/>
            <a:ext cx="1724025" cy="660400"/>
          </a:xfrm>
          <a:prstGeom prst="rightArrow">
            <a:avLst>
              <a:gd name="adj1" fmla="val 50000"/>
              <a:gd name="adj2" fmla="val 7070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8" name="Text Box 38"/>
          <p:cNvSpPr txBox="1">
            <a:spLocks noChangeArrowheads="1"/>
          </p:cNvSpPr>
          <p:nvPr/>
        </p:nvSpPr>
        <p:spPr bwMode="auto">
          <a:xfrm>
            <a:off x="609600" y="3487738"/>
            <a:ext cx="1103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 b="1"/>
              <a:t>Wind</a:t>
            </a:r>
          </a:p>
        </p:txBody>
      </p:sp>
      <p:sp>
        <p:nvSpPr>
          <p:cNvPr id="35879" name="Freeform 39"/>
          <p:cNvSpPr>
            <a:spLocks/>
          </p:cNvSpPr>
          <p:nvPr/>
        </p:nvSpPr>
        <p:spPr bwMode="auto">
          <a:xfrm>
            <a:off x="534988" y="5405438"/>
            <a:ext cx="1997075" cy="114300"/>
          </a:xfrm>
          <a:custGeom>
            <a:avLst/>
            <a:gdLst>
              <a:gd name="T0" fmla="*/ 2147483647 w 1362"/>
              <a:gd name="T1" fmla="*/ 2147483647 h 72"/>
              <a:gd name="T2" fmla="*/ 2147483647 w 1362"/>
              <a:gd name="T3" fmla="*/ 2147483647 h 72"/>
              <a:gd name="T4" fmla="*/ 2147483647 w 1362"/>
              <a:gd name="T5" fmla="*/ 2147483647 h 72"/>
              <a:gd name="T6" fmla="*/ 2147483647 w 1362"/>
              <a:gd name="T7" fmla="*/ 2147483647 h 72"/>
              <a:gd name="T8" fmla="*/ 2147483647 w 1362"/>
              <a:gd name="T9" fmla="*/ 2147483647 h 72"/>
              <a:gd name="T10" fmla="*/ 2147483647 w 1362"/>
              <a:gd name="T11" fmla="*/ 0 h 72"/>
              <a:gd name="T12" fmla="*/ 2147483647 w 1362"/>
              <a:gd name="T13" fmla="*/ 2147483647 h 72"/>
              <a:gd name="T14" fmla="*/ 2147483647 w 1362"/>
              <a:gd name="T15" fmla="*/ 2147483647 h 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62" h="72">
                <a:moveTo>
                  <a:pt x="10" y="8"/>
                </a:moveTo>
                <a:cubicBezTo>
                  <a:pt x="73" y="29"/>
                  <a:pt x="0" y="8"/>
                  <a:pt x="138" y="8"/>
                </a:cubicBezTo>
                <a:cubicBezTo>
                  <a:pt x="223" y="8"/>
                  <a:pt x="309" y="13"/>
                  <a:pt x="394" y="16"/>
                </a:cubicBezTo>
                <a:cubicBezTo>
                  <a:pt x="492" y="36"/>
                  <a:pt x="591" y="60"/>
                  <a:pt x="690" y="72"/>
                </a:cubicBezTo>
                <a:cubicBezTo>
                  <a:pt x="823" y="66"/>
                  <a:pt x="867" y="60"/>
                  <a:pt x="978" y="32"/>
                </a:cubicBezTo>
                <a:cubicBezTo>
                  <a:pt x="992" y="18"/>
                  <a:pt x="1003" y="0"/>
                  <a:pt x="1026" y="0"/>
                </a:cubicBezTo>
                <a:cubicBezTo>
                  <a:pt x="1077" y="0"/>
                  <a:pt x="1123" y="16"/>
                  <a:pt x="1170" y="32"/>
                </a:cubicBezTo>
                <a:cubicBezTo>
                  <a:pt x="1232" y="53"/>
                  <a:pt x="1298" y="56"/>
                  <a:pt x="1362" y="56"/>
                </a:cubicBezTo>
              </a:path>
            </a:pathLst>
          </a:custGeom>
          <a:noFill/>
          <a:ln w="2540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80" name="Freeform 40"/>
          <p:cNvSpPr>
            <a:spLocks/>
          </p:cNvSpPr>
          <p:nvPr/>
        </p:nvSpPr>
        <p:spPr bwMode="auto">
          <a:xfrm>
            <a:off x="6654800" y="5481638"/>
            <a:ext cx="1995488" cy="114300"/>
          </a:xfrm>
          <a:custGeom>
            <a:avLst/>
            <a:gdLst>
              <a:gd name="T0" fmla="*/ 2147483647 w 1362"/>
              <a:gd name="T1" fmla="*/ 2147483647 h 72"/>
              <a:gd name="T2" fmla="*/ 2147483647 w 1362"/>
              <a:gd name="T3" fmla="*/ 2147483647 h 72"/>
              <a:gd name="T4" fmla="*/ 2147483647 w 1362"/>
              <a:gd name="T5" fmla="*/ 2147483647 h 72"/>
              <a:gd name="T6" fmla="*/ 2147483647 w 1362"/>
              <a:gd name="T7" fmla="*/ 2147483647 h 72"/>
              <a:gd name="T8" fmla="*/ 2147483647 w 1362"/>
              <a:gd name="T9" fmla="*/ 2147483647 h 72"/>
              <a:gd name="T10" fmla="*/ 2147483647 w 1362"/>
              <a:gd name="T11" fmla="*/ 0 h 72"/>
              <a:gd name="T12" fmla="*/ 2147483647 w 1362"/>
              <a:gd name="T13" fmla="*/ 2147483647 h 72"/>
              <a:gd name="T14" fmla="*/ 2147483647 w 1362"/>
              <a:gd name="T15" fmla="*/ 2147483647 h 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62" h="72">
                <a:moveTo>
                  <a:pt x="10" y="8"/>
                </a:moveTo>
                <a:cubicBezTo>
                  <a:pt x="73" y="29"/>
                  <a:pt x="0" y="8"/>
                  <a:pt x="138" y="8"/>
                </a:cubicBezTo>
                <a:cubicBezTo>
                  <a:pt x="223" y="8"/>
                  <a:pt x="309" y="13"/>
                  <a:pt x="394" y="16"/>
                </a:cubicBezTo>
                <a:cubicBezTo>
                  <a:pt x="492" y="36"/>
                  <a:pt x="591" y="60"/>
                  <a:pt x="690" y="72"/>
                </a:cubicBezTo>
                <a:cubicBezTo>
                  <a:pt x="823" y="66"/>
                  <a:pt x="867" y="60"/>
                  <a:pt x="978" y="32"/>
                </a:cubicBezTo>
                <a:cubicBezTo>
                  <a:pt x="992" y="18"/>
                  <a:pt x="1003" y="0"/>
                  <a:pt x="1026" y="0"/>
                </a:cubicBezTo>
                <a:cubicBezTo>
                  <a:pt x="1077" y="0"/>
                  <a:pt x="1123" y="16"/>
                  <a:pt x="1170" y="32"/>
                </a:cubicBezTo>
                <a:cubicBezTo>
                  <a:pt x="1232" y="53"/>
                  <a:pt x="1298" y="56"/>
                  <a:pt x="1362" y="56"/>
                </a:cubicBezTo>
              </a:path>
            </a:pathLst>
          </a:custGeom>
          <a:noFill/>
          <a:ln w="25400">
            <a:solidFill>
              <a:srgbClr val="99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81" name="Oval 41"/>
          <p:cNvSpPr>
            <a:spLocks noChangeArrowheads="1"/>
          </p:cNvSpPr>
          <p:nvPr/>
        </p:nvSpPr>
        <p:spPr bwMode="auto">
          <a:xfrm>
            <a:off x="7362825" y="4265613"/>
            <a:ext cx="704850" cy="6826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82" name="Line 42"/>
          <p:cNvSpPr>
            <a:spLocks noChangeShapeType="1"/>
          </p:cNvSpPr>
          <p:nvPr/>
        </p:nvSpPr>
        <p:spPr bwMode="auto">
          <a:xfrm>
            <a:off x="7707313" y="4140200"/>
            <a:ext cx="0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83" name="Line 43"/>
          <p:cNvSpPr>
            <a:spLocks noChangeShapeType="1"/>
          </p:cNvSpPr>
          <p:nvPr/>
        </p:nvSpPr>
        <p:spPr bwMode="auto">
          <a:xfrm flipH="1">
            <a:off x="7353300" y="4829175"/>
            <a:ext cx="8255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84" name="Line 44"/>
          <p:cNvSpPr>
            <a:spLocks noChangeShapeType="1"/>
          </p:cNvSpPr>
          <p:nvPr/>
        </p:nvSpPr>
        <p:spPr bwMode="auto">
          <a:xfrm>
            <a:off x="8020050" y="4800600"/>
            <a:ext cx="98425" cy="10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85" name="Text Box 45"/>
          <p:cNvSpPr txBox="1">
            <a:spLocks noChangeArrowheads="1"/>
          </p:cNvSpPr>
          <p:nvPr/>
        </p:nvSpPr>
        <p:spPr bwMode="auto">
          <a:xfrm>
            <a:off x="7046913" y="4597400"/>
            <a:ext cx="3746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0%</a:t>
            </a:r>
          </a:p>
        </p:txBody>
      </p:sp>
      <p:sp>
        <p:nvSpPr>
          <p:cNvPr id="35886" name="Text Box 46"/>
          <p:cNvSpPr txBox="1">
            <a:spLocks noChangeArrowheads="1"/>
          </p:cNvSpPr>
          <p:nvPr/>
        </p:nvSpPr>
        <p:spPr bwMode="auto">
          <a:xfrm>
            <a:off x="8020050" y="4579938"/>
            <a:ext cx="561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100%</a:t>
            </a:r>
          </a:p>
        </p:txBody>
      </p:sp>
      <p:sp>
        <p:nvSpPr>
          <p:cNvPr id="35887" name="Text Box 47"/>
          <p:cNvSpPr txBox="1">
            <a:spLocks noChangeArrowheads="1"/>
          </p:cNvSpPr>
          <p:nvPr/>
        </p:nvSpPr>
        <p:spPr bwMode="auto">
          <a:xfrm>
            <a:off x="7504113" y="3921125"/>
            <a:ext cx="457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50%</a:t>
            </a:r>
          </a:p>
        </p:txBody>
      </p:sp>
      <p:sp>
        <p:nvSpPr>
          <p:cNvPr id="35888" name="Line 48"/>
          <p:cNvSpPr>
            <a:spLocks noChangeShapeType="1"/>
          </p:cNvSpPr>
          <p:nvPr/>
        </p:nvSpPr>
        <p:spPr bwMode="auto">
          <a:xfrm rot="5854149" flipV="1">
            <a:off x="7566819" y="4414044"/>
            <a:ext cx="231775" cy="84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89" name="Oval 49"/>
          <p:cNvSpPr>
            <a:spLocks noChangeArrowheads="1"/>
          </p:cNvSpPr>
          <p:nvPr/>
        </p:nvSpPr>
        <p:spPr bwMode="auto">
          <a:xfrm>
            <a:off x="7394575" y="4298950"/>
            <a:ext cx="642938" cy="611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90" name="Text Box 50"/>
          <p:cNvSpPr txBox="1">
            <a:spLocks noChangeArrowheads="1"/>
          </p:cNvSpPr>
          <p:nvPr/>
        </p:nvSpPr>
        <p:spPr bwMode="auto">
          <a:xfrm>
            <a:off x="7081838" y="4986338"/>
            <a:ext cx="13604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Luftfeuchtigkeit</a:t>
            </a:r>
          </a:p>
        </p:txBody>
      </p:sp>
      <p:sp>
        <p:nvSpPr>
          <p:cNvPr id="35891" name="AutoShape 51"/>
          <p:cNvSpPr>
            <a:spLocks noChangeArrowheads="1"/>
          </p:cNvSpPr>
          <p:nvPr/>
        </p:nvSpPr>
        <p:spPr bwMode="auto">
          <a:xfrm>
            <a:off x="8318500" y="1300163"/>
            <a:ext cx="146050" cy="1566862"/>
          </a:xfrm>
          <a:prstGeom prst="flowChartTerminator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8280400" y="2867025"/>
            <a:ext cx="222250" cy="24765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93" name="Line 53"/>
          <p:cNvSpPr>
            <a:spLocks noChangeShapeType="1"/>
          </p:cNvSpPr>
          <p:nvPr/>
        </p:nvSpPr>
        <p:spPr bwMode="auto">
          <a:xfrm>
            <a:off x="8388350" y="1995488"/>
            <a:ext cx="0" cy="9715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94" name="Line 54"/>
          <p:cNvSpPr>
            <a:spLocks noChangeShapeType="1"/>
          </p:cNvSpPr>
          <p:nvPr/>
        </p:nvSpPr>
        <p:spPr bwMode="auto">
          <a:xfrm>
            <a:off x="8154988" y="2690813"/>
            <a:ext cx="1412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95" name="Line 55"/>
          <p:cNvSpPr>
            <a:spLocks noChangeShapeType="1"/>
          </p:cNvSpPr>
          <p:nvPr/>
        </p:nvSpPr>
        <p:spPr bwMode="auto">
          <a:xfrm>
            <a:off x="8151813" y="1719263"/>
            <a:ext cx="1412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96" name="Text Box 56"/>
          <p:cNvSpPr txBox="1">
            <a:spLocks noChangeArrowheads="1"/>
          </p:cNvSpPr>
          <p:nvPr/>
        </p:nvSpPr>
        <p:spPr bwMode="auto">
          <a:xfrm>
            <a:off x="7743825" y="2571750"/>
            <a:ext cx="561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-10</a:t>
            </a:r>
            <a:r>
              <a:rPr lang="de-DE" sz="1200" b="1" baseline="30000"/>
              <a:t>0</a:t>
            </a:r>
          </a:p>
        </p:txBody>
      </p:sp>
      <p:sp>
        <p:nvSpPr>
          <p:cNvPr id="35897" name="Text Box 57"/>
          <p:cNvSpPr txBox="1">
            <a:spLocks noChangeArrowheads="1"/>
          </p:cNvSpPr>
          <p:nvPr/>
        </p:nvSpPr>
        <p:spPr bwMode="auto">
          <a:xfrm>
            <a:off x="7743825" y="1609725"/>
            <a:ext cx="561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+30</a:t>
            </a:r>
            <a:r>
              <a:rPr lang="de-DE" sz="1200" b="1" baseline="30000"/>
              <a:t>0</a:t>
            </a:r>
          </a:p>
        </p:txBody>
      </p:sp>
      <p:sp>
        <p:nvSpPr>
          <p:cNvPr id="35898" name="Text Box 58"/>
          <p:cNvSpPr txBox="1">
            <a:spLocks noChangeArrowheads="1"/>
          </p:cNvSpPr>
          <p:nvPr/>
        </p:nvSpPr>
        <p:spPr bwMode="auto">
          <a:xfrm>
            <a:off x="7291388" y="3221038"/>
            <a:ext cx="1358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Lufttemperatur</a:t>
            </a:r>
          </a:p>
        </p:txBody>
      </p:sp>
      <p:sp>
        <p:nvSpPr>
          <p:cNvPr id="35899" name="Rectangle 59"/>
          <p:cNvSpPr>
            <a:spLocks noChangeArrowheads="1"/>
          </p:cNvSpPr>
          <p:nvPr/>
        </p:nvSpPr>
        <p:spPr bwMode="auto">
          <a:xfrm>
            <a:off x="4116388" y="4427538"/>
            <a:ext cx="82550" cy="457200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900" name="Rectangle 60"/>
          <p:cNvSpPr>
            <a:spLocks noChangeArrowheads="1"/>
          </p:cNvSpPr>
          <p:nvPr/>
        </p:nvSpPr>
        <p:spPr bwMode="auto">
          <a:xfrm>
            <a:off x="4279900" y="4427538"/>
            <a:ext cx="82550" cy="457200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901" name="Rectangle 61"/>
          <p:cNvSpPr>
            <a:spLocks noChangeArrowheads="1"/>
          </p:cNvSpPr>
          <p:nvPr/>
        </p:nvSpPr>
        <p:spPr bwMode="auto">
          <a:xfrm>
            <a:off x="4116388" y="3970338"/>
            <a:ext cx="246062" cy="457200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902" name="AutoShape 62"/>
          <p:cNvSpPr>
            <a:spLocks noChangeArrowheads="1"/>
          </p:cNvSpPr>
          <p:nvPr/>
        </p:nvSpPr>
        <p:spPr bwMode="auto">
          <a:xfrm>
            <a:off x="4010025" y="3970338"/>
            <a:ext cx="95250" cy="482600"/>
          </a:xfrm>
          <a:prstGeom prst="parallelogram">
            <a:avLst>
              <a:gd name="adj" fmla="val 25000"/>
            </a:avLst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903" name="AutoShape 63"/>
          <p:cNvSpPr>
            <a:spLocks noChangeArrowheads="1"/>
          </p:cNvSpPr>
          <p:nvPr/>
        </p:nvSpPr>
        <p:spPr bwMode="auto">
          <a:xfrm rot="-409279">
            <a:off x="4373563" y="3970338"/>
            <a:ext cx="93662" cy="482600"/>
          </a:xfrm>
          <a:prstGeom prst="parallelogram">
            <a:avLst>
              <a:gd name="adj" fmla="val 25000"/>
            </a:avLst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904" name="Oval 64"/>
          <p:cNvSpPr>
            <a:spLocks noChangeArrowheads="1"/>
          </p:cNvSpPr>
          <p:nvPr/>
        </p:nvSpPr>
        <p:spPr bwMode="auto">
          <a:xfrm>
            <a:off x="4116388" y="3690938"/>
            <a:ext cx="222250" cy="241300"/>
          </a:xfrm>
          <a:prstGeom prst="ellipse">
            <a:avLst/>
          </a:prstGeom>
          <a:solidFill>
            <a:srgbClr val="FF99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338" y="292100"/>
            <a:ext cx="5205412" cy="381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THERMISCHE BEHAGLICHKEIT</a:t>
            </a:r>
          </a:p>
        </p:txBody>
      </p:sp>
      <p:sp>
        <p:nvSpPr>
          <p:cNvPr id="36867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E3E566A-C56E-482A-927B-0A00AC7C6A68}" type="slidenum">
              <a:rPr lang="de-DE" sz="1400" smtClean="0"/>
              <a:pPr eaLnBrk="1" hangingPunct="1"/>
              <a:t>23</a:t>
            </a:fld>
            <a:endParaRPr lang="de-DE" sz="1400" smtClean="0"/>
          </a:p>
        </p:txBody>
      </p:sp>
      <p:sp>
        <p:nvSpPr>
          <p:cNvPr id="36868" name="Line 3"/>
          <p:cNvSpPr>
            <a:spLocks noChangeShapeType="1"/>
          </p:cNvSpPr>
          <p:nvPr/>
        </p:nvSpPr>
        <p:spPr bwMode="auto">
          <a:xfrm flipV="1">
            <a:off x="1758950" y="996950"/>
            <a:ext cx="2870200" cy="1866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69" name="Line 4"/>
          <p:cNvSpPr>
            <a:spLocks noChangeShapeType="1"/>
          </p:cNvSpPr>
          <p:nvPr/>
        </p:nvSpPr>
        <p:spPr bwMode="auto">
          <a:xfrm rot="4123705" flipV="1">
            <a:off x="4610101" y="939800"/>
            <a:ext cx="2419350" cy="169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70" name="AutoShape 5"/>
          <p:cNvSpPr>
            <a:spLocks noChangeArrowheads="1"/>
          </p:cNvSpPr>
          <p:nvPr/>
        </p:nvSpPr>
        <p:spPr bwMode="auto">
          <a:xfrm>
            <a:off x="2227263" y="5124450"/>
            <a:ext cx="1992312" cy="565150"/>
          </a:xfrm>
          <a:prstGeom prst="notchedRightArrow">
            <a:avLst>
              <a:gd name="adj1" fmla="val 50000"/>
              <a:gd name="adj2" fmla="val 95476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1758950" y="2587625"/>
            <a:ext cx="5691188" cy="254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1758950" y="5845175"/>
            <a:ext cx="5695950" cy="3270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>
            <a:off x="1865313" y="3289300"/>
            <a:ext cx="52387" cy="13398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874" name="Line 9"/>
          <p:cNvSpPr>
            <a:spLocks noChangeShapeType="1"/>
          </p:cNvSpPr>
          <p:nvPr/>
        </p:nvSpPr>
        <p:spPr bwMode="auto">
          <a:xfrm flipV="1">
            <a:off x="1758950" y="682625"/>
            <a:ext cx="2844800" cy="1903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75" name="Line 10"/>
          <p:cNvSpPr>
            <a:spLocks noChangeShapeType="1"/>
          </p:cNvSpPr>
          <p:nvPr/>
        </p:nvSpPr>
        <p:spPr bwMode="auto">
          <a:xfrm rot="14919860" flipV="1">
            <a:off x="4575176" y="630237"/>
            <a:ext cx="2901950" cy="199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76" name="Rectangle 11"/>
          <p:cNvSpPr>
            <a:spLocks noChangeArrowheads="1"/>
          </p:cNvSpPr>
          <p:nvPr/>
        </p:nvSpPr>
        <p:spPr bwMode="auto">
          <a:xfrm rot="-5400000">
            <a:off x="6667500" y="5056188"/>
            <a:ext cx="1206500" cy="3683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877" name="Rectangle 12"/>
          <p:cNvSpPr>
            <a:spLocks noChangeArrowheads="1"/>
          </p:cNvSpPr>
          <p:nvPr/>
        </p:nvSpPr>
        <p:spPr bwMode="auto">
          <a:xfrm>
            <a:off x="7297738" y="3287713"/>
            <a:ext cx="57150" cy="1346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6878" name="Group 13"/>
          <p:cNvGrpSpPr>
            <a:grpSpLocks/>
          </p:cNvGrpSpPr>
          <p:nvPr/>
        </p:nvGrpSpPr>
        <p:grpSpPr bwMode="auto">
          <a:xfrm>
            <a:off x="4418013" y="3848100"/>
            <a:ext cx="773112" cy="1936750"/>
            <a:chOff x="3110" y="2755"/>
            <a:chExt cx="432" cy="908"/>
          </a:xfrm>
        </p:grpSpPr>
        <p:sp>
          <p:nvSpPr>
            <p:cNvPr id="36917" name="Rectangle 14"/>
            <p:cNvSpPr>
              <a:spLocks noChangeArrowheads="1"/>
            </p:cNvSpPr>
            <p:nvPr/>
          </p:nvSpPr>
          <p:spPr bwMode="auto">
            <a:xfrm>
              <a:off x="3210" y="3315"/>
              <a:ext cx="77" cy="34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18" name="Rectangle 15"/>
            <p:cNvSpPr>
              <a:spLocks noChangeArrowheads="1"/>
            </p:cNvSpPr>
            <p:nvPr/>
          </p:nvSpPr>
          <p:spPr bwMode="auto">
            <a:xfrm>
              <a:off x="3365" y="3315"/>
              <a:ext cx="77" cy="34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19" name="Rectangle 16"/>
            <p:cNvSpPr>
              <a:spLocks noChangeArrowheads="1"/>
            </p:cNvSpPr>
            <p:nvPr/>
          </p:nvSpPr>
          <p:spPr bwMode="auto">
            <a:xfrm>
              <a:off x="3210" y="2967"/>
              <a:ext cx="232" cy="34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20" name="AutoShape 17"/>
            <p:cNvSpPr>
              <a:spLocks noChangeArrowheads="1"/>
            </p:cNvSpPr>
            <p:nvPr/>
          </p:nvSpPr>
          <p:spPr bwMode="auto">
            <a:xfrm>
              <a:off x="3110" y="2967"/>
              <a:ext cx="88" cy="368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21" name="AutoShape 18"/>
            <p:cNvSpPr>
              <a:spLocks noChangeArrowheads="1"/>
            </p:cNvSpPr>
            <p:nvPr/>
          </p:nvSpPr>
          <p:spPr bwMode="auto">
            <a:xfrm rot="-318023">
              <a:off x="3453" y="2967"/>
              <a:ext cx="89" cy="368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22" name="Oval 19"/>
            <p:cNvSpPr>
              <a:spLocks noChangeArrowheads="1"/>
            </p:cNvSpPr>
            <p:nvPr/>
          </p:nvSpPr>
          <p:spPr bwMode="auto">
            <a:xfrm>
              <a:off x="3210" y="2755"/>
              <a:ext cx="210" cy="183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6879" name="Group 20"/>
          <p:cNvGrpSpPr>
            <a:grpSpLocks/>
          </p:cNvGrpSpPr>
          <p:nvPr/>
        </p:nvGrpSpPr>
        <p:grpSpPr bwMode="auto">
          <a:xfrm>
            <a:off x="6330950" y="2979738"/>
            <a:ext cx="334963" cy="1554162"/>
            <a:chOff x="4011" y="2038"/>
            <a:chExt cx="240" cy="1143"/>
          </a:xfrm>
        </p:grpSpPr>
        <p:sp>
          <p:nvSpPr>
            <p:cNvPr id="36912" name="AutoShape 21"/>
            <p:cNvSpPr>
              <a:spLocks noChangeArrowheads="1"/>
            </p:cNvSpPr>
            <p:nvPr/>
          </p:nvSpPr>
          <p:spPr bwMode="auto">
            <a:xfrm>
              <a:off x="4125" y="2038"/>
              <a:ext cx="99" cy="987"/>
            </a:xfrm>
            <a:prstGeom prst="flowChartTerminator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13" name="Oval 22"/>
            <p:cNvSpPr>
              <a:spLocks noChangeArrowheads="1"/>
            </p:cNvSpPr>
            <p:nvPr/>
          </p:nvSpPr>
          <p:spPr bwMode="auto">
            <a:xfrm>
              <a:off x="4098" y="3025"/>
              <a:ext cx="153" cy="15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14" name="Line 23"/>
            <p:cNvSpPr>
              <a:spLocks noChangeShapeType="1"/>
            </p:cNvSpPr>
            <p:nvPr/>
          </p:nvSpPr>
          <p:spPr bwMode="auto">
            <a:xfrm>
              <a:off x="4173" y="2476"/>
              <a:ext cx="0" cy="6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915" name="Line 24"/>
            <p:cNvSpPr>
              <a:spLocks noChangeShapeType="1"/>
            </p:cNvSpPr>
            <p:nvPr/>
          </p:nvSpPr>
          <p:spPr bwMode="auto">
            <a:xfrm>
              <a:off x="4014" y="2914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916" name="Line 25"/>
            <p:cNvSpPr>
              <a:spLocks noChangeShapeType="1"/>
            </p:cNvSpPr>
            <p:nvPr/>
          </p:nvSpPr>
          <p:spPr bwMode="auto">
            <a:xfrm>
              <a:off x="4011" y="2302"/>
              <a:ext cx="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6880" name="Text Box 26"/>
          <p:cNvSpPr txBox="1">
            <a:spLocks noChangeArrowheads="1"/>
          </p:cNvSpPr>
          <p:nvPr/>
        </p:nvSpPr>
        <p:spPr bwMode="auto">
          <a:xfrm>
            <a:off x="5689600" y="4035425"/>
            <a:ext cx="7810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+16</a:t>
            </a:r>
            <a:r>
              <a:rPr lang="de-DE" sz="1200" b="1" baseline="30000"/>
              <a:t>0</a:t>
            </a:r>
          </a:p>
        </p:txBody>
      </p:sp>
      <p:sp>
        <p:nvSpPr>
          <p:cNvPr id="36881" name="Text Box 27"/>
          <p:cNvSpPr txBox="1">
            <a:spLocks noChangeArrowheads="1"/>
          </p:cNvSpPr>
          <p:nvPr/>
        </p:nvSpPr>
        <p:spPr bwMode="auto">
          <a:xfrm>
            <a:off x="5689600" y="3135313"/>
            <a:ext cx="781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+25</a:t>
            </a:r>
            <a:r>
              <a:rPr lang="de-DE" sz="1200" b="1" baseline="30000"/>
              <a:t>0</a:t>
            </a:r>
          </a:p>
        </p:txBody>
      </p:sp>
      <p:sp>
        <p:nvSpPr>
          <p:cNvPr id="36882" name="Text Box 28"/>
          <p:cNvSpPr txBox="1">
            <a:spLocks noChangeArrowheads="1"/>
          </p:cNvSpPr>
          <p:nvPr/>
        </p:nvSpPr>
        <p:spPr bwMode="auto">
          <a:xfrm>
            <a:off x="2498725" y="3606800"/>
            <a:ext cx="5191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0%</a:t>
            </a:r>
          </a:p>
        </p:txBody>
      </p:sp>
      <p:sp>
        <p:nvSpPr>
          <p:cNvPr id="36883" name="Text Box 29"/>
          <p:cNvSpPr txBox="1">
            <a:spLocks noChangeArrowheads="1"/>
          </p:cNvSpPr>
          <p:nvPr/>
        </p:nvSpPr>
        <p:spPr bwMode="auto">
          <a:xfrm>
            <a:off x="3365500" y="3621088"/>
            <a:ext cx="777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100%</a:t>
            </a:r>
          </a:p>
        </p:txBody>
      </p:sp>
      <p:sp>
        <p:nvSpPr>
          <p:cNvPr id="36884" name="Text Box 30"/>
          <p:cNvSpPr txBox="1">
            <a:spLocks noChangeArrowheads="1"/>
          </p:cNvSpPr>
          <p:nvPr/>
        </p:nvSpPr>
        <p:spPr bwMode="auto">
          <a:xfrm>
            <a:off x="2922588" y="2890838"/>
            <a:ext cx="6302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50%</a:t>
            </a:r>
          </a:p>
        </p:txBody>
      </p:sp>
      <p:sp>
        <p:nvSpPr>
          <p:cNvPr id="36885" name="Oval 31"/>
          <p:cNvSpPr>
            <a:spLocks noChangeArrowheads="1"/>
          </p:cNvSpPr>
          <p:nvPr/>
        </p:nvSpPr>
        <p:spPr bwMode="auto">
          <a:xfrm>
            <a:off x="2895600" y="3217863"/>
            <a:ext cx="641350" cy="6016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886" name="Line 32"/>
          <p:cNvSpPr>
            <a:spLocks noChangeShapeType="1"/>
          </p:cNvSpPr>
          <p:nvPr/>
        </p:nvSpPr>
        <p:spPr bwMode="auto">
          <a:xfrm>
            <a:off x="3209925" y="3106738"/>
            <a:ext cx="0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87" name="Line 33"/>
          <p:cNvSpPr>
            <a:spLocks noChangeShapeType="1"/>
          </p:cNvSpPr>
          <p:nvPr/>
        </p:nvSpPr>
        <p:spPr bwMode="auto">
          <a:xfrm flipH="1">
            <a:off x="2886075" y="3714750"/>
            <a:ext cx="76200" cy="77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88" name="Line 34"/>
          <p:cNvSpPr>
            <a:spLocks noChangeShapeType="1"/>
          </p:cNvSpPr>
          <p:nvPr/>
        </p:nvSpPr>
        <p:spPr bwMode="auto">
          <a:xfrm>
            <a:off x="3495675" y="3689350"/>
            <a:ext cx="88900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89" name="Line 35"/>
          <p:cNvSpPr>
            <a:spLocks noChangeShapeType="1"/>
          </p:cNvSpPr>
          <p:nvPr/>
        </p:nvSpPr>
        <p:spPr bwMode="auto">
          <a:xfrm rot="5854149" flipV="1">
            <a:off x="3081337" y="3341688"/>
            <a:ext cx="238125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90" name="Oval 36"/>
          <p:cNvSpPr>
            <a:spLocks noChangeArrowheads="1"/>
          </p:cNvSpPr>
          <p:nvPr/>
        </p:nvSpPr>
        <p:spPr bwMode="auto">
          <a:xfrm>
            <a:off x="2924175" y="3246438"/>
            <a:ext cx="587375" cy="5397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891" name="Text Box 37"/>
          <p:cNvSpPr txBox="1">
            <a:spLocks noChangeArrowheads="1"/>
          </p:cNvSpPr>
          <p:nvPr/>
        </p:nvSpPr>
        <p:spPr bwMode="auto">
          <a:xfrm>
            <a:off x="2271713" y="3865563"/>
            <a:ext cx="1882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Luftfeuchtigkeit</a:t>
            </a:r>
          </a:p>
        </p:txBody>
      </p:sp>
      <p:sp>
        <p:nvSpPr>
          <p:cNvPr id="36892" name="Text Box 38"/>
          <p:cNvSpPr txBox="1">
            <a:spLocks noChangeArrowheads="1"/>
          </p:cNvSpPr>
          <p:nvPr/>
        </p:nvSpPr>
        <p:spPr bwMode="auto">
          <a:xfrm>
            <a:off x="5861050" y="4573588"/>
            <a:ext cx="13604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Lufttemperatur</a:t>
            </a:r>
          </a:p>
        </p:txBody>
      </p:sp>
      <p:sp>
        <p:nvSpPr>
          <p:cNvPr id="36893" name="Line 39"/>
          <p:cNvSpPr>
            <a:spLocks noChangeShapeType="1"/>
          </p:cNvSpPr>
          <p:nvPr/>
        </p:nvSpPr>
        <p:spPr bwMode="auto">
          <a:xfrm>
            <a:off x="965200" y="2776538"/>
            <a:ext cx="3235325" cy="3060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94" name="Line 40"/>
          <p:cNvSpPr>
            <a:spLocks noChangeShapeType="1"/>
          </p:cNvSpPr>
          <p:nvPr/>
        </p:nvSpPr>
        <p:spPr bwMode="auto">
          <a:xfrm>
            <a:off x="931863" y="2863850"/>
            <a:ext cx="3159125" cy="29845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95" name="Line 41"/>
          <p:cNvSpPr>
            <a:spLocks noChangeShapeType="1"/>
          </p:cNvSpPr>
          <p:nvPr/>
        </p:nvSpPr>
        <p:spPr bwMode="auto">
          <a:xfrm>
            <a:off x="928688" y="2955925"/>
            <a:ext cx="3057525" cy="288925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96" name="Line 42"/>
          <p:cNvSpPr>
            <a:spLocks noChangeShapeType="1"/>
          </p:cNvSpPr>
          <p:nvPr/>
        </p:nvSpPr>
        <p:spPr bwMode="auto">
          <a:xfrm>
            <a:off x="915988" y="3059113"/>
            <a:ext cx="2963862" cy="279558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97" name="Line 43"/>
          <p:cNvSpPr>
            <a:spLocks noChangeShapeType="1"/>
          </p:cNvSpPr>
          <p:nvPr/>
        </p:nvSpPr>
        <p:spPr bwMode="auto">
          <a:xfrm>
            <a:off x="908050" y="3167063"/>
            <a:ext cx="2849563" cy="269081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98" name="Line 44"/>
          <p:cNvSpPr>
            <a:spLocks noChangeShapeType="1"/>
          </p:cNvSpPr>
          <p:nvPr/>
        </p:nvSpPr>
        <p:spPr bwMode="auto">
          <a:xfrm flipV="1">
            <a:off x="4770438" y="3328988"/>
            <a:ext cx="0" cy="422275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99" name="Text Box 45"/>
          <p:cNvSpPr txBox="1">
            <a:spLocks noChangeArrowheads="1"/>
          </p:cNvSpPr>
          <p:nvPr/>
        </p:nvSpPr>
        <p:spPr bwMode="auto">
          <a:xfrm>
            <a:off x="2203450" y="5524500"/>
            <a:ext cx="13604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b="1"/>
              <a:t>Luftbewegung</a:t>
            </a:r>
          </a:p>
        </p:txBody>
      </p:sp>
      <p:sp>
        <p:nvSpPr>
          <p:cNvPr id="36900" name="Rectangle 46"/>
          <p:cNvSpPr>
            <a:spLocks noChangeArrowheads="1"/>
          </p:cNvSpPr>
          <p:nvPr/>
        </p:nvSpPr>
        <p:spPr bwMode="auto">
          <a:xfrm>
            <a:off x="7080250" y="2843213"/>
            <a:ext cx="369888" cy="444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901" name="Rectangle 47"/>
          <p:cNvSpPr>
            <a:spLocks noChangeArrowheads="1"/>
          </p:cNvSpPr>
          <p:nvPr/>
        </p:nvSpPr>
        <p:spPr bwMode="auto">
          <a:xfrm>
            <a:off x="1758950" y="2843213"/>
            <a:ext cx="368300" cy="4445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902" name="Rectangle 48"/>
          <p:cNvSpPr>
            <a:spLocks noChangeArrowheads="1"/>
          </p:cNvSpPr>
          <p:nvPr/>
        </p:nvSpPr>
        <p:spPr bwMode="auto">
          <a:xfrm rot="-5400000">
            <a:off x="1344613" y="5051425"/>
            <a:ext cx="1204912" cy="36988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903" name="Line 49"/>
          <p:cNvSpPr>
            <a:spLocks noChangeShapeType="1"/>
          </p:cNvSpPr>
          <p:nvPr/>
        </p:nvSpPr>
        <p:spPr bwMode="auto">
          <a:xfrm rot="19027266" flipV="1">
            <a:off x="4254500" y="3743325"/>
            <a:ext cx="1588" cy="422275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904" name="Line 50"/>
          <p:cNvSpPr>
            <a:spLocks noChangeShapeType="1"/>
          </p:cNvSpPr>
          <p:nvPr/>
        </p:nvSpPr>
        <p:spPr bwMode="auto">
          <a:xfrm rot="2315554" flipV="1">
            <a:off x="5280025" y="3721100"/>
            <a:ext cx="1588" cy="422275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905" name="Line 51"/>
          <p:cNvSpPr>
            <a:spLocks noChangeShapeType="1"/>
          </p:cNvSpPr>
          <p:nvPr/>
        </p:nvSpPr>
        <p:spPr bwMode="auto">
          <a:xfrm rot="5400000" flipH="1" flipV="1">
            <a:off x="5460207" y="4310856"/>
            <a:ext cx="0" cy="388937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906" name="Line 52"/>
          <p:cNvSpPr>
            <a:spLocks noChangeShapeType="1"/>
          </p:cNvSpPr>
          <p:nvPr/>
        </p:nvSpPr>
        <p:spPr bwMode="auto">
          <a:xfrm rot="5400000" flipH="1">
            <a:off x="4152901" y="4316412"/>
            <a:ext cx="0" cy="390525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907" name="AutoShape 53"/>
          <p:cNvSpPr>
            <a:spLocks noChangeArrowheads="1"/>
          </p:cNvSpPr>
          <p:nvPr/>
        </p:nvSpPr>
        <p:spPr bwMode="auto">
          <a:xfrm>
            <a:off x="0" y="1443038"/>
            <a:ext cx="1384300" cy="1358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908" name="Text Box 54"/>
          <p:cNvSpPr txBox="1">
            <a:spLocks noChangeArrowheads="1"/>
          </p:cNvSpPr>
          <p:nvPr/>
        </p:nvSpPr>
        <p:spPr bwMode="auto">
          <a:xfrm>
            <a:off x="4665663" y="4508500"/>
            <a:ext cx="3048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/>
              <a:t>37°</a:t>
            </a:r>
          </a:p>
        </p:txBody>
      </p:sp>
      <p:sp>
        <p:nvSpPr>
          <p:cNvPr id="36909" name="Text Box 55"/>
          <p:cNvSpPr txBox="1">
            <a:spLocks noChangeArrowheads="1"/>
          </p:cNvSpPr>
          <p:nvPr/>
        </p:nvSpPr>
        <p:spPr bwMode="auto">
          <a:xfrm>
            <a:off x="5403850" y="5181600"/>
            <a:ext cx="1371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>
                <a:solidFill>
                  <a:srgbClr val="FF3300"/>
                </a:solidFill>
              </a:rPr>
              <a:t>Oberflächen-temperatur</a:t>
            </a:r>
          </a:p>
        </p:txBody>
      </p:sp>
      <p:sp>
        <p:nvSpPr>
          <p:cNvPr id="36910" name="Line 56"/>
          <p:cNvSpPr>
            <a:spLocks noChangeShapeType="1"/>
          </p:cNvSpPr>
          <p:nvPr/>
        </p:nvSpPr>
        <p:spPr bwMode="auto">
          <a:xfrm flipV="1">
            <a:off x="6600825" y="5207000"/>
            <a:ext cx="479425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911" name="Line 57"/>
          <p:cNvSpPr>
            <a:spLocks noChangeShapeType="1"/>
          </p:cNvSpPr>
          <p:nvPr/>
        </p:nvSpPr>
        <p:spPr bwMode="auto">
          <a:xfrm>
            <a:off x="6588125" y="5372100"/>
            <a:ext cx="22225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1847850"/>
            <a:ext cx="9144000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Der Energiebedarf eines Wohngebäudes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2743200"/>
            <a:ext cx="9144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wird bestimmt von seinen </a:t>
            </a:r>
            <a:r>
              <a:rPr lang="de-DE" b="1" dirty="0" smtClean="0">
                <a:solidFill>
                  <a:srgbClr val="C00000"/>
                </a:solidFill>
              </a:rPr>
              <a:t>Verlusten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pPr eaLnBrk="1" hangingPunct="1">
              <a:defRPr/>
            </a:pP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 höher die Wärmeverluste sind,</a:t>
            </a:r>
          </a:p>
          <a:p>
            <a:pPr eaLnBrk="1" hangingPunct="1"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um so mehr Energie muss </a:t>
            </a:r>
          </a:p>
          <a:p>
            <a:pPr eaLnBrk="1" hangingPunct="1"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dem Gebäude zugeführt werden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4788" y="550863"/>
            <a:ext cx="9144000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EINFLUSSGRÖßEN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Energieverbrauch eines Wohngebäudes</a:t>
            </a:r>
          </a:p>
        </p:txBody>
      </p:sp>
      <p:sp>
        <p:nvSpPr>
          <p:cNvPr id="38915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3E0293B-E62C-4360-B640-355D966AE895}" type="slidenum">
              <a:rPr lang="de-DE" sz="1400" smtClean="0"/>
              <a:pPr eaLnBrk="1" hangingPunct="1"/>
              <a:t>25</a:t>
            </a:fld>
            <a:endParaRPr lang="de-DE" sz="1400" smtClean="0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47688" y="2630488"/>
            <a:ext cx="84582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 energetische Qualität der Gebäudehülle</a:t>
            </a:r>
          </a:p>
          <a:p>
            <a:pPr algn="l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 Effizienz der technischen Anlagen</a:t>
            </a:r>
          </a:p>
          <a:p>
            <a:pPr algn="l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das Nutzerverhalten und</a:t>
            </a:r>
          </a:p>
          <a:p>
            <a:pPr algn="l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der Standort.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214313"/>
            <a:ext cx="38481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GEWINNE UND VERLUSTE</a:t>
            </a:r>
          </a:p>
        </p:txBody>
      </p:sp>
      <p:sp>
        <p:nvSpPr>
          <p:cNvPr id="677890" name="AutoShape 2"/>
          <p:cNvSpPr>
            <a:spLocks noChangeArrowheads="1"/>
          </p:cNvSpPr>
          <p:nvPr/>
        </p:nvSpPr>
        <p:spPr bwMode="auto">
          <a:xfrm>
            <a:off x="5792788" y="2527300"/>
            <a:ext cx="1577975" cy="395288"/>
          </a:xfrm>
          <a:prstGeom prst="curvedDownArrow">
            <a:avLst>
              <a:gd name="adj1" fmla="val 86493"/>
              <a:gd name="adj2" fmla="val 172985"/>
              <a:gd name="adj3" fmla="val 3333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77891" name="AutoShape 3"/>
          <p:cNvSpPr>
            <a:spLocks noChangeArrowheads="1"/>
          </p:cNvSpPr>
          <p:nvPr/>
        </p:nvSpPr>
        <p:spPr bwMode="auto">
          <a:xfrm>
            <a:off x="5932488" y="1943100"/>
            <a:ext cx="1535112" cy="254000"/>
          </a:xfrm>
          <a:prstGeom prst="curvedUpArrow">
            <a:avLst>
              <a:gd name="adj1" fmla="val 130948"/>
              <a:gd name="adj2" fmla="val 261896"/>
              <a:gd name="adj3" fmla="val 3333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77892" name="Text Box 4"/>
          <p:cNvSpPr txBox="1">
            <a:spLocks noChangeArrowheads="1"/>
          </p:cNvSpPr>
          <p:nvPr/>
        </p:nvSpPr>
        <p:spPr bwMode="auto">
          <a:xfrm>
            <a:off x="6681788" y="2235200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/>
              <a:t>Lüftung</a:t>
            </a:r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>
            <a:off x="1184275" y="2319338"/>
            <a:ext cx="2190750" cy="2032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3" name="Line 6"/>
          <p:cNvSpPr>
            <a:spLocks noChangeShapeType="1"/>
          </p:cNvSpPr>
          <p:nvPr/>
        </p:nvSpPr>
        <p:spPr bwMode="auto">
          <a:xfrm>
            <a:off x="1171575" y="2403475"/>
            <a:ext cx="2124075" cy="196056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>
            <a:off x="1166813" y="2495550"/>
            <a:ext cx="2016125" cy="18557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5" name="Line 8"/>
          <p:cNvSpPr>
            <a:spLocks noChangeShapeType="1"/>
          </p:cNvSpPr>
          <p:nvPr/>
        </p:nvSpPr>
        <p:spPr bwMode="auto">
          <a:xfrm>
            <a:off x="1152525" y="2579688"/>
            <a:ext cx="1928813" cy="178435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6" name="Line 9"/>
          <p:cNvSpPr>
            <a:spLocks noChangeShapeType="1"/>
          </p:cNvSpPr>
          <p:nvPr/>
        </p:nvSpPr>
        <p:spPr bwMode="auto">
          <a:xfrm>
            <a:off x="1144588" y="2678113"/>
            <a:ext cx="1836737" cy="16986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7" name="Line 10"/>
          <p:cNvSpPr>
            <a:spLocks noChangeShapeType="1"/>
          </p:cNvSpPr>
          <p:nvPr/>
        </p:nvSpPr>
        <p:spPr bwMode="auto">
          <a:xfrm>
            <a:off x="1141413" y="2765425"/>
            <a:ext cx="1727200" cy="159861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48" name="Rectangle 11"/>
          <p:cNvSpPr>
            <a:spLocks noChangeArrowheads="1"/>
          </p:cNvSpPr>
          <p:nvPr/>
        </p:nvSpPr>
        <p:spPr bwMode="auto">
          <a:xfrm>
            <a:off x="1552575" y="5895975"/>
            <a:ext cx="5219700" cy="122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49" name="Rectangle 12"/>
          <p:cNvSpPr>
            <a:spLocks noChangeArrowheads="1"/>
          </p:cNvSpPr>
          <p:nvPr/>
        </p:nvSpPr>
        <p:spPr bwMode="auto">
          <a:xfrm>
            <a:off x="1552575" y="2190750"/>
            <a:ext cx="5216525" cy="1063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50" name="Rectangle 13"/>
          <p:cNvSpPr>
            <a:spLocks noChangeArrowheads="1"/>
          </p:cNvSpPr>
          <p:nvPr/>
        </p:nvSpPr>
        <p:spPr bwMode="auto">
          <a:xfrm>
            <a:off x="1647825" y="4386263"/>
            <a:ext cx="5030788" cy="122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51" name="Rectangle 14"/>
          <p:cNvSpPr>
            <a:spLocks noChangeArrowheads="1"/>
          </p:cNvSpPr>
          <p:nvPr/>
        </p:nvSpPr>
        <p:spPr bwMode="auto">
          <a:xfrm rot="-5400000">
            <a:off x="470694" y="4718844"/>
            <a:ext cx="2262187" cy="9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52" name="Rectangle 15"/>
          <p:cNvSpPr>
            <a:spLocks noChangeArrowheads="1"/>
          </p:cNvSpPr>
          <p:nvPr/>
        </p:nvSpPr>
        <p:spPr bwMode="auto">
          <a:xfrm>
            <a:off x="1573213" y="2516188"/>
            <a:ext cx="49212" cy="1116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53" name="Rectangle 16"/>
          <p:cNvSpPr>
            <a:spLocks noChangeArrowheads="1"/>
          </p:cNvSpPr>
          <p:nvPr/>
        </p:nvSpPr>
        <p:spPr bwMode="auto">
          <a:xfrm rot="-5400000">
            <a:off x="5595144" y="4717256"/>
            <a:ext cx="2262188" cy="92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54" name="Rectangle 17"/>
          <p:cNvSpPr>
            <a:spLocks noChangeArrowheads="1"/>
          </p:cNvSpPr>
          <p:nvPr/>
        </p:nvSpPr>
        <p:spPr bwMode="auto">
          <a:xfrm rot="-1436634">
            <a:off x="6529388" y="2562225"/>
            <a:ext cx="50800" cy="110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55" name="Line 18"/>
          <p:cNvSpPr>
            <a:spLocks noChangeShapeType="1"/>
          </p:cNvSpPr>
          <p:nvPr/>
        </p:nvSpPr>
        <p:spPr bwMode="auto">
          <a:xfrm flipV="1">
            <a:off x="1552575" y="433388"/>
            <a:ext cx="2609850" cy="1747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6" name="Line 19"/>
          <p:cNvSpPr>
            <a:spLocks noChangeShapeType="1"/>
          </p:cNvSpPr>
          <p:nvPr/>
        </p:nvSpPr>
        <p:spPr bwMode="auto">
          <a:xfrm flipV="1">
            <a:off x="1644650" y="503238"/>
            <a:ext cx="2514600" cy="1687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7" name="Line 20"/>
          <p:cNvSpPr>
            <a:spLocks noChangeShapeType="1"/>
          </p:cNvSpPr>
          <p:nvPr/>
        </p:nvSpPr>
        <p:spPr bwMode="auto">
          <a:xfrm rot="14919860" flipV="1">
            <a:off x="4133850" y="468313"/>
            <a:ext cx="2571750" cy="177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8" name="Line 21"/>
          <p:cNvSpPr>
            <a:spLocks noChangeShapeType="1"/>
          </p:cNvSpPr>
          <p:nvPr/>
        </p:nvSpPr>
        <p:spPr bwMode="auto">
          <a:xfrm rot="4123705" flipV="1">
            <a:off x="4151312" y="401638"/>
            <a:ext cx="2625725" cy="182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9" name="Line 22"/>
          <p:cNvSpPr>
            <a:spLocks noChangeShapeType="1"/>
          </p:cNvSpPr>
          <p:nvPr/>
        </p:nvSpPr>
        <p:spPr bwMode="auto">
          <a:xfrm>
            <a:off x="3503613" y="947738"/>
            <a:ext cx="1289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60" name="Line 23"/>
          <p:cNvSpPr>
            <a:spLocks noChangeShapeType="1"/>
          </p:cNvSpPr>
          <p:nvPr/>
        </p:nvSpPr>
        <p:spPr bwMode="auto">
          <a:xfrm>
            <a:off x="3433763" y="1008063"/>
            <a:ext cx="144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39961" name="AutoShape 24"/>
          <p:cNvCxnSpPr>
            <a:cxnSpLocks noChangeShapeType="1"/>
            <a:stCxn id="39955" idx="1"/>
            <a:endCxn id="39958" idx="1"/>
          </p:cNvCxnSpPr>
          <p:nvPr/>
        </p:nvCxnSpPr>
        <p:spPr bwMode="auto">
          <a:xfrm>
            <a:off x="4162425" y="434975"/>
            <a:ext cx="2590800" cy="1743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962" name="Rectangle 25"/>
          <p:cNvSpPr>
            <a:spLocks noChangeArrowheads="1"/>
          </p:cNvSpPr>
          <p:nvPr/>
        </p:nvSpPr>
        <p:spPr bwMode="auto">
          <a:xfrm rot="1909263">
            <a:off x="4738688" y="1558925"/>
            <a:ext cx="2163762" cy="555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63" name="Rectangle 26"/>
          <p:cNvSpPr>
            <a:spLocks noChangeArrowheads="1"/>
          </p:cNvSpPr>
          <p:nvPr/>
        </p:nvSpPr>
        <p:spPr bwMode="auto">
          <a:xfrm rot="-1913429">
            <a:off x="1417638" y="1563688"/>
            <a:ext cx="2147887" cy="50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64" name="Rectangle 27"/>
          <p:cNvSpPr>
            <a:spLocks noChangeArrowheads="1"/>
          </p:cNvSpPr>
          <p:nvPr/>
        </p:nvSpPr>
        <p:spPr bwMode="auto">
          <a:xfrm>
            <a:off x="3403600" y="950913"/>
            <a:ext cx="1517650" cy="55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65" name="Rectangle 28"/>
          <p:cNvSpPr>
            <a:spLocks noChangeArrowheads="1"/>
          </p:cNvSpPr>
          <p:nvPr/>
        </p:nvSpPr>
        <p:spPr bwMode="auto">
          <a:xfrm>
            <a:off x="6681788" y="3638550"/>
            <a:ext cx="87312" cy="879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66" name="Rectangle 29"/>
          <p:cNvSpPr>
            <a:spLocks noChangeArrowheads="1"/>
          </p:cNvSpPr>
          <p:nvPr/>
        </p:nvSpPr>
        <p:spPr bwMode="auto">
          <a:xfrm>
            <a:off x="1562100" y="3636963"/>
            <a:ext cx="80963" cy="8778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77918" name="AutoShape 30"/>
          <p:cNvSpPr>
            <a:spLocks noChangeArrowheads="1"/>
          </p:cNvSpPr>
          <p:nvPr/>
        </p:nvSpPr>
        <p:spPr bwMode="auto">
          <a:xfrm>
            <a:off x="950913" y="3825875"/>
            <a:ext cx="1016000" cy="231775"/>
          </a:xfrm>
          <a:prstGeom prst="leftArrow">
            <a:avLst>
              <a:gd name="adj1" fmla="val 50000"/>
              <a:gd name="adj2" fmla="val 118721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77919" name="AutoShape 31"/>
          <p:cNvSpPr>
            <a:spLocks noChangeArrowheads="1"/>
          </p:cNvSpPr>
          <p:nvPr/>
        </p:nvSpPr>
        <p:spPr bwMode="auto">
          <a:xfrm rot="3134415">
            <a:off x="2322513" y="1273175"/>
            <a:ext cx="800100" cy="139700"/>
          </a:xfrm>
          <a:prstGeom prst="leftArrow">
            <a:avLst>
              <a:gd name="adj1" fmla="val 50000"/>
              <a:gd name="adj2" fmla="val 132178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77920" name="AutoShape 32"/>
          <p:cNvSpPr>
            <a:spLocks noChangeArrowheads="1"/>
          </p:cNvSpPr>
          <p:nvPr/>
        </p:nvSpPr>
        <p:spPr bwMode="auto">
          <a:xfrm>
            <a:off x="939800" y="2854325"/>
            <a:ext cx="1014413" cy="233363"/>
          </a:xfrm>
          <a:prstGeom prst="leftArrow">
            <a:avLst>
              <a:gd name="adj1" fmla="val 50000"/>
              <a:gd name="adj2" fmla="val 117729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77921" name="AutoShape 33"/>
          <p:cNvSpPr>
            <a:spLocks noChangeArrowheads="1"/>
          </p:cNvSpPr>
          <p:nvPr/>
        </p:nvSpPr>
        <p:spPr bwMode="auto">
          <a:xfrm rot="-5400000">
            <a:off x="4608513" y="4449763"/>
            <a:ext cx="900112" cy="220662"/>
          </a:xfrm>
          <a:prstGeom prst="leftArrow">
            <a:avLst>
              <a:gd name="adj1" fmla="val 50000"/>
              <a:gd name="adj2" fmla="val 94141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71" name="Text Box 34"/>
          <p:cNvSpPr txBox="1">
            <a:spLocks noChangeArrowheads="1"/>
          </p:cNvSpPr>
          <p:nvPr/>
        </p:nvSpPr>
        <p:spPr bwMode="auto">
          <a:xfrm>
            <a:off x="322263" y="3063875"/>
            <a:ext cx="1169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/>
              <a:t>Fenster</a:t>
            </a:r>
          </a:p>
        </p:txBody>
      </p:sp>
      <p:sp>
        <p:nvSpPr>
          <p:cNvPr id="39972" name="Text Box 35"/>
          <p:cNvSpPr txBox="1">
            <a:spLocks noChangeArrowheads="1"/>
          </p:cNvSpPr>
          <p:nvPr/>
        </p:nvSpPr>
        <p:spPr bwMode="auto">
          <a:xfrm>
            <a:off x="4046538" y="5086350"/>
            <a:ext cx="129540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/>
              <a:t>Kellerdecke </a:t>
            </a:r>
          </a:p>
          <a:p>
            <a:pPr eaLnBrk="1" hangingPunct="1">
              <a:spcBef>
                <a:spcPct val="20000"/>
              </a:spcBef>
            </a:pPr>
            <a:r>
              <a:rPr lang="de-DE" sz="1400" b="1"/>
              <a:t>Erdreich</a:t>
            </a:r>
          </a:p>
        </p:txBody>
      </p:sp>
      <p:sp>
        <p:nvSpPr>
          <p:cNvPr id="39973" name="Text Box 36"/>
          <p:cNvSpPr txBox="1">
            <a:spLocks noChangeArrowheads="1"/>
          </p:cNvSpPr>
          <p:nvPr/>
        </p:nvSpPr>
        <p:spPr bwMode="auto">
          <a:xfrm>
            <a:off x="3059113" y="1443038"/>
            <a:ext cx="2443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/>
              <a:t>Dach und oberste Decke</a:t>
            </a:r>
          </a:p>
        </p:txBody>
      </p:sp>
      <p:sp>
        <p:nvSpPr>
          <p:cNvPr id="39974" name="Text Box 37"/>
          <p:cNvSpPr txBox="1">
            <a:spLocks noChangeArrowheads="1"/>
          </p:cNvSpPr>
          <p:nvPr/>
        </p:nvSpPr>
        <p:spPr bwMode="auto">
          <a:xfrm>
            <a:off x="280988" y="3937000"/>
            <a:ext cx="1171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/>
              <a:t>Wände</a:t>
            </a:r>
          </a:p>
        </p:txBody>
      </p:sp>
      <p:sp>
        <p:nvSpPr>
          <p:cNvPr id="677926" name="AutoShape 38"/>
          <p:cNvSpPr>
            <a:spLocks noChangeArrowheads="1"/>
          </p:cNvSpPr>
          <p:nvPr/>
        </p:nvSpPr>
        <p:spPr bwMode="auto">
          <a:xfrm flipH="1">
            <a:off x="765175" y="3365500"/>
            <a:ext cx="1471613" cy="254000"/>
          </a:xfrm>
          <a:prstGeom prst="curvedUpArrow">
            <a:avLst>
              <a:gd name="adj1" fmla="val 125531"/>
              <a:gd name="adj2" fmla="val 251063"/>
              <a:gd name="adj3" fmla="val 33333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76" name="AutoShape 39"/>
          <p:cNvSpPr>
            <a:spLocks noChangeArrowheads="1"/>
          </p:cNvSpPr>
          <p:nvPr/>
        </p:nvSpPr>
        <p:spPr bwMode="auto">
          <a:xfrm>
            <a:off x="304800" y="1143000"/>
            <a:ext cx="1327150" cy="1358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77" name="Litebulb"/>
          <p:cNvSpPr>
            <a:spLocks noEditPoints="1" noChangeArrowheads="1"/>
          </p:cNvSpPr>
          <p:nvPr/>
        </p:nvSpPr>
        <p:spPr bwMode="auto">
          <a:xfrm flipV="1">
            <a:off x="4213225" y="2325688"/>
            <a:ext cx="273050" cy="4032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677929" name="Group 41"/>
          <p:cNvGrpSpPr>
            <a:grpSpLocks/>
          </p:cNvGrpSpPr>
          <p:nvPr/>
        </p:nvGrpSpPr>
        <p:grpSpPr bwMode="auto">
          <a:xfrm>
            <a:off x="3965575" y="2587625"/>
            <a:ext cx="787400" cy="434975"/>
            <a:chOff x="2706" y="1630"/>
            <a:chExt cx="538" cy="274"/>
          </a:xfrm>
        </p:grpSpPr>
        <p:sp>
          <p:nvSpPr>
            <p:cNvPr id="40004" name="Line 42"/>
            <p:cNvSpPr>
              <a:spLocks noChangeShapeType="1"/>
            </p:cNvSpPr>
            <p:nvPr/>
          </p:nvSpPr>
          <p:spPr bwMode="auto">
            <a:xfrm rot="17846711" flipH="1">
              <a:off x="3152" y="1544"/>
              <a:ext cx="6" cy="178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05" name="Line 43"/>
            <p:cNvSpPr>
              <a:spLocks noChangeShapeType="1"/>
            </p:cNvSpPr>
            <p:nvPr/>
          </p:nvSpPr>
          <p:spPr bwMode="auto">
            <a:xfrm flipH="1">
              <a:off x="2973" y="1743"/>
              <a:ext cx="3" cy="161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06" name="Line 44"/>
            <p:cNvSpPr>
              <a:spLocks noChangeShapeType="1"/>
            </p:cNvSpPr>
            <p:nvPr/>
          </p:nvSpPr>
          <p:spPr bwMode="auto">
            <a:xfrm rot="3513766" flipH="1">
              <a:off x="2786" y="1555"/>
              <a:ext cx="4" cy="16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9979" name="Group 45"/>
          <p:cNvGrpSpPr>
            <a:grpSpLocks/>
          </p:cNvGrpSpPr>
          <p:nvPr/>
        </p:nvGrpSpPr>
        <p:grpSpPr bwMode="auto">
          <a:xfrm>
            <a:off x="3508375" y="3081338"/>
            <a:ext cx="506413" cy="1274762"/>
            <a:chOff x="2736" y="2056"/>
            <a:chExt cx="312" cy="752"/>
          </a:xfrm>
        </p:grpSpPr>
        <p:sp>
          <p:nvSpPr>
            <p:cNvPr id="39998" name="Rectangle 46"/>
            <p:cNvSpPr>
              <a:spLocks noChangeArrowheads="1"/>
            </p:cNvSpPr>
            <p:nvPr/>
          </p:nvSpPr>
          <p:spPr bwMode="auto">
            <a:xfrm>
              <a:off x="2808" y="2520"/>
              <a:ext cx="56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99" name="Rectangle 47"/>
            <p:cNvSpPr>
              <a:spLocks noChangeArrowheads="1"/>
            </p:cNvSpPr>
            <p:nvPr/>
          </p:nvSpPr>
          <p:spPr bwMode="auto">
            <a:xfrm>
              <a:off x="2920" y="2520"/>
              <a:ext cx="56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000" name="Rectangle 48"/>
            <p:cNvSpPr>
              <a:spLocks noChangeArrowheads="1"/>
            </p:cNvSpPr>
            <p:nvPr/>
          </p:nvSpPr>
          <p:spPr bwMode="auto">
            <a:xfrm>
              <a:off x="2808" y="2232"/>
              <a:ext cx="168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001" name="AutoShape 49"/>
            <p:cNvSpPr>
              <a:spLocks noChangeArrowheads="1"/>
            </p:cNvSpPr>
            <p:nvPr/>
          </p:nvSpPr>
          <p:spPr bwMode="auto">
            <a:xfrm>
              <a:off x="2736" y="2232"/>
              <a:ext cx="64" cy="304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002" name="AutoShape 50"/>
            <p:cNvSpPr>
              <a:spLocks noChangeArrowheads="1"/>
            </p:cNvSpPr>
            <p:nvPr/>
          </p:nvSpPr>
          <p:spPr bwMode="auto">
            <a:xfrm rot="-409279">
              <a:off x="2984" y="2232"/>
              <a:ext cx="64" cy="304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003" name="Oval 51"/>
            <p:cNvSpPr>
              <a:spLocks noChangeArrowheads="1"/>
            </p:cNvSpPr>
            <p:nvPr/>
          </p:nvSpPr>
          <p:spPr bwMode="auto">
            <a:xfrm>
              <a:off x="2808" y="2056"/>
              <a:ext cx="152" cy="152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77940" name="Group 52"/>
          <p:cNvGrpSpPr>
            <a:grpSpLocks/>
          </p:cNvGrpSpPr>
          <p:nvPr/>
        </p:nvGrpSpPr>
        <p:grpSpPr bwMode="auto">
          <a:xfrm>
            <a:off x="3230563" y="2771775"/>
            <a:ext cx="1038225" cy="1046163"/>
            <a:chOff x="2205" y="1746"/>
            <a:chExt cx="708" cy="659"/>
          </a:xfrm>
        </p:grpSpPr>
        <p:sp>
          <p:nvSpPr>
            <p:cNvPr id="39993" name="Line 53"/>
            <p:cNvSpPr>
              <a:spLocks noChangeShapeType="1"/>
            </p:cNvSpPr>
            <p:nvPr/>
          </p:nvSpPr>
          <p:spPr bwMode="auto">
            <a:xfrm rot="17846711" flipV="1">
              <a:off x="2303" y="1976"/>
              <a:ext cx="6" cy="177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4" name="Line 54"/>
            <p:cNvSpPr>
              <a:spLocks noChangeShapeType="1"/>
            </p:cNvSpPr>
            <p:nvPr/>
          </p:nvSpPr>
          <p:spPr bwMode="auto">
            <a:xfrm flipV="1">
              <a:off x="2557" y="1746"/>
              <a:ext cx="3" cy="161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5" name="Line 55"/>
            <p:cNvSpPr>
              <a:spLocks noChangeShapeType="1"/>
            </p:cNvSpPr>
            <p:nvPr/>
          </p:nvSpPr>
          <p:spPr bwMode="auto">
            <a:xfrm rot="3513766" flipV="1">
              <a:off x="2819" y="1983"/>
              <a:ext cx="4" cy="16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6" name="Line 56"/>
            <p:cNvSpPr>
              <a:spLocks noChangeShapeType="1"/>
            </p:cNvSpPr>
            <p:nvPr/>
          </p:nvSpPr>
          <p:spPr bwMode="auto">
            <a:xfrm rot="16200000" flipH="1">
              <a:off x="2834" y="2323"/>
              <a:ext cx="3" cy="15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7" name="Line 57"/>
            <p:cNvSpPr>
              <a:spLocks noChangeShapeType="1"/>
            </p:cNvSpPr>
            <p:nvPr/>
          </p:nvSpPr>
          <p:spPr bwMode="auto">
            <a:xfrm rot="5400000" flipH="1">
              <a:off x="2281" y="2326"/>
              <a:ext cx="3" cy="155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77946" name="AutoShape 58"/>
          <p:cNvSpPr>
            <a:spLocks noChangeArrowheads="1"/>
          </p:cNvSpPr>
          <p:nvPr/>
        </p:nvSpPr>
        <p:spPr bwMode="auto">
          <a:xfrm rot="5400000">
            <a:off x="3869532" y="802481"/>
            <a:ext cx="595312" cy="174625"/>
          </a:xfrm>
          <a:prstGeom prst="leftArrow">
            <a:avLst>
              <a:gd name="adj1" fmla="val 50000"/>
              <a:gd name="adj2" fmla="val 78677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677947" name="Group 59"/>
          <p:cNvGrpSpPr>
            <a:grpSpLocks/>
          </p:cNvGrpSpPr>
          <p:nvPr/>
        </p:nvGrpSpPr>
        <p:grpSpPr bwMode="auto">
          <a:xfrm>
            <a:off x="6810375" y="4264025"/>
            <a:ext cx="261938" cy="357188"/>
            <a:chOff x="4648" y="2686"/>
            <a:chExt cx="178" cy="225"/>
          </a:xfrm>
        </p:grpSpPr>
        <p:sp>
          <p:nvSpPr>
            <p:cNvPr id="39990" name="Line 60"/>
            <p:cNvSpPr>
              <a:spLocks noChangeShapeType="1"/>
            </p:cNvSpPr>
            <p:nvPr/>
          </p:nvSpPr>
          <p:spPr bwMode="auto">
            <a:xfrm rot="-3513766">
              <a:off x="4742" y="2827"/>
              <a:ext cx="4" cy="1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1" name="Line 61"/>
            <p:cNvSpPr>
              <a:spLocks noChangeShapeType="1"/>
            </p:cNvSpPr>
            <p:nvPr/>
          </p:nvSpPr>
          <p:spPr bwMode="auto">
            <a:xfrm rot="3753289" flipH="1" flipV="1">
              <a:off x="4734" y="2600"/>
              <a:ext cx="6" cy="17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2" name="Line 62"/>
            <p:cNvSpPr>
              <a:spLocks noChangeShapeType="1"/>
            </p:cNvSpPr>
            <p:nvPr/>
          </p:nvSpPr>
          <p:spPr bwMode="auto">
            <a:xfrm rot="16200000" flipH="1">
              <a:off x="4744" y="2715"/>
              <a:ext cx="3" cy="15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77951" name="Group 63"/>
          <p:cNvGrpSpPr>
            <a:grpSpLocks/>
          </p:cNvGrpSpPr>
          <p:nvPr/>
        </p:nvGrpSpPr>
        <p:grpSpPr bwMode="auto">
          <a:xfrm>
            <a:off x="1248508" y="4264025"/>
            <a:ext cx="260838" cy="357188"/>
            <a:chOff x="852" y="2686"/>
            <a:chExt cx="178" cy="225"/>
          </a:xfrm>
          <a:solidFill>
            <a:srgbClr val="C00000"/>
          </a:solidFill>
        </p:grpSpPr>
        <p:sp>
          <p:nvSpPr>
            <p:cNvPr id="38967" name="Line 64"/>
            <p:cNvSpPr>
              <a:spLocks noChangeShapeType="1"/>
            </p:cNvSpPr>
            <p:nvPr/>
          </p:nvSpPr>
          <p:spPr bwMode="auto">
            <a:xfrm rot="3513766" flipH="1">
              <a:off x="946" y="2827"/>
              <a:ext cx="4" cy="164"/>
            </a:xfrm>
            <a:prstGeom prst="line">
              <a:avLst/>
            </a:prstGeom>
            <a:grp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38968" name="Line 65"/>
            <p:cNvSpPr>
              <a:spLocks noChangeShapeType="1"/>
            </p:cNvSpPr>
            <p:nvPr/>
          </p:nvSpPr>
          <p:spPr bwMode="auto">
            <a:xfrm rot="17846711" flipV="1">
              <a:off x="938" y="2600"/>
              <a:ext cx="6" cy="177"/>
            </a:xfrm>
            <a:prstGeom prst="line">
              <a:avLst/>
            </a:prstGeom>
            <a:grp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38969" name="Line 66"/>
            <p:cNvSpPr>
              <a:spLocks noChangeShapeType="1"/>
            </p:cNvSpPr>
            <p:nvPr/>
          </p:nvSpPr>
          <p:spPr bwMode="auto">
            <a:xfrm rot="5400000" flipH="1">
              <a:off x="938" y="2735"/>
              <a:ext cx="3" cy="154"/>
            </a:xfrm>
            <a:prstGeom prst="line">
              <a:avLst/>
            </a:prstGeom>
            <a:grpFill/>
            <a:ln w="254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</p:grpSp>
      <p:sp>
        <p:nvSpPr>
          <p:cNvPr id="677955" name="Text Box 67"/>
          <p:cNvSpPr txBox="1">
            <a:spLocks noChangeArrowheads="1"/>
          </p:cNvSpPr>
          <p:nvPr/>
        </p:nvSpPr>
        <p:spPr bwMode="auto">
          <a:xfrm>
            <a:off x="241300" y="4645025"/>
            <a:ext cx="1441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/>
              <a:t>Wärmebrücken</a:t>
            </a:r>
          </a:p>
        </p:txBody>
      </p:sp>
      <p:sp>
        <p:nvSpPr>
          <p:cNvPr id="39985" name="Rectangle 68"/>
          <p:cNvSpPr>
            <a:spLocks noChangeArrowheads="1"/>
          </p:cNvSpPr>
          <p:nvPr/>
        </p:nvSpPr>
        <p:spPr bwMode="auto">
          <a:xfrm>
            <a:off x="1552575" y="2298700"/>
            <a:ext cx="92075" cy="21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86" name="Rectangle 69"/>
          <p:cNvSpPr>
            <a:spLocks noChangeArrowheads="1"/>
          </p:cNvSpPr>
          <p:nvPr/>
        </p:nvSpPr>
        <p:spPr bwMode="auto">
          <a:xfrm rot="-5400000">
            <a:off x="1429544" y="2305844"/>
            <a:ext cx="336550" cy="841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87" name="Rectangle 70"/>
          <p:cNvSpPr>
            <a:spLocks noChangeArrowheads="1"/>
          </p:cNvSpPr>
          <p:nvPr/>
        </p:nvSpPr>
        <p:spPr bwMode="auto">
          <a:xfrm>
            <a:off x="6678613" y="2301875"/>
            <a:ext cx="90487" cy="21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88" name="Rectangle 71"/>
          <p:cNvSpPr>
            <a:spLocks noChangeArrowheads="1"/>
          </p:cNvSpPr>
          <p:nvPr/>
        </p:nvSpPr>
        <p:spPr bwMode="auto">
          <a:xfrm rot="-5400000">
            <a:off x="6559550" y="2311401"/>
            <a:ext cx="331787" cy="80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77961" name="Text Box 73"/>
          <p:cNvSpPr txBox="1">
            <a:spLocks noChangeArrowheads="1"/>
          </p:cNvSpPr>
          <p:nvPr/>
        </p:nvSpPr>
        <p:spPr bwMode="auto">
          <a:xfrm>
            <a:off x="3403600" y="2462213"/>
            <a:ext cx="3638550" cy="20605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7686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27686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27686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27686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27686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686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686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686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68600" algn="r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 b="1">
                <a:solidFill>
                  <a:srgbClr val="0000FF"/>
                </a:solidFill>
              </a:rPr>
              <a:t>	</a:t>
            </a:r>
          </a:p>
          <a:p>
            <a:pPr algn="l" eaLnBrk="1" hangingPunct="1"/>
            <a:r>
              <a:rPr lang="de-DE" sz="1800" b="1">
                <a:solidFill>
                  <a:srgbClr val="0000FF"/>
                </a:solidFill>
              </a:rPr>
              <a:t>	</a:t>
            </a:r>
            <a:r>
              <a:rPr lang="de-DE" sz="2200" b="1">
                <a:solidFill>
                  <a:srgbClr val="C00000"/>
                </a:solidFill>
              </a:rPr>
              <a:t>Verluste</a:t>
            </a:r>
          </a:p>
          <a:p>
            <a:pPr algn="l" eaLnBrk="1" hangingPunct="1"/>
            <a:r>
              <a:rPr lang="de-DE" sz="2200" b="1">
                <a:solidFill>
                  <a:srgbClr val="C00000"/>
                </a:solidFill>
              </a:rPr>
              <a:t>	-   Gewinne</a:t>
            </a:r>
          </a:p>
          <a:p>
            <a:pPr eaLnBrk="1" hangingPunct="1"/>
            <a:r>
              <a:rPr lang="de-DE" sz="2200" b="1">
                <a:solidFill>
                  <a:srgbClr val="C00000"/>
                </a:solidFill>
              </a:rPr>
              <a:t>         =           Heizwärmebedarf</a:t>
            </a:r>
          </a:p>
          <a:p>
            <a:pPr algn="l" eaLnBrk="1" hangingPunct="1"/>
            <a:endParaRPr lang="de-DE" sz="2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7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7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7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7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7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7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7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7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7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7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7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7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7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7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7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7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7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7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7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7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7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7890" grpId="0" animBg="1"/>
      <p:bldP spid="677891" grpId="0" animBg="1"/>
      <p:bldP spid="677892" grpId="0" autoUpdateAnimBg="0"/>
      <p:bldP spid="677918" grpId="0" animBg="1"/>
      <p:bldP spid="677919" grpId="0" animBg="1"/>
      <p:bldP spid="677920" grpId="0" animBg="1"/>
      <p:bldP spid="677921" grpId="0" animBg="1"/>
      <p:bldP spid="677926" grpId="0" animBg="1"/>
      <p:bldP spid="677946" grpId="0" animBg="1"/>
      <p:bldP spid="677955" grpId="0" autoUpdateAnimBg="0"/>
      <p:bldP spid="677961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3"/>
          <p:cNvSpPr>
            <a:spLocks noChangeArrowheads="1"/>
          </p:cNvSpPr>
          <p:nvPr/>
        </p:nvSpPr>
        <p:spPr bwMode="auto">
          <a:xfrm>
            <a:off x="0" y="368300"/>
            <a:ext cx="1327150" cy="1358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63" name="Line 4"/>
          <p:cNvSpPr>
            <a:spLocks noChangeShapeType="1"/>
          </p:cNvSpPr>
          <p:nvPr/>
        </p:nvSpPr>
        <p:spPr bwMode="auto">
          <a:xfrm flipV="1">
            <a:off x="4989513" y="365125"/>
            <a:ext cx="4762" cy="255588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5861050" y="5257800"/>
            <a:ext cx="401638" cy="201613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 rot="-1802956">
            <a:off x="2532063" y="1131888"/>
            <a:ext cx="36512" cy="85883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2720975" y="1905000"/>
            <a:ext cx="39688" cy="33178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67" name="Rectangle 8"/>
          <p:cNvSpPr>
            <a:spLocks noChangeArrowheads="1"/>
          </p:cNvSpPr>
          <p:nvPr/>
        </p:nvSpPr>
        <p:spPr bwMode="auto">
          <a:xfrm rot="5400000">
            <a:off x="5133182" y="4736306"/>
            <a:ext cx="39688" cy="1165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5735638" y="4024313"/>
            <a:ext cx="34925" cy="13144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69" name="Rectangle 10"/>
          <p:cNvSpPr>
            <a:spLocks noChangeArrowheads="1"/>
          </p:cNvSpPr>
          <p:nvPr/>
        </p:nvSpPr>
        <p:spPr bwMode="auto">
          <a:xfrm>
            <a:off x="4572000" y="4891088"/>
            <a:ext cx="342900" cy="10636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70" name="Rectangle 11"/>
          <p:cNvSpPr>
            <a:spLocks noChangeArrowheads="1"/>
          </p:cNvSpPr>
          <p:nvPr/>
        </p:nvSpPr>
        <p:spPr bwMode="auto">
          <a:xfrm>
            <a:off x="1238250" y="5484813"/>
            <a:ext cx="4827588" cy="11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71" name="Rectangle 12"/>
          <p:cNvSpPr>
            <a:spLocks noChangeArrowheads="1"/>
          </p:cNvSpPr>
          <p:nvPr/>
        </p:nvSpPr>
        <p:spPr bwMode="auto">
          <a:xfrm>
            <a:off x="1236663" y="2038350"/>
            <a:ext cx="4824412" cy="984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72" name="Rectangle 13"/>
          <p:cNvSpPr>
            <a:spLocks noChangeArrowheads="1"/>
          </p:cNvSpPr>
          <p:nvPr/>
        </p:nvSpPr>
        <p:spPr bwMode="auto">
          <a:xfrm>
            <a:off x="1325563" y="4081463"/>
            <a:ext cx="4651375" cy="112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73" name="Rectangle 14"/>
          <p:cNvSpPr>
            <a:spLocks noChangeArrowheads="1"/>
          </p:cNvSpPr>
          <p:nvPr/>
        </p:nvSpPr>
        <p:spPr bwMode="auto">
          <a:xfrm rot="-5400000">
            <a:off x="231775" y="4391025"/>
            <a:ext cx="2103438" cy="84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74" name="Rectangle 15"/>
          <p:cNvSpPr>
            <a:spLocks noChangeArrowheads="1"/>
          </p:cNvSpPr>
          <p:nvPr/>
        </p:nvSpPr>
        <p:spPr bwMode="auto">
          <a:xfrm>
            <a:off x="1257300" y="2341563"/>
            <a:ext cx="44450" cy="103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75" name="Rectangle 16"/>
          <p:cNvSpPr>
            <a:spLocks noChangeArrowheads="1"/>
          </p:cNvSpPr>
          <p:nvPr/>
        </p:nvSpPr>
        <p:spPr bwMode="auto">
          <a:xfrm rot="-5400000">
            <a:off x="4970463" y="4387850"/>
            <a:ext cx="2103437" cy="873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76" name="Line 17"/>
          <p:cNvSpPr>
            <a:spLocks noChangeShapeType="1"/>
          </p:cNvSpPr>
          <p:nvPr/>
        </p:nvSpPr>
        <p:spPr bwMode="auto">
          <a:xfrm flipV="1">
            <a:off x="1236663" y="403225"/>
            <a:ext cx="2413000" cy="162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 flipV="1">
            <a:off x="1322388" y="468313"/>
            <a:ext cx="2325687" cy="1570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78" name="Line 19"/>
          <p:cNvSpPr>
            <a:spLocks noChangeShapeType="1"/>
          </p:cNvSpPr>
          <p:nvPr/>
        </p:nvSpPr>
        <p:spPr bwMode="auto">
          <a:xfrm rot="14919860" flipV="1">
            <a:off x="3616325" y="441325"/>
            <a:ext cx="2392363" cy="164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79" name="Line 20"/>
          <p:cNvSpPr>
            <a:spLocks noChangeShapeType="1"/>
          </p:cNvSpPr>
          <p:nvPr/>
        </p:nvSpPr>
        <p:spPr bwMode="auto">
          <a:xfrm rot="4123705" flipV="1">
            <a:off x="3632994" y="378619"/>
            <a:ext cx="2443163" cy="168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80" name="Line 21"/>
          <p:cNvSpPr>
            <a:spLocks noChangeShapeType="1"/>
          </p:cNvSpPr>
          <p:nvPr/>
        </p:nvSpPr>
        <p:spPr bwMode="auto">
          <a:xfrm>
            <a:off x="3041650" y="881063"/>
            <a:ext cx="1192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81" name="Line 22"/>
          <p:cNvSpPr>
            <a:spLocks noChangeShapeType="1"/>
          </p:cNvSpPr>
          <p:nvPr/>
        </p:nvSpPr>
        <p:spPr bwMode="auto">
          <a:xfrm>
            <a:off x="2976563" y="938213"/>
            <a:ext cx="1339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40982" name="AutoShape 23"/>
          <p:cNvCxnSpPr>
            <a:cxnSpLocks noChangeShapeType="1"/>
            <a:stCxn id="40976" idx="1"/>
            <a:endCxn id="40979" idx="1"/>
          </p:cNvCxnSpPr>
          <p:nvPr/>
        </p:nvCxnSpPr>
        <p:spPr bwMode="auto">
          <a:xfrm>
            <a:off x="3649663" y="403225"/>
            <a:ext cx="2398712" cy="1625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983" name="Rectangle 24"/>
          <p:cNvSpPr>
            <a:spLocks noChangeArrowheads="1"/>
          </p:cNvSpPr>
          <p:nvPr/>
        </p:nvSpPr>
        <p:spPr bwMode="auto">
          <a:xfrm rot="1909263">
            <a:off x="4183063" y="1450975"/>
            <a:ext cx="2000250" cy="50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84" name="Rectangle 25"/>
          <p:cNvSpPr>
            <a:spLocks noChangeArrowheads="1"/>
          </p:cNvSpPr>
          <p:nvPr/>
        </p:nvSpPr>
        <p:spPr bwMode="auto">
          <a:xfrm rot="-1913429">
            <a:off x="1112838" y="1454150"/>
            <a:ext cx="1985962" cy="476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85" name="Rectangle 26"/>
          <p:cNvSpPr>
            <a:spLocks noChangeArrowheads="1"/>
          </p:cNvSpPr>
          <p:nvPr/>
        </p:nvSpPr>
        <p:spPr bwMode="auto">
          <a:xfrm>
            <a:off x="2949575" y="884238"/>
            <a:ext cx="1403350" cy="523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86" name="Rectangle 27"/>
          <p:cNvSpPr>
            <a:spLocks noChangeArrowheads="1"/>
          </p:cNvSpPr>
          <p:nvPr/>
        </p:nvSpPr>
        <p:spPr bwMode="auto">
          <a:xfrm>
            <a:off x="5984875" y="3384550"/>
            <a:ext cx="76200" cy="812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87" name="Rectangle 28"/>
          <p:cNvSpPr>
            <a:spLocks noChangeArrowheads="1"/>
          </p:cNvSpPr>
          <p:nvPr/>
        </p:nvSpPr>
        <p:spPr bwMode="auto">
          <a:xfrm>
            <a:off x="1247775" y="3382963"/>
            <a:ext cx="73025" cy="8175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40988" name="Group 29"/>
          <p:cNvGrpSpPr>
            <a:grpSpLocks/>
          </p:cNvGrpSpPr>
          <p:nvPr/>
        </p:nvGrpSpPr>
        <p:grpSpPr bwMode="auto">
          <a:xfrm>
            <a:off x="3044825" y="2867025"/>
            <a:ext cx="469900" cy="1185863"/>
            <a:chOff x="2736" y="2056"/>
            <a:chExt cx="312" cy="752"/>
          </a:xfrm>
        </p:grpSpPr>
        <p:sp>
          <p:nvSpPr>
            <p:cNvPr id="41048" name="Rectangle 30"/>
            <p:cNvSpPr>
              <a:spLocks noChangeArrowheads="1"/>
            </p:cNvSpPr>
            <p:nvPr/>
          </p:nvSpPr>
          <p:spPr bwMode="auto">
            <a:xfrm>
              <a:off x="2808" y="2520"/>
              <a:ext cx="56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49" name="Rectangle 31"/>
            <p:cNvSpPr>
              <a:spLocks noChangeArrowheads="1"/>
            </p:cNvSpPr>
            <p:nvPr/>
          </p:nvSpPr>
          <p:spPr bwMode="auto">
            <a:xfrm>
              <a:off x="2920" y="2520"/>
              <a:ext cx="56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50" name="Rectangle 32"/>
            <p:cNvSpPr>
              <a:spLocks noChangeArrowheads="1"/>
            </p:cNvSpPr>
            <p:nvPr/>
          </p:nvSpPr>
          <p:spPr bwMode="auto">
            <a:xfrm>
              <a:off x="2808" y="2232"/>
              <a:ext cx="168" cy="288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51" name="AutoShape 33"/>
            <p:cNvSpPr>
              <a:spLocks noChangeArrowheads="1"/>
            </p:cNvSpPr>
            <p:nvPr/>
          </p:nvSpPr>
          <p:spPr bwMode="auto">
            <a:xfrm>
              <a:off x="2736" y="2232"/>
              <a:ext cx="64" cy="304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52" name="AutoShape 34"/>
            <p:cNvSpPr>
              <a:spLocks noChangeArrowheads="1"/>
            </p:cNvSpPr>
            <p:nvPr/>
          </p:nvSpPr>
          <p:spPr bwMode="auto">
            <a:xfrm rot="-409279">
              <a:off x="2984" y="2232"/>
              <a:ext cx="64" cy="304"/>
            </a:xfrm>
            <a:prstGeom prst="parallelogram">
              <a:avLst>
                <a:gd name="adj" fmla="val 25000"/>
              </a:avLst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053" name="Oval 35"/>
            <p:cNvSpPr>
              <a:spLocks noChangeArrowheads="1"/>
            </p:cNvSpPr>
            <p:nvPr/>
          </p:nvSpPr>
          <p:spPr bwMode="auto">
            <a:xfrm>
              <a:off x="2808" y="2056"/>
              <a:ext cx="152" cy="152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0989" name="AutoShape 36"/>
          <p:cNvSpPr>
            <a:spLocks noChangeArrowheads="1"/>
          </p:cNvSpPr>
          <p:nvPr/>
        </p:nvSpPr>
        <p:spPr bwMode="auto">
          <a:xfrm rot="5400000" flipH="1">
            <a:off x="5455445" y="3644106"/>
            <a:ext cx="601662" cy="15557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90" name="Oval 37"/>
          <p:cNvSpPr>
            <a:spLocks noChangeArrowheads="1"/>
          </p:cNvSpPr>
          <p:nvPr/>
        </p:nvSpPr>
        <p:spPr bwMode="auto">
          <a:xfrm>
            <a:off x="5715000" y="3462338"/>
            <a:ext cx="73025" cy="825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91" name="Oval 38"/>
          <p:cNvSpPr>
            <a:spLocks noChangeArrowheads="1"/>
          </p:cNvSpPr>
          <p:nvPr/>
        </p:nvSpPr>
        <p:spPr bwMode="auto">
          <a:xfrm>
            <a:off x="5715000" y="3898900"/>
            <a:ext cx="73025" cy="825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92" name="Line 39"/>
          <p:cNvSpPr>
            <a:spLocks noChangeShapeType="1"/>
          </p:cNvSpPr>
          <p:nvPr/>
        </p:nvSpPr>
        <p:spPr bwMode="auto">
          <a:xfrm rot="3513766" flipH="1">
            <a:off x="5530851" y="3759200"/>
            <a:ext cx="4762" cy="223837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93" name="Line 40"/>
          <p:cNvSpPr>
            <a:spLocks noChangeShapeType="1"/>
          </p:cNvSpPr>
          <p:nvPr/>
        </p:nvSpPr>
        <p:spPr bwMode="auto">
          <a:xfrm rot="17846711" flipV="1">
            <a:off x="5518150" y="3425826"/>
            <a:ext cx="9525" cy="241300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994" name="Rectangle 41"/>
          <p:cNvSpPr>
            <a:spLocks noChangeArrowheads="1"/>
          </p:cNvSpPr>
          <p:nvPr/>
        </p:nvSpPr>
        <p:spPr bwMode="auto">
          <a:xfrm>
            <a:off x="4905375" y="638175"/>
            <a:ext cx="174625" cy="480853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95" name="Rectangle 42"/>
          <p:cNvSpPr>
            <a:spLocks noChangeArrowheads="1"/>
          </p:cNvSpPr>
          <p:nvPr/>
        </p:nvSpPr>
        <p:spPr bwMode="auto">
          <a:xfrm>
            <a:off x="4030663" y="4678363"/>
            <a:ext cx="541337" cy="7683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96" name="AutoShape 43"/>
          <p:cNvSpPr>
            <a:spLocks noChangeArrowheads="1"/>
          </p:cNvSpPr>
          <p:nvPr/>
        </p:nvSpPr>
        <p:spPr bwMode="auto">
          <a:xfrm>
            <a:off x="2981325" y="4465638"/>
            <a:ext cx="635000" cy="993775"/>
          </a:xfrm>
          <a:prstGeom prst="can">
            <a:avLst>
              <a:gd name="adj" fmla="val 36118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97" name="Rectangle 44"/>
          <p:cNvSpPr>
            <a:spLocks noChangeArrowheads="1"/>
          </p:cNvSpPr>
          <p:nvPr/>
        </p:nvSpPr>
        <p:spPr bwMode="auto">
          <a:xfrm>
            <a:off x="3616325" y="4779963"/>
            <a:ext cx="219075" cy="3968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98" name="Rectangle 45"/>
          <p:cNvSpPr>
            <a:spLocks noChangeArrowheads="1"/>
          </p:cNvSpPr>
          <p:nvPr/>
        </p:nvSpPr>
        <p:spPr bwMode="auto">
          <a:xfrm>
            <a:off x="3835400" y="3573463"/>
            <a:ext cx="34925" cy="12477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999" name="Rectangle 46"/>
          <p:cNvSpPr>
            <a:spLocks noChangeArrowheads="1"/>
          </p:cNvSpPr>
          <p:nvPr/>
        </p:nvSpPr>
        <p:spPr bwMode="auto">
          <a:xfrm>
            <a:off x="3835400" y="3530600"/>
            <a:ext cx="244475" cy="4127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00" name="Rectangle 47"/>
          <p:cNvSpPr>
            <a:spLocks noChangeArrowheads="1"/>
          </p:cNvSpPr>
          <p:nvPr/>
        </p:nvSpPr>
        <p:spPr bwMode="auto">
          <a:xfrm rot="-5400000" flipH="1" flipV="1">
            <a:off x="3994944" y="3617119"/>
            <a:ext cx="204787" cy="349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01" name="Line 48"/>
          <p:cNvSpPr>
            <a:spLocks noChangeShapeType="1"/>
          </p:cNvSpPr>
          <p:nvPr/>
        </p:nvSpPr>
        <p:spPr bwMode="auto">
          <a:xfrm flipV="1">
            <a:off x="4064000" y="3471863"/>
            <a:ext cx="0" cy="587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02" name="AutoShape 49"/>
          <p:cNvSpPr>
            <a:spLocks noChangeArrowheads="1"/>
          </p:cNvSpPr>
          <p:nvPr/>
        </p:nvSpPr>
        <p:spPr bwMode="auto">
          <a:xfrm rot="10800000">
            <a:off x="4010025" y="3359150"/>
            <a:ext cx="112713" cy="1111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03" name="Line 50"/>
          <p:cNvSpPr>
            <a:spLocks noChangeShapeType="1"/>
          </p:cNvSpPr>
          <p:nvPr/>
        </p:nvSpPr>
        <p:spPr bwMode="auto">
          <a:xfrm rot="5400000" flipH="1">
            <a:off x="5603876" y="4532312"/>
            <a:ext cx="4762" cy="207963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04" name="Line 51"/>
          <p:cNvSpPr>
            <a:spLocks noChangeShapeType="1"/>
          </p:cNvSpPr>
          <p:nvPr/>
        </p:nvSpPr>
        <p:spPr bwMode="auto">
          <a:xfrm rot="16200000" flipH="1">
            <a:off x="4017169" y="4242594"/>
            <a:ext cx="4762" cy="20955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05" name="Line 52"/>
          <p:cNvSpPr>
            <a:spLocks noChangeShapeType="1"/>
          </p:cNvSpPr>
          <p:nvPr/>
        </p:nvSpPr>
        <p:spPr bwMode="auto">
          <a:xfrm rot="5400000" flipH="1">
            <a:off x="3910013" y="4970463"/>
            <a:ext cx="4762" cy="207962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06" name="Line 53"/>
          <p:cNvSpPr>
            <a:spLocks noChangeShapeType="1"/>
          </p:cNvSpPr>
          <p:nvPr/>
        </p:nvSpPr>
        <p:spPr bwMode="auto">
          <a:xfrm flipV="1">
            <a:off x="4337050" y="4410075"/>
            <a:ext cx="3175" cy="23812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07" name="Line 54"/>
          <p:cNvSpPr>
            <a:spLocks noChangeShapeType="1"/>
          </p:cNvSpPr>
          <p:nvPr/>
        </p:nvSpPr>
        <p:spPr bwMode="auto">
          <a:xfrm flipV="1">
            <a:off x="5345113" y="5037138"/>
            <a:ext cx="3175" cy="236537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08" name="Line 55"/>
          <p:cNvSpPr>
            <a:spLocks noChangeShapeType="1"/>
          </p:cNvSpPr>
          <p:nvPr/>
        </p:nvSpPr>
        <p:spPr bwMode="auto">
          <a:xfrm rot="10800000" flipV="1">
            <a:off x="4095750" y="3748088"/>
            <a:ext cx="4763" cy="238125"/>
          </a:xfrm>
          <a:prstGeom prst="line">
            <a:avLst/>
          </a:prstGeom>
          <a:noFill/>
          <a:ln w="25400">
            <a:solidFill>
              <a:srgbClr val="FF66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09" name="Rectangle 56"/>
          <p:cNvSpPr>
            <a:spLocks noChangeArrowheads="1"/>
          </p:cNvSpPr>
          <p:nvPr/>
        </p:nvSpPr>
        <p:spPr bwMode="auto">
          <a:xfrm rot="-1909093">
            <a:off x="1190625" y="1427163"/>
            <a:ext cx="1350963" cy="825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10" name="Line 57"/>
          <p:cNvSpPr>
            <a:spLocks noChangeShapeType="1"/>
          </p:cNvSpPr>
          <p:nvPr/>
        </p:nvSpPr>
        <p:spPr bwMode="auto">
          <a:xfrm>
            <a:off x="1377950" y="973138"/>
            <a:ext cx="681038" cy="2635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11" name="Line 58"/>
          <p:cNvSpPr>
            <a:spLocks noChangeShapeType="1"/>
          </p:cNvSpPr>
          <p:nvPr/>
        </p:nvSpPr>
        <p:spPr bwMode="auto">
          <a:xfrm>
            <a:off x="1392238" y="1049338"/>
            <a:ext cx="596900" cy="23653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12" name="Line 59"/>
          <p:cNvSpPr>
            <a:spLocks noChangeShapeType="1"/>
          </p:cNvSpPr>
          <p:nvPr/>
        </p:nvSpPr>
        <p:spPr bwMode="auto">
          <a:xfrm>
            <a:off x="1397000" y="1136650"/>
            <a:ext cx="527050" cy="20161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13" name="Line 60"/>
          <p:cNvSpPr>
            <a:spLocks noChangeShapeType="1"/>
          </p:cNvSpPr>
          <p:nvPr/>
        </p:nvSpPr>
        <p:spPr bwMode="auto">
          <a:xfrm>
            <a:off x="1400175" y="1220788"/>
            <a:ext cx="449263" cy="17462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14" name="Line 61"/>
          <p:cNvSpPr>
            <a:spLocks noChangeShapeType="1"/>
          </p:cNvSpPr>
          <p:nvPr/>
        </p:nvSpPr>
        <p:spPr bwMode="auto">
          <a:xfrm>
            <a:off x="1408113" y="1304925"/>
            <a:ext cx="361950" cy="139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15" name="Rectangle 62"/>
          <p:cNvSpPr>
            <a:spLocks noChangeArrowheads="1"/>
          </p:cNvSpPr>
          <p:nvPr/>
        </p:nvSpPr>
        <p:spPr bwMode="auto">
          <a:xfrm>
            <a:off x="2720975" y="5222875"/>
            <a:ext cx="260350" cy="3968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16" name="Line 63"/>
          <p:cNvSpPr>
            <a:spLocks noChangeShapeType="1"/>
          </p:cNvSpPr>
          <p:nvPr/>
        </p:nvSpPr>
        <p:spPr bwMode="auto">
          <a:xfrm rot="5400000" flipH="1">
            <a:off x="2875757" y="4880769"/>
            <a:ext cx="4762" cy="20955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17" name="Rectangle 64"/>
          <p:cNvSpPr>
            <a:spLocks noChangeArrowheads="1"/>
          </p:cNvSpPr>
          <p:nvPr/>
        </p:nvSpPr>
        <p:spPr bwMode="auto">
          <a:xfrm>
            <a:off x="1238250" y="2138363"/>
            <a:ext cx="84138" cy="20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18" name="Rectangle 65"/>
          <p:cNvSpPr>
            <a:spLocks noChangeArrowheads="1"/>
          </p:cNvSpPr>
          <p:nvPr/>
        </p:nvSpPr>
        <p:spPr bwMode="auto">
          <a:xfrm rot="-5400000">
            <a:off x="1123156" y="2145507"/>
            <a:ext cx="314325" cy="777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19" name="Rectangle 66"/>
          <p:cNvSpPr>
            <a:spLocks noChangeArrowheads="1"/>
          </p:cNvSpPr>
          <p:nvPr/>
        </p:nvSpPr>
        <p:spPr bwMode="auto">
          <a:xfrm>
            <a:off x="5976938" y="2141538"/>
            <a:ext cx="84137" cy="20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20" name="Rectangle 67"/>
          <p:cNvSpPr>
            <a:spLocks noChangeArrowheads="1"/>
          </p:cNvSpPr>
          <p:nvPr/>
        </p:nvSpPr>
        <p:spPr bwMode="auto">
          <a:xfrm rot="-5400000">
            <a:off x="5865813" y="2151063"/>
            <a:ext cx="309562" cy="746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21" name="Line 68"/>
          <p:cNvSpPr>
            <a:spLocks noChangeShapeType="1"/>
          </p:cNvSpPr>
          <p:nvPr/>
        </p:nvSpPr>
        <p:spPr bwMode="auto">
          <a:xfrm>
            <a:off x="1498600" y="1766888"/>
            <a:ext cx="34925" cy="65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22" name="Line 69"/>
          <p:cNvSpPr>
            <a:spLocks noChangeShapeType="1"/>
          </p:cNvSpPr>
          <p:nvPr/>
        </p:nvSpPr>
        <p:spPr bwMode="auto">
          <a:xfrm>
            <a:off x="2236788" y="1266825"/>
            <a:ext cx="34925" cy="65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23" name="Line 70"/>
          <p:cNvSpPr>
            <a:spLocks noChangeShapeType="1"/>
          </p:cNvSpPr>
          <p:nvPr/>
        </p:nvSpPr>
        <p:spPr bwMode="auto">
          <a:xfrm rot="-5400000">
            <a:off x="2868612" y="4187826"/>
            <a:ext cx="4763" cy="207962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24" name="Rectangle 71"/>
          <p:cNvSpPr>
            <a:spLocks noChangeArrowheads="1"/>
          </p:cNvSpPr>
          <p:nvPr/>
        </p:nvSpPr>
        <p:spPr bwMode="auto">
          <a:xfrm>
            <a:off x="3619500" y="4881563"/>
            <a:ext cx="409575" cy="3968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25" name="Rectangle 72"/>
          <p:cNvSpPr>
            <a:spLocks noChangeArrowheads="1"/>
          </p:cNvSpPr>
          <p:nvPr/>
        </p:nvSpPr>
        <p:spPr bwMode="auto">
          <a:xfrm>
            <a:off x="5995988" y="2346325"/>
            <a:ext cx="46037" cy="103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1026" name="Line 73"/>
          <p:cNvSpPr>
            <a:spLocks noChangeShapeType="1"/>
          </p:cNvSpPr>
          <p:nvPr/>
        </p:nvSpPr>
        <p:spPr bwMode="auto">
          <a:xfrm flipV="1">
            <a:off x="4884738" y="3743325"/>
            <a:ext cx="561975" cy="2282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27" name="Text Box 74"/>
          <p:cNvSpPr txBox="1">
            <a:spLocks noChangeArrowheads="1"/>
          </p:cNvSpPr>
          <p:nvPr/>
        </p:nvSpPr>
        <p:spPr bwMode="auto">
          <a:xfrm>
            <a:off x="6711950" y="3078163"/>
            <a:ext cx="18415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de-DE"/>
          </a:p>
        </p:txBody>
      </p:sp>
      <p:sp>
        <p:nvSpPr>
          <p:cNvPr id="41028" name="Text Box 75"/>
          <p:cNvSpPr txBox="1">
            <a:spLocks noChangeArrowheads="1"/>
          </p:cNvSpPr>
          <p:nvPr/>
        </p:nvSpPr>
        <p:spPr bwMode="auto">
          <a:xfrm>
            <a:off x="8077200" y="2112963"/>
            <a:ext cx="18415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de-DE"/>
          </a:p>
        </p:txBody>
      </p:sp>
      <p:sp>
        <p:nvSpPr>
          <p:cNvPr id="41029" name="Text Box 76"/>
          <p:cNvSpPr txBox="1">
            <a:spLocks noChangeArrowheads="1"/>
          </p:cNvSpPr>
          <p:nvPr/>
        </p:nvSpPr>
        <p:spPr bwMode="auto">
          <a:xfrm>
            <a:off x="8086725" y="2911475"/>
            <a:ext cx="18415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endParaRPr lang="de-DE"/>
          </a:p>
        </p:txBody>
      </p:sp>
      <p:grpSp>
        <p:nvGrpSpPr>
          <p:cNvPr id="41030" name="Group 77"/>
          <p:cNvGrpSpPr>
            <a:grpSpLocks/>
          </p:cNvGrpSpPr>
          <p:nvPr/>
        </p:nvGrpSpPr>
        <p:grpSpPr bwMode="auto">
          <a:xfrm>
            <a:off x="6815138" y="4198938"/>
            <a:ext cx="1900237" cy="823912"/>
            <a:chOff x="7193" y="10818"/>
            <a:chExt cx="3240" cy="1296"/>
          </a:xfrm>
        </p:grpSpPr>
        <p:sp>
          <p:nvSpPr>
            <p:cNvPr id="41043" name="Rectangle 78"/>
            <p:cNvSpPr>
              <a:spLocks noChangeArrowheads="1"/>
            </p:cNvSpPr>
            <p:nvPr/>
          </p:nvSpPr>
          <p:spPr bwMode="auto">
            <a:xfrm>
              <a:off x="9356" y="11199"/>
              <a:ext cx="1077" cy="915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4" name="Rectangle 79"/>
            <p:cNvSpPr>
              <a:spLocks noChangeArrowheads="1"/>
            </p:cNvSpPr>
            <p:nvPr/>
          </p:nvSpPr>
          <p:spPr bwMode="auto">
            <a:xfrm>
              <a:off x="8278" y="11369"/>
              <a:ext cx="1077" cy="74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5" name="Rectangle 80"/>
            <p:cNvSpPr>
              <a:spLocks noChangeArrowheads="1"/>
            </p:cNvSpPr>
            <p:nvPr/>
          </p:nvSpPr>
          <p:spPr bwMode="auto">
            <a:xfrm>
              <a:off x="7193" y="11539"/>
              <a:ext cx="1077" cy="573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6" name="AutoShape 81"/>
            <p:cNvSpPr>
              <a:spLocks noChangeArrowheads="1"/>
            </p:cNvSpPr>
            <p:nvPr/>
          </p:nvSpPr>
          <p:spPr bwMode="auto">
            <a:xfrm rot="-5400000">
              <a:off x="8772" y="10788"/>
              <a:ext cx="540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0 w 21600"/>
                <a:gd name="T13" fmla="*/ 2916 h 21600"/>
                <a:gd name="T14" fmla="*/ 18240 w 21600"/>
                <a:gd name="T15" fmla="*/ 92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47" name="AutoShape 82"/>
            <p:cNvSpPr>
              <a:spLocks noChangeArrowheads="1"/>
            </p:cNvSpPr>
            <p:nvPr/>
          </p:nvSpPr>
          <p:spPr bwMode="auto">
            <a:xfrm rot="-5400000">
              <a:off x="7700" y="10961"/>
              <a:ext cx="540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0 w 21600"/>
                <a:gd name="T13" fmla="*/ 2916 h 21600"/>
                <a:gd name="T14" fmla="*/ 18240 w 21600"/>
                <a:gd name="T15" fmla="*/ 92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1031" name="Text Box 83"/>
          <p:cNvSpPr txBox="1">
            <a:spLocks noChangeArrowheads="1"/>
          </p:cNvSpPr>
          <p:nvPr/>
        </p:nvSpPr>
        <p:spPr bwMode="auto">
          <a:xfrm>
            <a:off x="7831138" y="5159375"/>
            <a:ext cx="1446212" cy="387350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400" b="1">
                <a:solidFill>
                  <a:schemeClr val="bg1"/>
                </a:solidFill>
              </a:rPr>
              <a:t>Primärenergie</a:t>
            </a:r>
            <a:endParaRPr lang="de-DE" sz="1400">
              <a:solidFill>
                <a:schemeClr val="bg1"/>
              </a:solidFill>
            </a:endParaRPr>
          </a:p>
        </p:txBody>
      </p:sp>
      <p:sp>
        <p:nvSpPr>
          <p:cNvPr id="41032" name="Line 84"/>
          <p:cNvSpPr>
            <a:spLocks noChangeShapeType="1"/>
          </p:cNvSpPr>
          <p:nvPr/>
        </p:nvSpPr>
        <p:spPr bwMode="auto">
          <a:xfrm flipV="1">
            <a:off x="8350250" y="4902200"/>
            <a:ext cx="42863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33" name="Text Box 85"/>
          <p:cNvSpPr txBox="1">
            <a:spLocks noChangeArrowheads="1"/>
          </p:cNvSpPr>
          <p:nvPr/>
        </p:nvSpPr>
        <p:spPr bwMode="auto">
          <a:xfrm>
            <a:off x="7496175" y="3783013"/>
            <a:ext cx="1468438" cy="419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000" b="1"/>
              <a:t>Verluste bei Förderung und Aufbereitung</a:t>
            </a:r>
            <a:endParaRPr lang="de-DE"/>
          </a:p>
        </p:txBody>
      </p:sp>
      <p:sp>
        <p:nvSpPr>
          <p:cNvPr id="41034" name="Text Box 86"/>
          <p:cNvSpPr txBox="1">
            <a:spLocks noChangeArrowheads="1"/>
          </p:cNvSpPr>
          <p:nvPr/>
        </p:nvSpPr>
        <p:spPr bwMode="auto">
          <a:xfrm>
            <a:off x="6494463" y="3771900"/>
            <a:ext cx="949325" cy="419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000" b="1"/>
              <a:t>Verluste beim Transport</a:t>
            </a:r>
            <a:endParaRPr lang="de-DE"/>
          </a:p>
        </p:txBody>
      </p:sp>
      <p:sp>
        <p:nvSpPr>
          <p:cNvPr id="41035" name="Text Box 87"/>
          <p:cNvSpPr txBox="1">
            <a:spLocks noChangeArrowheads="1"/>
          </p:cNvSpPr>
          <p:nvPr/>
        </p:nvSpPr>
        <p:spPr bwMode="auto">
          <a:xfrm>
            <a:off x="6597650" y="5172075"/>
            <a:ext cx="1169988" cy="398463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400" b="1">
                <a:solidFill>
                  <a:schemeClr val="bg1"/>
                </a:solidFill>
              </a:rPr>
              <a:t>Endenergie</a:t>
            </a:r>
            <a:endParaRPr lang="de-DE" sz="1400">
              <a:solidFill>
                <a:schemeClr val="bg1"/>
              </a:solidFill>
            </a:endParaRPr>
          </a:p>
        </p:txBody>
      </p:sp>
      <p:sp>
        <p:nvSpPr>
          <p:cNvPr id="41036" name="Line 88"/>
          <p:cNvSpPr>
            <a:spLocks noChangeShapeType="1"/>
          </p:cNvSpPr>
          <p:nvPr/>
        </p:nvSpPr>
        <p:spPr bwMode="auto">
          <a:xfrm flipV="1">
            <a:off x="7065963" y="4911725"/>
            <a:ext cx="44450" cy="295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41037" name="Picture 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871788"/>
            <a:ext cx="482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8" name="Picture 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2162175"/>
            <a:ext cx="4746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9" name="Picture 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2932113"/>
            <a:ext cx="66833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0" name="Text Box 92"/>
          <p:cNvSpPr txBox="1">
            <a:spLocks noChangeArrowheads="1"/>
          </p:cNvSpPr>
          <p:nvPr/>
        </p:nvSpPr>
        <p:spPr bwMode="auto">
          <a:xfrm>
            <a:off x="4246563" y="6040438"/>
            <a:ext cx="1276350" cy="398462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400" b="1">
                <a:solidFill>
                  <a:schemeClr val="bg1"/>
                </a:solidFill>
              </a:rPr>
              <a:t>Nutzenergie</a:t>
            </a:r>
            <a:endParaRPr lang="de-DE" sz="1400">
              <a:solidFill>
                <a:schemeClr val="bg1"/>
              </a:solidFill>
            </a:endParaRPr>
          </a:p>
        </p:txBody>
      </p:sp>
      <p:sp>
        <p:nvSpPr>
          <p:cNvPr id="41041" name="Line 93"/>
          <p:cNvSpPr>
            <a:spLocks noChangeShapeType="1"/>
          </p:cNvSpPr>
          <p:nvPr/>
        </p:nvSpPr>
        <p:spPr bwMode="auto">
          <a:xfrm flipH="1" flipV="1">
            <a:off x="4149725" y="3810000"/>
            <a:ext cx="703263" cy="2222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42" name="AutoShape 94"/>
          <p:cNvSpPr>
            <a:spLocks noChangeArrowheads="1"/>
          </p:cNvSpPr>
          <p:nvPr/>
        </p:nvSpPr>
        <p:spPr bwMode="auto">
          <a:xfrm>
            <a:off x="6111875" y="5281613"/>
            <a:ext cx="520700" cy="153987"/>
          </a:xfrm>
          <a:prstGeom prst="leftArrow">
            <a:avLst>
              <a:gd name="adj1" fmla="val 50000"/>
              <a:gd name="adj2" fmla="val 9158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611188"/>
            <a:ext cx="7737475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DEFINITIONEN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984250" y="1579563"/>
            <a:ext cx="7386638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C00000"/>
              </a:buClr>
            </a:pPr>
            <a:r>
              <a:rPr lang="de-DE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Nutzenergie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	Genutzte Energie in Form von Licht, Kraft, Wärme.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de-DE" sz="2400" b="1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C00000"/>
              </a:buClr>
            </a:pPr>
            <a:r>
              <a:rPr lang="de-DE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Endenergie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Clr>
                <a:srgbClr val="FF3300"/>
              </a:buClr>
              <a:buFont typeface="Wingdings" pitchFamily="2" charset="2"/>
              <a:buNone/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	Dem Gebäude unmittelbar zugeführte Energie in Form von Heizöl, Gas, Fernwärme, Strom.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rgbClr val="C00000"/>
              </a:buClr>
            </a:pPr>
            <a:r>
              <a:rPr lang="de-DE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Primärenergie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Clr>
                <a:srgbClr val="FF3300"/>
              </a:buClr>
              <a:buFont typeface="Wingdings" pitchFamily="2" charset="2"/>
              <a:buNone/>
            </a:pPr>
            <a:r>
              <a:rPr lang="de-DE" sz="2400" b="1" smtClean="0">
                <a:latin typeface="Arial" pitchFamily="34" charset="0"/>
                <a:cs typeface="Arial" pitchFamily="34" charset="0"/>
              </a:rPr>
              <a:t>	Die in einem Energierohstoff (Erdöl, Erdgas, Sonneneinstrahlung) gespeicherte physikalisch gewinnbare Energie.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563" y="571500"/>
            <a:ext cx="7737475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ENERGIEBILANZ EINES GEBÄUDES</a:t>
            </a:r>
          </a:p>
        </p:txBody>
      </p:sp>
      <p:sp>
        <p:nvSpPr>
          <p:cNvPr id="41987" name="Rectangle 8"/>
          <p:cNvSpPr>
            <a:spLocks noGrp="1" noChangeArrowheads="1"/>
          </p:cNvSpPr>
          <p:nvPr>
            <p:ph sz="half" idx="1"/>
          </p:nvPr>
        </p:nvSpPr>
        <p:spPr bwMode="auto">
          <a:xfrm>
            <a:off x="914400" y="1447800"/>
            <a:ext cx="3305175" cy="3505200"/>
          </a:xfrm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Aft>
                <a:spcPct val="20000"/>
              </a:spcAft>
              <a:buFontTx/>
              <a:buNone/>
              <a:defRPr/>
            </a:pPr>
            <a:r>
              <a:rPr lang="de-DE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Energieverluste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C00000"/>
              </a:buClr>
              <a:buFont typeface="+mj-lt"/>
              <a:buAutoNum type="arabicPeriod"/>
              <a:defRPr/>
            </a:pPr>
            <a:r>
              <a:rPr lang="de-DE" sz="1800" b="1" dirty="0" smtClean="0">
                <a:latin typeface="Arial" pitchFamily="34" charset="0"/>
                <a:cs typeface="Arial" pitchFamily="34" charset="0"/>
              </a:rPr>
              <a:t>Wärmedurchgang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Wände, Dach, Fenster, Boden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+mj-lt"/>
              <a:buAutoNum type="arabicPeriod"/>
              <a:defRPr/>
            </a:pPr>
            <a:r>
              <a:rPr lang="de-DE" sz="1800" b="1" dirty="0" smtClean="0">
                <a:latin typeface="Arial" pitchFamily="34" charset="0"/>
                <a:cs typeface="Arial" pitchFamily="34" charset="0"/>
              </a:rPr>
              <a:t>Lüftung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Fenster und Türen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	Fugen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de-DE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de-DE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DE" sz="1800" b="1" dirty="0" smtClean="0">
                <a:latin typeface="Arial" pitchFamily="34" charset="0"/>
                <a:cs typeface="Arial" pitchFamily="34" charset="0"/>
              </a:rPr>
              <a:t>Heizungsanlage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Wärmeerzeugung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Wärmeverteilung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41988" name="Rectangle 10"/>
          <p:cNvSpPr>
            <a:spLocks noGrp="1" noChangeArrowheads="1"/>
          </p:cNvSpPr>
          <p:nvPr>
            <p:ph sz="half" idx="2"/>
          </p:nvPr>
        </p:nvSpPr>
        <p:spPr bwMode="auto">
          <a:xfrm>
            <a:off x="4783138" y="1447800"/>
            <a:ext cx="3235325" cy="3505200"/>
          </a:xfrm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Aft>
                <a:spcPct val="20000"/>
              </a:spcAft>
              <a:buFontTx/>
              <a:buNone/>
              <a:defRPr/>
            </a:pPr>
            <a:r>
              <a:rPr lang="de-DE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Energiegewinne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Clr>
                <a:srgbClr val="C00000"/>
              </a:buClr>
              <a:buFont typeface="+mj-lt"/>
              <a:buAutoNum type="arabicPeriod"/>
              <a:defRPr/>
            </a:pPr>
            <a:r>
              <a:rPr lang="de-DE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Heizung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Wärmeabgabe der Heizkörper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+mj-lt"/>
              <a:buAutoNum type="arabicPeriod"/>
              <a:defRPr/>
            </a:pPr>
            <a:r>
              <a:rPr lang="de-DE" sz="1800" b="1" dirty="0" smtClean="0">
                <a:latin typeface="Arial" pitchFamily="34" charset="0"/>
                <a:cs typeface="Arial" pitchFamily="34" charset="0"/>
              </a:rPr>
              <a:t>Sonne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Einstrahlung durch die Fenster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Tx/>
              <a:buAutoNum type="arabicPeriod"/>
              <a:defRPr/>
            </a:pPr>
            <a:r>
              <a:rPr lang="de-DE" sz="1800" b="1" dirty="0" smtClean="0">
                <a:latin typeface="Arial" pitchFamily="34" charset="0"/>
                <a:cs typeface="Arial" pitchFamily="34" charset="0"/>
              </a:rPr>
              <a:t>Abwärme von Elektrogeräten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C00000"/>
              </a:buClr>
              <a:buFontTx/>
              <a:buAutoNum type="arabicPeriod"/>
              <a:defRPr/>
            </a:pPr>
            <a:r>
              <a:rPr lang="de-DE" sz="1800" b="1" dirty="0" smtClean="0">
                <a:latin typeface="Arial" pitchFamily="34" charset="0"/>
                <a:cs typeface="Arial" pitchFamily="34" charset="0"/>
              </a:rPr>
              <a:t>Wärmeabgabe der Bewohner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3300"/>
              </a:buClr>
              <a:buFontTx/>
              <a:buNone/>
              <a:defRPr/>
            </a:pPr>
            <a:r>
              <a:rPr lang="de-DE" sz="1600" b="1" dirty="0" smtClean="0"/>
              <a:t>	</a:t>
            </a:r>
            <a:endParaRPr lang="de-DE" sz="1600" dirty="0" smtClean="0"/>
          </a:p>
        </p:txBody>
      </p:sp>
      <p:sp>
        <p:nvSpPr>
          <p:cNvPr id="41990" name="AutoShape 3"/>
          <p:cNvSpPr>
            <a:spLocks noChangeArrowheads="1"/>
          </p:cNvSpPr>
          <p:nvPr/>
        </p:nvSpPr>
        <p:spPr bwMode="auto">
          <a:xfrm>
            <a:off x="2700338" y="5410200"/>
            <a:ext cx="3587750" cy="533400"/>
          </a:xfrm>
          <a:prstGeom prst="triangle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sp>
        <p:nvSpPr>
          <p:cNvPr id="43014" name="Rectangle 4"/>
          <p:cNvSpPr>
            <a:spLocks noChangeArrowheads="1"/>
          </p:cNvSpPr>
          <p:nvPr/>
        </p:nvSpPr>
        <p:spPr bwMode="auto">
          <a:xfrm>
            <a:off x="914400" y="5181600"/>
            <a:ext cx="7104063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3015" name="AutoShape 5"/>
          <p:cNvSpPr>
            <a:spLocks noChangeArrowheads="1"/>
          </p:cNvSpPr>
          <p:nvPr/>
        </p:nvSpPr>
        <p:spPr bwMode="auto">
          <a:xfrm>
            <a:off x="4219575" y="4953000"/>
            <a:ext cx="563563" cy="45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3016" name="AutoShape 6"/>
          <p:cNvSpPr>
            <a:spLocks noChangeArrowheads="1"/>
          </p:cNvSpPr>
          <p:nvPr/>
        </p:nvSpPr>
        <p:spPr bwMode="auto">
          <a:xfrm>
            <a:off x="4467225" y="4419600"/>
            <a:ext cx="68263" cy="762000"/>
          </a:xfrm>
          <a:prstGeom prst="triangle">
            <a:avLst>
              <a:gd name="adj" fmla="val 50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3017" name="Text Box 7"/>
          <p:cNvSpPr txBox="1">
            <a:spLocks noChangeArrowheads="1"/>
          </p:cNvSpPr>
          <p:nvPr/>
        </p:nvSpPr>
        <p:spPr bwMode="auto">
          <a:xfrm>
            <a:off x="1195388" y="1447800"/>
            <a:ext cx="2882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4535488" y="1519238"/>
            <a:ext cx="3235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>
              <a:solidFill>
                <a:srgbClr val="C00000"/>
              </a:solidFill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-371475" y="6215063"/>
            <a:ext cx="71040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1050" y="631825"/>
            <a:ext cx="7737475" cy="76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WAS IST EIN</a:t>
            </a:r>
            <a:r>
              <a:rPr lang="de-DE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...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1295400"/>
            <a:ext cx="7315200" cy="4800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sz="3200" b="1" dirty="0" smtClean="0"/>
              <a:t>	</a:t>
            </a:r>
            <a:r>
              <a:rPr lang="de-DE" b="1" dirty="0" smtClean="0">
                <a:solidFill>
                  <a:srgbClr val="C00000"/>
                </a:solidFill>
              </a:rPr>
              <a:t>...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Niedrigenergiehaus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b="1" dirty="0" smtClean="0"/>
              <a:t>	</a:t>
            </a:r>
            <a:r>
              <a:rPr lang="de-DE" b="1" dirty="0" smtClean="0">
                <a:solidFill>
                  <a:srgbClr val="C00000"/>
                </a:solidFill>
              </a:rPr>
              <a:t>...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KfW-Effizienzhaus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b="1" dirty="0" smtClean="0"/>
              <a:t>	</a:t>
            </a:r>
            <a:r>
              <a:rPr lang="de-DE" b="1" dirty="0" smtClean="0">
                <a:solidFill>
                  <a:srgbClr val="C00000"/>
                </a:solidFill>
              </a:rPr>
              <a:t>...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Biosolarhaus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b="1" dirty="0" smtClean="0"/>
              <a:t>	</a:t>
            </a:r>
            <a:r>
              <a:rPr lang="de-DE" b="1" dirty="0" smtClean="0">
                <a:solidFill>
                  <a:srgbClr val="C00000"/>
                </a:solidFill>
              </a:rPr>
              <a:t>...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Nullenergiehaus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b="1" dirty="0" smtClean="0"/>
              <a:t>	</a:t>
            </a:r>
            <a:r>
              <a:rPr lang="de-DE" b="1" dirty="0" smtClean="0">
                <a:solidFill>
                  <a:srgbClr val="C00000"/>
                </a:solidFill>
              </a:rPr>
              <a:t>...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Ökoplushaus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b="1" dirty="0" smtClean="0"/>
              <a:t>	</a:t>
            </a:r>
            <a:r>
              <a:rPr lang="de-DE" b="1" dirty="0" smtClean="0">
                <a:solidFill>
                  <a:srgbClr val="C00000"/>
                </a:solidFill>
              </a:rPr>
              <a:t>...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b="1" dirty="0" smtClean="0"/>
              <a:t>	</a:t>
            </a:r>
            <a:r>
              <a:rPr lang="de-DE" b="1" dirty="0" smtClean="0">
                <a:solidFill>
                  <a:srgbClr val="C00000"/>
                </a:solidFill>
              </a:rPr>
              <a:t>...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Energieeffizienzhaus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b="1" dirty="0" smtClean="0"/>
              <a:t>	</a:t>
            </a:r>
            <a:r>
              <a:rPr lang="de-DE" b="1" dirty="0" smtClean="0">
                <a:solidFill>
                  <a:srgbClr val="C00000"/>
                </a:solidFill>
              </a:rPr>
              <a:t>...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Plusenergiehaus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b="1" dirty="0" smtClean="0"/>
              <a:t>	</a:t>
            </a:r>
            <a:r>
              <a:rPr lang="de-DE" b="1" dirty="0" smtClean="0">
                <a:solidFill>
                  <a:srgbClr val="C00000"/>
                </a:solidFill>
              </a:rPr>
              <a:t>...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3-Liter-Haus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de-DE" b="1" dirty="0" smtClean="0"/>
              <a:t>	</a:t>
            </a:r>
            <a:r>
              <a:rPr lang="de-DE" b="1" dirty="0" smtClean="0">
                <a:solidFill>
                  <a:srgbClr val="C00000"/>
                </a:solidFill>
              </a:rPr>
              <a:t>...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5-Liter-Haus</a:t>
            </a:r>
          </a:p>
        </p:txBody>
      </p:sp>
      <p:sp>
        <p:nvSpPr>
          <p:cNvPr id="360452" name="Text Box 4"/>
          <p:cNvSpPr txBox="1">
            <a:spLocks noChangeArrowheads="1"/>
          </p:cNvSpPr>
          <p:nvPr/>
        </p:nvSpPr>
        <p:spPr bwMode="auto">
          <a:xfrm>
            <a:off x="5697538" y="1752600"/>
            <a:ext cx="210978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0" b="1">
                <a:solidFill>
                  <a:srgbClr val="C0000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1" grpId="0" autoUpdateAnimBg="0"/>
      <p:bldP spid="360452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139700"/>
            <a:ext cx="7461250" cy="419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KENNZEICHEN ENERGIESPARENDER GEBÄUDE</a:t>
            </a:r>
          </a:p>
        </p:txBody>
      </p:sp>
      <p:sp>
        <p:nvSpPr>
          <p:cNvPr id="4403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AC9EA8A-79C4-40A3-8C14-DED07152A86C}" type="slidenum">
              <a:rPr lang="de-DE" sz="1400" smtClean="0"/>
              <a:pPr eaLnBrk="1" hangingPunct="1"/>
              <a:t>30</a:t>
            </a:fld>
            <a:endParaRPr lang="de-DE" sz="1400" smtClean="0"/>
          </a:p>
        </p:txBody>
      </p:sp>
      <p:grpSp>
        <p:nvGrpSpPr>
          <p:cNvPr id="44036" name="Group 0"/>
          <p:cNvGrpSpPr>
            <a:grpSpLocks/>
          </p:cNvGrpSpPr>
          <p:nvPr/>
        </p:nvGrpSpPr>
        <p:grpSpPr bwMode="auto">
          <a:xfrm>
            <a:off x="246063" y="566738"/>
            <a:ext cx="8983662" cy="5599112"/>
            <a:chOff x="168" y="357"/>
            <a:chExt cx="6130" cy="3527"/>
          </a:xfrm>
        </p:grpSpPr>
        <p:sp>
          <p:nvSpPr>
            <p:cNvPr id="44037" name="Rectangle 3"/>
            <p:cNvSpPr>
              <a:spLocks noChangeArrowheads="1"/>
            </p:cNvSpPr>
            <p:nvPr/>
          </p:nvSpPr>
          <p:spPr bwMode="auto">
            <a:xfrm>
              <a:off x="1509" y="3812"/>
              <a:ext cx="3247" cy="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38" name="Rectangle 4"/>
            <p:cNvSpPr>
              <a:spLocks noChangeArrowheads="1"/>
            </p:cNvSpPr>
            <p:nvPr/>
          </p:nvSpPr>
          <p:spPr bwMode="auto">
            <a:xfrm>
              <a:off x="1508" y="1641"/>
              <a:ext cx="3245" cy="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39" name="Rectangle 5"/>
            <p:cNvSpPr>
              <a:spLocks noChangeArrowheads="1"/>
            </p:cNvSpPr>
            <p:nvPr/>
          </p:nvSpPr>
          <p:spPr bwMode="auto">
            <a:xfrm>
              <a:off x="1568" y="2928"/>
              <a:ext cx="3129" cy="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40" name="Rectangle 6"/>
            <p:cNvSpPr>
              <a:spLocks noChangeArrowheads="1"/>
            </p:cNvSpPr>
            <p:nvPr/>
          </p:nvSpPr>
          <p:spPr bwMode="auto">
            <a:xfrm rot="-5400000">
              <a:off x="877" y="3121"/>
              <a:ext cx="1325" cy="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41" name="Rectangle 7"/>
            <p:cNvSpPr>
              <a:spLocks noChangeArrowheads="1"/>
            </p:cNvSpPr>
            <p:nvPr/>
          </p:nvSpPr>
          <p:spPr bwMode="auto">
            <a:xfrm rot="-5400000">
              <a:off x="1472" y="1739"/>
              <a:ext cx="129" cy="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42" name="Rectangle 8"/>
            <p:cNvSpPr>
              <a:spLocks noChangeArrowheads="1"/>
            </p:cNvSpPr>
            <p:nvPr/>
          </p:nvSpPr>
          <p:spPr bwMode="auto">
            <a:xfrm>
              <a:off x="1521" y="1832"/>
              <a:ext cx="31" cy="6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43" name="Rectangle 9"/>
            <p:cNvSpPr>
              <a:spLocks noChangeArrowheads="1"/>
            </p:cNvSpPr>
            <p:nvPr/>
          </p:nvSpPr>
          <p:spPr bwMode="auto">
            <a:xfrm rot="-5400000">
              <a:off x="4064" y="3120"/>
              <a:ext cx="1325" cy="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44" name="Rectangle 10"/>
            <p:cNvSpPr>
              <a:spLocks noChangeArrowheads="1"/>
            </p:cNvSpPr>
            <p:nvPr/>
          </p:nvSpPr>
          <p:spPr bwMode="auto">
            <a:xfrm rot="-5400000">
              <a:off x="4660" y="1741"/>
              <a:ext cx="129" cy="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45" name="Rectangle 11"/>
            <p:cNvSpPr>
              <a:spLocks noChangeArrowheads="1"/>
            </p:cNvSpPr>
            <p:nvPr/>
          </p:nvSpPr>
          <p:spPr bwMode="auto">
            <a:xfrm>
              <a:off x="4709" y="1836"/>
              <a:ext cx="31" cy="6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46" name="Line 12"/>
            <p:cNvSpPr>
              <a:spLocks noChangeShapeType="1"/>
            </p:cNvSpPr>
            <p:nvPr/>
          </p:nvSpPr>
          <p:spPr bwMode="auto">
            <a:xfrm flipV="1">
              <a:off x="1508" y="618"/>
              <a:ext cx="1625" cy="10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047" name="Line 13"/>
            <p:cNvSpPr>
              <a:spLocks noChangeShapeType="1"/>
            </p:cNvSpPr>
            <p:nvPr/>
          </p:nvSpPr>
          <p:spPr bwMode="auto">
            <a:xfrm flipV="1">
              <a:off x="1570" y="661"/>
              <a:ext cx="1563" cy="9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048" name="Line 14"/>
            <p:cNvSpPr>
              <a:spLocks noChangeShapeType="1"/>
            </p:cNvSpPr>
            <p:nvPr/>
          </p:nvSpPr>
          <p:spPr bwMode="auto">
            <a:xfrm rot="14919860" flipV="1">
              <a:off x="3174" y="601"/>
              <a:ext cx="1483" cy="1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049" name="Line 15"/>
            <p:cNvSpPr>
              <a:spLocks noChangeShapeType="1"/>
            </p:cNvSpPr>
            <p:nvPr/>
          </p:nvSpPr>
          <p:spPr bwMode="auto">
            <a:xfrm rot="4123705" flipV="1">
              <a:off x="3172" y="560"/>
              <a:ext cx="1539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44050" name="Group 52"/>
            <p:cNvGrpSpPr>
              <a:grpSpLocks/>
            </p:cNvGrpSpPr>
            <p:nvPr/>
          </p:nvGrpSpPr>
          <p:grpSpPr bwMode="auto">
            <a:xfrm>
              <a:off x="2161" y="2101"/>
              <a:ext cx="361" cy="803"/>
              <a:chOff x="2161" y="2101"/>
              <a:chExt cx="361" cy="803"/>
            </a:xfrm>
          </p:grpSpPr>
          <p:sp>
            <p:nvSpPr>
              <p:cNvPr id="44079" name="Rectangle 17"/>
              <p:cNvSpPr>
                <a:spLocks noChangeArrowheads="1"/>
              </p:cNvSpPr>
              <p:nvPr/>
            </p:nvSpPr>
            <p:spPr bwMode="auto">
              <a:xfrm>
                <a:off x="2244" y="2596"/>
                <a:ext cx="65" cy="30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80" name="Rectangle 18"/>
              <p:cNvSpPr>
                <a:spLocks noChangeArrowheads="1"/>
              </p:cNvSpPr>
              <p:nvPr/>
            </p:nvSpPr>
            <p:spPr bwMode="auto">
              <a:xfrm>
                <a:off x="2374" y="2596"/>
                <a:ext cx="65" cy="30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81" name="Rectangle 19"/>
              <p:cNvSpPr>
                <a:spLocks noChangeArrowheads="1"/>
              </p:cNvSpPr>
              <p:nvPr/>
            </p:nvSpPr>
            <p:spPr bwMode="auto">
              <a:xfrm>
                <a:off x="2244" y="2289"/>
                <a:ext cx="195" cy="307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82" name="AutoShape 20"/>
              <p:cNvSpPr>
                <a:spLocks noChangeArrowheads="1"/>
              </p:cNvSpPr>
              <p:nvPr/>
            </p:nvSpPr>
            <p:spPr bwMode="auto">
              <a:xfrm>
                <a:off x="2161" y="2289"/>
                <a:ext cx="74" cy="325"/>
              </a:xfrm>
              <a:prstGeom prst="parallelogram">
                <a:avLst>
                  <a:gd name="adj" fmla="val 25000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83" name="AutoShape 21"/>
              <p:cNvSpPr>
                <a:spLocks noChangeArrowheads="1"/>
              </p:cNvSpPr>
              <p:nvPr/>
            </p:nvSpPr>
            <p:spPr bwMode="auto">
              <a:xfrm rot="-409279">
                <a:off x="2448" y="2289"/>
                <a:ext cx="74" cy="325"/>
              </a:xfrm>
              <a:prstGeom prst="parallelogram">
                <a:avLst>
                  <a:gd name="adj" fmla="val 25000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4084" name="Oval 22"/>
              <p:cNvSpPr>
                <a:spLocks noChangeArrowheads="1"/>
              </p:cNvSpPr>
              <p:nvPr/>
            </p:nvSpPr>
            <p:spPr bwMode="auto">
              <a:xfrm>
                <a:off x="2244" y="2101"/>
                <a:ext cx="176" cy="162"/>
              </a:xfrm>
              <a:prstGeom prst="ellipse">
                <a:avLst/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44051" name="Line 23"/>
            <p:cNvSpPr>
              <a:spLocks noChangeShapeType="1"/>
            </p:cNvSpPr>
            <p:nvPr/>
          </p:nvSpPr>
          <p:spPr bwMode="auto">
            <a:xfrm>
              <a:off x="2722" y="916"/>
              <a:ext cx="80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052" name="Line 24"/>
            <p:cNvSpPr>
              <a:spLocks noChangeShapeType="1"/>
            </p:cNvSpPr>
            <p:nvPr/>
          </p:nvSpPr>
          <p:spPr bwMode="auto">
            <a:xfrm>
              <a:off x="2678" y="948"/>
              <a:ext cx="90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cxnSp>
          <p:nvCxnSpPr>
            <p:cNvPr id="44053" name="AutoShape 25"/>
            <p:cNvCxnSpPr>
              <a:cxnSpLocks noChangeShapeType="1"/>
              <a:stCxn id="44049" idx="0"/>
              <a:endCxn id="44049" idx="1"/>
            </p:cNvCxnSpPr>
            <p:nvPr/>
          </p:nvCxnSpPr>
          <p:spPr bwMode="auto">
            <a:xfrm>
              <a:off x="3135" y="615"/>
              <a:ext cx="1615" cy="10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054" name="Rectangle 26"/>
            <p:cNvSpPr>
              <a:spLocks noChangeArrowheads="1"/>
            </p:cNvSpPr>
            <p:nvPr/>
          </p:nvSpPr>
          <p:spPr bwMode="auto">
            <a:xfrm rot="1919626">
              <a:off x="3487" y="1272"/>
              <a:ext cx="1361" cy="3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55" name="Rectangle 27"/>
            <p:cNvSpPr>
              <a:spLocks noChangeArrowheads="1"/>
            </p:cNvSpPr>
            <p:nvPr/>
          </p:nvSpPr>
          <p:spPr bwMode="auto">
            <a:xfrm rot="-1923651">
              <a:off x="1423" y="1273"/>
              <a:ext cx="1347" cy="3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56" name="Rectangle 28"/>
            <p:cNvSpPr>
              <a:spLocks noChangeArrowheads="1"/>
            </p:cNvSpPr>
            <p:nvPr/>
          </p:nvSpPr>
          <p:spPr bwMode="auto">
            <a:xfrm rot="-5400000">
              <a:off x="4636" y="1717"/>
              <a:ext cx="183" cy="5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57" name="Rectangle 29"/>
            <p:cNvSpPr>
              <a:spLocks noChangeArrowheads="1"/>
            </p:cNvSpPr>
            <p:nvPr/>
          </p:nvSpPr>
          <p:spPr bwMode="auto">
            <a:xfrm rot="-5400000">
              <a:off x="1446" y="1709"/>
              <a:ext cx="183" cy="5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58" name="Rectangle 30"/>
            <p:cNvSpPr>
              <a:spLocks noChangeArrowheads="1"/>
            </p:cNvSpPr>
            <p:nvPr/>
          </p:nvSpPr>
          <p:spPr bwMode="auto">
            <a:xfrm>
              <a:off x="2662" y="919"/>
              <a:ext cx="942" cy="3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59" name="Rectangle 31"/>
            <p:cNvSpPr>
              <a:spLocks noChangeArrowheads="1"/>
            </p:cNvSpPr>
            <p:nvPr/>
          </p:nvSpPr>
          <p:spPr bwMode="auto">
            <a:xfrm>
              <a:off x="4700" y="2489"/>
              <a:ext cx="56" cy="51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60" name="Rectangle 32"/>
            <p:cNvSpPr>
              <a:spLocks noChangeArrowheads="1"/>
            </p:cNvSpPr>
            <p:nvPr/>
          </p:nvSpPr>
          <p:spPr bwMode="auto">
            <a:xfrm>
              <a:off x="1512" y="2488"/>
              <a:ext cx="50" cy="51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61" name="Rectangle 33"/>
            <p:cNvSpPr>
              <a:spLocks noChangeArrowheads="1"/>
            </p:cNvSpPr>
            <p:nvPr/>
          </p:nvSpPr>
          <p:spPr bwMode="auto">
            <a:xfrm>
              <a:off x="3848" y="3432"/>
              <a:ext cx="253" cy="7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62" name="Rectangle 34"/>
            <p:cNvSpPr>
              <a:spLocks noChangeArrowheads="1"/>
            </p:cNvSpPr>
            <p:nvPr/>
          </p:nvSpPr>
          <p:spPr bwMode="auto">
            <a:xfrm>
              <a:off x="3449" y="3288"/>
              <a:ext cx="399" cy="52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63" name="Rectangle 35"/>
            <p:cNvSpPr>
              <a:spLocks noChangeArrowheads="1"/>
            </p:cNvSpPr>
            <p:nvPr/>
          </p:nvSpPr>
          <p:spPr bwMode="auto">
            <a:xfrm>
              <a:off x="4102" y="560"/>
              <a:ext cx="130" cy="325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064" name="Rectangle 36"/>
            <p:cNvSpPr>
              <a:spLocks noChangeArrowheads="1"/>
            </p:cNvSpPr>
            <p:nvPr/>
          </p:nvSpPr>
          <p:spPr bwMode="auto">
            <a:xfrm rot="-1909093">
              <a:off x="1512" y="1206"/>
              <a:ext cx="998" cy="5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041" name="Text Box 37"/>
            <p:cNvSpPr txBox="1">
              <a:spLocks noChangeArrowheads="1"/>
            </p:cNvSpPr>
            <p:nvPr/>
          </p:nvSpPr>
          <p:spPr bwMode="auto">
            <a:xfrm>
              <a:off x="4640" y="759"/>
              <a:ext cx="120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Kompakte Bauweise</a:t>
              </a:r>
            </a:p>
          </p:txBody>
        </p:sp>
        <p:sp>
          <p:nvSpPr>
            <p:cNvPr id="44066" name="Line 38"/>
            <p:cNvSpPr>
              <a:spLocks noChangeShapeType="1"/>
            </p:cNvSpPr>
            <p:nvPr/>
          </p:nvSpPr>
          <p:spPr bwMode="auto">
            <a:xfrm flipH="1">
              <a:off x="3189" y="964"/>
              <a:ext cx="1616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43" name="Text Box 39"/>
            <p:cNvSpPr txBox="1">
              <a:spLocks noChangeArrowheads="1"/>
            </p:cNvSpPr>
            <p:nvPr/>
          </p:nvSpPr>
          <p:spPr bwMode="auto">
            <a:xfrm>
              <a:off x="4760" y="2776"/>
              <a:ext cx="1389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Niedrige </a:t>
              </a:r>
            </a:p>
            <a:p>
              <a:pPr eaLnBrk="1" hangingPunct="1">
                <a:defRPr/>
              </a:pPr>
              <a:r>
                <a:rPr lang="de-DE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U-Werte der Außenbauteile</a:t>
              </a:r>
            </a:p>
          </p:txBody>
        </p:sp>
        <p:sp>
          <p:nvSpPr>
            <p:cNvPr id="44068" name="Line 40"/>
            <p:cNvSpPr>
              <a:spLocks noChangeShapeType="1"/>
            </p:cNvSpPr>
            <p:nvPr/>
          </p:nvSpPr>
          <p:spPr bwMode="auto">
            <a:xfrm flipH="1" flipV="1">
              <a:off x="4720" y="2752"/>
              <a:ext cx="32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45" name="Text Box 41"/>
            <p:cNvSpPr txBox="1">
              <a:spLocks noChangeArrowheads="1"/>
            </p:cNvSpPr>
            <p:nvPr/>
          </p:nvSpPr>
          <p:spPr bwMode="auto">
            <a:xfrm>
              <a:off x="184" y="1896"/>
              <a:ext cx="1383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Südorientierung und Zonierung der Wohnräume</a:t>
              </a:r>
            </a:p>
          </p:txBody>
        </p:sp>
        <p:sp>
          <p:nvSpPr>
            <p:cNvPr id="44070" name="Line 42"/>
            <p:cNvSpPr>
              <a:spLocks noChangeShapeType="1"/>
            </p:cNvSpPr>
            <p:nvPr/>
          </p:nvSpPr>
          <p:spPr bwMode="auto">
            <a:xfrm>
              <a:off x="1424" y="2144"/>
              <a:ext cx="120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47" name="Text Box 43"/>
            <p:cNvSpPr txBox="1">
              <a:spLocks noChangeArrowheads="1"/>
            </p:cNvSpPr>
            <p:nvPr/>
          </p:nvSpPr>
          <p:spPr bwMode="auto">
            <a:xfrm>
              <a:off x="168" y="2928"/>
              <a:ext cx="1255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Reduzierung der Wärme-brücken</a:t>
              </a:r>
            </a:p>
          </p:txBody>
        </p:sp>
        <p:sp>
          <p:nvSpPr>
            <p:cNvPr id="44072" name="Line 44"/>
            <p:cNvSpPr>
              <a:spLocks noChangeShapeType="1"/>
            </p:cNvSpPr>
            <p:nvPr/>
          </p:nvSpPr>
          <p:spPr bwMode="auto">
            <a:xfrm flipV="1">
              <a:off x="1280" y="2976"/>
              <a:ext cx="304" cy="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49" name="Text Box 45"/>
            <p:cNvSpPr txBox="1">
              <a:spLocks noChangeArrowheads="1"/>
            </p:cNvSpPr>
            <p:nvPr/>
          </p:nvSpPr>
          <p:spPr bwMode="auto">
            <a:xfrm>
              <a:off x="315" y="757"/>
              <a:ext cx="125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Ggf. Nutzung erneuerbarer Energien</a:t>
              </a:r>
            </a:p>
          </p:txBody>
        </p:sp>
        <p:sp>
          <p:nvSpPr>
            <p:cNvPr id="44074" name="Line 46"/>
            <p:cNvSpPr>
              <a:spLocks noChangeShapeType="1"/>
            </p:cNvSpPr>
            <p:nvPr/>
          </p:nvSpPr>
          <p:spPr bwMode="auto">
            <a:xfrm>
              <a:off x="1480" y="968"/>
              <a:ext cx="52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51" name="Text Box 47"/>
            <p:cNvSpPr txBox="1">
              <a:spLocks noChangeArrowheads="1"/>
            </p:cNvSpPr>
            <p:nvPr/>
          </p:nvSpPr>
          <p:spPr bwMode="auto">
            <a:xfrm>
              <a:off x="1584" y="3104"/>
              <a:ext cx="162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Effiziente Anlagentechnik</a:t>
              </a:r>
            </a:p>
          </p:txBody>
        </p:sp>
        <p:sp>
          <p:nvSpPr>
            <p:cNvPr id="44076" name="Line 48"/>
            <p:cNvSpPr>
              <a:spLocks noChangeShapeType="1"/>
            </p:cNvSpPr>
            <p:nvPr/>
          </p:nvSpPr>
          <p:spPr bwMode="auto">
            <a:xfrm>
              <a:off x="2976" y="3224"/>
              <a:ext cx="656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53" name="Text Box 49"/>
            <p:cNvSpPr txBox="1">
              <a:spLocks noChangeArrowheads="1"/>
            </p:cNvSpPr>
            <p:nvPr/>
          </p:nvSpPr>
          <p:spPr bwMode="auto">
            <a:xfrm>
              <a:off x="4744" y="1312"/>
              <a:ext cx="155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Luftdichte Gebäudehülle</a:t>
              </a:r>
            </a:p>
          </p:txBody>
        </p:sp>
        <p:sp>
          <p:nvSpPr>
            <p:cNvPr id="44078" name="Line 50"/>
            <p:cNvSpPr>
              <a:spLocks noChangeShapeType="1"/>
            </p:cNvSpPr>
            <p:nvPr/>
          </p:nvSpPr>
          <p:spPr bwMode="auto">
            <a:xfrm flipH="1">
              <a:off x="4688" y="1504"/>
              <a:ext cx="320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3738" y="615950"/>
            <a:ext cx="7737475" cy="4953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GEBÄUDEPLANUNG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58825" y="1452563"/>
            <a:ext cx="7526338" cy="52054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Architektonischer Entwurf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Festlegung des Zielwerts: Energiesparhaus oder Passivhaus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Festlegung des Wand- und Dachaufbaus und der zugehörigen Bau- und Dämmstoffe, Wärmedämmkonzept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Statik, Schallschutz, Brandschutz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Gebäudeausrichtung, Zonierung, Fensterverteilung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Wärmebrückenkonzept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Luftdichtheitskonzept, </a:t>
            </a:r>
            <a:r>
              <a:rPr lang="de-DE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Blower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Door</a:t>
            </a: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-Test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Belüftungskonzept: Fenster oder Lüftungsanlage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Heizungskonzept: Erzeugung, Speicherung, Verteilung, Übergabe, Warmwasserbereitung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buFont typeface="Wingdings" pitchFamily="2" charset="2"/>
              <a:buAutoNum type="arabicPeriod"/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Einsatz erneuerbarer Energien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de-DE" sz="2400" b="1" dirty="0" smtClean="0"/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de-DE" sz="1600" b="1" dirty="0" smtClean="0"/>
          </a:p>
        </p:txBody>
      </p:sp>
      <p:sp>
        <p:nvSpPr>
          <p:cNvPr id="45060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81EA51F-71C5-4146-A3E8-FB12C0BAB743}" type="slidenum">
              <a:rPr lang="de-DE" sz="1400" smtClean="0"/>
              <a:pPr eaLnBrk="1" hangingPunct="1"/>
              <a:t>31</a:t>
            </a:fld>
            <a:endParaRPr lang="de-DE" sz="1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/>
          <p:nvPr/>
        </p:nvGraphicFramePr>
        <p:xfrm>
          <a:off x="791307" y="1171575"/>
          <a:ext cx="7181117" cy="5143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08025" y="295275"/>
            <a:ext cx="7737475" cy="584200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GRUNDSATZENTSCHEIDUNGEN</a:t>
            </a: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 </a:t>
            </a:r>
            <a:b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bei Vorentwurf und Vorplanung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/>
          <p:nvPr/>
        </p:nvGraphicFramePr>
        <p:xfrm>
          <a:off x="791308" y="1382184"/>
          <a:ext cx="6787662" cy="4932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98450" y="409575"/>
            <a:ext cx="7737475" cy="584200"/>
          </a:xfrm>
        </p:spPr>
        <p:txBody>
          <a:bodyPr/>
          <a:lstStyle/>
          <a:p>
            <a:pPr eaLnBrk="1" hangingPunct="1">
              <a:defRPr/>
            </a:pPr>
            <a:r>
              <a:rPr lang="de-DE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Grundsatzentscheidungen bei Vorentwurf und Vorplanung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703263" y="1981200"/>
            <a:ext cx="3798887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52227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1850" y="1981200"/>
            <a:ext cx="37988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graphicFrame>
        <p:nvGraphicFramePr>
          <p:cNvPr id="5" name="Diagramm 4"/>
          <p:cNvGraphicFramePr/>
          <p:nvPr/>
        </p:nvGraphicFramePr>
        <p:xfrm>
          <a:off x="791308" y="1382184"/>
          <a:ext cx="6787662" cy="4932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92150" y="473075"/>
            <a:ext cx="7737475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GENEHMIGUNGS- UND AUSFÜHRUNGSPLANUNG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590550"/>
            <a:ext cx="7737475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AUFTRAGSVERGABE, AUSFÜHRUNG, ABNAHME, DOKUMENTATION</a:t>
            </a:r>
          </a:p>
        </p:txBody>
      </p: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292100" y="6470650"/>
            <a:ext cx="2625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/>
              <a:t>Quelle: Prof.Dr. Wolff et.al., TWW</a:t>
            </a:r>
          </a:p>
        </p:txBody>
      </p:sp>
      <p:graphicFrame>
        <p:nvGraphicFramePr>
          <p:cNvPr id="7" name="Diagramm 6"/>
          <p:cNvGraphicFramePr/>
          <p:nvPr/>
        </p:nvGraphicFramePr>
        <p:xfrm>
          <a:off x="1058008" y="1550194"/>
          <a:ext cx="6787662" cy="4932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5163" y="596900"/>
            <a:ext cx="7737475" cy="4953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FESTLEGUNG DES ZIELWERTES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444500" y="1481138"/>
            <a:ext cx="8064500" cy="50053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00000"/>
              </a:buClr>
              <a:defRPr/>
            </a:pPr>
            <a:r>
              <a:rPr lang="de-DE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Niedrigenergiehaus  </a:t>
            </a:r>
          </a:p>
          <a:p>
            <a:pPr marL="0" indent="0" eaLnBrk="1" hangingPunct="1">
              <a:buClr>
                <a:srgbClr val="C00000"/>
              </a:buClr>
              <a:buFont typeface="Arial" pitchFamily="34" charset="0"/>
              <a:buNone/>
              <a:defRPr/>
            </a:pP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Heizwärmebedarf  </a:t>
            </a: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 70 kWh/m</a:t>
            </a:r>
            <a:r>
              <a:rPr lang="de-DE" sz="26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a</a:t>
            </a:r>
            <a:endParaRPr lang="de-DE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de-DE" sz="14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Char char="§"/>
              <a:defRPr/>
            </a:pPr>
            <a:endParaRPr lang="de-DE" sz="7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KfW-Effizienzhaus 55</a:t>
            </a:r>
          </a:p>
          <a:p>
            <a:pPr marL="0" indent="0" eaLnBrk="1" hangingPunct="1">
              <a:buClr>
                <a:srgbClr val="C00000"/>
              </a:buClr>
              <a:buFont typeface="Arial" pitchFamily="34" charset="0"/>
              <a:buNone/>
              <a:defRPr/>
            </a:pP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Primärenergiebedarf  </a:t>
            </a: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 </a:t>
            </a:r>
            <a:r>
              <a:rPr lang="de-DE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55%</a:t>
            </a: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der </a:t>
            </a:r>
            <a:r>
              <a:rPr lang="de-DE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EnEV</a:t>
            </a: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-Anforderungen</a:t>
            </a:r>
            <a:endParaRPr lang="de-DE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Wärmeverlust der Gebäudehülle </a:t>
            </a: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 </a:t>
            </a:r>
            <a:r>
              <a:rPr lang="de-DE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70%  </a:t>
            </a: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der </a:t>
            </a:r>
            <a:r>
              <a:rPr lang="de-DE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EnEV</a:t>
            </a: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-Anforderungen</a:t>
            </a:r>
            <a:endParaRPr lang="de-DE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de-DE" sz="700" b="1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de-DE" sz="7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Passivhaus</a:t>
            </a:r>
          </a:p>
          <a:p>
            <a:pPr marL="0" indent="0" eaLnBrk="1" hangingPunct="1">
              <a:buClr>
                <a:srgbClr val="C00000"/>
              </a:buClr>
              <a:buFont typeface="Arial" pitchFamily="34" charset="0"/>
              <a:buNone/>
              <a:defRPr/>
            </a:pP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Heizwärmebedarf  </a:t>
            </a: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 15 kWh/m</a:t>
            </a:r>
            <a:r>
              <a:rPr lang="de-DE" sz="26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</a:t>
            </a:r>
            <a:r>
              <a:rPr lang="de-DE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a</a:t>
            </a:r>
            <a:endParaRPr lang="de-DE" sz="2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de-DE" sz="2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6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E3166B2-CD7E-42BF-A164-C42DC99B8919}" type="slidenum">
              <a:rPr lang="de-DE" sz="1400" smtClean="0"/>
              <a:pPr eaLnBrk="1" hangingPunct="1"/>
              <a:t>36</a:t>
            </a:fld>
            <a:endParaRPr lang="de-DE" sz="1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466725" y="2198688"/>
            <a:ext cx="8029575" cy="156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Energieeinsparverordnung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EnEV</a:t>
            </a:r>
            <a:endParaRPr lang="de-DE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2788" y="558800"/>
            <a:ext cx="7737475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Zentrale Anforderungen der Energieeinsparverordnung 2014 (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EnEV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703263" y="2082800"/>
            <a:ext cx="7502525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C00000"/>
              </a:buClr>
            </a:pPr>
            <a:r>
              <a:rPr lang="de-DE" sz="2200" b="1" smtClean="0">
                <a:latin typeface="Arial" pitchFamily="34" charset="0"/>
                <a:cs typeface="Arial" pitchFamily="34" charset="0"/>
              </a:rPr>
              <a:t>Der </a:t>
            </a:r>
            <a:r>
              <a:rPr lang="de-DE" sz="2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Jahresprimärenergiebedarf</a:t>
            </a:r>
            <a:r>
              <a:rPr lang="de-DE" sz="2200" b="1" smtClean="0">
                <a:latin typeface="Arial" pitchFamily="34" charset="0"/>
                <a:cs typeface="Arial" pitchFamily="34" charset="0"/>
              </a:rPr>
              <a:t> von Gebäuden darf einen bestimmten Höchstwert nicht überschreiten.</a:t>
            </a:r>
          </a:p>
          <a:p>
            <a:pPr eaLnBrk="1" hangingPunct="1">
              <a:buClr>
                <a:srgbClr val="C00000"/>
              </a:buClr>
            </a:pPr>
            <a:r>
              <a:rPr lang="de-DE" sz="2200" b="1" smtClean="0">
                <a:latin typeface="Arial" pitchFamily="34" charset="0"/>
                <a:cs typeface="Arial" pitchFamily="34" charset="0"/>
              </a:rPr>
              <a:t>Der </a:t>
            </a:r>
            <a:r>
              <a:rPr lang="de-DE" sz="2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Transmissionswärmeverlust</a:t>
            </a:r>
            <a:r>
              <a:rPr lang="de-DE" sz="2200" b="1" smtClean="0">
                <a:latin typeface="Arial" pitchFamily="34" charset="0"/>
                <a:cs typeface="Arial" pitchFamily="34" charset="0"/>
              </a:rPr>
              <a:t> bezogen auf die wärmeübertragende Gebäudeoberfläche darf einen bestimmten Höchstwert nicht überschreiten.</a:t>
            </a:r>
          </a:p>
          <a:p>
            <a:pPr eaLnBrk="1" hangingPunct="1">
              <a:buClr>
                <a:srgbClr val="C00000"/>
              </a:buClr>
            </a:pPr>
            <a:r>
              <a:rPr lang="de-DE" sz="2200" b="1" smtClean="0">
                <a:latin typeface="Arial" pitchFamily="34" charset="0"/>
                <a:cs typeface="Arial" pitchFamily="34" charset="0"/>
              </a:rPr>
              <a:t>Gebäude sind dauerhaft </a:t>
            </a:r>
            <a:r>
              <a:rPr lang="de-DE" sz="2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luftdicht</a:t>
            </a:r>
            <a:r>
              <a:rPr lang="de-DE" sz="2200" b="1" smtClean="0">
                <a:latin typeface="Arial" pitchFamily="34" charset="0"/>
                <a:cs typeface="Arial" pitchFamily="34" charset="0"/>
              </a:rPr>
              <a:t> entsprechend dem Stand der Technik auszuführen.</a:t>
            </a:r>
          </a:p>
          <a:p>
            <a:pPr eaLnBrk="1" hangingPunct="1">
              <a:buClr>
                <a:srgbClr val="C00000"/>
              </a:buClr>
            </a:pPr>
            <a:r>
              <a:rPr lang="de-DE" sz="2200" b="1" smtClean="0">
                <a:latin typeface="Arial" pitchFamily="34" charset="0"/>
                <a:cs typeface="Arial" pitchFamily="34" charset="0"/>
              </a:rPr>
              <a:t>Der Einfluss konstruktiver </a:t>
            </a:r>
            <a:r>
              <a:rPr lang="de-DE" sz="2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Wärmebrücken</a:t>
            </a:r>
            <a:r>
              <a:rPr lang="de-DE" sz="2200" b="1" smtClean="0">
                <a:latin typeface="Arial" pitchFamily="34" charset="0"/>
                <a:cs typeface="Arial" pitchFamily="34" charset="0"/>
              </a:rPr>
              <a:t> auf den Energiebedarf ist nach den Regeln der Technik so gering wie möglich zu halten.</a:t>
            </a:r>
          </a:p>
          <a:p>
            <a:pPr eaLnBrk="1" hangingPunct="1">
              <a:buClr>
                <a:srgbClr val="C00000"/>
              </a:buClr>
            </a:pPr>
            <a:r>
              <a:rPr lang="de-DE" sz="2200" b="1" smtClean="0">
                <a:latin typeface="Arial" pitchFamily="34" charset="0"/>
                <a:cs typeface="Arial" pitchFamily="34" charset="0"/>
              </a:rPr>
              <a:t>Sicherung des </a:t>
            </a:r>
            <a:r>
              <a:rPr lang="de-DE" sz="2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sommerlichen Wärmeschutzes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19300"/>
            <a:ext cx="6138863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6875" y="374650"/>
            <a:ext cx="7737475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BERECHNUNG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der maximal zulässigen Werte</a:t>
            </a:r>
          </a:p>
        </p:txBody>
      </p:sp>
      <p:sp>
        <p:nvSpPr>
          <p:cNvPr id="56325" name="Rectangle 6"/>
          <p:cNvSpPr>
            <a:spLocks noChangeArrowheads="1"/>
          </p:cNvSpPr>
          <p:nvPr/>
        </p:nvSpPr>
        <p:spPr bwMode="auto">
          <a:xfrm>
            <a:off x="5873750" y="2365375"/>
            <a:ext cx="3095625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Das Referenzhaus hat die gleiche Geometrie, Gebäudenutzfläche und Ausrichtung wie das geplante Wohngebäude.</a:t>
            </a:r>
          </a:p>
        </p:txBody>
      </p:sp>
      <p:sp>
        <p:nvSpPr>
          <p:cNvPr id="56326" name="Rectangle 2"/>
          <p:cNvSpPr txBox="1">
            <a:spLocks noChangeArrowheads="1"/>
          </p:cNvSpPr>
          <p:nvPr/>
        </p:nvSpPr>
        <p:spPr bwMode="auto">
          <a:xfrm>
            <a:off x="473075" y="1352550"/>
            <a:ext cx="77374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defRPr/>
            </a:pPr>
            <a:r>
              <a:rPr lang="de-DE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Referenzgebäudeverfahren nach </a:t>
            </a:r>
            <a:r>
              <a:rPr lang="de-DE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EnEV</a:t>
            </a:r>
            <a:endParaRPr lang="de-DE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525463" y="511175"/>
            <a:ext cx="7737475" cy="5873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INNERE QUALITÄTEN</a:t>
            </a:r>
          </a:p>
        </p:txBody>
      </p:sp>
      <p:sp>
        <p:nvSpPr>
          <p:cNvPr id="15363" name="Rectangle 2051"/>
          <p:cNvSpPr>
            <a:spLocks noGrp="1" noChangeArrowheads="1"/>
          </p:cNvSpPr>
          <p:nvPr>
            <p:ph sz="half" idx="1"/>
          </p:nvPr>
        </p:nvSpPr>
        <p:spPr bwMode="auto">
          <a:xfrm>
            <a:off x="584200" y="1436688"/>
            <a:ext cx="7845425" cy="38528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de-DE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Energiesparhäuser</a:t>
            </a:r>
            <a:r>
              <a:rPr lang="de-DE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erkennt man nicht am äußeren Erscheinungsbild</a:t>
            </a:r>
          </a:p>
          <a:p>
            <a:pPr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de-DE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de-DE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Energiesparhäuser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sind mit jedem architektonischen Entwurf vereinbar</a:t>
            </a:r>
          </a:p>
          <a:p>
            <a:pPr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de-DE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de-DE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Energiesparhäuser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haben innere Qualitäten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5" y="536575"/>
            <a:ext cx="7737475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Berechnung der maximal zulässigen Werte</a:t>
            </a:r>
          </a:p>
        </p:txBody>
      </p:sp>
      <p:pic>
        <p:nvPicPr>
          <p:cNvPr id="5837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10579" b="5135"/>
          <a:stretch>
            <a:fillRect/>
          </a:stretch>
        </p:blipFill>
        <p:spPr bwMode="auto">
          <a:xfrm>
            <a:off x="2543175" y="2333625"/>
            <a:ext cx="4305300" cy="325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Oval 2"/>
          <p:cNvSpPr>
            <a:spLocks noChangeArrowheads="1"/>
          </p:cNvSpPr>
          <p:nvPr/>
        </p:nvSpPr>
        <p:spPr bwMode="auto">
          <a:xfrm>
            <a:off x="5154613" y="1460500"/>
            <a:ext cx="1187450" cy="700088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1800" b="1">
                <a:solidFill>
                  <a:schemeClr val="bg1"/>
                </a:solidFill>
              </a:rPr>
              <a:t>Deckblatt</a:t>
            </a:r>
          </a:p>
        </p:txBody>
      </p:sp>
      <p:pic>
        <p:nvPicPr>
          <p:cNvPr id="5939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508000"/>
            <a:ext cx="3952875" cy="621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3" name="Oval 3"/>
          <p:cNvSpPr>
            <a:spLocks noChangeArrowheads="1"/>
          </p:cNvSpPr>
          <p:nvPr/>
        </p:nvSpPr>
        <p:spPr bwMode="auto">
          <a:xfrm>
            <a:off x="5592763" y="622300"/>
            <a:ext cx="1493837" cy="674688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1800" b="1">
                <a:solidFill>
                  <a:schemeClr val="bg1"/>
                </a:solidFill>
              </a:rPr>
              <a:t>Bedarf</a:t>
            </a: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4933950" y="1196975"/>
            <a:ext cx="3776663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2400"/>
              <a:t>„… Insbesondere wegen standardisierter Randbedingungen erlauben die angegebenen Werte </a:t>
            </a:r>
            <a:r>
              <a:rPr lang="de-DE" sz="2400" b="1">
                <a:solidFill>
                  <a:srgbClr val="C00000"/>
                </a:solidFill>
              </a:rPr>
              <a:t>keine Rückschlüsse auf den tatsächlichen Energieverbrauch</a:t>
            </a:r>
            <a:r>
              <a:rPr lang="de-DE" sz="2400">
                <a:solidFill>
                  <a:srgbClr val="C00000"/>
                </a:solidFill>
              </a:rPr>
              <a:t>.          </a:t>
            </a:r>
            <a:r>
              <a:rPr lang="de-DE" sz="2400"/>
              <a:t>Die ausgewiesenen Bedarfswerte der Skala sind spezifische Werte nach der EnEV pro m</a:t>
            </a:r>
            <a:r>
              <a:rPr lang="de-DE" sz="2400" baseline="30000"/>
              <a:t>2</a:t>
            </a:r>
            <a:r>
              <a:rPr lang="de-DE" sz="2400"/>
              <a:t> </a:t>
            </a:r>
            <a:r>
              <a:rPr lang="de-DE" sz="2400" b="1">
                <a:solidFill>
                  <a:srgbClr val="C00000"/>
                </a:solidFill>
              </a:rPr>
              <a:t>Gebäudenutzfläche A</a:t>
            </a:r>
            <a:r>
              <a:rPr lang="de-DE" sz="2400" b="1" baseline="-25000">
                <a:solidFill>
                  <a:srgbClr val="C00000"/>
                </a:solidFill>
              </a:rPr>
              <a:t>N</a:t>
            </a:r>
            <a:r>
              <a:rPr lang="de-DE" sz="2400"/>
              <a:t>…“</a:t>
            </a:r>
          </a:p>
        </p:txBody>
      </p:sp>
      <p:pic>
        <p:nvPicPr>
          <p:cNvPr id="604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55613"/>
            <a:ext cx="3695700" cy="579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Line 5"/>
          <p:cNvSpPr>
            <a:spLocks noChangeShapeType="1"/>
          </p:cNvSpPr>
          <p:nvPr/>
        </p:nvSpPr>
        <p:spPr bwMode="auto">
          <a:xfrm flipH="1">
            <a:off x="2943225" y="3111500"/>
            <a:ext cx="1990725" cy="2441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6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ERNEUERBARE ENERGIEN WÄRME GESETZ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395288" y="334963"/>
            <a:ext cx="8221662" cy="4910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NUTZUNGSPFLICHT 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für erneuerbare Energien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Neubauten, Bauantrag nach 1.1.09: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de-DE" b="1" dirty="0" smtClean="0">
                <a:latin typeface="Arial" pitchFamily="34" charset="0"/>
                <a:cs typeface="Arial" pitchFamily="34" charset="0"/>
              </a:rPr>
            </a:b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bundesweite Verpflichtung zur Nutzung für alle Gebäude mit A</a:t>
            </a:r>
            <a:r>
              <a:rPr lang="de-DE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&gt; 50 m</a:t>
            </a:r>
            <a:r>
              <a:rPr lang="de-DE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die beheizt oder gekühlt werden.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Altbauten:</a:t>
            </a:r>
            <a:r>
              <a:rPr lang="de-DE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Die Bundesländer können hier eigene Verpflichtungen festlegen (Bsp. </a:t>
            </a:r>
            <a:r>
              <a:rPr lang="de-DE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BaWü</a:t>
            </a:r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sz="32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4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3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4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622300" y="198438"/>
            <a:ext cx="4873625" cy="5921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ANTEIL DER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ERNEUERBAREN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  <a:defRPr/>
            </a:pPr>
            <a:endParaRPr lang="de-DE" sz="3200" b="1" dirty="0" smtClean="0"/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2" y="1146175"/>
            <a:ext cx="6713537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23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428625" y="881063"/>
            <a:ext cx="8220075" cy="56213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ANFORDERUNGEN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Char char="§"/>
              <a:defRPr/>
            </a:pPr>
            <a:endParaRPr lang="de-DE" b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b="1" dirty="0" smtClean="0">
                <a:solidFill>
                  <a:srgbClr val="C00000"/>
                </a:solidFill>
              </a:rPr>
              <a:t>Solarkollektoren: 15% Deckungsanteil</a:t>
            </a:r>
            <a:br>
              <a:rPr lang="de-DE" b="1" dirty="0" smtClean="0">
                <a:solidFill>
                  <a:srgbClr val="C00000"/>
                </a:solidFill>
              </a:rPr>
            </a:br>
            <a:r>
              <a:rPr lang="de-DE" b="1" dirty="0" smtClean="0">
                <a:solidFill>
                  <a:srgbClr val="C00000"/>
                </a:solidFill>
              </a:rPr>
              <a:t>Vereinfacht:</a:t>
            </a:r>
            <a:br>
              <a:rPr lang="de-DE" b="1" dirty="0" smtClean="0">
                <a:solidFill>
                  <a:srgbClr val="C00000"/>
                </a:solidFill>
              </a:rPr>
            </a:br>
            <a:r>
              <a:rPr lang="de-DE" b="1" dirty="0" smtClean="0"/>
              <a:t>Wohngebäude mit max. 2 WE: </a:t>
            </a:r>
            <a:br>
              <a:rPr lang="de-DE" b="1" dirty="0" smtClean="0"/>
            </a:br>
            <a:r>
              <a:rPr lang="de-DE" b="1" dirty="0" smtClean="0"/>
              <a:t>mind.: 0,04 m</a:t>
            </a:r>
            <a:r>
              <a:rPr lang="de-DE" b="1" baseline="30000" dirty="0" smtClean="0"/>
              <a:t>2</a:t>
            </a:r>
            <a:r>
              <a:rPr lang="de-DE" b="1" dirty="0" smtClean="0"/>
              <a:t> </a:t>
            </a:r>
            <a:r>
              <a:rPr lang="de-DE" b="1" dirty="0" err="1" smtClean="0"/>
              <a:t>Apperturfläche</a:t>
            </a:r>
            <a:r>
              <a:rPr lang="de-DE" b="1" dirty="0" smtClean="0"/>
              <a:t> pro m</a:t>
            </a:r>
            <a:r>
              <a:rPr lang="de-DE" b="1" baseline="30000" dirty="0" smtClean="0"/>
              <a:t>2</a:t>
            </a:r>
            <a:r>
              <a:rPr lang="de-DE" b="1" dirty="0" smtClean="0"/>
              <a:t> A</a:t>
            </a:r>
            <a:r>
              <a:rPr lang="de-DE" b="1" baseline="-25000" dirty="0" smtClean="0"/>
              <a:t>N</a:t>
            </a:r>
            <a:br>
              <a:rPr lang="de-DE" b="1" baseline="-25000" dirty="0" smtClean="0"/>
            </a:br>
            <a:r>
              <a:rPr lang="de-DE" b="1" baseline="-25000" dirty="0" smtClean="0"/>
              <a:t/>
            </a:r>
            <a:br>
              <a:rPr lang="de-DE" b="1" baseline="-25000" dirty="0" smtClean="0"/>
            </a:br>
            <a:r>
              <a:rPr lang="de-DE" b="1" dirty="0" smtClean="0"/>
              <a:t>Wohngebäude mit mehr als 2 WE: </a:t>
            </a:r>
            <a:br>
              <a:rPr lang="de-DE" b="1" dirty="0" smtClean="0"/>
            </a:br>
            <a:r>
              <a:rPr lang="de-DE" b="1" dirty="0" smtClean="0"/>
              <a:t>mind.: 0,03 m</a:t>
            </a:r>
            <a:r>
              <a:rPr lang="de-DE" b="1" baseline="30000" dirty="0" smtClean="0"/>
              <a:t>2</a:t>
            </a:r>
            <a:r>
              <a:rPr lang="de-DE" b="1" dirty="0" smtClean="0"/>
              <a:t> </a:t>
            </a:r>
            <a:r>
              <a:rPr lang="de-DE" b="1" dirty="0" err="1" smtClean="0"/>
              <a:t>Apperturfläche</a:t>
            </a:r>
            <a:r>
              <a:rPr lang="de-DE" b="1" dirty="0" smtClean="0"/>
              <a:t> pro m</a:t>
            </a:r>
            <a:r>
              <a:rPr lang="de-DE" b="1" baseline="30000" dirty="0" smtClean="0"/>
              <a:t>2</a:t>
            </a:r>
            <a:r>
              <a:rPr lang="de-DE" b="1" dirty="0" smtClean="0"/>
              <a:t> A</a:t>
            </a:r>
            <a:r>
              <a:rPr lang="de-DE" b="1" baseline="-25000" dirty="0" smtClean="0"/>
              <a:t>N</a:t>
            </a:r>
            <a:br>
              <a:rPr lang="de-DE" b="1" baseline="-25000" dirty="0" smtClean="0"/>
            </a:br>
            <a:endParaRPr lang="de-DE" b="1" baseline="-25000" dirty="0" smtClean="0"/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b="1" dirty="0" smtClean="0"/>
              <a:t>… </a:t>
            </a:r>
            <a:r>
              <a:rPr lang="de-DE" b="1" dirty="0" smtClean="0">
                <a:solidFill>
                  <a:srgbClr val="C00000"/>
                </a:solidFill>
              </a:rPr>
              <a:t>Feste Biomasse: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bis 50 kW: Kesselwirkungsgrad </a:t>
            </a:r>
            <a:r>
              <a:rPr lang="de-DE" b="1" dirty="0" smtClean="0">
                <a:cs typeface="Arial" pitchFamily="34" charset="0"/>
              </a:rPr>
              <a:t>≥ 86%</a:t>
            </a:r>
            <a:br>
              <a:rPr lang="de-DE" b="1" dirty="0" smtClean="0">
                <a:cs typeface="Arial" pitchFamily="34" charset="0"/>
              </a:rPr>
            </a:br>
            <a:r>
              <a:rPr lang="de-DE" b="1" dirty="0" smtClean="0">
                <a:cs typeface="Arial" pitchFamily="34" charset="0"/>
              </a:rPr>
              <a:t>ermittelt nach DIN EN 303-5 (1999-6)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3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25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415925" y="690563"/>
            <a:ext cx="8221663" cy="61674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ANFORDERUNGEN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Geothermie und Umweltwärme:</a:t>
            </a:r>
            <a:b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Mindest-JAZ:</a:t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Luft/Wasser-WP + Luft/Luft-WP: </a:t>
            </a:r>
            <a: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JAZ ≥ 3,5</a:t>
            </a:r>
            <a:b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Alle anderen WP:			   </a:t>
            </a:r>
            <a: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JAZ ≥ 4,0</a:t>
            </a:r>
            <a:b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Wenn WW durch WP erfolgt:</a:t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Luft/Wasser-WP + Luft/Luft-WP: </a:t>
            </a:r>
            <a: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JAZ ≥ 3,3</a:t>
            </a:r>
            <a:b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Alle anderen WP:			   </a:t>
            </a:r>
            <a: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JAZ ≥ 3,8</a:t>
            </a:r>
            <a:br>
              <a:rPr lang="de-D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Berechnung der JAZ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nach Regeln der Technik inklusive sämtlichem Hilfsstrom.</a:t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Wärmezähler ist einzubauen – außer bei Sole/Wasser- und Wasser/Wasser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WP, wenn Vorlauftemperatur ≤ 35° </a:t>
            </a:r>
          </a:p>
        </p:txBody>
      </p:sp>
      <p:sp>
        <p:nvSpPr>
          <p:cNvPr id="65539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95D5E53-5992-44EC-8058-490EEE062055}" type="slidenum">
              <a:rPr lang="de-DE" sz="1400" smtClean="0"/>
              <a:pPr eaLnBrk="1" hangingPunct="1"/>
              <a:t>47</a:t>
            </a:fld>
            <a:endParaRPr lang="de-DE" sz="1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587375" y="471488"/>
            <a:ext cx="8221663" cy="61674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Ersatzmaßnahmen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Wärmeenergiebedarf</a:t>
            </a:r>
            <a:r>
              <a:rPr lang="de-DE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zu 50 % aus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Abwärmenutzung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mit WP oder RLT mit WRG oder unmittelbar aus KWK-Anlage 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Energieeinsparung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Nah- oder Fernwärmenutzung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EE-Maßnahmen und Ersatzmaßnahmen können kombiniert werden.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3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DBE6D85-48A0-4569-B096-07D7707EF978}" type="slidenum">
              <a:rPr lang="de-DE" sz="1400" smtClean="0"/>
              <a:pPr eaLnBrk="1" hangingPunct="1"/>
              <a:t>48</a:t>
            </a:fld>
            <a:endParaRPr lang="de-DE" sz="1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8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3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8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38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306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381000" y="395288"/>
            <a:ext cx="8220075" cy="57229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Anforderungen 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an Ersatzmaßnahmen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  <a:defRPr/>
            </a:pPr>
            <a:endParaRPr lang="de-DE" b="1" dirty="0" smtClean="0">
              <a:solidFill>
                <a:srgbClr val="0000FF"/>
              </a:solidFill>
            </a:endParaRP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Abwärmenutzung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RLT-Anlage mit WRG:</a:t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Wärmerückgewinnungsgrad ≥ 70% und</a:t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Leistungszahl: genutzte Wärme/Strom ≥ 10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KWK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Effizienzkriterien nach EU-Richtl.2004/8/EG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Energieeinsparung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EnEV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– 15%) für Q</a:t>
            </a:r>
            <a:r>
              <a:rPr lang="de-DE" sz="2400" b="1" baseline="-25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und H</a:t>
            </a:r>
            <a:r>
              <a:rPr lang="de-DE" sz="2400" b="1" baseline="-250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‘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Wärmenetze, Nah- und Fernwärme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Wesentlich aus EE oder mind. 50 % Abwärme oder mind. 50 % KWK</a:t>
            </a:r>
          </a:p>
        </p:txBody>
      </p:sp>
      <p:sp>
        <p:nvSpPr>
          <p:cNvPr id="67587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B6548E6-84C4-41BE-911F-3FB32C4057B5}" type="slidenum">
              <a:rPr lang="de-DE" sz="1400" smtClean="0"/>
              <a:pPr eaLnBrk="1" hangingPunct="1"/>
              <a:t>49</a:t>
            </a:fld>
            <a:endParaRPr lang="de-DE" sz="1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39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9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39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39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Bauforum Rheinland-Pfalz, www.bauforum.rlp.de</a:t>
            </a:r>
          </a:p>
        </p:txBody>
      </p:sp>
      <p:pic>
        <p:nvPicPr>
          <p:cNvPr id="174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800225"/>
            <a:ext cx="5487988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1876425" y="766763"/>
            <a:ext cx="58848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 IN FLONHEIM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2392363"/>
            <a:ext cx="3798887" cy="329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DBDCD6B-A933-4BA0-B4B5-F12DFAC87307}" type="slidenum">
              <a:rPr lang="de-DE" sz="1400" smtClean="0"/>
              <a:pPr eaLnBrk="1" hangingPunct="1"/>
              <a:t>50</a:t>
            </a:fld>
            <a:endParaRPr lang="de-DE" sz="1400" smtClean="0"/>
          </a:p>
        </p:txBody>
      </p:sp>
      <p:pic>
        <p:nvPicPr>
          <p:cNvPr id="686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43125"/>
            <a:ext cx="3417888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3" name="Textfeld 1"/>
          <p:cNvSpPr txBox="1">
            <a:spLocks noChangeArrowheads="1"/>
          </p:cNvSpPr>
          <p:nvPr/>
        </p:nvSpPr>
        <p:spPr bwMode="auto">
          <a:xfrm>
            <a:off x="301625" y="1435100"/>
            <a:ext cx="5194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2000"/>
              <a:t>Angaben zum EEWärmeG  im Energieausweis auf Seite 2</a:t>
            </a:r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1600200"/>
            <a:ext cx="3094037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8615" name="Gerade Verbindung mit Pfeil 4"/>
          <p:cNvCxnSpPr>
            <a:cxnSpLocks noChangeShapeType="1"/>
            <a:stCxn id="68616" idx="2"/>
          </p:cNvCxnSpPr>
          <p:nvPr/>
        </p:nvCxnSpPr>
        <p:spPr bwMode="auto">
          <a:xfrm flipH="1" flipV="1">
            <a:off x="3560763" y="4467225"/>
            <a:ext cx="1741487" cy="950913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616" name="Ellipse 5"/>
          <p:cNvSpPr>
            <a:spLocks noChangeArrowheads="1"/>
          </p:cNvSpPr>
          <p:nvPr/>
        </p:nvSpPr>
        <p:spPr bwMode="auto">
          <a:xfrm>
            <a:off x="5302250" y="4375150"/>
            <a:ext cx="1943100" cy="2085975"/>
          </a:xfrm>
          <a:prstGeom prst="ellips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96875" y="374650"/>
            <a:ext cx="77374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de-DE" sz="2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BERECHNUNG</a:t>
            </a:r>
            <a:r>
              <a:rPr lang="de-DE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der maximal zulässigen Werte</a:t>
            </a: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333375" y="134938"/>
            <a:ext cx="8466138" cy="55832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NACHWEISE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endParaRPr lang="de-DE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Solarkollektoren: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Zertifikat „Solar </a:t>
            </a:r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Keymark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“,</a:t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Fläche durch „Verpflichteten“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endParaRPr lang="de-DE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Gasförmige und flüssige Biomasse: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5 Jahre lang durch Abrechnungsvorlage bis zum 30.6. des Folgejahres - danach 10 Jahre lang aufbewahren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endParaRPr lang="de-DE" sz="2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Feste Biomasse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: wie oben ohne Stichtag 30.6.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Darüber hinaus durch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Bescheinigung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eines Sachkundigen, Anlagenherstellers Fachbetriebs oder Anlagenbetreibers bei Wärmenetzen.</a:t>
            </a:r>
            <a:br>
              <a:rPr lang="de-DE" sz="2400" b="1" dirty="0" smtClean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Bei Anlagen innerhalb von 3 Monaten ab dem </a:t>
            </a:r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Inbetriebnahmejahr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vorlegen und 5 Jahre aufbewahren.</a:t>
            </a:r>
          </a:p>
        </p:txBody>
      </p:sp>
      <p:sp>
        <p:nvSpPr>
          <p:cNvPr id="6963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9A5D26E-A269-432F-928B-3CD4F9928E0A}" type="slidenum">
              <a:rPr lang="de-DE" sz="1400" smtClean="0"/>
              <a:pPr eaLnBrk="1" hangingPunct="1"/>
              <a:t>51</a:t>
            </a:fld>
            <a:endParaRPr lang="de-DE" sz="1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0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0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40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40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0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677863" y="528638"/>
            <a:ext cx="8466137" cy="55832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Zuständige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Behörde</a:t>
            </a:r>
          </a:p>
          <a:p>
            <a:pPr eaLnBrk="1" hangingPunct="1">
              <a:buClr>
                <a:srgbClr val="C00000"/>
              </a:buClr>
              <a:defRPr/>
            </a:pPr>
            <a:endParaRPr lang="de-DE" b="1" dirty="0" smtClean="0"/>
          </a:p>
          <a:p>
            <a:pPr eaLnBrk="1" hangingPunct="1">
              <a:buClr>
                <a:srgbClr val="C00000"/>
              </a:buClr>
              <a:defRPr/>
            </a:pPr>
            <a:r>
              <a:rPr lang="de-DE" b="1" dirty="0" smtClean="0"/>
              <a:t>wird nach Landesrecht bestimmt</a:t>
            </a:r>
            <a:br>
              <a:rPr lang="de-DE" b="1" dirty="0" smtClean="0"/>
            </a:br>
            <a:r>
              <a:rPr lang="de-DE" b="1" dirty="0" smtClean="0"/>
              <a:t>bisher gibt es keine in RLP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b="1" dirty="0" smtClean="0">
                <a:solidFill>
                  <a:srgbClr val="C00000"/>
                </a:solidFill>
              </a:rPr>
              <a:t>Überprüfung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b="1" dirty="0" smtClean="0"/>
              <a:t>Die zuständigen Behörden müssen durch geeignete Stichprobenverfahren die Erfüllung der Pflicht und die Nachweise kontrollieren. Dazu dürfen Grundstücke, Wohnungen etc. betreten werden.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de-DE" b="1" dirty="0" smtClean="0"/>
              <a:t>Bußgelder bis zu 50.000 bzw. bis zu 20.000 €</a:t>
            </a:r>
            <a:endParaRPr lang="de-DE" b="1" dirty="0" smtClean="0">
              <a:cs typeface="Arial" pitchFamily="34" charset="0"/>
            </a:endParaRPr>
          </a:p>
        </p:txBody>
      </p:sp>
      <p:sp>
        <p:nvSpPr>
          <p:cNvPr id="70659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A5657DF-B26C-450D-A21B-AB1E221FA66B}" type="slidenum">
              <a:rPr lang="de-DE" sz="1400" smtClean="0"/>
              <a:pPr eaLnBrk="1" hangingPunct="1"/>
              <a:t>52</a:t>
            </a:fld>
            <a:endParaRPr lang="de-DE" sz="140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4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4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2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1447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WÄRMEDÄMMUNG DER GEBÄUDEHÜLLE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512888" y="233363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2707" name="AutoShape 3"/>
          <p:cNvSpPr>
            <a:spLocks noChangeAspect="1" noChangeArrowheads="1" noTextEdit="1"/>
          </p:cNvSpPr>
          <p:nvPr/>
        </p:nvSpPr>
        <p:spPr bwMode="auto">
          <a:xfrm>
            <a:off x="219075" y="755650"/>
            <a:ext cx="422910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339850"/>
            <a:ext cx="4867275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5110163" y="6315075"/>
            <a:ext cx="34925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0000"/>
                </a:solidFill>
              </a:rPr>
              <a:t> </a:t>
            </a:r>
            <a:endParaRPr lang="de-DE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>
            <a:off x="4133850" y="3322638"/>
            <a:ext cx="1588" cy="481012"/>
          </a:xfrm>
          <a:prstGeom prst="line">
            <a:avLst/>
          </a:prstGeom>
          <a:noFill/>
          <a:ln w="603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 flipV="1">
            <a:off x="1852613" y="2713038"/>
            <a:ext cx="1685925" cy="4762"/>
          </a:xfrm>
          <a:prstGeom prst="line">
            <a:avLst/>
          </a:prstGeom>
          <a:noFill/>
          <a:ln w="603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>
            <a:off x="3522663" y="2713038"/>
            <a:ext cx="614362" cy="620712"/>
          </a:xfrm>
          <a:prstGeom prst="line">
            <a:avLst/>
          </a:prstGeom>
          <a:noFill/>
          <a:ln w="603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>
            <a:off x="4133850" y="3800475"/>
            <a:ext cx="3175" cy="1454150"/>
          </a:xfrm>
          <a:prstGeom prst="line">
            <a:avLst/>
          </a:prstGeom>
          <a:noFill/>
          <a:ln w="603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>
            <a:off x="2662238" y="4984750"/>
            <a:ext cx="1587" cy="936625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715" name="Line 11"/>
          <p:cNvSpPr>
            <a:spLocks noChangeShapeType="1"/>
          </p:cNvSpPr>
          <p:nvPr/>
        </p:nvSpPr>
        <p:spPr bwMode="auto">
          <a:xfrm flipH="1">
            <a:off x="2647950" y="5000625"/>
            <a:ext cx="1395413" cy="1588"/>
          </a:xfrm>
          <a:prstGeom prst="line">
            <a:avLst/>
          </a:prstGeom>
          <a:noFill/>
          <a:ln w="39688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716" name="Line 12"/>
          <p:cNvSpPr>
            <a:spLocks noChangeShapeType="1"/>
          </p:cNvSpPr>
          <p:nvPr/>
        </p:nvSpPr>
        <p:spPr bwMode="auto">
          <a:xfrm flipH="1">
            <a:off x="1425575" y="5946775"/>
            <a:ext cx="1155700" cy="1588"/>
          </a:xfrm>
          <a:prstGeom prst="line">
            <a:avLst/>
          </a:prstGeom>
          <a:noFill/>
          <a:ln w="603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717" name="Line 13"/>
          <p:cNvSpPr>
            <a:spLocks noChangeShapeType="1"/>
          </p:cNvSpPr>
          <p:nvPr/>
        </p:nvSpPr>
        <p:spPr bwMode="auto">
          <a:xfrm>
            <a:off x="1330325" y="4959350"/>
            <a:ext cx="1588" cy="99060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718" name="Line 14"/>
          <p:cNvSpPr>
            <a:spLocks noChangeShapeType="1"/>
          </p:cNvSpPr>
          <p:nvPr/>
        </p:nvSpPr>
        <p:spPr bwMode="auto">
          <a:xfrm>
            <a:off x="1312863" y="3749675"/>
            <a:ext cx="1587" cy="1212850"/>
          </a:xfrm>
          <a:prstGeom prst="line">
            <a:avLst/>
          </a:prstGeom>
          <a:noFill/>
          <a:ln w="603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719" name="Line 15"/>
          <p:cNvSpPr>
            <a:spLocks noChangeShapeType="1"/>
          </p:cNvSpPr>
          <p:nvPr/>
        </p:nvSpPr>
        <p:spPr bwMode="auto">
          <a:xfrm flipH="1">
            <a:off x="1314450" y="3224213"/>
            <a:ext cx="3175" cy="530225"/>
          </a:xfrm>
          <a:prstGeom prst="line">
            <a:avLst/>
          </a:prstGeom>
          <a:noFill/>
          <a:ln w="603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720" name="Line 16"/>
          <p:cNvSpPr>
            <a:spLocks noChangeShapeType="1"/>
          </p:cNvSpPr>
          <p:nvPr/>
        </p:nvSpPr>
        <p:spPr bwMode="auto">
          <a:xfrm flipH="1">
            <a:off x="1303338" y="2701925"/>
            <a:ext cx="568325" cy="549275"/>
          </a:xfrm>
          <a:prstGeom prst="line">
            <a:avLst/>
          </a:prstGeom>
          <a:noFill/>
          <a:ln w="603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698" name="Rectangle 17"/>
          <p:cNvSpPr>
            <a:spLocks noChangeArrowheads="1"/>
          </p:cNvSpPr>
          <p:nvPr/>
        </p:nvSpPr>
        <p:spPr bwMode="auto">
          <a:xfrm>
            <a:off x="166688" y="495300"/>
            <a:ext cx="3314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4" charset="-128"/>
                <a:cs typeface="Arial" pitchFamily="34" charset="0"/>
              </a:rPr>
              <a:t>WÄRMEDÄMMUNG</a:t>
            </a:r>
          </a:p>
        </p:txBody>
      </p: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2686050" y="803275"/>
            <a:ext cx="66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900" b="1">
                <a:solidFill>
                  <a:srgbClr val="0000FF"/>
                </a:solidFill>
              </a:rPr>
              <a:t> </a:t>
            </a:r>
            <a:endParaRPr lang="de-DE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 flipH="1">
            <a:off x="2627313" y="4832350"/>
            <a:ext cx="1393825" cy="1588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701" name="Text Box 20"/>
          <p:cNvSpPr txBox="1">
            <a:spLocks noChangeArrowheads="1"/>
          </p:cNvSpPr>
          <p:nvPr/>
        </p:nvSpPr>
        <p:spPr bwMode="auto">
          <a:xfrm>
            <a:off x="5122863" y="2413000"/>
            <a:ext cx="4021137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Die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de-DE" sz="3200" b="1" dirty="0" smtClean="0">
                <a:solidFill>
                  <a:srgbClr val="FF9900"/>
                </a:solidFill>
              </a:rPr>
              <a:t>Wärmedämmung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de-DE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sollte den beheizten Bereich möglichst lückenlos umschließen!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8013" y="400050"/>
            <a:ext cx="7737475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Beheizten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Bereich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genau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identifizieren</a:t>
            </a:r>
          </a:p>
        </p:txBody>
      </p:sp>
      <p:sp>
        <p:nvSpPr>
          <p:cNvPr id="73731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7CA2BFC-04D0-4AC4-AA42-1BC954F0E38C}" type="slidenum">
              <a:rPr lang="de-DE" sz="1400" smtClean="0"/>
              <a:pPr eaLnBrk="1" hangingPunct="1"/>
              <a:t>55</a:t>
            </a:fld>
            <a:endParaRPr lang="de-DE" sz="1400" smtClean="0"/>
          </a:p>
        </p:txBody>
      </p:sp>
      <p:sp>
        <p:nvSpPr>
          <p:cNvPr id="73732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73733" name="Picture 4" descr="Haus1 m Hzg + Holz + sol W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701800"/>
            <a:ext cx="6088062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609600"/>
            <a:ext cx="7737475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Beheizten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Bereich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genau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identifizieren</a:t>
            </a:r>
          </a:p>
        </p:txBody>
      </p:sp>
      <p:sp>
        <p:nvSpPr>
          <p:cNvPr id="74755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7AD692D-7BD1-4128-8B4C-496833A5C952}" type="slidenum">
              <a:rPr lang="de-DE" sz="1400" smtClean="0"/>
              <a:pPr eaLnBrk="1" hangingPunct="1"/>
              <a:t>56</a:t>
            </a:fld>
            <a:endParaRPr lang="de-DE" sz="1400" smtClean="0"/>
          </a:p>
        </p:txBody>
      </p:sp>
      <p:sp>
        <p:nvSpPr>
          <p:cNvPr id="74756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74757" name="Picture 3" descr="Ha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782763"/>
            <a:ext cx="60864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5"/>
          <p:cNvSpPr txBox="1">
            <a:spLocks noChangeArrowheads="1"/>
          </p:cNvSpPr>
          <p:nvPr/>
        </p:nvSpPr>
        <p:spPr bwMode="auto">
          <a:xfrm>
            <a:off x="3886200" y="35814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74759" name="Text Box 6"/>
          <p:cNvSpPr txBox="1">
            <a:spLocks noChangeArrowheads="1"/>
          </p:cNvSpPr>
          <p:nvPr/>
        </p:nvSpPr>
        <p:spPr bwMode="auto">
          <a:xfrm>
            <a:off x="1752600" y="4876800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5°C</a:t>
            </a:r>
          </a:p>
        </p:txBody>
      </p:sp>
      <p:sp>
        <p:nvSpPr>
          <p:cNvPr id="74760" name="Text Box 7"/>
          <p:cNvSpPr txBox="1">
            <a:spLocks noChangeArrowheads="1"/>
          </p:cNvSpPr>
          <p:nvPr/>
        </p:nvSpPr>
        <p:spPr bwMode="auto">
          <a:xfrm>
            <a:off x="3962400" y="1600200"/>
            <a:ext cx="534988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- 2°C</a:t>
            </a:r>
          </a:p>
        </p:txBody>
      </p:sp>
      <p:sp>
        <p:nvSpPr>
          <p:cNvPr id="74761" name="Text Box 8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74762" name="Text Box 9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73739" name="Text Box 10"/>
          <p:cNvSpPr txBox="1">
            <a:spLocks noChangeArrowheads="1"/>
          </p:cNvSpPr>
          <p:nvPr/>
        </p:nvSpPr>
        <p:spPr bwMode="auto">
          <a:xfrm>
            <a:off x="6613525" y="1841500"/>
            <a:ext cx="2530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Kellerabgang durch Tür geschlossen</a:t>
            </a:r>
          </a:p>
        </p:txBody>
      </p:sp>
      <p:sp>
        <p:nvSpPr>
          <p:cNvPr id="74764" name="Line 11"/>
          <p:cNvSpPr>
            <a:spLocks noChangeShapeType="1"/>
          </p:cNvSpPr>
          <p:nvPr/>
        </p:nvSpPr>
        <p:spPr bwMode="auto">
          <a:xfrm flipH="1">
            <a:off x="5443538" y="2438400"/>
            <a:ext cx="1636712" cy="167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08025" y="452438"/>
            <a:ext cx="9144000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Direkt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oder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indirekt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beheizter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Bereich</a:t>
            </a:r>
          </a:p>
        </p:txBody>
      </p:sp>
      <p:sp>
        <p:nvSpPr>
          <p:cNvPr id="75779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2384F80-7F69-4DE7-97E9-99012F3593DC}" type="slidenum">
              <a:rPr lang="de-DE" sz="1400" smtClean="0"/>
              <a:pPr eaLnBrk="1" hangingPunct="1"/>
              <a:t>57</a:t>
            </a:fld>
            <a:endParaRPr lang="de-DE" sz="1400" smtClean="0"/>
          </a:p>
        </p:txBody>
      </p:sp>
      <p:sp>
        <p:nvSpPr>
          <p:cNvPr id="75780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75781" name="Picture 3" descr="Hau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866900"/>
            <a:ext cx="6088062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75783" name="Text Box 6"/>
          <p:cNvSpPr txBox="1">
            <a:spLocks noChangeArrowheads="1"/>
          </p:cNvSpPr>
          <p:nvPr/>
        </p:nvSpPr>
        <p:spPr bwMode="auto">
          <a:xfrm>
            <a:off x="1752600" y="4876800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5°C</a:t>
            </a:r>
          </a:p>
        </p:txBody>
      </p:sp>
      <p:sp>
        <p:nvSpPr>
          <p:cNvPr id="75784" name="Text Box 7"/>
          <p:cNvSpPr txBox="1">
            <a:spLocks noChangeArrowheads="1"/>
          </p:cNvSpPr>
          <p:nvPr/>
        </p:nvSpPr>
        <p:spPr bwMode="auto">
          <a:xfrm>
            <a:off x="3124200" y="2057400"/>
            <a:ext cx="534988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- 2°C</a:t>
            </a:r>
          </a:p>
        </p:txBody>
      </p:sp>
      <p:sp>
        <p:nvSpPr>
          <p:cNvPr id="75785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75786" name="Text Box 9"/>
          <p:cNvSpPr txBox="1">
            <a:spLocks noChangeArrowheads="1"/>
          </p:cNvSpPr>
          <p:nvPr/>
        </p:nvSpPr>
        <p:spPr bwMode="auto">
          <a:xfrm>
            <a:off x="3124200" y="35052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75787" name="Text Box 10"/>
          <p:cNvSpPr txBox="1">
            <a:spLocks noChangeArrowheads="1"/>
          </p:cNvSpPr>
          <p:nvPr/>
        </p:nvSpPr>
        <p:spPr bwMode="auto">
          <a:xfrm>
            <a:off x="2971800" y="49530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10°C</a:t>
            </a:r>
          </a:p>
        </p:txBody>
      </p:sp>
      <p:sp>
        <p:nvSpPr>
          <p:cNvPr id="75788" name="Text Box 11"/>
          <p:cNvSpPr txBox="1">
            <a:spLocks noChangeArrowheads="1"/>
          </p:cNvSpPr>
          <p:nvPr/>
        </p:nvSpPr>
        <p:spPr bwMode="auto">
          <a:xfrm>
            <a:off x="5562600" y="33528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75789" name="Text Box 5"/>
          <p:cNvSpPr txBox="1">
            <a:spLocks noChangeArrowheads="1"/>
          </p:cNvSpPr>
          <p:nvPr/>
        </p:nvSpPr>
        <p:spPr bwMode="auto">
          <a:xfrm>
            <a:off x="1285875" y="3362325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75790" name="Text Box 7"/>
          <p:cNvSpPr txBox="1">
            <a:spLocks noChangeArrowheads="1"/>
          </p:cNvSpPr>
          <p:nvPr/>
        </p:nvSpPr>
        <p:spPr bwMode="auto">
          <a:xfrm>
            <a:off x="3114675" y="2066925"/>
            <a:ext cx="534988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- 2°C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82613" y="593725"/>
            <a:ext cx="9144000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Direkt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oder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indirekt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beheizter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Bereich</a:t>
            </a:r>
          </a:p>
        </p:txBody>
      </p:sp>
      <p:sp>
        <p:nvSpPr>
          <p:cNvPr id="76803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B9F5866-3A3E-47A2-B162-2A744EAAF67F}" type="slidenum">
              <a:rPr lang="de-DE" sz="1400" smtClean="0"/>
              <a:pPr eaLnBrk="1" hangingPunct="1"/>
              <a:t>58</a:t>
            </a:fld>
            <a:endParaRPr lang="de-DE" sz="1400" smtClean="0"/>
          </a:p>
        </p:txBody>
      </p:sp>
      <p:sp>
        <p:nvSpPr>
          <p:cNvPr id="76804" name="Rectangle 2"/>
          <p:cNvSpPr>
            <a:spLocks noChangeArrowheads="1"/>
          </p:cNvSpPr>
          <p:nvPr/>
        </p:nvSpPr>
        <p:spPr bwMode="auto">
          <a:xfrm>
            <a:off x="-74613" y="2349500"/>
            <a:ext cx="9144001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76805" name="Picture 3" descr="Hül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708150"/>
            <a:ext cx="6088063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xt Box 5"/>
          <p:cNvSpPr txBox="1">
            <a:spLocks noChangeArrowheads="1"/>
          </p:cNvSpPr>
          <p:nvPr/>
        </p:nvSpPr>
        <p:spPr bwMode="auto">
          <a:xfrm>
            <a:off x="3886200" y="35814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1752600" y="4876800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5°C</a:t>
            </a:r>
          </a:p>
        </p:txBody>
      </p:sp>
      <p:sp>
        <p:nvSpPr>
          <p:cNvPr id="76808" name="Text Box 7"/>
          <p:cNvSpPr txBox="1">
            <a:spLocks noChangeArrowheads="1"/>
          </p:cNvSpPr>
          <p:nvPr/>
        </p:nvSpPr>
        <p:spPr bwMode="auto">
          <a:xfrm>
            <a:off x="3962400" y="1600200"/>
            <a:ext cx="534988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- 2°C</a:t>
            </a:r>
          </a:p>
        </p:txBody>
      </p:sp>
      <p:sp>
        <p:nvSpPr>
          <p:cNvPr id="76809" name="Text Box 8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76810" name="Text Box 9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92138" y="587375"/>
            <a:ext cx="9144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Direkt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oder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indirekt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beheizter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Bereich</a:t>
            </a:r>
          </a:p>
        </p:txBody>
      </p:sp>
      <p:sp>
        <p:nvSpPr>
          <p:cNvPr id="77827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2D21CBE-6742-4FC7-8C9E-C4DEEBDA54A5}" type="slidenum">
              <a:rPr lang="de-DE" sz="1400" smtClean="0"/>
              <a:pPr eaLnBrk="1" hangingPunct="1"/>
              <a:t>59</a:t>
            </a:fld>
            <a:endParaRPr lang="de-DE" sz="1400" smtClean="0"/>
          </a:p>
        </p:txBody>
      </p:sp>
      <p:sp>
        <p:nvSpPr>
          <p:cNvPr id="77828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77829" name="Picture 3" descr="Hüll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1762125"/>
            <a:ext cx="6088063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3886200" y="35814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77831" name="Text Box 6"/>
          <p:cNvSpPr txBox="1">
            <a:spLocks noChangeArrowheads="1"/>
          </p:cNvSpPr>
          <p:nvPr/>
        </p:nvSpPr>
        <p:spPr bwMode="auto">
          <a:xfrm>
            <a:off x="1752600" y="4876800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5°C</a:t>
            </a:r>
          </a:p>
        </p:txBody>
      </p:sp>
      <p:sp>
        <p:nvSpPr>
          <p:cNvPr id="77832" name="Text Box 7"/>
          <p:cNvSpPr txBox="1">
            <a:spLocks noChangeArrowheads="1"/>
          </p:cNvSpPr>
          <p:nvPr/>
        </p:nvSpPr>
        <p:spPr bwMode="auto">
          <a:xfrm>
            <a:off x="3962400" y="1600200"/>
            <a:ext cx="534988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- 2°C</a:t>
            </a:r>
          </a:p>
        </p:txBody>
      </p:sp>
      <p:sp>
        <p:nvSpPr>
          <p:cNvPr id="77833" name="Text Box 8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77834" name="Text Box 9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3333FF"/>
                </a:solidFill>
              </a:rPr>
              <a:t>- 10°C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Bauforum Rheinland-Pfalz, www.bauforum.rlp.de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57338" y="774700"/>
            <a:ext cx="58848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 IN NIERSTEIN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466850"/>
            <a:ext cx="5738812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392113"/>
            <a:ext cx="9144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TRANSMISSIONSWÄRMEVERLUSTE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8851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B89F1DA-646F-49A4-ADBE-3D4E88527DD0}" type="slidenum">
              <a:rPr lang="de-DE" sz="1400" smtClean="0"/>
              <a:pPr eaLnBrk="1" hangingPunct="1"/>
              <a:t>60</a:t>
            </a:fld>
            <a:endParaRPr lang="de-DE" sz="1400" smtClean="0"/>
          </a:p>
        </p:txBody>
      </p:sp>
      <p:sp>
        <p:nvSpPr>
          <p:cNvPr id="78852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78853" name="Picture 3" descr="Hau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611313"/>
            <a:ext cx="6086475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2971800" y="49530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10°C</a:t>
            </a:r>
          </a:p>
        </p:txBody>
      </p:sp>
      <p:sp>
        <p:nvSpPr>
          <p:cNvPr id="78856" name="Text Box 7"/>
          <p:cNvSpPr txBox="1">
            <a:spLocks noChangeArrowheads="1"/>
          </p:cNvSpPr>
          <p:nvPr/>
        </p:nvSpPr>
        <p:spPr bwMode="auto">
          <a:xfrm>
            <a:off x="3124200" y="35052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78857" name="Text Box 8"/>
          <p:cNvSpPr txBox="1">
            <a:spLocks noChangeArrowheads="1"/>
          </p:cNvSpPr>
          <p:nvPr/>
        </p:nvSpPr>
        <p:spPr bwMode="auto">
          <a:xfrm>
            <a:off x="3124200" y="2057400"/>
            <a:ext cx="534988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- 2°C</a:t>
            </a:r>
          </a:p>
        </p:txBody>
      </p:sp>
      <p:sp>
        <p:nvSpPr>
          <p:cNvPr id="78858" name="Text Box 9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- 10°C</a:t>
            </a:r>
          </a:p>
        </p:txBody>
      </p:sp>
      <p:sp>
        <p:nvSpPr>
          <p:cNvPr id="684042" name="AutoShape 10"/>
          <p:cNvSpPr>
            <a:spLocks noChangeArrowheads="1"/>
          </p:cNvSpPr>
          <p:nvPr/>
        </p:nvSpPr>
        <p:spPr bwMode="auto">
          <a:xfrm>
            <a:off x="5562600" y="1066800"/>
            <a:ext cx="485775" cy="976313"/>
          </a:xfrm>
          <a:prstGeom prst="upArrow">
            <a:avLst>
              <a:gd name="adj1" fmla="val 50000"/>
              <a:gd name="adj2" fmla="val 46384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4043" name="AutoShape 11"/>
          <p:cNvSpPr>
            <a:spLocks noChangeArrowheads="1"/>
          </p:cNvSpPr>
          <p:nvPr/>
        </p:nvSpPr>
        <p:spPr bwMode="auto">
          <a:xfrm>
            <a:off x="4419600" y="2362200"/>
            <a:ext cx="976313" cy="485775"/>
          </a:xfrm>
          <a:prstGeom prst="leftArrow">
            <a:avLst>
              <a:gd name="adj1" fmla="val 50000"/>
              <a:gd name="adj2" fmla="val 54432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4044" name="AutoShape 12"/>
          <p:cNvSpPr>
            <a:spLocks noChangeArrowheads="1"/>
          </p:cNvSpPr>
          <p:nvPr/>
        </p:nvSpPr>
        <p:spPr bwMode="auto">
          <a:xfrm>
            <a:off x="3048000" y="2438400"/>
            <a:ext cx="485775" cy="976313"/>
          </a:xfrm>
          <a:prstGeom prst="upArrow">
            <a:avLst>
              <a:gd name="adj1" fmla="val 50000"/>
              <a:gd name="adj2" fmla="val 46384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4045" name="AutoShape 13"/>
          <p:cNvSpPr>
            <a:spLocks noChangeArrowheads="1"/>
          </p:cNvSpPr>
          <p:nvPr/>
        </p:nvSpPr>
        <p:spPr bwMode="auto">
          <a:xfrm>
            <a:off x="2133600" y="3352800"/>
            <a:ext cx="976313" cy="485775"/>
          </a:xfrm>
          <a:prstGeom prst="leftArrow">
            <a:avLst>
              <a:gd name="adj1" fmla="val 50000"/>
              <a:gd name="adj2" fmla="val 54432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4046" name="AutoShape 14"/>
          <p:cNvSpPr>
            <a:spLocks noChangeArrowheads="1"/>
          </p:cNvSpPr>
          <p:nvPr/>
        </p:nvSpPr>
        <p:spPr bwMode="auto">
          <a:xfrm>
            <a:off x="3048000" y="3886200"/>
            <a:ext cx="485775" cy="976313"/>
          </a:xfrm>
          <a:prstGeom prst="downArrow">
            <a:avLst>
              <a:gd name="adj1" fmla="val 50000"/>
              <a:gd name="adj2" fmla="val 46384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4047" name="AutoShape 15"/>
          <p:cNvSpPr>
            <a:spLocks noChangeArrowheads="1"/>
          </p:cNvSpPr>
          <p:nvPr/>
        </p:nvSpPr>
        <p:spPr bwMode="auto">
          <a:xfrm>
            <a:off x="4800600" y="4419600"/>
            <a:ext cx="976313" cy="485775"/>
          </a:xfrm>
          <a:prstGeom prst="leftArrow">
            <a:avLst>
              <a:gd name="adj1" fmla="val 50000"/>
              <a:gd name="adj2" fmla="val 54432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4048" name="AutoShape 16"/>
          <p:cNvSpPr>
            <a:spLocks noChangeArrowheads="1"/>
          </p:cNvSpPr>
          <p:nvPr/>
        </p:nvSpPr>
        <p:spPr bwMode="auto">
          <a:xfrm>
            <a:off x="5562600" y="4953000"/>
            <a:ext cx="485775" cy="976313"/>
          </a:xfrm>
          <a:prstGeom prst="downArrow">
            <a:avLst>
              <a:gd name="adj1" fmla="val 50000"/>
              <a:gd name="adj2" fmla="val 46384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4049" name="AutoShape 17"/>
          <p:cNvSpPr>
            <a:spLocks noChangeArrowheads="1"/>
          </p:cNvSpPr>
          <p:nvPr/>
        </p:nvSpPr>
        <p:spPr bwMode="auto">
          <a:xfrm>
            <a:off x="5867400" y="3810000"/>
            <a:ext cx="976313" cy="485775"/>
          </a:xfrm>
          <a:prstGeom prst="rightArrow">
            <a:avLst>
              <a:gd name="adj1" fmla="val 50000"/>
              <a:gd name="adj2" fmla="val 54432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8867" name="Text Box 18"/>
          <p:cNvSpPr txBox="1">
            <a:spLocks noChangeArrowheads="1"/>
          </p:cNvSpPr>
          <p:nvPr/>
        </p:nvSpPr>
        <p:spPr bwMode="auto">
          <a:xfrm>
            <a:off x="5562600" y="3352800"/>
            <a:ext cx="525463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rgbClr val="C00000"/>
                </a:solidFill>
              </a:rPr>
              <a:t>20°C</a:t>
            </a:r>
          </a:p>
        </p:txBody>
      </p:sp>
      <p:sp>
        <p:nvSpPr>
          <p:cNvPr id="78868" name="Text Box 19"/>
          <p:cNvSpPr txBox="1">
            <a:spLocks noChangeArrowheads="1"/>
          </p:cNvSpPr>
          <p:nvPr/>
        </p:nvSpPr>
        <p:spPr bwMode="auto">
          <a:xfrm>
            <a:off x="1752600" y="4876800"/>
            <a:ext cx="441325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200" b="1">
                <a:solidFill>
                  <a:schemeClr val="tx2"/>
                </a:solidFill>
              </a:rPr>
              <a:t>5°C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8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8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8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8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8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042" grpId="0" animBg="1"/>
      <p:bldP spid="684043" grpId="0" animBg="1"/>
      <p:bldP spid="684044" grpId="0" animBg="1"/>
      <p:bldP spid="684045" grpId="0" animBg="1"/>
      <p:bldP spid="684046" grpId="0" animBg="1"/>
      <p:bldP spid="684047" grpId="0" animBg="1"/>
      <p:bldP spid="684048" grpId="0" animBg="1"/>
      <p:bldP spid="68404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92150" y="825500"/>
            <a:ext cx="9144000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WÄRMEDÄMMUNG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875" name="Foliennummernplatzhalt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E83C558-BC45-4172-8CFB-A01DAE6997F9}" type="slidenum">
              <a:rPr lang="de-DE" sz="1400" smtClean="0"/>
              <a:pPr eaLnBrk="1" hangingPunct="1"/>
              <a:t>61</a:t>
            </a:fld>
            <a:endParaRPr lang="de-DE" sz="1400" smtClean="0"/>
          </a:p>
        </p:txBody>
      </p:sp>
      <p:sp>
        <p:nvSpPr>
          <p:cNvPr id="79876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grpSp>
        <p:nvGrpSpPr>
          <p:cNvPr id="79877" name="Group 49"/>
          <p:cNvGrpSpPr>
            <a:grpSpLocks/>
          </p:cNvGrpSpPr>
          <p:nvPr/>
        </p:nvGrpSpPr>
        <p:grpSpPr bwMode="auto">
          <a:xfrm>
            <a:off x="1225550" y="1689100"/>
            <a:ext cx="6467475" cy="4887913"/>
            <a:chOff x="884" y="672"/>
            <a:chExt cx="4414" cy="3079"/>
          </a:xfrm>
        </p:grpSpPr>
        <p:pic>
          <p:nvPicPr>
            <p:cNvPr id="79878" name="Picture 3" descr="Haus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" y="768"/>
              <a:ext cx="4154" cy="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5" name="Text Box 5"/>
            <p:cNvSpPr txBox="1">
              <a:spLocks noChangeArrowheads="1"/>
            </p:cNvSpPr>
            <p:nvPr/>
          </p:nvSpPr>
          <p:spPr bwMode="auto">
            <a:xfrm>
              <a:off x="884" y="2112"/>
              <a:ext cx="424" cy="1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defRPr/>
              </a:pPr>
              <a:r>
                <a:rPr lang="de-DE" sz="1200" b="1" dirty="0" smtClean="0">
                  <a:solidFill>
                    <a:schemeClr val="tx2">
                      <a:lumMod val="75000"/>
                    </a:schemeClr>
                  </a:solidFill>
                </a:rPr>
                <a:t>- 10°C</a:t>
              </a:r>
            </a:p>
          </p:txBody>
        </p:sp>
        <p:sp>
          <p:nvSpPr>
            <p:cNvPr id="78856" name="Text Box 6"/>
            <p:cNvSpPr txBox="1">
              <a:spLocks noChangeArrowheads="1"/>
            </p:cNvSpPr>
            <p:nvPr/>
          </p:nvSpPr>
          <p:spPr bwMode="auto">
            <a:xfrm>
              <a:off x="1196" y="3072"/>
              <a:ext cx="301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defRPr/>
              </a:pPr>
              <a:r>
                <a:rPr lang="de-DE" sz="1200" b="1" dirty="0" smtClean="0">
                  <a:solidFill>
                    <a:schemeClr val="tx2">
                      <a:lumMod val="75000"/>
                    </a:schemeClr>
                  </a:solidFill>
                </a:rPr>
                <a:t>5°C</a:t>
              </a:r>
            </a:p>
          </p:txBody>
        </p:sp>
        <p:sp>
          <p:nvSpPr>
            <p:cNvPr id="78857" name="Text Box 7"/>
            <p:cNvSpPr txBox="1">
              <a:spLocks noChangeArrowheads="1"/>
            </p:cNvSpPr>
            <p:nvPr/>
          </p:nvSpPr>
          <p:spPr bwMode="auto">
            <a:xfrm>
              <a:off x="2132" y="1296"/>
              <a:ext cx="366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defRPr/>
              </a:pPr>
              <a:r>
                <a:rPr lang="de-DE" sz="1200" b="1" dirty="0" smtClean="0">
                  <a:solidFill>
                    <a:schemeClr val="tx2">
                      <a:lumMod val="75000"/>
                    </a:schemeClr>
                  </a:solidFill>
                </a:rPr>
                <a:t>- 2°C</a:t>
              </a:r>
            </a:p>
          </p:txBody>
        </p:sp>
        <p:sp>
          <p:nvSpPr>
            <p:cNvPr id="78858" name="Text Box 8"/>
            <p:cNvSpPr txBox="1">
              <a:spLocks noChangeArrowheads="1"/>
            </p:cNvSpPr>
            <p:nvPr/>
          </p:nvSpPr>
          <p:spPr bwMode="auto">
            <a:xfrm>
              <a:off x="4784" y="2448"/>
              <a:ext cx="424" cy="1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defRPr/>
              </a:pPr>
              <a:r>
                <a:rPr lang="de-DE" sz="1200" b="1" dirty="0" smtClean="0">
                  <a:solidFill>
                    <a:schemeClr val="tx2">
                      <a:lumMod val="75000"/>
                    </a:schemeClr>
                  </a:solidFill>
                </a:rPr>
                <a:t>- 10°C</a:t>
              </a:r>
            </a:p>
          </p:txBody>
        </p:sp>
        <p:sp>
          <p:nvSpPr>
            <p:cNvPr id="79883" name="Rectangle 9"/>
            <p:cNvSpPr>
              <a:spLocks noChangeArrowheads="1"/>
            </p:cNvSpPr>
            <p:nvPr/>
          </p:nvSpPr>
          <p:spPr bwMode="auto">
            <a:xfrm>
              <a:off x="1729" y="1640"/>
              <a:ext cx="52" cy="44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84" name="Rectangle 10"/>
            <p:cNvSpPr>
              <a:spLocks noChangeArrowheads="1"/>
            </p:cNvSpPr>
            <p:nvPr/>
          </p:nvSpPr>
          <p:spPr bwMode="auto">
            <a:xfrm>
              <a:off x="1731" y="2424"/>
              <a:ext cx="52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85" name="Rectangle 11"/>
            <p:cNvSpPr>
              <a:spLocks noChangeArrowheads="1"/>
            </p:cNvSpPr>
            <p:nvPr/>
          </p:nvSpPr>
          <p:spPr bwMode="auto">
            <a:xfrm>
              <a:off x="4349" y="1512"/>
              <a:ext cx="52" cy="39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86" name="Rectangle 12"/>
            <p:cNvSpPr>
              <a:spLocks noChangeArrowheads="1"/>
            </p:cNvSpPr>
            <p:nvPr/>
          </p:nvSpPr>
          <p:spPr bwMode="auto">
            <a:xfrm>
              <a:off x="4346" y="2422"/>
              <a:ext cx="52" cy="4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87" name="Rectangle 13"/>
            <p:cNvSpPr>
              <a:spLocks noChangeArrowheads="1"/>
            </p:cNvSpPr>
            <p:nvPr/>
          </p:nvSpPr>
          <p:spPr bwMode="auto">
            <a:xfrm>
              <a:off x="4346" y="3156"/>
              <a:ext cx="52" cy="21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88" name="Rectangle 14"/>
            <p:cNvSpPr>
              <a:spLocks noChangeArrowheads="1"/>
            </p:cNvSpPr>
            <p:nvPr/>
          </p:nvSpPr>
          <p:spPr bwMode="auto">
            <a:xfrm>
              <a:off x="4349" y="1966"/>
              <a:ext cx="52" cy="11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89" name="Rectangle 15"/>
            <p:cNvSpPr>
              <a:spLocks noChangeArrowheads="1"/>
            </p:cNvSpPr>
            <p:nvPr/>
          </p:nvSpPr>
          <p:spPr bwMode="auto">
            <a:xfrm>
              <a:off x="3462" y="890"/>
              <a:ext cx="200" cy="62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0" name="Rectangle 16"/>
            <p:cNvSpPr>
              <a:spLocks noChangeArrowheads="1"/>
            </p:cNvSpPr>
            <p:nvPr/>
          </p:nvSpPr>
          <p:spPr bwMode="auto">
            <a:xfrm>
              <a:off x="3733" y="890"/>
              <a:ext cx="184" cy="62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1" name="Rectangle 17"/>
            <p:cNvSpPr>
              <a:spLocks noChangeArrowheads="1"/>
            </p:cNvSpPr>
            <p:nvPr/>
          </p:nvSpPr>
          <p:spPr bwMode="auto">
            <a:xfrm>
              <a:off x="3991" y="884"/>
              <a:ext cx="178" cy="6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2" name="Rectangle 18"/>
            <p:cNvSpPr>
              <a:spLocks noChangeArrowheads="1"/>
            </p:cNvSpPr>
            <p:nvPr/>
          </p:nvSpPr>
          <p:spPr bwMode="auto">
            <a:xfrm>
              <a:off x="1885" y="1858"/>
              <a:ext cx="585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3" name="Rectangle 19"/>
            <p:cNvSpPr>
              <a:spLocks noChangeArrowheads="1"/>
            </p:cNvSpPr>
            <p:nvPr/>
          </p:nvSpPr>
          <p:spPr bwMode="auto">
            <a:xfrm>
              <a:off x="2602" y="1856"/>
              <a:ext cx="683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4" name="Rectangle 20"/>
            <p:cNvSpPr>
              <a:spLocks noChangeArrowheads="1"/>
            </p:cNvSpPr>
            <p:nvPr/>
          </p:nvSpPr>
          <p:spPr bwMode="auto">
            <a:xfrm>
              <a:off x="1887" y="2750"/>
              <a:ext cx="587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5" name="Rectangle 21"/>
            <p:cNvSpPr>
              <a:spLocks noChangeArrowheads="1"/>
            </p:cNvSpPr>
            <p:nvPr/>
          </p:nvSpPr>
          <p:spPr bwMode="auto">
            <a:xfrm>
              <a:off x="2600" y="2750"/>
              <a:ext cx="44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6" name="Rectangle 22"/>
            <p:cNvSpPr>
              <a:spLocks noChangeArrowheads="1"/>
            </p:cNvSpPr>
            <p:nvPr/>
          </p:nvSpPr>
          <p:spPr bwMode="auto">
            <a:xfrm>
              <a:off x="3287" y="1044"/>
              <a:ext cx="52" cy="86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7" name="Rectangle 23"/>
            <p:cNvSpPr>
              <a:spLocks noChangeArrowheads="1"/>
            </p:cNvSpPr>
            <p:nvPr/>
          </p:nvSpPr>
          <p:spPr bwMode="auto">
            <a:xfrm>
              <a:off x="3588" y="2784"/>
              <a:ext cx="52" cy="6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8" name="Rectangle 24"/>
            <p:cNvSpPr>
              <a:spLocks noChangeArrowheads="1"/>
            </p:cNvSpPr>
            <p:nvPr/>
          </p:nvSpPr>
          <p:spPr bwMode="auto">
            <a:xfrm>
              <a:off x="3707" y="3372"/>
              <a:ext cx="531" cy="4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899" name="Rectangle 25"/>
            <p:cNvSpPr>
              <a:spLocks noChangeArrowheads="1"/>
            </p:cNvSpPr>
            <p:nvPr/>
          </p:nvSpPr>
          <p:spPr bwMode="auto">
            <a:xfrm>
              <a:off x="1731" y="2664"/>
              <a:ext cx="52" cy="2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00" name="Rectangle 26"/>
            <p:cNvSpPr>
              <a:spLocks noChangeArrowheads="1"/>
            </p:cNvSpPr>
            <p:nvPr/>
          </p:nvSpPr>
          <p:spPr bwMode="auto">
            <a:xfrm>
              <a:off x="3120" y="2750"/>
              <a:ext cx="520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01" name="AutoShape 27"/>
            <p:cNvSpPr>
              <a:spLocks noChangeArrowheads="1"/>
            </p:cNvSpPr>
            <p:nvPr/>
          </p:nvSpPr>
          <p:spPr bwMode="auto">
            <a:xfrm>
              <a:off x="2080" y="1536"/>
              <a:ext cx="332" cy="615"/>
            </a:xfrm>
            <a:prstGeom prst="upArrow">
              <a:avLst>
                <a:gd name="adj1" fmla="val 50000"/>
                <a:gd name="adj2" fmla="val 4631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02" name="AutoShape 28"/>
            <p:cNvSpPr>
              <a:spLocks noChangeArrowheads="1"/>
            </p:cNvSpPr>
            <p:nvPr/>
          </p:nvSpPr>
          <p:spPr bwMode="auto">
            <a:xfrm>
              <a:off x="2132" y="1536"/>
              <a:ext cx="167" cy="615"/>
            </a:xfrm>
            <a:prstGeom prst="upArrow">
              <a:avLst>
                <a:gd name="adj1" fmla="val 50000"/>
                <a:gd name="adj2" fmla="val 92066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03" name="AutoShape 29"/>
            <p:cNvSpPr>
              <a:spLocks noChangeArrowheads="1"/>
            </p:cNvSpPr>
            <p:nvPr/>
          </p:nvSpPr>
          <p:spPr bwMode="auto">
            <a:xfrm>
              <a:off x="3016" y="1488"/>
              <a:ext cx="666" cy="306"/>
            </a:xfrm>
            <a:prstGeom prst="leftArrow">
              <a:avLst>
                <a:gd name="adj1" fmla="val 50000"/>
                <a:gd name="adj2" fmla="val 54412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04" name="AutoShape 30"/>
            <p:cNvSpPr>
              <a:spLocks noChangeArrowheads="1"/>
            </p:cNvSpPr>
            <p:nvPr/>
          </p:nvSpPr>
          <p:spPr bwMode="auto">
            <a:xfrm>
              <a:off x="3016" y="1584"/>
              <a:ext cx="666" cy="154"/>
            </a:xfrm>
            <a:prstGeom prst="leftArrow">
              <a:avLst>
                <a:gd name="adj1" fmla="val 50000"/>
                <a:gd name="adj2" fmla="val 10811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05" name="AutoShape 31"/>
            <p:cNvSpPr>
              <a:spLocks noChangeArrowheads="1"/>
            </p:cNvSpPr>
            <p:nvPr/>
          </p:nvSpPr>
          <p:spPr bwMode="auto">
            <a:xfrm>
              <a:off x="3796" y="672"/>
              <a:ext cx="332" cy="615"/>
            </a:xfrm>
            <a:prstGeom prst="upArrow">
              <a:avLst>
                <a:gd name="adj1" fmla="val 50000"/>
                <a:gd name="adj2" fmla="val 4631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06" name="AutoShape 32"/>
            <p:cNvSpPr>
              <a:spLocks noChangeArrowheads="1"/>
            </p:cNvSpPr>
            <p:nvPr/>
          </p:nvSpPr>
          <p:spPr bwMode="auto">
            <a:xfrm>
              <a:off x="3900" y="672"/>
              <a:ext cx="167" cy="615"/>
            </a:xfrm>
            <a:prstGeom prst="upArrow">
              <a:avLst>
                <a:gd name="adj1" fmla="val 50000"/>
                <a:gd name="adj2" fmla="val 92066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07" name="AutoShape 33"/>
            <p:cNvSpPr>
              <a:spLocks noChangeArrowheads="1"/>
            </p:cNvSpPr>
            <p:nvPr/>
          </p:nvSpPr>
          <p:spPr bwMode="auto">
            <a:xfrm>
              <a:off x="2080" y="2496"/>
              <a:ext cx="332" cy="615"/>
            </a:xfrm>
            <a:prstGeom prst="downArrow">
              <a:avLst>
                <a:gd name="adj1" fmla="val 50000"/>
                <a:gd name="adj2" fmla="val 4631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08" name="AutoShape 34"/>
            <p:cNvSpPr>
              <a:spLocks noChangeArrowheads="1"/>
            </p:cNvSpPr>
            <p:nvPr/>
          </p:nvSpPr>
          <p:spPr bwMode="auto">
            <a:xfrm>
              <a:off x="2184" y="2496"/>
              <a:ext cx="167" cy="615"/>
            </a:xfrm>
            <a:prstGeom prst="downArrow">
              <a:avLst>
                <a:gd name="adj1" fmla="val 50000"/>
                <a:gd name="adj2" fmla="val 92066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09" name="AutoShape 35"/>
            <p:cNvSpPr>
              <a:spLocks noChangeArrowheads="1"/>
            </p:cNvSpPr>
            <p:nvPr/>
          </p:nvSpPr>
          <p:spPr bwMode="auto">
            <a:xfrm>
              <a:off x="3276" y="2784"/>
              <a:ext cx="666" cy="306"/>
            </a:xfrm>
            <a:prstGeom prst="leftArrow">
              <a:avLst>
                <a:gd name="adj1" fmla="val 50000"/>
                <a:gd name="adj2" fmla="val 54412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10" name="AutoShape 36"/>
            <p:cNvSpPr>
              <a:spLocks noChangeArrowheads="1"/>
            </p:cNvSpPr>
            <p:nvPr/>
          </p:nvSpPr>
          <p:spPr bwMode="auto">
            <a:xfrm>
              <a:off x="3276" y="2880"/>
              <a:ext cx="666" cy="154"/>
            </a:xfrm>
            <a:prstGeom prst="leftArrow">
              <a:avLst>
                <a:gd name="adj1" fmla="val 50000"/>
                <a:gd name="adj2" fmla="val 10811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11" name="AutoShape 37"/>
            <p:cNvSpPr>
              <a:spLocks noChangeArrowheads="1"/>
            </p:cNvSpPr>
            <p:nvPr/>
          </p:nvSpPr>
          <p:spPr bwMode="auto">
            <a:xfrm>
              <a:off x="1456" y="2112"/>
              <a:ext cx="666" cy="306"/>
            </a:xfrm>
            <a:prstGeom prst="leftArrow">
              <a:avLst>
                <a:gd name="adj1" fmla="val 50000"/>
                <a:gd name="adj2" fmla="val 54412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12" name="AutoShape 38"/>
            <p:cNvSpPr>
              <a:spLocks noChangeArrowheads="1"/>
            </p:cNvSpPr>
            <p:nvPr/>
          </p:nvSpPr>
          <p:spPr bwMode="auto">
            <a:xfrm>
              <a:off x="1456" y="2160"/>
              <a:ext cx="666" cy="154"/>
            </a:xfrm>
            <a:prstGeom prst="leftArrow">
              <a:avLst>
                <a:gd name="adj1" fmla="val 50000"/>
                <a:gd name="adj2" fmla="val 10811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13" name="AutoShape 39"/>
            <p:cNvSpPr>
              <a:spLocks noChangeArrowheads="1"/>
            </p:cNvSpPr>
            <p:nvPr/>
          </p:nvSpPr>
          <p:spPr bwMode="auto">
            <a:xfrm>
              <a:off x="4004" y="2400"/>
              <a:ext cx="666" cy="306"/>
            </a:xfrm>
            <a:prstGeom prst="rightArrow">
              <a:avLst>
                <a:gd name="adj1" fmla="val 50000"/>
                <a:gd name="adj2" fmla="val 54412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14" name="AutoShape 40"/>
            <p:cNvSpPr>
              <a:spLocks noChangeArrowheads="1"/>
            </p:cNvSpPr>
            <p:nvPr/>
          </p:nvSpPr>
          <p:spPr bwMode="auto">
            <a:xfrm>
              <a:off x="4004" y="2496"/>
              <a:ext cx="666" cy="154"/>
            </a:xfrm>
            <a:prstGeom prst="rightArrow">
              <a:avLst>
                <a:gd name="adj1" fmla="val 50000"/>
                <a:gd name="adj2" fmla="val 108117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15" name="AutoShape 41"/>
            <p:cNvSpPr>
              <a:spLocks noChangeArrowheads="1"/>
            </p:cNvSpPr>
            <p:nvPr/>
          </p:nvSpPr>
          <p:spPr bwMode="auto">
            <a:xfrm>
              <a:off x="3796" y="3136"/>
              <a:ext cx="332" cy="615"/>
            </a:xfrm>
            <a:prstGeom prst="downArrow">
              <a:avLst>
                <a:gd name="adj1" fmla="val 50000"/>
                <a:gd name="adj2" fmla="val 4631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16" name="AutoShape 42"/>
            <p:cNvSpPr>
              <a:spLocks noChangeArrowheads="1"/>
            </p:cNvSpPr>
            <p:nvPr/>
          </p:nvSpPr>
          <p:spPr bwMode="auto">
            <a:xfrm>
              <a:off x="3900" y="3120"/>
              <a:ext cx="167" cy="615"/>
            </a:xfrm>
            <a:prstGeom prst="downArrow">
              <a:avLst>
                <a:gd name="adj1" fmla="val 50000"/>
                <a:gd name="adj2" fmla="val 92066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17" name="Text Box 43"/>
            <p:cNvSpPr txBox="1">
              <a:spLocks noChangeArrowheads="1"/>
            </p:cNvSpPr>
            <p:nvPr/>
          </p:nvSpPr>
          <p:spPr bwMode="auto">
            <a:xfrm>
              <a:off x="2132" y="2208"/>
              <a:ext cx="359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rgbClr val="C00000"/>
                  </a:solidFill>
                </a:rPr>
                <a:t>20°C</a:t>
              </a:r>
            </a:p>
          </p:txBody>
        </p:sp>
        <p:sp>
          <p:nvSpPr>
            <p:cNvPr id="78894" name="Text Box 44"/>
            <p:cNvSpPr txBox="1">
              <a:spLocks noChangeArrowheads="1"/>
            </p:cNvSpPr>
            <p:nvPr/>
          </p:nvSpPr>
          <p:spPr bwMode="auto">
            <a:xfrm>
              <a:off x="2028" y="3120"/>
              <a:ext cx="359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defRPr/>
              </a:pPr>
              <a:r>
                <a:rPr lang="de-DE" sz="1200" b="1" dirty="0" smtClean="0">
                  <a:solidFill>
                    <a:schemeClr val="tx2">
                      <a:lumMod val="75000"/>
                    </a:schemeClr>
                  </a:solidFill>
                </a:rPr>
                <a:t>10°C</a:t>
              </a:r>
            </a:p>
          </p:txBody>
        </p:sp>
        <p:sp>
          <p:nvSpPr>
            <p:cNvPr id="79919" name="Text Box 45"/>
            <p:cNvSpPr txBox="1">
              <a:spLocks noChangeArrowheads="1"/>
            </p:cNvSpPr>
            <p:nvPr/>
          </p:nvSpPr>
          <p:spPr bwMode="auto">
            <a:xfrm>
              <a:off x="3796" y="2112"/>
              <a:ext cx="359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DE" sz="1200" b="1">
                  <a:solidFill>
                    <a:srgbClr val="C00000"/>
                  </a:solidFill>
                </a:rPr>
                <a:t>20°C</a:t>
              </a:r>
            </a:p>
          </p:txBody>
        </p:sp>
        <p:sp>
          <p:nvSpPr>
            <p:cNvPr id="79920" name="Rectangle 46"/>
            <p:cNvSpPr>
              <a:spLocks noChangeArrowheads="1"/>
            </p:cNvSpPr>
            <p:nvPr/>
          </p:nvSpPr>
          <p:spPr bwMode="auto">
            <a:xfrm>
              <a:off x="4236" y="1048"/>
              <a:ext cx="17" cy="4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21" name="Rectangle 47"/>
            <p:cNvSpPr>
              <a:spLocks noChangeArrowheads="1"/>
            </p:cNvSpPr>
            <p:nvPr/>
          </p:nvSpPr>
          <p:spPr bwMode="auto">
            <a:xfrm>
              <a:off x="4343" y="1049"/>
              <a:ext cx="12" cy="40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22" name="Rectangle 48"/>
            <p:cNvSpPr>
              <a:spLocks noChangeArrowheads="1"/>
            </p:cNvSpPr>
            <p:nvPr/>
          </p:nvSpPr>
          <p:spPr bwMode="auto">
            <a:xfrm>
              <a:off x="4346" y="3372"/>
              <a:ext cx="52" cy="12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609600"/>
            <a:ext cx="7737475" cy="5413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WICHTIGE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KENNGRÖßEN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692150" y="2132013"/>
            <a:ext cx="37988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30000"/>
              </a:lnSpc>
              <a:buClr>
                <a:srgbClr val="C00000"/>
              </a:buClr>
            </a:pPr>
            <a:r>
              <a:rPr lang="de-DE" b="1" smtClean="0"/>
              <a:t>Je niedriger der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b="1" smtClean="0">
                <a:cs typeface="Arial" pitchFamily="34" charset="0"/>
              </a:rPr>
              <a:t>	</a:t>
            </a:r>
            <a:r>
              <a:rPr lang="de-DE" b="1" smtClean="0">
                <a:solidFill>
                  <a:srgbClr val="C00000"/>
                </a:solidFill>
                <a:cs typeface="Arial" pitchFamily="34" charset="0"/>
              </a:rPr>
              <a:t>ג-Wert</a:t>
            </a:r>
            <a:r>
              <a:rPr lang="de-DE" b="1" smtClean="0">
                <a:cs typeface="Arial" pitchFamily="34" charset="0"/>
              </a:rPr>
              <a:t> (Wärmeleit-fähgikeit) eines Bau- oder Dämmstoffs liegt, um so besser ist die Dämmwirkung</a:t>
            </a:r>
            <a:endParaRPr lang="de-DE" b="1" smtClean="0"/>
          </a:p>
        </p:txBody>
      </p:sp>
      <p:sp>
        <p:nvSpPr>
          <p:cNvPr id="80900" name="Rectangle 4"/>
          <p:cNvSpPr>
            <a:spLocks noGrp="1" noChangeArrowheads="1"/>
          </p:cNvSpPr>
          <p:nvPr>
            <p:ph sz="half" idx="2"/>
          </p:nvPr>
        </p:nvSpPr>
        <p:spPr bwMode="auto">
          <a:xfrm>
            <a:off x="4832350" y="2093913"/>
            <a:ext cx="431165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C00000"/>
              </a:buClr>
            </a:pPr>
            <a:r>
              <a:rPr lang="de-DE" b="1" smtClean="0">
                <a:latin typeface="Arial" pitchFamily="34" charset="0"/>
                <a:cs typeface="Arial" pitchFamily="34" charset="0"/>
              </a:rPr>
              <a:t>Je niedriger der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b="1" smtClean="0">
                <a:latin typeface="Arial" pitchFamily="34" charset="0"/>
                <a:cs typeface="Arial" pitchFamily="34" charset="0"/>
              </a:rPr>
              <a:t>	</a:t>
            </a:r>
            <a:r>
              <a:rPr lang="de-DE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U-Wert (k-Wert)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b="1" smtClean="0">
                <a:latin typeface="Arial" pitchFamily="34" charset="0"/>
                <a:cs typeface="Arial" pitchFamily="34" charset="0"/>
              </a:rPr>
              <a:t>	eines Bauteils liegt, um so besser ist der Wärmeschutz des Bauteils</a:t>
            </a:r>
          </a:p>
        </p:txBody>
      </p:sp>
      <p:sp>
        <p:nvSpPr>
          <p:cNvPr id="80901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B6B0957-FA25-418C-954A-12783A29B849}" type="slidenum">
              <a:rPr lang="de-DE" sz="1400" smtClean="0"/>
              <a:pPr eaLnBrk="1" hangingPunct="1"/>
              <a:t>62</a:t>
            </a:fld>
            <a:endParaRPr lang="de-DE" sz="1400" smtClean="0"/>
          </a:p>
        </p:txBody>
      </p:sp>
      <p:sp>
        <p:nvSpPr>
          <p:cNvPr id="80902" name="Text Box 7"/>
          <p:cNvSpPr txBox="1">
            <a:spLocks noChangeArrowheads="1"/>
          </p:cNvSpPr>
          <p:nvPr/>
        </p:nvSpPr>
        <p:spPr bwMode="auto">
          <a:xfrm>
            <a:off x="692150" y="1177925"/>
            <a:ext cx="364013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b="1">
                <a:solidFill>
                  <a:srgbClr val="C00000"/>
                </a:solidFill>
              </a:rPr>
              <a:t>Bau- und Dämmstoffe</a:t>
            </a:r>
          </a:p>
        </p:txBody>
      </p:sp>
      <p:sp>
        <p:nvSpPr>
          <p:cNvPr id="80903" name="Text Box 8"/>
          <p:cNvSpPr txBox="1">
            <a:spLocks noChangeArrowheads="1"/>
          </p:cNvSpPr>
          <p:nvPr/>
        </p:nvSpPr>
        <p:spPr bwMode="auto">
          <a:xfrm>
            <a:off x="4651375" y="1395413"/>
            <a:ext cx="3640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b="1">
                <a:solidFill>
                  <a:srgbClr val="C00000"/>
                </a:solidFill>
              </a:rPr>
              <a:t>Bauteile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6250" y="460375"/>
            <a:ext cx="7737475" cy="6175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WÄRMEDÄMMSTANDARDS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im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Vergleich</a:t>
            </a:r>
          </a:p>
        </p:txBody>
      </p:sp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692150" y="1333500"/>
            <a:ext cx="7623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graphicFrame>
        <p:nvGraphicFramePr>
          <p:cNvPr id="385082" name="Group 58"/>
          <p:cNvGraphicFramePr>
            <a:graphicFrameLocks noGrp="1"/>
          </p:cNvGraphicFramePr>
          <p:nvPr/>
        </p:nvGraphicFramePr>
        <p:xfrm>
          <a:off x="544513" y="1547813"/>
          <a:ext cx="7918451" cy="4459395"/>
        </p:xfrm>
        <a:graphic>
          <a:graphicData uri="http://schemas.openxmlformats.org/drawingml/2006/table">
            <a:tbl>
              <a:tblPr/>
              <a:tblGrid>
                <a:gridCol w="1506258"/>
                <a:gridCol w="1346589"/>
                <a:gridCol w="1961243"/>
                <a:gridCol w="1215180"/>
                <a:gridCol w="1889181"/>
              </a:tblGrid>
              <a:tr h="50426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Bauteil</a:t>
                      </a:r>
                      <a:endParaRPr kumimoji="0" lang="de-DE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84409" marR="84409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EnEV</a:t>
                      </a: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-Standard*</a:t>
                      </a:r>
                    </a:p>
                  </a:txBody>
                  <a:tcPr marL="84409" marR="8440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Energiesparhaus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84409" marR="8440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02407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U-Wert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W/(m</a:t>
                      </a:r>
                      <a:r>
                        <a:rPr kumimoji="0" lang="de-DE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K)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9" marR="8440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Wanddicke/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Dämmstärke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cm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9" marR="8440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U-Wert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W/(m</a:t>
                      </a:r>
                      <a:r>
                        <a:rPr kumimoji="0" lang="de-DE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K)</a:t>
                      </a:r>
                      <a:endParaRPr kumimoji="0" 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9" marR="8440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Wanddicke/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Dämmstärke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cm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9" marR="8440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Außenwände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9" marR="84409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0,25 - 0,40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09" marR="8440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36,5 cm oder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 cm + Dämmung</a:t>
                      </a: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09" marR="8440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0,15 - 0,3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09" marR="8440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(10)15 - 20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Außenwand-dämmung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09" marR="84409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Fenster</a:t>
                      </a:r>
                    </a:p>
                  </a:txBody>
                  <a:tcPr marL="83080" marR="83080" marT="46789" marB="467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1,0 - 1,4 </a:t>
                      </a: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1,1 - 1,3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1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Dächer</a:t>
                      </a:r>
                    </a:p>
                  </a:txBody>
                  <a:tcPr marL="83080" marR="83080" marT="46789" marB="467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0,2 - 0,25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16 - 25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0,15 - 0,2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25 - 32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1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Kellerdecke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0,3 - 0,4</a:t>
                      </a: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6 - 12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0,25 - 0,3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12 - 18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3080" marR="83080" marT="46789" marB="4678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966" name="Textfeld 6"/>
          <p:cNvSpPr txBox="1">
            <a:spLocks noChangeArrowheads="1"/>
          </p:cNvSpPr>
          <p:nvPr/>
        </p:nvSpPr>
        <p:spPr bwMode="auto">
          <a:xfrm>
            <a:off x="107155" y="6028998"/>
            <a:ext cx="8012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de-DE" sz="1400" b="1" dirty="0"/>
              <a:t>*Verschärfung der Anforderungen an Neubauten ab 2016:</a:t>
            </a:r>
          </a:p>
          <a:p>
            <a:pPr algn="l" eaLnBrk="1" hangingPunct="1"/>
            <a:r>
              <a:rPr lang="de-DE" sz="1400" b="1" dirty="0"/>
              <a:t>Zulässiger Jahres-Primärenergiebedarf -25%, Wärmedämmung der Gebäudehülle ca. -20%</a:t>
            </a:r>
            <a:endParaRPr lang="de-DE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5163" y="536575"/>
            <a:ext cx="7737475" cy="838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WÄRMEDÄMMSTANDARDS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br>
              <a:rPr lang="de-DE" sz="2800" dirty="0" smtClean="0">
                <a:solidFill>
                  <a:srgbClr val="0000FF"/>
                </a:solidFill>
              </a:rPr>
            </a:b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im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Vergleich</a:t>
            </a:r>
          </a:p>
        </p:txBody>
      </p:sp>
      <p:graphicFrame>
        <p:nvGraphicFramePr>
          <p:cNvPr id="436312" name="Group 88"/>
          <p:cNvGraphicFramePr>
            <a:graphicFrameLocks noGrp="1"/>
          </p:cNvGraphicFramePr>
          <p:nvPr>
            <p:ph type="tbl" idx="1"/>
          </p:nvPr>
        </p:nvGraphicFramePr>
        <p:xfrm>
          <a:off x="754063" y="1898650"/>
          <a:ext cx="7818437" cy="4181476"/>
        </p:xfrm>
        <a:graphic>
          <a:graphicData uri="http://schemas.openxmlformats.org/drawingml/2006/table">
            <a:tbl>
              <a:tblPr/>
              <a:tblGrid>
                <a:gridCol w="1486016"/>
                <a:gridCol w="1330673"/>
                <a:gridCol w="1935924"/>
                <a:gridCol w="1200244"/>
                <a:gridCol w="1865580"/>
              </a:tblGrid>
              <a:tr h="51754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Bauteil</a:t>
                      </a: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Energiesparhaus</a:t>
                      </a:r>
                    </a:p>
                  </a:txBody>
                  <a:tcPr marL="84413" marR="8441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Passivhaus</a:t>
                      </a:r>
                    </a:p>
                  </a:txBody>
                  <a:tcPr marL="84413" marR="8441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0241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U-Wert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W/(m</a:t>
                      </a:r>
                      <a:r>
                        <a:rPr kumimoji="0" lang="de-DE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K)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Wanddicke/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Dämmstärke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cm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U-Wert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W/(m</a:t>
                      </a:r>
                      <a:r>
                        <a:rPr kumimoji="0" lang="de-DE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K)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Wanddicke/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Dämmstärke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cm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9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Außenwände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0,15 - 0,3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13" marR="8441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(10)15 - 20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Außenwand-dämmung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84413" marR="8441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≤ 0,15</a:t>
                      </a:r>
                    </a:p>
                  </a:txBody>
                  <a:tcPr marL="84413" marR="8441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25 - 40</a:t>
                      </a:r>
                    </a:p>
                  </a:txBody>
                  <a:tcPr marL="84413" marR="8441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Fenster</a:t>
                      </a:r>
                    </a:p>
                  </a:txBody>
                  <a:tcPr marL="84413" marR="84413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1,1 - 1,3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≤ 0,8</a:t>
                      </a: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Dächer</a:t>
                      </a:r>
                    </a:p>
                  </a:txBody>
                  <a:tcPr marL="84413" marR="84413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0,15 - 0,2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25 - 32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≤ 0,10</a:t>
                      </a: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Kellerdecke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0,25 - 0,3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12 - 18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≤ 0,15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25 - 40</a:t>
                      </a:r>
                    </a:p>
                  </a:txBody>
                  <a:tcPr marL="84413" marR="84413"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712788" y="2136775"/>
            <a:ext cx="7994650" cy="37623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Kann eine Wand atmen, ob gedämmt oder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ungedämmt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92150" y="1873250"/>
            <a:ext cx="7983538" cy="4257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Aus Meyers Lexikon</a:t>
            </a: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Atmung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Gasaustausch der Lebewesen mit ihrer Umwelt</a:t>
            </a: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Atem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: der Luftstrom, der beim Ausatmen der Lunge entweicht.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latin typeface="Arial" pitchFamily="34" charset="0"/>
                <a:cs typeface="Arial" pitchFamily="34" charset="0"/>
              </a:rPr>
            </a:br>
            <a:endParaRPr lang="de-DE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74675" y="1644650"/>
            <a:ext cx="8053388" cy="4257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Auch Wohngebäude brauchen einen regelmäßigen</a:t>
            </a: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Luftaustausch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, um Gerüche, CO</a:t>
            </a:r>
            <a:r>
              <a:rPr lang="de-DE" sz="28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und Feuchtigkeit nach draußen zu transportieren.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Wie viel geht davon durch </a:t>
            </a:r>
            <a:b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die Wand?</a:t>
            </a:r>
            <a:r>
              <a:rPr lang="de-DE" sz="2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</a:br>
            <a:endParaRPr lang="de-DE" sz="2800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74675" y="1644650"/>
            <a:ext cx="8053388" cy="4257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Massive verputzte Wände – ob gedämmt oder </a:t>
            </a:r>
            <a:r>
              <a:rPr lang="de-DE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ungedämmt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– sind 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nicht luftdurchlässig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!!</a:t>
            </a: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Es findet lediglich eine 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Diffusion von Wasserdampf</a:t>
            </a: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statt – auch dann, wenn die Wand gedämmt ist!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87375" y="2063750"/>
            <a:ext cx="8053388" cy="50704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Im Winter wandern maximal 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3 % der Feuchtigkeit,</a:t>
            </a: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die insgesamt nach draußen transportiert wird,</a:t>
            </a: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durch die Gebäudehülle.</a:t>
            </a: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Bei einem EFH sind dies ca. 50 Liter in der Heizperiode.</a:t>
            </a:r>
            <a:br>
              <a:rPr lang="de-DE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97 % der Feuchtigkeit </a:t>
            </a:r>
            <a:r>
              <a:rPr lang="de-DE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gehen</a:t>
            </a: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durch die Lüftung</a:t>
            </a:r>
            <a:r>
              <a:rPr lang="de-DE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nach draußen – ca. 1.500 bis 2.000 Liter 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Bauforum Rheinland-Pfalz, www.bauforum.rlp.de</a:t>
            </a: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1628775" y="647700"/>
            <a:ext cx="73739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 IN OBERFLÖRSHEIM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476375"/>
            <a:ext cx="531495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50863" y="1212850"/>
            <a:ext cx="8053387" cy="4257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Verursacht Wärmedämmung eine </a:t>
            </a:r>
            <a:r>
              <a:rPr lang="de-DE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Schimmelbildung</a:t>
            </a:r>
            <a:r>
              <a:rPr lang="de-DE" sz="32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 den Innenräumen?</a:t>
            </a:r>
            <a:r>
              <a:rPr lang="de-DE" dirty="0" smtClean="0">
                <a:solidFill>
                  <a:srgbClr val="3333FF"/>
                </a:solidFill>
              </a:rPr>
              <a:t/>
            </a:r>
            <a:br>
              <a:rPr lang="de-DE" dirty="0" smtClean="0">
                <a:solidFill>
                  <a:srgbClr val="3333FF"/>
                </a:solidFill>
              </a:rPr>
            </a:br>
            <a:r>
              <a:rPr lang="de-DE" sz="32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32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Nein – im Gegenteil.</a:t>
            </a:r>
            <a:b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Sie schützt davor.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2"/>
          <p:cNvSpPr txBox="1">
            <a:spLocks noChangeArrowheads="1"/>
          </p:cNvSpPr>
          <p:nvPr/>
        </p:nvSpPr>
        <p:spPr bwMode="auto">
          <a:xfrm>
            <a:off x="598488" y="6985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24 cm Massivwand mit U-Wert: 1,45 W(m</a:t>
            </a:r>
            <a:r>
              <a:rPr lang="de-DE" sz="14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K)</a:t>
            </a:r>
          </a:p>
        </p:txBody>
      </p:sp>
      <p:grpSp>
        <p:nvGrpSpPr>
          <p:cNvPr id="90116" name="Group 3"/>
          <p:cNvGrpSpPr>
            <a:grpSpLocks/>
          </p:cNvGrpSpPr>
          <p:nvPr/>
        </p:nvGrpSpPr>
        <p:grpSpPr bwMode="auto">
          <a:xfrm>
            <a:off x="1725613" y="1250950"/>
            <a:ext cx="5073650" cy="5381625"/>
            <a:chOff x="1303" y="142"/>
            <a:chExt cx="457" cy="501"/>
          </a:xfrm>
        </p:grpSpPr>
        <p:sp>
          <p:nvSpPr>
            <p:cNvPr id="90117" name="Rectangle 4"/>
            <p:cNvSpPr>
              <a:spLocks noChangeArrowheads="1"/>
            </p:cNvSpPr>
            <p:nvPr/>
          </p:nvSpPr>
          <p:spPr bwMode="auto">
            <a:xfrm>
              <a:off x="1425" y="195"/>
              <a:ext cx="4" cy="49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90118" name="Rectangle 5"/>
            <p:cNvSpPr>
              <a:spLocks noChangeArrowheads="1"/>
            </p:cNvSpPr>
            <p:nvPr/>
          </p:nvSpPr>
          <p:spPr bwMode="auto">
            <a:xfrm>
              <a:off x="1564" y="195"/>
              <a:ext cx="5" cy="49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90119" name="Rectangle 6" descr="Horizontale Steine"/>
            <p:cNvSpPr>
              <a:spLocks noChangeArrowheads="1"/>
            </p:cNvSpPr>
            <p:nvPr/>
          </p:nvSpPr>
          <p:spPr bwMode="auto">
            <a:xfrm>
              <a:off x="1429" y="195"/>
              <a:ext cx="135" cy="49"/>
            </a:xfrm>
            <a:prstGeom prst="rect">
              <a:avLst/>
            </a:prstGeom>
            <a:pattFill prst="horzBrick">
              <a:fgClr>
                <a:srgbClr val="969696"/>
              </a:fgClr>
              <a:bgClr>
                <a:srgbClr val="FF660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graphicFrame>
          <p:nvGraphicFramePr>
            <p:cNvPr id="90120" name="Object 7"/>
            <p:cNvGraphicFramePr>
              <a:graphicFrameLocks noChangeAspect="1"/>
            </p:cNvGraphicFramePr>
            <p:nvPr/>
          </p:nvGraphicFramePr>
          <p:xfrm>
            <a:off x="1303" y="142"/>
            <a:ext cx="457" cy="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125" name="Diagramm" r:id="rId3" imgW="4352925" imgH="4619625" progId="Excel.Chart.8">
                    <p:embed/>
                  </p:oleObj>
                </mc:Choice>
                <mc:Fallback>
                  <p:oleObj name="Diagramm" r:id="rId3" imgW="4352925" imgH="4619625" progId="Excel.Chart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3" y="142"/>
                          <a:ext cx="457" cy="5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568325" y="627063"/>
            <a:ext cx="45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24 cm Massivwand mit 16 cm WDVS, </a:t>
            </a:r>
            <a:r>
              <a:rPr lang="el-G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λ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=0,035 W/(</a:t>
            </a: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mK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U-Wert: 0,19 W(m</a:t>
            </a:r>
            <a:r>
              <a:rPr lang="de-DE" sz="14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K)</a:t>
            </a:r>
          </a:p>
        </p:txBody>
      </p:sp>
      <p:sp>
        <p:nvSpPr>
          <p:cNvPr id="91140" name="Rectangle 3" descr="Zickzack"/>
          <p:cNvSpPr>
            <a:spLocks noChangeArrowheads="1"/>
          </p:cNvSpPr>
          <p:nvPr/>
        </p:nvSpPr>
        <p:spPr bwMode="auto">
          <a:xfrm>
            <a:off x="4587875" y="1989138"/>
            <a:ext cx="785813" cy="523875"/>
          </a:xfrm>
          <a:prstGeom prst="rect">
            <a:avLst/>
          </a:prstGeom>
          <a:pattFill prst="zigZag">
            <a:fgClr>
              <a:srgbClr val="9999FF"/>
            </a:fgClr>
            <a:bgClr>
              <a:srgbClr val="FFFFE1"/>
            </a:bgClr>
          </a:pattFill>
          <a:ln w="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1141" name="Rectangle 4"/>
          <p:cNvSpPr>
            <a:spLocks noChangeArrowheads="1"/>
          </p:cNvSpPr>
          <p:nvPr/>
        </p:nvSpPr>
        <p:spPr bwMode="auto">
          <a:xfrm>
            <a:off x="3051175" y="1989138"/>
            <a:ext cx="42863" cy="52387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1142" name="Rectangle 5"/>
          <p:cNvSpPr>
            <a:spLocks noChangeArrowheads="1"/>
          </p:cNvSpPr>
          <p:nvPr/>
        </p:nvSpPr>
        <p:spPr bwMode="auto">
          <a:xfrm>
            <a:off x="4524375" y="1989138"/>
            <a:ext cx="53975" cy="52387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1143" name="Rectangle 6" descr="Horizontale Steine"/>
          <p:cNvSpPr>
            <a:spLocks noChangeArrowheads="1"/>
          </p:cNvSpPr>
          <p:nvPr/>
        </p:nvSpPr>
        <p:spPr bwMode="auto">
          <a:xfrm>
            <a:off x="3094038" y="1989138"/>
            <a:ext cx="1430337" cy="523875"/>
          </a:xfrm>
          <a:prstGeom prst="rect">
            <a:avLst/>
          </a:prstGeom>
          <a:pattFill prst="horzBrick">
            <a:fgClr>
              <a:srgbClr val="969696"/>
            </a:fgClr>
            <a:bgClr>
              <a:srgbClr val="FF660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1144" name="AutoShape 7"/>
          <p:cNvSpPr>
            <a:spLocks noChangeAspect="1" noChangeArrowheads="1" noTextEdit="1"/>
          </p:cNvSpPr>
          <p:nvPr/>
        </p:nvSpPr>
        <p:spPr bwMode="auto">
          <a:xfrm>
            <a:off x="1863725" y="1311275"/>
            <a:ext cx="48768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91145" name="Group 8"/>
          <p:cNvGrpSpPr>
            <a:grpSpLocks/>
          </p:cNvGrpSpPr>
          <p:nvPr/>
        </p:nvGrpSpPr>
        <p:grpSpPr bwMode="auto">
          <a:xfrm>
            <a:off x="1916113" y="1365250"/>
            <a:ext cx="4760912" cy="5197475"/>
            <a:chOff x="1308" y="860"/>
            <a:chExt cx="3249" cy="3274"/>
          </a:xfrm>
        </p:grpSpPr>
        <p:sp>
          <p:nvSpPr>
            <p:cNvPr id="91668" name="Rectangle 9"/>
            <p:cNvSpPr>
              <a:spLocks noChangeArrowheads="1"/>
            </p:cNvSpPr>
            <p:nvPr/>
          </p:nvSpPr>
          <p:spPr bwMode="auto">
            <a:xfrm>
              <a:off x="1308" y="860"/>
              <a:ext cx="3249" cy="3274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1669" name="Rectangle 10"/>
            <p:cNvSpPr>
              <a:spLocks noChangeArrowheads="1"/>
            </p:cNvSpPr>
            <p:nvPr/>
          </p:nvSpPr>
          <p:spPr bwMode="auto">
            <a:xfrm>
              <a:off x="1417" y="1295"/>
              <a:ext cx="2821" cy="2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1670" name="Rectangle 11"/>
            <p:cNvSpPr>
              <a:spLocks noChangeArrowheads="1"/>
            </p:cNvSpPr>
            <p:nvPr/>
          </p:nvSpPr>
          <p:spPr bwMode="auto">
            <a:xfrm>
              <a:off x="1417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71" name="Rectangle 12"/>
            <p:cNvSpPr>
              <a:spLocks noChangeArrowheads="1"/>
            </p:cNvSpPr>
            <p:nvPr/>
          </p:nvSpPr>
          <p:spPr bwMode="auto">
            <a:xfrm>
              <a:off x="1460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72" name="Rectangle 13"/>
            <p:cNvSpPr>
              <a:spLocks noChangeArrowheads="1"/>
            </p:cNvSpPr>
            <p:nvPr/>
          </p:nvSpPr>
          <p:spPr bwMode="auto">
            <a:xfrm>
              <a:off x="1504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73" name="Rectangle 14"/>
            <p:cNvSpPr>
              <a:spLocks noChangeArrowheads="1"/>
            </p:cNvSpPr>
            <p:nvPr/>
          </p:nvSpPr>
          <p:spPr bwMode="auto">
            <a:xfrm>
              <a:off x="1547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74" name="Rectangle 15"/>
            <p:cNvSpPr>
              <a:spLocks noChangeArrowheads="1"/>
            </p:cNvSpPr>
            <p:nvPr/>
          </p:nvSpPr>
          <p:spPr bwMode="auto">
            <a:xfrm>
              <a:off x="1590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75" name="Rectangle 16"/>
            <p:cNvSpPr>
              <a:spLocks noChangeArrowheads="1"/>
            </p:cNvSpPr>
            <p:nvPr/>
          </p:nvSpPr>
          <p:spPr bwMode="auto">
            <a:xfrm>
              <a:off x="1634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76" name="Rectangle 17"/>
            <p:cNvSpPr>
              <a:spLocks noChangeArrowheads="1"/>
            </p:cNvSpPr>
            <p:nvPr/>
          </p:nvSpPr>
          <p:spPr bwMode="auto">
            <a:xfrm>
              <a:off x="1677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77" name="Rectangle 18"/>
            <p:cNvSpPr>
              <a:spLocks noChangeArrowheads="1"/>
            </p:cNvSpPr>
            <p:nvPr/>
          </p:nvSpPr>
          <p:spPr bwMode="auto">
            <a:xfrm>
              <a:off x="1721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78" name="Rectangle 19"/>
            <p:cNvSpPr>
              <a:spLocks noChangeArrowheads="1"/>
            </p:cNvSpPr>
            <p:nvPr/>
          </p:nvSpPr>
          <p:spPr bwMode="auto">
            <a:xfrm>
              <a:off x="1764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79" name="Rectangle 20"/>
            <p:cNvSpPr>
              <a:spLocks noChangeArrowheads="1"/>
            </p:cNvSpPr>
            <p:nvPr/>
          </p:nvSpPr>
          <p:spPr bwMode="auto">
            <a:xfrm>
              <a:off x="1807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80" name="Rectangle 21"/>
            <p:cNvSpPr>
              <a:spLocks noChangeArrowheads="1"/>
            </p:cNvSpPr>
            <p:nvPr/>
          </p:nvSpPr>
          <p:spPr bwMode="auto">
            <a:xfrm>
              <a:off x="1851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81" name="Rectangle 22"/>
            <p:cNvSpPr>
              <a:spLocks noChangeArrowheads="1"/>
            </p:cNvSpPr>
            <p:nvPr/>
          </p:nvSpPr>
          <p:spPr bwMode="auto">
            <a:xfrm>
              <a:off x="1894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82" name="Rectangle 23"/>
            <p:cNvSpPr>
              <a:spLocks noChangeArrowheads="1"/>
            </p:cNvSpPr>
            <p:nvPr/>
          </p:nvSpPr>
          <p:spPr bwMode="auto">
            <a:xfrm>
              <a:off x="1938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83" name="Rectangle 24"/>
            <p:cNvSpPr>
              <a:spLocks noChangeArrowheads="1"/>
            </p:cNvSpPr>
            <p:nvPr/>
          </p:nvSpPr>
          <p:spPr bwMode="auto">
            <a:xfrm>
              <a:off x="1981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84" name="Rectangle 25"/>
            <p:cNvSpPr>
              <a:spLocks noChangeArrowheads="1"/>
            </p:cNvSpPr>
            <p:nvPr/>
          </p:nvSpPr>
          <p:spPr bwMode="auto">
            <a:xfrm>
              <a:off x="2024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85" name="Rectangle 26"/>
            <p:cNvSpPr>
              <a:spLocks noChangeArrowheads="1"/>
            </p:cNvSpPr>
            <p:nvPr/>
          </p:nvSpPr>
          <p:spPr bwMode="auto">
            <a:xfrm>
              <a:off x="2068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86" name="Rectangle 27"/>
            <p:cNvSpPr>
              <a:spLocks noChangeArrowheads="1"/>
            </p:cNvSpPr>
            <p:nvPr/>
          </p:nvSpPr>
          <p:spPr bwMode="auto">
            <a:xfrm>
              <a:off x="2111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87" name="Rectangle 28"/>
            <p:cNvSpPr>
              <a:spLocks noChangeArrowheads="1"/>
            </p:cNvSpPr>
            <p:nvPr/>
          </p:nvSpPr>
          <p:spPr bwMode="auto">
            <a:xfrm>
              <a:off x="2155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88" name="Rectangle 29"/>
            <p:cNvSpPr>
              <a:spLocks noChangeArrowheads="1"/>
            </p:cNvSpPr>
            <p:nvPr/>
          </p:nvSpPr>
          <p:spPr bwMode="auto">
            <a:xfrm>
              <a:off x="2198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89" name="Rectangle 30"/>
            <p:cNvSpPr>
              <a:spLocks noChangeArrowheads="1"/>
            </p:cNvSpPr>
            <p:nvPr/>
          </p:nvSpPr>
          <p:spPr bwMode="auto">
            <a:xfrm>
              <a:off x="2241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90" name="Rectangle 31"/>
            <p:cNvSpPr>
              <a:spLocks noChangeArrowheads="1"/>
            </p:cNvSpPr>
            <p:nvPr/>
          </p:nvSpPr>
          <p:spPr bwMode="auto">
            <a:xfrm>
              <a:off x="2285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91" name="Rectangle 32"/>
            <p:cNvSpPr>
              <a:spLocks noChangeArrowheads="1"/>
            </p:cNvSpPr>
            <p:nvPr/>
          </p:nvSpPr>
          <p:spPr bwMode="auto">
            <a:xfrm>
              <a:off x="2328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92" name="Rectangle 33"/>
            <p:cNvSpPr>
              <a:spLocks noChangeArrowheads="1"/>
            </p:cNvSpPr>
            <p:nvPr/>
          </p:nvSpPr>
          <p:spPr bwMode="auto">
            <a:xfrm>
              <a:off x="2372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93" name="Rectangle 34"/>
            <p:cNvSpPr>
              <a:spLocks noChangeArrowheads="1"/>
            </p:cNvSpPr>
            <p:nvPr/>
          </p:nvSpPr>
          <p:spPr bwMode="auto">
            <a:xfrm>
              <a:off x="2415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94" name="Rectangle 35"/>
            <p:cNvSpPr>
              <a:spLocks noChangeArrowheads="1"/>
            </p:cNvSpPr>
            <p:nvPr/>
          </p:nvSpPr>
          <p:spPr bwMode="auto">
            <a:xfrm>
              <a:off x="2459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95" name="Rectangle 36"/>
            <p:cNvSpPr>
              <a:spLocks noChangeArrowheads="1"/>
            </p:cNvSpPr>
            <p:nvPr/>
          </p:nvSpPr>
          <p:spPr bwMode="auto">
            <a:xfrm>
              <a:off x="2502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96" name="Rectangle 37"/>
            <p:cNvSpPr>
              <a:spLocks noChangeArrowheads="1"/>
            </p:cNvSpPr>
            <p:nvPr/>
          </p:nvSpPr>
          <p:spPr bwMode="auto">
            <a:xfrm>
              <a:off x="2545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97" name="Rectangle 38"/>
            <p:cNvSpPr>
              <a:spLocks noChangeArrowheads="1"/>
            </p:cNvSpPr>
            <p:nvPr/>
          </p:nvSpPr>
          <p:spPr bwMode="auto">
            <a:xfrm>
              <a:off x="2589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98" name="Rectangle 39"/>
            <p:cNvSpPr>
              <a:spLocks noChangeArrowheads="1"/>
            </p:cNvSpPr>
            <p:nvPr/>
          </p:nvSpPr>
          <p:spPr bwMode="auto">
            <a:xfrm>
              <a:off x="2632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99" name="Rectangle 40"/>
            <p:cNvSpPr>
              <a:spLocks noChangeArrowheads="1"/>
            </p:cNvSpPr>
            <p:nvPr/>
          </p:nvSpPr>
          <p:spPr bwMode="auto">
            <a:xfrm>
              <a:off x="2676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00" name="Rectangle 41"/>
            <p:cNvSpPr>
              <a:spLocks noChangeArrowheads="1"/>
            </p:cNvSpPr>
            <p:nvPr/>
          </p:nvSpPr>
          <p:spPr bwMode="auto">
            <a:xfrm>
              <a:off x="2719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01" name="Rectangle 42"/>
            <p:cNvSpPr>
              <a:spLocks noChangeArrowheads="1"/>
            </p:cNvSpPr>
            <p:nvPr/>
          </p:nvSpPr>
          <p:spPr bwMode="auto">
            <a:xfrm>
              <a:off x="2762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02" name="Rectangle 43"/>
            <p:cNvSpPr>
              <a:spLocks noChangeArrowheads="1"/>
            </p:cNvSpPr>
            <p:nvPr/>
          </p:nvSpPr>
          <p:spPr bwMode="auto">
            <a:xfrm>
              <a:off x="2806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03" name="Rectangle 44"/>
            <p:cNvSpPr>
              <a:spLocks noChangeArrowheads="1"/>
            </p:cNvSpPr>
            <p:nvPr/>
          </p:nvSpPr>
          <p:spPr bwMode="auto">
            <a:xfrm>
              <a:off x="2849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04" name="Rectangle 45"/>
            <p:cNvSpPr>
              <a:spLocks noChangeArrowheads="1"/>
            </p:cNvSpPr>
            <p:nvPr/>
          </p:nvSpPr>
          <p:spPr bwMode="auto">
            <a:xfrm>
              <a:off x="2893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05" name="Rectangle 46"/>
            <p:cNvSpPr>
              <a:spLocks noChangeArrowheads="1"/>
            </p:cNvSpPr>
            <p:nvPr/>
          </p:nvSpPr>
          <p:spPr bwMode="auto">
            <a:xfrm>
              <a:off x="2936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06" name="Rectangle 47"/>
            <p:cNvSpPr>
              <a:spLocks noChangeArrowheads="1"/>
            </p:cNvSpPr>
            <p:nvPr/>
          </p:nvSpPr>
          <p:spPr bwMode="auto">
            <a:xfrm>
              <a:off x="2979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07" name="Rectangle 48"/>
            <p:cNvSpPr>
              <a:spLocks noChangeArrowheads="1"/>
            </p:cNvSpPr>
            <p:nvPr/>
          </p:nvSpPr>
          <p:spPr bwMode="auto">
            <a:xfrm>
              <a:off x="3023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08" name="Rectangle 49"/>
            <p:cNvSpPr>
              <a:spLocks noChangeArrowheads="1"/>
            </p:cNvSpPr>
            <p:nvPr/>
          </p:nvSpPr>
          <p:spPr bwMode="auto">
            <a:xfrm>
              <a:off x="3066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09" name="Rectangle 50"/>
            <p:cNvSpPr>
              <a:spLocks noChangeArrowheads="1"/>
            </p:cNvSpPr>
            <p:nvPr/>
          </p:nvSpPr>
          <p:spPr bwMode="auto">
            <a:xfrm>
              <a:off x="3110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10" name="Rectangle 51"/>
            <p:cNvSpPr>
              <a:spLocks noChangeArrowheads="1"/>
            </p:cNvSpPr>
            <p:nvPr/>
          </p:nvSpPr>
          <p:spPr bwMode="auto">
            <a:xfrm>
              <a:off x="3153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11" name="Rectangle 52"/>
            <p:cNvSpPr>
              <a:spLocks noChangeArrowheads="1"/>
            </p:cNvSpPr>
            <p:nvPr/>
          </p:nvSpPr>
          <p:spPr bwMode="auto">
            <a:xfrm>
              <a:off x="3196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12" name="Rectangle 53"/>
            <p:cNvSpPr>
              <a:spLocks noChangeArrowheads="1"/>
            </p:cNvSpPr>
            <p:nvPr/>
          </p:nvSpPr>
          <p:spPr bwMode="auto">
            <a:xfrm>
              <a:off x="3240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13" name="Rectangle 54"/>
            <p:cNvSpPr>
              <a:spLocks noChangeArrowheads="1"/>
            </p:cNvSpPr>
            <p:nvPr/>
          </p:nvSpPr>
          <p:spPr bwMode="auto">
            <a:xfrm>
              <a:off x="3283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14" name="Rectangle 55"/>
            <p:cNvSpPr>
              <a:spLocks noChangeArrowheads="1"/>
            </p:cNvSpPr>
            <p:nvPr/>
          </p:nvSpPr>
          <p:spPr bwMode="auto">
            <a:xfrm>
              <a:off x="3327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15" name="Rectangle 56"/>
            <p:cNvSpPr>
              <a:spLocks noChangeArrowheads="1"/>
            </p:cNvSpPr>
            <p:nvPr/>
          </p:nvSpPr>
          <p:spPr bwMode="auto">
            <a:xfrm>
              <a:off x="3370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16" name="Rectangle 57"/>
            <p:cNvSpPr>
              <a:spLocks noChangeArrowheads="1"/>
            </p:cNvSpPr>
            <p:nvPr/>
          </p:nvSpPr>
          <p:spPr bwMode="auto">
            <a:xfrm>
              <a:off x="3413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17" name="Rectangle 58"/>
            <p:cNvSpPr>
              <a:spLocks noChangeArrowheads="1"/>
            </p:cNvSpPr>
            <p:nvPr/>
          </p:nvSpPr>
          <p:spPr bwMode="auto">
            <a:xfrm>
              <a:off x="3457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18" name="Rectangle 59"/>
            <p:cNvSpPr>
              <a:spLocks noChangeArrowheads="1"/>
            </p:cNvSpPr>
            <p:nvPr/>
          </p:nvSpPr>
          <p:spPr bwMode="auto">
            <a:xfrm>
              <a:off x="3500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19" name="Rectangle 60"/>
            <p:cNvSpPr>
              <a:spLocks noChangeArrowheads="1"/>
            </p:cNvSpPr>
            <p:nvPr/>
          </p:nvSpPr>
          <p:spPr bwMode="auto">
            <a:xfrm>
              <a:off x="3544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20" name="Rectangle 61"/>
            <p:cNvSpPr>
              <a:spLocks noChangeArrowheads="1"/>
            </p:cNvSpPr>
            <p:nvPr/>
          </p:nvSpPr>
          <p:spPr bwMode="auto">
            <a:xfrm>
              <a:off x="3587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21" name="Rectangle 62"/>
            <p:cNvSpPr>
              <a:spLocks noChangeArrowheads="1"/>
            </p:cNvSpPr>
            <p:nvPr/>
          </p:nvSpPr>
          <p:spPr bwMode="auto">
            <a:xfrm>
              <a:off x="3631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22" name="Rectangle 63"/>
            <p:cNvSpPr>
              <a:spLocks noChangeArrowheads="1"/>
            </p:cNvSpPr>
            <p:nvPr/>
          </p:nvSpPr>
          <p:spPr bwMode="auto">
            <a:xfrm>
              <a:off x="3674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23" name="Rectangle 64"/>
            <p:cNvSpPr>
              <a:spLocks noChangeArrowheads="1"/>
            </p:cNvSpPr>
            <p:nvPr/>
          </p:nvSpPr>
          <p:spPr bwMode="auto">
            <a:xfrm>
              <a:off x="3717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24" name="Rectangle 65"/>
            <p:cNvSpPr>
              <a:spLocks noChangeArrowheads="1"/>
            </p:cNvSpPr>
            <p:nvPr/>
          </p:nvSpPr>
          <p:spPr bwMode="auto">
            <a:xfrm>
              <a:off x="3761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25" name="Rectangle 66"/>
            <p:cNvSpPr>
              <a:spLocks noChangeArrowheads="1"/>
            </p:cNvSpPr>
            <p:nvPr/>
          </p:nvSpPr>
          <p:spPr bwMode="auto">
            <a:xfrm>
              <a:off x="3804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26" name="Rectangle 67"/>
            <p:cNvSpPr>
              <a:spLocks noChangeArrowheads="1"/>
            </p:cNvSpPr>
            <p:nvPr/>
          </p:nvSpPr>
          <p:spPr bwMode="auto">
            <a:xfrm>
              <a:off x="3848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27" name="Rectangle 68"/>
            <p:cNvSpPr>
              <a:spLocks noChangeArrowheads="1"/>
            </p:cNvSpPr>
            <p:nvPr/>
          </p:nvSpPr>
          <p:spPr bwMode="auto">
            <a:xfrm>
              <a:off x="3891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28" name="Rectangle 69"/>
            <p:cNvSpPr>
              <a:spLocks noChangeArrowheads="1"/>
            </p:cNvSpPr>
            <p:nvPr/>
          </p:nvSpPr>
          <p:spPr bwMode="auto">
            <a:xfrm>
              <a:off x="3934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29" name="Rectangle 70"/>
            <p:cNvSpPr>
              <a:spLocks noChangeArrowheads="1"/>
            </p:cNvSpPr>
            <p:nvPr/>
          </p:nvSpPr>
          <p:spPr bwMode="auto">
            <a:xfrm>
              <a:off x="3978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30" name="Rectangle 71"/>
            <p:cNvSpPr>
              <a:spLocks noChangeArrowheads="1"/>
            </p:cNvSpPr>
            <p:nvPr/>
          </p:nvSpPr>
          <p:spPr bwMode="auto">
            <a:xfrm>
              <a:off x="4021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31" name="Rectangle 72"/>
            <p:cNvSpPr>
              <a:spLocks noChangeArrowheads="1"/>
            </p:cNvSpPr>
            <p:nvPr/>
          </p:nvSpPr>
          <p:spPr bwMode="auto">
            <a:xfrm>
              <a:off x="4065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32" name="Rectangle 73"/>
            <p:cNvSpPr>
              <a:spLocks noChangeArrowheads="1"/>
            </p:cNvSpPr>
            <p:nvPr/>
          </p:nvSpPr>
          <p:spPr bwMode="auto">
            <a:xfrm>
              <a:off x="4108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33" name="Rectangle 74"/>
            <p:cNvSpPr>
              <a:spLocks noChangeArrowheads="1"/>
            </p:cNvSpPr>
            <p:nvPr/>
          </p:nvSpPr>
          <p:spPr bwMode="auto">
            <a:xfrm>
              <a:off x="4151" y="345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34" name="Rectangle 75"/>
            <p:cNvSpPr>
              <a:spLocks noChangeArrowheads="1"/>
            </p:cNvSpPr>
            <p:nvPr/>
          </p:nvSpPr>
          <p:spPr bwMode="auto">
            <a:xfrm>
              <a:off x="4195" y="345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35" name="Rectangle 76"/>
            <p:cNvSpPr>
              <a:spLocks noChangeArrowheads="1"/>
            </p:cNvSpPr>
            <p:nvPr/>
          </p:nvSpPr>
          <p:spPr bwMode="auto">
            <a:xfrm>
              <a:off x="1417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36" name="Rectangle 77"/>
            <p:cNvSpPr>
              <a:spLocks noChangeArrowheads="1"/>
            </p:cNvSpPr>
            <p:nvPr/>
          </p:nvSpPr>
          <p:spPr bwMode="auto">
            <a:xfrm>
              <a:off x="1460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37" name="Rectangle 78"/>
            <p:cNvSpPr>
              <a:spLocks noChangeArrowheads="1"/>
            </p:cNvSpPr>
            <p:nvPr/>
          </p:nvSpPr>
          <p:spPr bwMode="auto">
            <a:xfrm>
              <a:off x="1504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38" name="Rectangle 79"/>
            <p:cNvSpPr>
              <a:spLocks noChangeArrowheads="1"/>
            </p:cNvSpPr>
            <p:nvPr/>
          </p:nvSpPr>
          <p:spPr bwMode="auto">
            <a:xfrm>
              <a:off x="1547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39" name="Rectangle 80"/>
            <p:cNvSpPr>
              <a:spLocks noChangeArrowheads="1"/>
            </p:cNvSpPr>
            <p:nvPr/>
          </p:nvSpPr>
          <p:spPr bwMode="auto">
            <a:xfrm>
              <a:off x="1590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40" name="Rectangle 81"/>
            <p:cNvSpPr>
              <a:spLocks noChangeArrowheads="1"/>
            </p:cNvSpPr>
            <p:nvPr/>
          </p:nvSpPr>
          <p:spPr bwMode="auto">
            <a:xfrm>
              <a:off x="1634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41" name="Rectangle 82"/>
            <p:cNvSpPr>
              <a:spLocks noChangeArrowheads="1"/>
            </p:cNvSpPr>
            <p:nvPr/>
          </p:nvSpPr>
          <p:spPr bwMode="auto">
            <a:xfrm>
              <a:off x="1677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42" name="Rectangle 83"/>
            <p:cNvSpPr>
              <a:spLocks noChangeArrowheads="1"/>
            </p:cNvSpPr>
            <p:nvPr/>
          </p:nvSpPr>
          <p:spPr bwMode="auto">
            <a:xfrm>
              <a:off x="1721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43" name="Rectangle 84"/>
            <p:cNvSpPr>
              <a:spLocks noChangeArrowheads="1"/>
            </p:cNvSpPr>
            <p:nvPr/>
          </p:nvSpPr>
          <p:spPr bwMode="auto">
            <a:xfrm>
              <a:off x="1764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44" name="Rectangle 85"/>
            <p:cNvSpPr>
              <a:spLocks noChangeArrowheads="1"/>
            </p:cNvSpPr>
            <p:nvPr/>
          </p:nvSpPr>
          <p:spPr bwMode="auto">
            <a:xfrm>
              <a:off x="1807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45" name="Rectangle 86"/>
            <p:cNvSpPr>
              <a:spLocks noChangeArrowheads="1"/>
            </p:cNvSpPr>
            <p:nvPr/>
          </p:nvSpPr>
          <p:spPr bwMode="auto">
            <a:xfrm>
              <a:off x="1851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46" name="Rectangle 87"/>
            <p:cNvSpPr>
              <a:spLocks noChangeArrowheads="1"/>
            </p:cNvSpPr>
            <p:nvPr/>
          </p:nvSpPr>
          <p:spPr bwMode="auto">
            <a:xfrm>
              <a:off x="1894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47" name="Rectangle 88"/>
            <p:cNvSpPr>
              <a:spLocks noChangeArrowheads="1"/>
            </p:cNvSpPr>
            <p:nvPr/>
          </p:nvSpPr>
          <p:spPr bwMode="auto">
            <a:xfrm>
              <a:off x="1938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48" name="Rectangle 89"/>
            <p:cNvSpPr>
              <a:spLocks noChangeArrowheads="1"/>
            </p:cNvSpPr>
            <p:nvPr/>
          </p:nvSpPr>
          <p:spPr bwMode="auto">
            <a:xfrm>
              <a:off x="1981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49" name="Rectangle 90"/>
            <p:cNvSpPr>
              <a:spLocks noChangeArrowheads="1"/>
            </p:cNvSpPr>
            <p:nvPr/>
          </p:nvSpPr>
          <p:spPr bwMode="auto">
            <a:xfrm>
              <a:off x="2024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50" name="Rectangle 91"/>
            <p:cNvSpPr>
              <a:spLocks noChangeArrowheads="1"/>
            </p:cNvSpPr>
            <p:nvPr/>
          </p:nvSpPr>
          <p:spPr bwMode="auto">
            <a:xfrm>
              <a:off x="2068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51" name="Rectangle 92"/>
            <p:cNvSpPr>
              <a:spLocks noChangeArrowheads="1"/>
            </p:cNvSpPr>
            <p:nvPr/>
          </p:nvSpPr>
          <p:spPr bwMode="auto">
            <a:xfrm>
              <a:off x="2111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52" name="Rectangle 93"/>
            <p:cNvSpPr>
              <a:spLocks noChangeArrowheads="1"/>
            </p:cNvSpPr>
            <p:nvPr/>
          </p:nvSpPr>
          <p:spPr bwMode="auto">
            <a:xfrm>
              <a:off x="2155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53" name="Rectangle 94"/>
            <p:cNvSpPr>
              <a:spLocks noChangeArrowheads="1"/>
            </p:cNvSpPr>
            <p:nvPr/>
          </p:nvSpPr>
          <p:spPr bwMode="auto">
            <a:xfrm>
              <a:off x="2198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54" name="Rectangle 95"/>
            <p:cNvSpPr>
              <a:spLocks noChangeArrowheads="1"/>
            </p:cNvSpPr>
            <p:nvPr/>
          </p:nvSpPr>
          <p:spPr bwMode="auto">
            <a:xfrm>
              <a:off x="2241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55" name="Rectangle 96"/>
            <p:cNvSpPr>
              <a:spLocks noChangeArrowheads="1"/>
            </p:cNvSpPr>
            <p:nvPr/>
          </p:nvSpPr>
          <p:spPr bwMode="auto">
            <a:xfrm>
              <a:off x="2285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56" name="Rectangle 97"/>
            <p:cNvSpPr>
              <a:spLocks noChangeArrowheads="1"/>
            </p:cNvSpPr>
            <p:nvPr/>
          </p:nvSpPr>
          <p:spPr bwMode="auto">
            <a:xfrm>
              <a:off x="2328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57" name="Rectangle 98"/>
            <p:cNvSpPr>
              <a:spLocks noChangeArrowheads="1"/>
            </p:cNvSpPr>
            <p:nvPr/>
          </p:nvSpPr>
          <p:spPr bwMode="auto">
            <a:xfrm>
              <a:off x="2372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58" name="Rectangle 99"/>
            <p:cNvSpPr>
              <a:spLocks noChangeArrowheads="1"/>
            </p:cNvSpPr>
            <p:nvPr/>
          </p:nvSpPr>
          <p:spPr bwMode="auto">
            <a:xfrm>
              <a:off x="2415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59" name="Rectangle 100"/>
            <p:cNvSpPr>
              <a:spLocks noChangeArrowheads="1"/>
            </p:cNvSpPr>
            <p:nvPr/>
          </p:nvSpPr>
          <p:spPr bwMode="auto">
            <a:xfrm>
              <a:off x="2459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60" name="Rectangle 101"/>
            <p:cNvSpPr>
              <a:spLocks noChangeArrowheads="1"/>
            </p:cNvSpPr>
            <p:nvPr/>
          </p:nvSpPr>
          <p:spPr bwMode="auto">
            <a:xfrm>
              <a:off x="2502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61" name="Rectangle 102"/>
            <p:cNvSpPr>
              <a:spLocks noChangeArrowheads="1"/>
            </p:cNvSpPr>
            <p:nvPr/>
          </p:nvSpPr>
          <p:spPr bwMode="auto">
            <a:xfrm>
              <a:off x="2545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62" name="Rectangle 103"/>
            <p:cNvSpPr>
              <a:spLocks noChangeArrowheads="1"/>
            </p:cNvSpPr>
            <p:nvPr/>
          </p:nvSpPr>
          <p:spPr bwMode="auto">
            <a:xfrm>
              <a:off x="2589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63" name="Rectangle 104"/>
            <p:cNvSpPr>
              <a:spLocks noChangeArrowheads="1"/>
            </p:cNvSpPr>
            <p:nvPr/>
          </p:nvSpPr>
          <p:spPr bwMode="auto">
            <a:xfrm>
              <a:off x="2632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64" name="Rectangle 105"/>
            <p:cNvSpPr>
              <a:spLocks noChangeArrowheads="1"/>
            </p:cNvSpPr>
            <p:nvPr/>
          </p:nvSpPr>
          <p:spPr bwMode="auto">
            <a:xfrm>
              <a:off x="2676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65" name="Rectangle 106"/>
            <p:cNvSpPr>
              <a:spLocks noChangeArrowheads="1"/>
            </p:cNvSpPr>
            <p:nvPr/>
          </p:nvSpPr>
          <p:spPr bwMode="auto">
            <a:xfrm>
              <a:off x="2719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66" name="Rectangle 107"/>
            <p:cNvSpPr>
              <a:spLocks noChangeArrowheads="1"/>
            </p:cNvSpPr>
            <p:nvPr/>
          </p:nvSpPr>
          <p:spPr bwMode="auto">
            <a:xfrm>
              <a:off x="2762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67" name="Rectangle 108"/>
            <p:cNvSpPr>
              <a:spLocks noChangeArrowheads="1"/>
            </p:cNvSpPr>
            <p:nvPr/>
          </p:nvSpPr>
          <p:spPr bwMode="auto">
            <a:xfrm>
              <a:off x="2806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68" name="Rectangle 109"/>
            <p:cNvSpPr>
              <a:spLocks noChangeArrowheads="1"/>
            </p:cNvSpPr>
            <p:nvPr/>
          </p:nvSpPr>
          <p:spPr bwMode="auto">
            <a:xfrm>
              <a:off x="2849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69" name="Rectangle 110"/>
            <p:cNvSpPr>
              <a:spLocks noChangeArrowheads="1"/>
            </p:cNvSpPr>
            <p:nvPr/>
          </p:nvSpPr>
          <p:spPr bwMode="auto">
            <a:xfrm>
              <a:off x="2893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70" name="Rectangle 111"/>
            <p:cNvSpPr>
              <a:spLocks noChangeArrowheads="1"/>
            </p:cNvSpPr>
            <p:nvPr/>
          </p:nvSpPr>
          <p:spPr bwMode="auto">
            <a:xfrm>
              <a:off x="2936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71" name="Rectangle 112"/>
            <p:cNvSpPr>
              <a:spLocks noChangeArrowheads="1"/>
            </p:cNvSpPr>
            <p:nvPr/>
          </p:nvSpPr>
          <p:spPr bwMode="auto">
            <a:xfrm>
              <a:off x="2979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72" name="Rectangle 113"/>
            <p:cNvSpPr>
              <a:spLocks noChangeArrowheads="1"/>
            </p:cNvSpPr>
            <p:nvPr/>
          </p:nvSpPr>
          <p:spPr bwMode="auto">
            <a:xfrm>
              <a:off x="3023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73" name="Rectangle 114"/>
            <p:cNvSpPr>
              <a:spLocks noChangeArrowheads="1"/>
            </p:cNvSpPr>
            <p:nvPr/>
          </p:nvSpPr>
          <p:spPr bwMode="auto">
            <a:xfrm>
              <a:off x="3066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74" name="Rectangle 115"/>
            <p:cNvSpPr>
              <a:spLocks noChangeArrowheads="1"/>
            </p:cNvSpPr>
            <p:nvPr/>
          </p:nvSpPr>
          <p:spPr bwMode="auto">
            <a:xfrm>
              <a:off x="3110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75" name="Rectangle 116"/>
            <p:cNvSpPr>
              <a:spLocks noChangeArrowheads="1"/>
            </p:cNvSpPr>
            <p:nvPr/>
          </p:nvSpPr>
          <p:spPr bwMode="auto">
            <a:xfrm>
              <a:off x="3153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76" name="Rectangle 117"/>
            <p:cNvSpPr>
              <a:spLocks noChangeArrowheads="1"/>
            </p:cNvSpPr>
            <p:nvPr/>
          </p:nvSpPr>
          <p:spPr bwMode="auto">
            <a:xfrm>
              <a:off x="3196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77" name="Rectangle 118"/>
            <p:cNvSpPr>
              <a:spLocks noChangeArrowheads="1"/>
            </p:cNvSpPr>
            <p:nvPr/>
          </p:nvSpPr>
          <p:spPr bwMode="auto">
            <a:xfrm>
              <a:off x="3240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78" name="Rectangle 119"/>
            <p:cNvSpPr>
              <a:spLocks noChangeArrowheads="1"/>
            </p:cNvSpPr>
            <p:nvPr/>
          </p:nvSpPr>
          <p:spPr bwMode="auto">
            <a:xfrm>
              <a:off x="3283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79" name="Rectangle 120"/>
            <p:cNvSpPr>
              <a:spLocks noChangeArrowheads="1"/>
            </p:cNvSpPr>
            <p:nvPr/>
          </p:nvSpPr>
          <p:spPr bwMode="auto">
            <a:xfrm>
              <a:off x="3327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80" name="Rectangle 121"/>
            <p:cNvSpPr>
              <a:spLocks noChangeArrowheads="1"/>
            </p:cNvSpPr>
            <p:nvPr/>
          </p:nvSpPr>
          <p:spPr bwMode="auto">
            <a:xfrm>
              <a:off x="3370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81" name="Rectangle 122"/>
            <p:cNvSpPr>
              <a:spLocks noChangeArrowheads="1"/>
            </p:cNvSpPr>
            <p:nvPr/>
          </p:nvSpPr>
          <p:spPr bwMode="auto">
            <a:xfrm>
              <a:off x="3413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82" name="Rectangle 123"/>
            <p:cNvSpPr>
              <a:spLocks noChangeArrowheads="1"/>
            </p:cNvSpPr>
            <p:nvPr/>
          </p:nvSpPr>
          <p:spPr bwMode="auto">
            <a:xfrm>
              <a:off x="3457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83" name="Rectangle 124"/>
            <p:cNvSpPr>
              <a:spLocks noChangeArrowheads="1"/>
            </p:cNvSpPr>
            <p:nvPr/>
          </p:nvSpPr>
          <p:spPr bwMode="auto">
            <a:xfrm>
              <a:off x="3500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84" name="Rectangle 125"/>
            <p:cNvSpPr>
              <a:spLocks noChangeArrowheads="1"/>
            </p:cNvSpPr>
            <p:nvPr/>
          </p:nvSpPr>
          <p:spPr bwMode="auto">
            <a:xfrm>
              <a:off x="3544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85" name="Rectangle 126"/>
            <p:cNvSpPr>
              <a:spLocks noChangeArrowheads="1"/>
            </p:cNvSpPr>
            <p:nvPr/>
          </p:nvSpPr>
          <p:spPr bwMode="auto">
            <a:xfrm>
              <a:off x="3587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86" name="Rectangle 127"/>
            <p:cNvSpPr>
              <a:spLocks noChangeArrowheads="1"/>
            </p:cNvSpPr>
            <p:nvPr/>
          </p:nvSpPr>
          <p:spPr bwMode="auto">
            <a:xfrm>
              <a:off x="3631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87" name="Rectangle 128"/>
            <p:cNvSpPr>
              <a:spLocks noChangeArrowheads="1"/>
            </p:cNvSpPr>
            <p:nvPr/>
          </p:nvSpPr>
          <p:spPr bwMode="auto">
            <a:xfrm>
              <a:off x="3674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88" name="Rectangle 129"/>
            <p:cNvSpPr>
              <a:spLocks noChangeArrowheads="1"/>
            </p:cNvSpPr>
            <p:nvPr/>
          </p:nvSpPr>
          <p:spPr bwMode="auto">
            <a:xfrm>
              <a:off x="3717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89" name="Rectangle 130"/>
            <p:cNvSpPr>
              <a:spLocks noChangeArrowheads="1"/>
            </p:cNvSpPr>
            <p:nvPr/>
          </p:nvSpPr>
          <p:spPr bwMode="auto">
            <a:xfrm>
              <a:off x="3761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90" name="Rectangle 131"/>
            <p:cNvSpPr>
              <a:spLocks noChangeArrowheads="1"/>
            </p:cNvSpPr>
            <p:nvPr/>
          </p:nvSpPr>
          <p:spPr bwMode="auto">
            <a:xfrm>
              <a:off x="3804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91" name="Rectangle 132"/>
            <p:cNvSpPr>
              <a:spLocks noChangeArrowheads="1"/>
            </p:cNvSpPr>
            <p:nvPr/>
          </p:nvSpPr>
          <p:spPr bwMode="auto">
            <a:xfrm>
              <a:off x="3848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92" name="Rectangle 133"/>
            <p:cNvSpPr>
              <a:spLocks noChangeArrowheads="1"/>
            </p:cNvSpPr>
            <p:nvPr/>
          </p:nvSpPr>
          <p:spPr bwMode="auto">
            <a:xfrm>
              <a:off x="3891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93" name="Rectangle 134"/>
            <p:cNvSpPr>
              <a:spLocks noChangeArrowheads="1"/>
            </p:cNvSpPr>
            <p:nvPr/>
          </p:nvSpPr>
          <p:spPr bwMode="auto">
            <a:xfrm>
              <a:off x="3934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94" name="Rectangle 135"/>
            <p:cNvSpPr>
              <a:spLocks noChangeArrowheads="1"/>
            </p:cNvSpPr>
            <p:nvPr/>
          </p:nvSpPr>
          <p:spPr bwMode="auto">
            <a:xfrm>
              <a:off x="3978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95" name="Rectangle 136"/>
            <p:cNvSpPr>
              <a:spLocks noChangeArrowheads="1"/>
            </p:cNvSpPr>
            <p:nvPr/>
          </p:nvSpPr>
          <p:spPr bwMode="auto">
            <a:xfrm>
              <a:off x="4021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96" name="Rectangle 137"/>
            <p:cNvSpPr>
              <a:spLocks noChangeArrowheads="1"/>
            </p:cNvSpPr>
            <p:nvPr/>
          </p:nvSpPr>
          <p:spPr bwMode="auto">
            <a:xfrm>
              <a:off x="4065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97" name="Rectangle 138"/>
            <p:cNvSpPr>
              <a:spLocks noChangeArrowheads="1"/>
            </p:cNvSpPr>
            <p:nvPr/>
          </p:nvSpPr>
          <p:spPr bwMode="auto">
            <a:xfrm>
              <a:off x="4108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98" name="Rectangle 139"/>
            <p:cNvSpPr>
              <a:spLocks noChangeArrowheads="1"/>
            </p:cNvSpPr>
            <p:nvPr/>
          </p:nvSpPr>
          <p:spPr bwMode="auto">
            <a:xfrm>
              <a:off x="4151" y="3210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799" name="Rectangle 140"/>
            <p:cNvSpPr>
              <a:spLocks noChangeArrowheads="1"/>
            </p:cNvSpPr>
            <p:nvPr/>
          </p:nvSpPr>
          <p:spPr bwMode="auto">
            <a:xfrm>
              <a:off x="4195" y="3210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00" name="Rectangle 141"/>
            <p:cNvSpPr>
              <a:spLocks noChangeArrowheads="1"/>
            </p:cNvSpPr>
            <p:nvPr/>
          </p:nvSpPr>
          <p:spPr bwMode="auto">
            <a:xfrm>
              <a:off x="1417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01" name="Rectangle 142"/>
            <p:cNvSpPr>
              <a:spLocks noChangeArrowheads="1"/>
            </p:cNvSpPr>
            <p:nvPr/>
          </p:nvSpPr>
          <p:spPr bwMode="auto">
            <a:xfrm>
              <a:off x="1460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02" name="Rectangle 143"/>
            <p:cNvSpPr>
              <a:spLocks noChangeArrowheads="1"/>
            </p:cNvSpPr>
            <p:nvPr/>
          </p:nvSpPr>
          <p:spPr bwMode="auto">
            <a:xfrm>
              <a:off x="1504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03" name="Rectangle 144"/>
            <p:cNvSpPr>
              <a:spLocks noChangeArrowheads="1"/>
            </p:cNvSpPr>
            <p:nvPr/>
          </p:nvSpPr>
          <p:spPr bwMode="auto">
            <a:xfrm>
              <a:off x="1547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04" name="Rectangle 145"/>
            <p:cNvSpPr>
              <a:spLocks noChangeArrowheads="1"/>
            </p:cNvSpPr>
            <p:nvPr/>
          </p:nvSpPr>
          <p:spPr bwMode="auto">
            <a:xfrm>
              <a:off x="1590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05" name="Rectangle 146"/>
            <p:cNvSpPr>
              <a:spLocks noChangeArrowheads="1"/>
            </p:cNvSpPr>
            <p:nvPr/>
          </p:nvSpPr>
          <p:spPr bwMode="auto">
            <a:xfrm>
              <a:off x="1634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06" name="Rectangle 147"/>
            <p:cNvSpPr>
              <a:spLocks noChangeArrowheads="1"/>
            </p:cNvSpPr>
            <p:nvPr/>
          </p:nvSpPr>
          <p:spPr bwMode="auto">
            <a:xfrm>
              <a:off x="1677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07" name="Rectangle 148"/>
            <p:cNvSpPr>
              <a:spLocks noChangeArrowheads="1"/>
            </p:cNvSpPr>
            <p:nvPr/>
          </p:nvSpPr>
          <p:spPr bwMode="auto">
            <a:xfrm>
              <a:off x="1721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08" name="Rectangle 149"/>
            <p:cNvSpPr>
              <a:spLocks noChangeArrowheads="1"/>
            </p:cNvSpPr>
            <p:nvPr/>
          </p:nvSpPr>
          <p:spPr bwMode="auto">
            <a:xfrm>
              <a:off x="1764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09" name="Rectangle 150"/>
            <p:cNvSpPr>
              <a:spLocks noChangeArrowheads="1"/>
            </p:cNvSpPr>
            <p:nvPr/>
          </p:nvSpPr>
          <p:spPr bwMode="auto">
            <a:xfrm>
              <a:off x="1807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10" name="Rectangle 151"/>
            <p:cNvSpPr>
              <a:spLocks noChangeArrowheads="1"/>
            </p:cNvSpPr>
            <p:nvPr/>
          </p:nvSpPr>
          <p:spPr bwMode="auto">
            <a:xfrm>
              <a:off x="1851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11" name="Rectangle 152"/>
            <p:cNvSpPr>
              <a:spLocks noChangeArrowheads="1"/>
            </p:cNvSpPr>
            <p:nvPr/>
          </p:nvSpPr>
          <p:spPr bwMode="auto">
            <a:xfrm>
              <a:off x="1894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12" name="Rectangle 153"/>
            <p:cNvSpPr>
              <a:spLocks noChangeArrowheads="1"/>
            </p:cNvSpPr>
            <p:nvPr/>
          </p:nvSpPr>
          <p:spPr bwMode="auto">
            <a:xfrm>
              <a:off x="1938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13" name="Rectangle 154"/>
            <p:cNvSpPr>
              <a:spLocks noChangeArrowheads="1"/>
            </p:cNvSpPr>
            <p:nvPr/>
          </p:nvSpPr>
          <p:spPr bwMode="auto">
            <a:xfrm>
              <a:off x="1981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14" name="Rectangle 155"/>
            <p:cNvSpPr>
              <a:spLocks noChangeArrowheads="1"/>
            </p:cNvSpPr>
            <p:nvPr/>
          </p:nvSpPr>
          <p:spPr bwMode="auto">
            <a:xfrm>
              <a:off x="2024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15" name="Rectangle 156"/>
            <p:cNvSpPr>
              <a:spLocks noChangeArrowheads="1"/>
            </p:cNvSpPr>
            <p:nvPr/>
          </p:nvSpPr>
          <p:spPr bwMode="auto">
            <a:xfrm>
              <a:off x="2068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16" name="Rectangle 157"/>
            <p:cNvSpPr>
              <a:spLocks noChangeArrowheads="1"/>
            </p:cNvSpPr>
            <p:nvPr/>
          </p:nvSpPr>
          <p:spPr bwMode="auto">
            <a:xfrm>
              <a:off x="2111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17" name="Rectangle 158"/>
            <p:cNvSpPr>
              <a:spLocks noChangeArrowheads="1"/>
            </p:cNvSpPr>
            <p:nvPr/>
          </p:nvSpPr>
          <p:spPr bwMode="auto">
            <a:xfrm>
              <a:off x="2155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18" name="Rectangle 159"/>
            <p:cNvSpPr>
              <a:spLocks noChangeArrowheads="1"/>
            </p:cNvSpPr>
            <p:nvPr/>
          </p:nvSpPr>
          <p:spPr bwMode="auto">
            <a:xfrm>
              <a:off x="2198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19" name="Rectangle 160"/>
            <p:cNvSpPr>
              <a:spLocks noChangeArrowheads="1"/>
            </p:cNvSpPr>
            <p:nvPr/>
          </p:nvSpPr>
          <p:spPr bwMode="auto">
            <a:xfrm>
              <a:off x="2241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20" name="Rectangle 161"/>
            <p:cNvSpPr>
              <a:spLocks noChangeArrowheads="1"/>
            </p:cNvSpPr>
            <p:nvPr/>
          </p:nvSpPr>
          <p:spPr bwMode="auto">
            <a:xfrm>
              <a:off x="2285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21" name="Rectangle 162"/>
            <p:cNvSpPr>
              <a:spLocks noChangeArrowheads="1"/>
            </p:cNvSpPr>
            <p:nvPr/>
          </p:nvSpPr>
          <p:spPr bwMode="auto">
            <a:xfrm>
              <a:off x="2328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22" name="Rectangle 163"/>
            <p:cNvSpPr>
              <a:spLocks noChangeArrowheads="1"/>
            </p:cNvSpPr>
            <p:nvPr/>
          </p:nvSpPr>
          <p:spPr bwMode="auto">
            <a:xfrm>
              <a:off x="2372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23" name="Rectangle 164"/>
            <p:cNvSpPr>
              <a:spLocks noChangeArrowheads="1"/>
            </p:cNvSpPr>
            <p:nvPr/>
          </p:nvSpPr>
          <p:spPr bwMode="auto">
            <a:xfrm>
              <a:off x="2415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24" name="Rectangle 165"/>
            <p:cNvSpPr>
              <a:spLocks noChangeArrowheads="1"/>
            </p:cNvSpPr>
            <p:nvPr/>
          </p:nvSpPr>
          <p:spPr bwMode="auto">
            <a:xfrm>
              <a:off x="2459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25" name="Rectangle 166"/>
            <p:cNvSpPr>
              <a:spLocks noChangeArrowheads="1"/>
            </p:cNvSpPr>
            <p:nvPr/>
          </p:nvSpPr>
          <p:spPr bwMode="auto">
            <a:xfrm>
              <a:off x="2502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26" name="Rectangle 167"/>
            <p:cNvSpPr>
              <a:spLocks noChangeArrowheads="1"/>
            </p:cNvSpPr>
            <p:nvPr/>
          </p:nvSpPr>
          <p:spPr bwMode="auto">
            <a:xfrm>
              <a:off x="2545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27" name="Rectangle 168"/>
            <p:cNvSpPr>
              <a:spLocks noChangeArrowheads="1"/>
            </p:cNvSpPr>
            <p:nvPr/>
          </p:nvSpPr>
          <p:spPr bwMode="auto">
            <a:xfrm>
              <a:off x="2589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28" name="Rectangle 169"/>
            <p:cNvSpPr>
              <a:spLocks noChangeArrowheads="1"/>
            </p:cNvSpPr>
            <p:nvPr/>
          </p:nvSpPr>
          <p:spPr bwMode="auto">
            <a:xfrm>
              <a:off x="2632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29" name="Rectangle 170"/>
            <p:cNvSpPr>
              <a:spLocks noChangeArrowheads="1"/>
            </p:cNvSpPr>
            <p:nvPr/>
          </p:nvSpPr>
          <p:spPr bwMode="auto">
            <a:xfrm>
              <a:off x="2676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30" name="Rectangle 171"/>
            <p:cNvSpPr>
              <a:spLocks noChangeArrowheads="1"/>
            </p:cNvSpPr>
            <p:nvPr/>
          </p:nvSpPr>
          <p:spPr bwMode="auto">
            <a:xfrm>
              <a:off x="2719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31" name="Rectangle 172"/>
            <p:cNvSpPr>
              <a:spLocks noChangeArrowheads="1"/>
            </p:cNvSpPr>
            <p:nvPr/>
          </p:nvSpPr>
          <p:spPr bwMode="auto">
            <a:xfrm>
              <a:off x="2762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32" name="Rectangle 173"/>
            <p:cNvSpPr>
              <a:spLocks noChangeArrowheads="1"/>
            </p:cNvSpPr>
            <p:nvPr/>
          </p:nvSpPr>
          <p:spPr bwMode="auto">
            <a:xfrm>
              <a:off x="2806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33" name="Rectangle 174"/>
            <p:cNvSpPr>
              <a:spLocks noChangeArrowheads="1"/>
            </p:cNvSpPr>
            <p:nvPr/>
          </p:nvSpPr>
          <p:spPr bwMode="auto">
            <a:xfrm>
              <a:off x="2849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34" name="Rectangle 175"/>
            <p:cNvSpPr>
              <a:spLocks noChangeArrowheads="1"/>
            </p:cNvSpPr>
            <p:nvPr/>
          </p:nvSpPr>
          <p:spPr bwMode="auto">
            <a:xfrm>
              <a:off x="2893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35" name="Rectangle 176"/>
            <p:cNvSpPr>
              <a:spLocks noChangeArrowheads="1"/>
            </p:cNvSpPr>
            <p:nvPr/>
          </p:nvSpPr>
          <p:spPr bwMode="auto">
            <a:xfrm>
              <a:off x="2936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36" name="Rectangle 177"/>
            <p:cNvSpPr>
              <a:spLocks noChangeArrowheads="1"/>
            </p:cNvSpPr>
            <p:nvPr/>
          </p:nvSpPr>
          <p:spPr bwMode="auto">
            <a:xfrm>
              <a:off x="2979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37" name="Rectangle 178"/>
            <p:cNvSpPr>
              <a:spLocks noChangeArrowheads="1"/>
            </p:cNvSpPr>
            <p:nvPr/>
          </p:nvSpPr>
          <p:spPr bwMode="auto">
            <a:xfrm>
              <a:off x="3023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38" name="Rectangle 179"/>
            <p:cNvSpPr>
              <a:spLocks noChangeArrowheads="1"/>
            </p:cNvSpPr>
            <p:nvPr/>
          </p:nvSpPr>
          <p:spPr bwMode="auto">
            <a:xfrm>
              <a:off x="3066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39" name="Rectangle 180"/>
            <p:cNvSpPr>
              <a:spLocks noChangeArrowheads="1"/>
            </p:cNvSpPr>
            <p:nvPr/>
          </p:nvSpPr>
          <p:spPr bwMode="auto">
            <a:xfrm>
              <a:off x="3110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40" name="Rectangle 181"/>
            <p:cNvSpPr>
              <a:spLocks noChangeArrowheads="1"/>
            </p:cNvSpPr>
            <p:nvPr/>
          </p:nvSpPr>
          <p:spPr bwMode="auto">
            <a:xfrm>
              <a:off x="3153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41" name="Rectangle 182"/>
            <p:cNvSpPr>
              <a:spLocks noChangeArrowheads="1"/>
            </p:cNvSpPr>
            <p:nvPr/>
          </p:nvSpPr>
          <p:spPr bwMode="auto">
            <a:xfrm>
              <a:off x="3196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42" name="Rectangle 183"/>
            <p:cNvSpPr>
              <a:spLocks noChangeArrowheads="1"/>
            </p:cNvSpPr>
            <p:nvPr/>
          </p:nvSpPr>
          <p:spPr bwMode="auto">
            <a:xfrm>
              <a:off x="3240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43" name="Rectangle 184"/>
            <p:cNvSpPr>
              <a:spLocks noChangeArrowheads="1"/>
            </p:cNvSpPr>
            <p:nvPr/>
          </p:nvSpPr>
          <p:spPr bwMode="auto">
            <a:xfrm>
              <a:off x="3283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44" name="Rectangle 185"/>
            <p:cNvSpPr>
              <a:spLocks noChangeArrowheads="1"/>
            </p:cNvSpPr>
            <p:nvPr/>
          </p:nvSpPr>
          <p:spPr bwMode="auto">
            <a:xfrm>
              <a:off x="3327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45" name="Rectangle 186"/>
            <p:cNvSpPr>
              <a:spLocks noChangeArrowheads="1"/>
            </p:cNvSpPr>
            <p:nvPr/>
          </p:nvSpPr>
          <p:spPr bwMode="auto">
            <a:xfrm>
              <a:off x="3370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46" name="Rectangle 187"/>
            <p:cNvSpPr>
              <a:spLocks noChangeArrowheads="1"/>
            </p:cNvSpPr>
            <p:nvPr/>
          </p:nvSpPr>
          <p:spPr bwMode="auto">
            <a:xfrm>
              <a:off x="3413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47" name="Rectangle 188"/>
            <p:cNvSpPr>
              <a:spLocks noChangeArrowheads="1"/>
            </p:cNvSpPr>
            <p:nvPr/>
          </p:nvSpPr>
          <p:spPr bwMode="auto">
            <a:xfrm>
              <a:off x="3457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48" name="Rectangle 189"/>
            <p:cNvSpPr>
              <a:spLocks noChangeArrowheads="1"/>
            </p:cNvSpPr>
            <p:nvPr/>
          </p:nvSpPr>
          <p:spPr bwMode="auto">
            <a:xfrm>
              <a:off x="3500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49" name="Rectangle 190"/>
            <p:cNvSpPr>
              <a:spLocks noChangeArrowheads="1"/>
            </p:cNvSpPr>
            <p:nvPr/>
          </p:nvSpPr>
          <p:spPr bwMode="auto">
            <a:xfrm>
              <a:off x="3544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50" name="Rectangle 191"/>
            <p:cNvSpPr>
              <a:spLocks noChangeArrowheads="1"/>
            </p:cNvSpPr>
            <p:nvPr/>
          </p:nvSpPr>
          <p:spPr bwMode="auto">
            <a:xfrm>
              <a:off x="3587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51" name="Rectangle 192"/>
            <p:cNvSpPr>
              <a:spLocks noChangeArrowheads="1"/>
            </p:cNvSpPr>
            <p:nvPr/>
          </p:nvSpPr>
          <p:spPr bwMode="auto">
            <a:xfrm>
              <a:off x="3631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52" name="Rectangle 193"/>
            <p:cNvSpPr>
              <a:spLocks noChangeArrowheads="1"/>
            </p:cNvSpPr>
            <p:nvPr/>
          </p:nvSpPr>
          <p:spPr bwMode="auto">
            <a:xfrm>
              <a:off x="3674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53" name="Rectangle 194"/>
            <p:cNvSpPr>
              <a:spLocks noChangeArrowheads="1"/>
            </p:cNvSpPr>
            <p:nvPr/>
          </p:nvSpPr>
          <p:spPr bwMode="auto">
            <a:xfrm>
              <a:off x="3717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54" name="Rectangle 195"/>
            <p:cNvSpPr>
              <a:spLocks noChangeArrowheads="1"/>
            </p:cNvSpPr>
            <p:nvPr/>
          </p:nvSpPr>
          <p:spPr bwMode="auto">
            <a:xfrm>
              <a:off x="3761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55" name="Rectangle 196"/>
            <p:cNvSpPr>
              <a:spLocks noChangeArrowheads="1"/>
            </p:cNvSpPr>
            <p:nvPr/>
          </p:nvSpPr>
          <p:spPr bwMode="auto">
            <a:xfrm>
              <a:off x="3804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56" name="Rectangle 197"/>
            <p:cNvSpPr>
              <a:spLocks noChangeArrowheads="1"/>
            </p:cNvSpPr>
            <p:nvPr/>
          </p:nvSpPr>
          <p:spPr bwMode="auto">
            <a:xfrm>
              <a:off x="3848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57" name="Rectangle 198"/>
            <p:cNvSpPr>
              <a:spLocks noChangeArrowheads="1"/>
            </p:cNvSpPr>
            <p:nvPr/>
          </p:nvSpPr>
          <p:spPr bwMode="auto">
            <a:xfrm>
              <a:off x="3891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58" name="Rectangle 199"/>
            <p:cNvSpPr>
              <a:spLocks noChangeArrowheads="1"/>
            </p:cNvSpPr>
            <p:nvPr/>
          </p:nvSpPr>
          <p:spPr bwMode="auto">
            <a:xfrm>
              <a:off x="3934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59" name="Rectangle 200"/>
            <p:cNvSpPr>
              <a:spLocks noChangeArrowheads="1"/>
            </p:cNvSpPr>
            <p:nvPr/>
          </p:nvSpPr>
          <p:spPr bwMode="auto">
            <a:xfrm>
              <a:off x="3978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60" name="Rectangle 201"/>
            <p:cNvSpPr>
              <a:spLocks noChangeArrowheads="1"/>
            </p:cNvSpPr>
            <p:nvPr/>
          </p:nvSpPr>
          <p:spPr bwMode="auto">
            <a:xfrm>
              <a:off x="4021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61" name="Rectangle 202"/>
            <p:cNvSpPr>
              <a:spLocks noChangeArrowheads="1"/>
            </p:cNvSpPr>
            <p:nvPr/>
          </p:nvSpPr>
          <p:spPr bwMode="auto">
            <a:xfrm>
              <a:off x="4065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62" name="Rectangle 203"/>
            <p:cNvSpPr>
              <a:spLocks noChangeArrowheads="1"/>
            </p:cNvSpPr>
            <p:nvPr/>
          </p:nvSpPr>
          <p:spPr bwMode="auto">
            <a:xfrm>
              <a:off x="4108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63" name="Rectangle 204"/>
            <p:cNvSpPr>
              <a:spLocks noChangeArrowheads="1"/>
            </p:cNvSpPr>
            <p:nvPr/>
          </p:nvSpPr>
          <p:spPr bwMode="auto">
            <a:xfrm>
              <a:off x="4151" y="297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64" name="Rectangle 205"/>
            <p:cNvSpPr>
              <a:spLocks noChangeArrowheads="1"/>
            </p:cNvSpPr>
            <p:nvPr/>
          </p:nvSpPr>
          <p:spPr bwMode="auto">
            <a:xfrm>
              <a:off x="4195" y="297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65" name="Rectangle 206"/>
            <p:cNvSpPr>
              <a:spLocks noChangeArrowheads="1"/>
            </p:cNvSpPr>
            <p:nvPr/>
          </p:nvSpPr>
          <p:spPr bwMode="auto">
            <a:xfrm>
              <a:off x="1417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66" name="Rectangle 207"/>
            <p:cNvSpPr>
              <a:spLocks noChangeArrowheads="1"/>
            </p:cNvSpPr>
            <p:nvPr/>
          </p:nvSpPr>
          <p:spPr bwMode="auto">
            <a:xfrm>
              <a:off x="1460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867" name="Rectangle 208"/>
            <p:cNvSpPr>
              <a:spLocks noChangeArrowheads="1"/>
            </p:cNvSpPr>
            <p:nvPr/>
          </p:nvSpPr>
          <p:spPr bwMode="auto">
            <a:xfrm>
              <a:off x="1504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1146" name="Group 209"/>
          <p:cNvGrpSpPr>
            <a:grpSpLocks/>
          </p:cNvGrpSpPr>
          <p:nvPr/>
        </p:nvGrpSpPr>
        <p:grpSpPr bwMode="auto">
          <a:xfrm>
            <a:off x="2076450" y="3192463"/>
            <a:ext cx="4090988" cy="1160462"/>
            <a:chOff x="1417" y="2011"/>
            <a:chExt cx="2792" cy="731"/>
          </a:xfrm>
        </p:grpSpPr>
        <p:sp>
          <p:nvSpPr>
            <p:cNvPr id="91468" name="Rectangle 210"/>
            <p:cNvSpPr>
              <a:spLocks noChangeArrowheads="1"/>
            </p:cNvSpPr>
            <p:nvPr/>
          </p:nvSpPr>
          <p:spPr bwMode="auto">
            <a:xfrm>
              <a:off x="1547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69" name="Rectangle 211"/>
            <p:cNvSpPr>
              <a:spLocks noChangeArrowheads="1"/>
            </p:cNvSpPr>
            <p:nvPr/>
          </p:nvSpPr>
          <p:spPr bwMode="auto">
            <a:xfrm>
              <a:off x="1590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70" name="Rectangle 212"/>
            <p:cNvSpPr>
              <a:spLocks noChangeArrowheads="1"/>
            </p:cNvSpPr>
            <p:nvPr/>
          </p:nvSpPr>
          <p:spPr bwMode="auto">
            <a:xfrm>
              <a:off x="1634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71" name="Rectangle 213"/>
            <p:cNvSpPr>
              <a:spLocks noChangeArrowheads="1"/>
            </p:cNvSpPr>
            <p:nvPr/>
          </p:nvSpPr>
          <p:spPr bwMode="auto">
            <a:xfrm>
              <a:off x="1677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72" name="Rectangle 214"/>
            <p:cNvSpPr>
              <a:spLocks noChangeArrowheads="1"/>
            </p:cNvSpPr>
            <p:nvPr/>
          </p:nvSpPr>
          <p:spPr bwMode="auto">
            <a:xfrm>
              <a:off x="1721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73" name="Rectangle 215"/>
            <p:cNvSpPr>
              <a:spLocks noChangeArrowheads="1"/>
            </p:cNvSpPr>
            <p:nvPr/>
          </p:nvSpPr>
          <p:spPr bwMode="auto">
            <a:xfrm>
              <a:off x="1764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74" name="Rectangle 216"/>
            <p:cNvSpPr>
              <a:spLocks noChangeArrowheads="1"/>
            </p:cNvSpPr>
            <p:nvPr/>
          </p:nvSpPr>
          <p:spPr bwMode="auto">
            <a:xfrm>
              <a:off x="1807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75" name="Rectangle 217"/>
            <p:cNvSpPr>
              <a:spLocks noChangeArrowheads="1"/>
            </p:cNvSpPr>
            <p:nvPr/>
          </p:nvSpPr>
          <p:spPr bwMode="auto">
            <a:xfrm>
              <a:off x="1851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76" name="Rectangle 218"/>
            <p:cNvSpPr>
              <a:spLocks noChangeArrowheads="1"/>
            </p:cNvSpPr>
            <p:nvPr/>
          </p:nvSpPr>
          <p:spPr bwMode="auto">
            <a:xfrm>
              <a:off x="1894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77" name="Rectangle 219"/>
            <p:cNvSpPr>
              <a:spLocks noChangeArrowheads="1"/>
            </p:cNvSpPr>
            <p:nvPr/>
          </p:nvSpPr>
          <p:spPr bwMode="auto">
            <a:xfrm>
              <a:off x="1938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78" name="Rectangle 220"/>
            <p:cNvSpPr>
              <a:spLocks noChangeArrowheads="1"/>
            </p:cNvSpPr>
            <p:nvPr/>
          </p:nvSpPr>
          <p:spPr bwMode="auto">
            <a:xfrm>
              <a:off x="1981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79" name="Rectangle 221"/>
            <p:cNvSpPr>
              <a:spLocks noChangeArrowheads="1"/>
            </p:cNvSpPr>
            <p:nvPr/>
          </p:nvSpPr>
          <p:spPr bwMode="auto">
            <a:xfrm>
              <a:off x="2024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80" name="Rectangle 222"/>
            <p:cNvSpPr>
              <a:spLocks noChangeArrowheads="1"/>
            </p:cNvSpPr>
            <p:nvPr/>
          </p:nvSpPr>
          <p:spPr bwMode="auto">
            <a:xfrm>
              <a:off x="2068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81" name="Rectangle 223"/>
            <p:cNvSpPr>
              <a:spLocks noChangeArrowheads="1"/>
            </p:cNvSpPr>
            <p:nvPr/>
          </p:nvSpPr>
          <p:spPr bwMode="auto">
            <a:xfrm>
              <a:off x="2111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82" name="Rectangle 224"/>
            <p:cNvSpPr>
              <a:spLocks noChangeArrowheads="1"/>
            </p:cNvSpPr>
            <p:nvPr/>
          </p:nvSpPr>
          <p:spPr bwMode="auto">
            <a:xfrm>
              <a:off x="2155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83" name="Rectangle 225"/>
            <p:cNvSpPr>
              <a:spLocks noChangeArrowheads="1"/>
            </p:cNvSpPr>
            <p:nvPr/>
          </p:nvSpPr>
          <p:spPr bwMode="auto">
            <a:xfrm>
              <a:off x="2198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84" name="Rectangle 226"/>
            <p:cNvSpPr>
              <a:spLocks noChangeArrowheads="1"/>
            </p:cNvSpPr>
            <p:nvPr/>
          </p:nvSpPr>
          <p:spPr bwMode="auto">
            <a:xfrm>
              <a:off x="2241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85" name="Rectangle 227"/>
            <p:cNvSpPr>
              <a:spLocks noChangeArrowheads="1"/>
            </p:cNvSpPr>
            <p:nvPr/>
          </p:nvSpPr>
          <p:spPr bwMode="auto">
            <a:xfrm>
              <a:off x="2285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86" name="Rectangle 228"/>
            <p:cNvSpPr>
              <a:spLocks noChangeArrowheads="1"/>
            </p:cNvSpPr>
            <p:nvPr/>
          </p:nvSpPr>
          <p:spPr bwMode="auto">
            <a:xfrm>
              <a:off x="2328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87" name="Rectangle 229"/>
            <p:cNvSpPr>
              <a:spLocks noChangeArrowheads="1"/>
            </p:cNvSpPr>
            <p:nvPr/>
          </p:nvSpPr>
          <p:spPr bwMode="auto">
            <a:xfrm>
              <a:off x="2372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88" name="Rectangle 230"/>
            <p:cNvSpPr>
              <a:spLocks noChangeArrowheads="1"/>
            </p:cNvSpPr>
            <p:nvPr/>
          </p:nvSpPr>
          <p:spPr bwMode="auto">
            <a:xfrm>
              <a:off x="2415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89" name="Rectangle 231"/>
            <p:cNvSpPr>
              <a:spLocks noChangeArrowheads="1"/>
            </p:cNvSpPr>
            <p:nvPr/>
          </p:nvSpPr>
          <p:spPr bwMode="auto">
            <a:xfrm>
              <a:off x="2459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90" name="Rectangle 232"/>
            <p:cNvSpPr>
              <a:spLocks noChangeArrowheads="1"/>
            </p:cNvSpPr>
            <p:nvPr/>
          </p:nvSpPr>
          <p:spPr bwMode="auto">
            <a:xfrm>
              <a:off x="2502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91" name="Rectangle 233"/>
            <p:cNvSpPr>
              <a:spLocks noChangeArrowheads="1"/>
            </p:cNvSpPr>
            <p:nvPr/>
          </p:nvSpPr>
          <p:spPr bwMode="auto">
            <a:xfrm>
              <a:off x="2545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92" name="Rectangle 234"/>
            <p:cNvSpPr>
              <a:spLocks noChangeArrowheads="1"/>
            </p:cNvSpPr>
            <p:nvPr/>
          </p:nvSpPr>
          <p:spPr bwMode="auto">
            <a:xfrm>
              <a:off x="2589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93" name="Rectangle 235"/>
            <p:cNvSpPr>
              <a:spLocks noChangeArrowheads="1"/>
            </p:cNvSpPr>
            <p:nvPr/>
          </p:nvSpPr>
          <p:spPr bwMode="auto">
            <a:xfrm>
              <a:off x="2632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94" name="Rectangle 236"/>
            <p:cNvSpPr>
              <a:spLocks noChangeArrowheads="1"/>
            </p:cNvSpPr>
            <p:nvPr/>
          </p:nvSpPr>
          <p:spPr bwMode="auto">
            <a:xfrm>
              <a:off x="2676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95" name="Rectangle 237"/>
            <p:cNvSpPr>
              <a:spLocks noChangeArrowheads="1"/>
            </p:cNvSpPr>
            <p:nvPr/>
          </p:nvSpPr>
          <p:spPr bwMode="auto">
            <a:xfrm>
              <a:off x="2719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96" name="Rectangle 238"/>
            <p:cNvSpPr>
              <a:spLocks noChangeArrowheads="1"/>
            </p:cNvSpPr>
            <p:nvPr/>
          </p:nvSpPr>
          <p:spPr bwMode="auto">
            <a:xfrm>
              <a:off x="2762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97" name="Rectangle 239"/>
            <p:cNvSpPr>
              <a:spLocks noChangeArrowheads="1"/>
            </p:cNvSpPr>
            <p:nvPr/>
          </p:nvSpPr>
          <p:spPr bwMode="auto">
            <a:xfrm>
              <a:off x="2806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98" name="Rectangle 240"/>
            <p:cNvSpPr>
              <a:spLocks noChangeArrowheads="1"/>
            </p:cNvSpPr>
            <p:nvPr/>
          </p:nvSpPr>
          <p:spPr bwMode="auto">
            <a:xfrm>
              <a:off x="2849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99" name="Rectangle 241"/>
            <p:cNvSpPr>
              <a:spLocks noChangeArrowheads="1"/>
            </p:cNvSpPr>
            <p:nvPr/>
          </p:nvSpPr>
          <p:spPr bwMode="auto">
            <a:xfrm>
              <a:off x="2893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00" name="Rectangle 242"/>
            <p:cNvSpPr>
              <a:spLocks noChangeArrowheads="1"/>
            </p:cNvSpPr>
            <p:nvPr/>
          </p:nvSpPr>
          <p:spPr bwMode="auto">
            <a:xfrm>
              <a:off x="2936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01" name="Rectangle 243"/>
            <p:cNvSpPr>
              <a:spLocks noChangeArrowheads="1"/>
            </p:cNvSpPr>
            <p:nvPr/>
          </p:nvSpPr>
          <p:spPr bwMode="auto">
            <a:xfrm>
              <a:off x="2979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02" name="Rectangle 244"/>
            <p:cNvSpPr>
              <a:spLocks noChangeArrowheads="1"/>
            </p:cNvSpPr>
            <p:nvPr/>
          </p:nvSpPr>
          <p:spPr bwMode="auto">
            <a:xfrm>
              <a:off x="3023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03" name="Rectangle 245"/>
            <p:cNvSpPr>
              <a:spLocks noChangeArrowheads="1"/>
            </p:cNvSpPr>
            <p:nvPr/>
          </p:nvSpPr>
          <p:spPr bwMode="auto">
            <a:xfrm>
              <a:off x="3066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04" name="Rectangle 246"/>
            <p:cNvSpPr>
              <a:spLocks noChangeArrowheads="1"/>
            </p:cNvSpPr>
            <p:nvPr/>
          </p:nvSpPr>
          <p:spPr bwMode="auto">
            <a:xfrm>
              <a:off x="3110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05" name="Rectangle 247"/>
            <p:cNvSpPr>
              <a:spLocks noChangeArrowheads="1"/>
            </p:cNvSpPr>
            <p:nvPr/>
          </p:nvSpPr>
          <p:spPr bwMode="auto">
            <a:xfrm>
              <a:off x="3153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06" name="Rectangle 248"/>
            <p:cNvSpPr>
              <a:spLocks noChangeArrowheads="1"/>
            </p:cNvSpPr>
            <p:nvPr/>
          </p:nvSpPr>
          <p:spPr bwMode="auto">
            <a:xfrm>
              <a:off x="3196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07" name="Rectangle 249"/>
            <p:cNvSpPr>
              <a:spLocks noChangeArrowheads="1"/>
            </p:cNvSpPr>
            <p:nvPr/>
          </p:nvSpPr>
          <p:spPr bwMode="auto">
            <a:xfrm>
              <a:off x="3240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08" name="Rectangle 250"/>
            <p:cNvSpPr>
              <a:spLocks noChangeArrowheads="1"/>
            </p:cNvSpPr>
            <p:nvPr/>
          </p:nvSpPr>
          <p:spPr bwMode="auto">
            <a:xfrm>
              <a:off x="3283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09" name="Rectangle 251"/>
            <p:cNvSpPr>
              <a:spLocks noChangeArrowheads="1"/>
            </p:cNvSpPr>
            <p:nvPr/>
          </p:nvSpPr>
          <p:spPr bwMode="auto">
            <a:xfrm>
              <a:off x="3327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10" name="Rectangle 252"/>
            <p:cNvSpPr>
              <a:spLocks noChangeArrowheads="1"/>
            </p:cNvSpPr>
            <p:nvPr/>
          </p:nvSpPr>
          <p:spPr bwMode="auto">
            <a:xfrm>
              <a:off x="3370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11" name="Rectangle 253"/>
            <p:cNvSpPr>
              <a:spLocks noChangeArrowheads="1"/>
            </p:cNvSpPr>
            <p:nvPr/>
          </p:nvSpPr>
          <p:spPr bwMode="auto">
            <a:xfrm>
              <a:off x="3413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12" name="Rectangle 254"/>
            <p:cNvSpPr>
              <a:spLocks noChangeArrowheads="1"/>
            </p:cNvSpPr>
            <p:nvPr/>
          </p:nvSpPr>
          <p:spPr bwMode="auto">
            <a:xfrm>
              <a:off x="3457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13" name="Rectangle 255"/>
            <p:cNvSpPr>
              <a:spLocks noChangeArrowheads="1"/>
            </p:cNvSpPr>
            <p:nvPr/>
          </p:nvSpPr>
          <p:spPr bwMode="auto">
            <a:xfrm>
              <a:off x="3500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14" name="Rectangle 256"/>
            <p:cNvSpPr>
              <a:spLocks noChangeArrowheads="1"/>
            </p:cNvSpPr>
            <p:nvPr/>
          </p:nvSpPr>
          <p:spPr bwMode="auto">
            <a:xfrm>
              <a:off x="3544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15" name="Rectangle 257"/>
            <p:cNvSpPr>
              <a:spLocks noChangeArrowheads="1"/>
            </p:cNvSpPr>
            <p:nvPr/>
          </p:nvSpPr>
          <p:spPr bwMode="auto">
            <a:xfrm>
              <a:off x="3587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16" name="Rectangle 258"/>
            <p:cNvSpPr>
              <a:spLocks noChangeArrowheads="1"/>
            </p:cNvSpPr>
            <p:nvPr/>
          </p:nvSpPr>
          <p:spPr bwMode="auto">
            <a:xfrm>
              <a:off x="3631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17" name="Rectangle 259"/>
            <p:cNvSpPr>
              <a:spLocks noChangeArrowheads="1"/>
            </p:cNvSpPr>
            <p:nvPr/>
          </p:nvSpPr>
          <p:spPr bwMode="auto">
            <a:xfrm>
              <a:off x="3674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18" name="Rectangle 260"/>
            <p:cNvSpPr>
              <a:spLocks noChangeArrowheads="1"/>
            </p:cNvSpPr>
            <p:nvPr/>
          </p:nvSpPr>
          <p:spPr bwMode="auto">
            <a:xfrm>
              <a:off x="3717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19" name="Rectangle 261"/>
            <p:cNvSpPr>
              <a:spLocks noChangeArrowheads="1"/>
            </p:cNvSpPr>
            <p:nvPr/>
          </p:nvSpPr>
          <p:spPr bwMode="auto">
            <a:xfrm>
              <a:off x="3761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20" name="Rectangle 262"/>
            <p:cNvSpPr>
              <a:spLocks noChangeArrowheads="1"/>
            </p:cNvSpPr>
            <p:nvPr/>
          </p:nvSpPr>
          <p:spPr bwMode="auto">
            <a:xfrm>
              <a:off x="3804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21" name="Rectangle 263"/>
            <p:cNvSpPr>
              <a:spLocks noChangeArrowheads="1"/>
            </p:cNvSpPr>
            <p:nvPr/>
          </p:nvSpPr>
          <p:spPr bwMode="auto">
            <a:xfrm>
              <a:off x="3848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22" name="Rectangle 264"/>
            <p:cNvSpPr>
              <a:spLocks noChangeArrowheads="1"/>
            </p:cNvSpPr>
            <p:nvPr/>
          </p:nvSpPr>
          <p:spPr bwMode="auto">
            <a:xfrm>
              <a:off x="3891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23" name="Rectangle 265"/>
            <p:cNvSpPr>
              <a:spLocks noChangeArrowheads="1"/>
            </p:cNvSpPr>
            <p:nvPr/>
          </p:nvSpPr>
          <p:spPr bwMode="auto">
            <a:xfrm>
              <a:off x="3934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24" name="Rectangle 266"/>
            <p:cNvSpPr>
              <a:spLocks noChangeArrowheads="1"/>
            </p:cNvSpPr>
            <p:nvPr/>
          </p:nvSpPr>
          <p:spPr bwMode="auto">
            <a:xfrm>
              <a:off x="3978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25" name="Rectangle 267"/>
            <p:cNvSpPr>
              <a:spLocks noChangeArrowheads="1"/>
            </p:cNvSpPr>
            <p:nvPr/>
          </p:nvSpPr>
          <p:spPr bwMode="auto">
            <a:xfrm>
              <a:off x="4021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26" name="Rectangle 268"/>
            <p:cNvSpPr>
              <a:spLocks noChangeArrowheads="1"/>
            </p:cNvSpPr>
            <p:nvPr/>
          </p:nvSpPr>
          <p:spPr bwMode="auto">
            <a:xfrm>
              <a:off x="4065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27" name="Rectangle 269"/>
            <p:cNvSpPr>
              <a:spLocks noChangeArrowheads="1"/>
            </p:cNvSpPr>
            <p:nvPr/>
          </p:nvSpPr>
          <p:spPr bwMode="auto">
            <a:xfrm>
              <a:off x="4108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28" name="Rectangle 270"/>
            <p:cNvSpPr>
              <a:spLocks noChangeArrowheads="1"/>
            </p:cNvSpPr>
            <p:nvPr/>
          </p:nvSpPr>
          <p:spPr bwMode="auto">
            <a:xfrm>
              <a:off x="4151" y="2735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29" name="Rectangle 271"/>
            <p:cNvSpPr>
              <a:spLocks noChangeArrowheads="1"/>
            </p:cNvSpPr>
            <p:nvPr/>
          </p:nvSpPr>
          <p:spPr bwMode="auto">
            <a:xfrm>
              <a:off x="4195" y="2735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30" name="Rectangle 272"/>
            <p:cNvSpPr>
              <a:spLocks noChangeArrowheads="1"/>
            </p:cNvSpPr>
            <p:nvPr/>
          </p:nvSpPr>
          <p:spPr bwMode="auto">
            <a:xfrm>
              <a:off x="1417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31" name="Rectangle 273"/>
            <p:cNvSpPr>
              <a:spLocks noChangeArrowheads="1"/>
            </p:cNvSpPr>
            <p:nvPr/>
          </p:nvSpPr>
          <p:spPr bwMode="auto">
            <a:xfrm>
              <a:off x="1460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32" name="Rectangle 274"/>
            <p:cNvSpPr>
              <a:spLocks noChangeArrowheads="1"/>
            </p:cNvSpPr>
            <p:nvPr/>
          </p:nvSpPr>
          <p:spPr bwMode="auto">
            <a:xfrm>
              <a:off x="1504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33" name="Rectangle 275"/>
            <p:cNvSpPr>
              <a:spLocks noChangeArrowheads="1"/>
            </p:cNvSpPr>
            <p:nvPr/>
          </p:nvSpPr>
          <p:spPr bwMode="auto">
            <a:xfrm>
              <a:off x="1547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34" name="Rectangle 276"/>
            <p:cNvSpPr>
              <a:spLocks noChangeArrowheads="1"/>
            </p:cNvSpPr>
            <p:nvPr/>
          </p:nvSpPr>
          <p:spPr bwMode="auto">
            <a:xfrm>
              <a:off x="1590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35" name="Rectangle 277"/>
            <p:cNvSpPr>
              <a:spLocks noChangeArrowheads="1"/>
            </p:cNvSpPr>
            <p:nvPr/>
          </p:nvSpPr>
          <p:spPr bwMode="auto">
            <a:xfrm>
              <a:off x="1634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36" name="Rectangle 278"/>
            <p:cNvSpPr>
              <a:spLocks noChangeArrowheads="1"/>
            </p:cNvSpPr>
            <p:nvPr/>
          </p:nvSpPr>
          <p:spPr bwMode="auto">
            <a:xfrm>
              <a:off x="1677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37" name="Rectangle 279"/>
            <p:cNvSpPr>
              <a:spLocks noChangeArrowheads="1"/>
            </p:cNvSpPr>
            <p:nvPr/>
          </p:nvSpPr>
          <p:spPr bwMode="auto">
            <a:xfrm>
              <a:off x="1721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38" name="Rectangle 280"/>
            <p:cNvSpPr>
              <a:spLocks noChangeArrowheads="1"/>
            </p:cNvSpPr>
            <p:nvPr/>
          </p:nvSpPr>
          <p:spPr bwMode="auto">
            <a:xfrm>
              <a:off x="1764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39" name="Rectangle 281"/>
            <p:cNvSpPr>
              <a:spLocks noChangeArrowheads="1"/>
            </p:cNvSpPr>
            <p:nvPr/>
          </p:nvSpPr>
          <p:spPr bwMode="auto">
            <a:xfrm>
              <a:off x="1807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40" name="Rectangle 282"/>
            <p:cNvSpPr>
              <a:spLocks noChangeArrowheads="1"/>
            </p:cNvSpPr>
            <p:nvPr/>
          </p:nvSpPr>
          <p:spPr bwMode="auto">
            <a:xfrm>
              <a:off x="1851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41" name="Rectangle 283"/>
            <p:cNvSpPr>
              <a:spLocks noChangeArrowheads="1"/>
            </p:cNvSpPr>
            <p:nvPr/>
          </p:nvSpPr>
          <p:spPr bwMode="auto">
            <a:xfrm>
              <a:off x="1894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42" name="Rectangle 284"/>
            <p:cNvSpPr>
              <a:spLocks noChangeArrowheads="1"/>
            </p:cNvSpPr>
            <p:nvPr/>
          </p:nvSpPr>
          <p:spPr bwMode="auto">
            <a:xfrm>
              <a:off x="1938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43" name="Rectangle 285"/>
            <p:cNvSpPr>
              <a:spLocks noChangeArrowheads="1"/>
            </p:cNvSpPr>
            <p:nvPr/>
          </p:nvSpPr>
          <p:spPr bwMode="auto">
            <a:xfrm>
              <a:off x="1981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44" name="Rectangle 286"/>
            <p:cNvSpPr>
              <a:spLocks noChangeArrowheads="1"/>
            </p:cNvSpPr>
            <p:nvPr/>
          </p:nvSpPr>
          <p:spPr bwMode="auto">
            <a:xfrm>
              <a:off x="2024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45" name="Rectangle 287"/>
            <p:cNvSpPr>
              <a:spLocks noChangeArrowheads="1"/>
            </p:cNvSpPr>
            <p:nvPr/>
          </p:nvSpPr>
          <p:spPr bwMode="auto">
            <a:xfrm>
              <a:off x="2068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46" name="Rectangle 288"/>
            <p:cNvSpPr>
              <a:spLocks noChangeArrowheads="1"/>
            </p:cNvSpPr>
            <p:nvPr/>
          </p:nvSpPr>
          <p:spPr bwMode="auto">
            <a:xfrm>
              <a:off x="2111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47" name="Rectangle 289"/>
            <p:cNvSpPr>
              <a:spLocks noChangeArrowheads="1"/>
            </p:cNvSpPr>
            <p:nvPr/>
          </p:nvSpPr>
          <p:spPr bwMode="auto">
            <a:xfrm>
              <a:off x="2155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48" name="Rectangle 290"/>
            <p:cNvSpPr>
              <a:spLocks noChangeArrowheads="1"/>
            </p:cNvSpPr>
            <p:nvPr/>
          </p:nvSpPr>
          <p:spPr bwMode="auto">
            <a:xfrm>
              <a:off x="2198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49" name="Rectangle 291"/>
            <p:cNvSpPr>
              <a:spLocks noChangeArrowheads="1"/>
            </p:cNvSpPr>
            <p:nvPr/>
          </p:nvSpPr>
          <p:spPr bwMode="auto">
            <a:xfrm>
              <a:off x="2241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50" name="Rectangle 292"/>
            <p:cNvSpPr>
              <a:spLocks noChangeArrowheads="1"/>
            </p:cNvSpPr>
            <p:nvPr/>
          </p:nvSpPr>
          <p:spPr bwMode="auto">
            <a:xfrm>
              <a:off x="2285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51" name="Rectangle 293"/>
            <p:cNvSpPr>
              <a:spLocks noChangeArrowheads="1"/>
            </p:cNvSpPr>
            <p:nvPr/>
          </p:nvSpPr>
          <p:spPr bwMode="auto">
            <a:xfrm>
              <a:off x="2328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52" name="Rectangle 294"/>
            <p:cNvSpPr>
              <a:spLocks noChangeArrowheads="1"/>
            </p:cNvSpPr>
            <p:nvPr/>
          </p:nvSpPr>
          <p:spPr bwMode="auto">
            <a:xfrm>
              <a:off x="2372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53" name="Rectangle 295"/>
            <p:cNvSpPr>
              <a:spLocks noChangeArrowheads="1"/>
            </p:cNvSpPr>
            <p:nvPr/>
          </p:nvSpPr>
          <p:spPr bwMode="auto">
            <a:xfrm>
              <a:off x="2415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54" name="Rectangle 296"/>
            <p:cNvSpPr>
              <a:spLocks noChangeArrowheads="1"/>
            </p:cNvSpPr>
            <p:nvPr/>
          </p:nvSpPr>
          <p:spPr bwMode="auto">
            <a:xfrm>
              <a:off x="2459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55" name="Rectangle 297"/>
            <p:cNvSpPr>
              <a:spLocks noChangeArrowheads="1"/>
            </p:cNvSpPr>
            <p:nvPr/>
          </p:nvSpPr>
          <p:spPr bwMode="auto">
            <a:xfrm>
              <a:off x="2502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56" name="Rectangle 298"/>
            <p:cNvSpPr>
              <a:spLocks noChangeArrowheads="1"/>
            </p:cNvSpPr>
            <p:nvPr/>
          </p:nvSpPr>
          <p:spPr bwMode="auto">
            <a:xfrm>
              <a:off x="2545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57" name="Rectangle 299"/>
            <p:cNvSpPr>
              <a:spLocks noChangeArrowheads="1"/>
            </p:cNvSpPr>
            <p:nvPr/>
          </p:nvSpPr>
          <p:spPr bwMode="auto">
            <a:xfrm>
              <a:off x="2589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58" name="Rectangle 300"/>
            <p:cNvSpPr>
              <a:spLocks noChangeArrowheads="1"/>
            </p:cNvSpPr>
            <p:nvPr/>
          </p:nvSpPr>
          <p:spPr bwMode="auto">
            <a:xfrm>
              <a:off x="2632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59" name="Rectangle 301"/>
            <p:cNvSpPr>
              <a:spLocks noChangeArrowheads="1"/>
            </p:cNvSpPr>
            <p:nvPr/>
          </p:nvSpPr>
          <p:spPr bwMode="auto">
            <a:xfrm>
              <a:off x="2676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60" name="Rectangle 302"/>
            <p:cNvSpPr>
              <a:spLocks noChangeArrowheads="1"/>
            </p:cNvSpPr>
            <p:nvPr/>
          </p:nvSpPr>
          <p:spPr bwMode="auto">
            <a:xfrm>
              <a:off x="2719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61" name="Rectangle 303"/>
            <p:cNvSpPr>
              <a:spLocks noChangeArrowheads="1"/>
            </p:cNvSpPr>
            <p:nvPr/>
          </p:nvSpPr>
          <p:spPr bwMode="auto">
            <a:xfrm>
              <a:off x="2762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62" name="Rectangle 304"/>
            <p:cNvSpPr>
              <a:spLocks noChangeArrowheads="1"/>
            </p:cNvSpPr>
            <p:nvPr/>
          </p:nvSpPr>
          <p:spPr bwMode="auto">
            <a:xfrm>
              <a:off x="2806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63" name="Rectangle 305"/>
            <p:cNvSpPr>
              <a:spLocks noChangeArrowheads="1"/>
            </p:cNvSpPr>
            <p:nvPr/>
          </p:nvSpPr>
          <p:spPr bwMode="auto">
            <a:xfrm>
              <a:off x="2849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64" name="Rectangle 306"/>
            <p:cNvSpPr>
              <a:spLocks noChangeArrowheads="1"/>
            </p:cNvSpPr>
            <p:nvPr/>
          </p:nvSpPr>
          <p:spPr bwMode="auto">
            <a:xfrm>
              <a:off x="2893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65" name="Rectangle 307"/>
            <p:cNvSpPr>
              <a:spLocks noChangeArrowheads="1"/>
            </p:cNvSpPr>
            <p:nvPr/>
          </p:nvSpPr>
          <p:spPr bwMode="auto">
            <a:xfrm>
              <a:off x="2936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66" name="Rectangle 308"/>
            <p:cNvSpPr>
              <a:spLocks noChangeArrowheads="1"/>
            </p:cNvSpPr>
            <p:nvPr/>
          </p:nvSpPr>
          <p:spPr bwMode="auto">
            <a:xfrm>
              <a:off x="2979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67" name="Rectangle 309"/>
            <p:cNvSpPr>
              <a:spLocks noChangeArrowheads="1"/>
            </p:cNvSpPr>
            <p:nvPr/>
          </p:nvSpPr>
          <p:spPr bwMode="auto">
            <a:xfrm>
              <a:off x="3023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68" name="Rectangle 310"/>
            <p:cNvSpPr>
              <a:spLocks noChangeArrowheads="1"/>
            </p:cNvSpPr>
            <p:nvPr/>
          </p:nvSpPr>
          <p:spPr bwMode="auto">
            <a:xfrm>
              <a:off x="3066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69" name="Rectangle 311"/>
            <p:cNvSpPr>
              <a:spLocks noChangeArrowheads="1"/>
            </p:cNvSpPr>
            <p:nvPr/>
          </p:nvSpPr>
          <p:spPr bwMode="auto">
            <a:xfrm>
              <a:off x="3110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70" name="Rectangle 312"/>
            <p:cNvSpPr>
              <a:spLocks noChangeArrowheads="1"/>
            </p:cNvSpPr>
            <p:nvPr/>
          </p:nvSpPr>
          <p:spPr bwMode="auto">
            <a:xfrm>
              <a:off x="3153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71" name="Rectangle 313"/>
            <p:cNvSpPr>
              <a:spLocks noChangeArrowheads="1"/>
            </p:cNvSpPr>
            <p:nvPr/>
          </p:nvSpPr>
          <p:spPr bwMode="auto">
            <a:xfrm>
              <a:off x="3196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72" name="Rectangle 314"/>
            <p:cNvSpPr>
              <a:spLocks noChangeArrowheads="1"/>
            </p:cNvSpPr>
            <p:nvPr/>
          </p:nvSpPr>
          <p:spPr bwMode="auto">
            <a:xfrm>
              <a:off x="3240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73" name="Rectangle 315"/>
            <p:cNvSpPr>
              <a:spLocks noChangeArrowheads="1"/>
            </p:cNvSpPr>
            <p:nvPr/>
          </p:nvSpPr>
          <p:spPr bwMode="auto">
            <a:xfrm>
              <a:off x="3283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74" name="Rectangle 316"/>
            <p:cNvSpPr>
              <a:spLocks noChangeArrowheads="1"/>
            </p:cNvSpPr>
            <p:nvPr/>
          </p:nvSpPr>
          <p:spPr bwMode="auto">
            <a:xfrm>
              <a:off x="3327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75" name="Rectangle 317"/>
            <p:cNvSpPr>
              <a:spLocks noChangeArrowheads="1"/>
            </p:cNvSpPr>
            <p:nvPr/>
          </p:nvSpPr>
          <p:spPr bwMode="auto">
            <a:xfrm>
              <a:off x="3370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76" name="Rectangle 318"/>
            <p:cNvSpPr>
              <a:spLocks noChangeArrowheads="1"/>
            </p:cNvSpPr>
            <p:nvPr/>
          </p:nvSpPr>
          <p:spPr bwMode="auto">
            <a:xfrm>
              <a:off x="3413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77" name="Rectangle 319"/>
            <p:cNvSpPr>
              <a:spLocks noChangeArrowheads="1"/>
            </p:cNvSpPr>
            <p:nvPr/>
          </p:nvSpPr>
          <p:spPr bwMode="auto">
            <a:xfrm>
              <a:off x="3457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78" name="Rectangle 320"/>
            <p:cNvSpPr>
              <a:spLocks noChangeArrowheads="1"/>
            </p:cNvSpPr>
            <p:nvPr/>
          </p:nvSpPr>
          <p:spPr bwMode="auto">
            <a:xfrm>
              <a:off x="3500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79" name="Rectangle 321"/>
            <p:cNvSpPr>
              <a:spLocks noChangeArrowheads="1"/>
            </p:cNvSpPr>
            <p:nvPr/>
          </p:nvSpPr>
          <p:spPr bwMode="auto">
            <a:xfrm>
              <a:off x="3544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80" name="Rectangle 322"/>
            <p:cNvSpPr>
              <a:spLocks noChangeArrowheads="1"/>
            </p:cNvSpPr>
            <p:nvPr/>
          </p:nvSpPr>
          <p:spPr bwMode="auto">
            <a:xfrm>
              <a:off x="3587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81" name="Rectangle 323"/>
            <p:cNvSpPr>
              <a:spLocks noChangeArrowheads="1"/>
            </p:cNvSpPr>
            <p:nvPr/>
          </p:nvSpPr>
          <p:spPr bwMode="auto">
            <a:xfrm>
              <a:off x="3631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82" name="Rectangle 324"/>
            <p:cNvSpPr>
              <a:spLocks noChangeArrowheads="1"/>
            </p:cNvSpPr>
            <p:nvPr/>
          </p:nvSpPr>
          <p:spPr bwMode="auto">
            <a:xfrm>
              <a:off x="3674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83" name="Rectangle 325"/>
            <p:cNvSpPr>
              <a:spLocks noChangeArrowheads="1"/>
            </p:cNvSpPr>
            <p:nvPr/>
          </p:nvSpPr>
          <p:spPr bwMode="auto">
            <a:xfrm>
              <a:off x="3717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84" name="Rectangle 326"/>
            <p:cNvSpPr>
              <a:spLocks noChangeArrowheads="1"/>
            </p:cNvSpPr>
            <p:nvPr/>
          </p:nvSpPr>
          <p:spPr bwMode="auto">
            <a:xfrm>
              <a:off x="3761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85" name="Rectangle 327"/>
            <p:cNvSpPr>
              <a:spLocks noChangeArrowheads="1"/>
            </p:cNvSpPr>
            <p:nvPr/>
          </p:nvSpPr>
          <p:spPr bwMode="auto">
            <a:xfrm>
              <a:off x="3804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86" name="Rectangle 328"/>
            <p:cNvSpPr>
              <a:spLocks noChangeArrowheads="1"/>
            </p:cNvSpPr>
            <p:nvPr/>
          </p:nvSpPr>
          <p:spPr bwMode="auto">
            <a:xfrm>
              <a:off x="3848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87" name="Rectangle 329"/>
            <p:cNvSpPr>
              <a:spLocks noChangeArrowheads="1"/>
            </p:cNvSpPr>
            <p:nvPr/>
          </p:nvSpPr>
          <p:spPr bwMode="auto">
            <a:xfrm>
              <a:off x="3891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88" name="Rectangle 330"/>
            <p:cNvSpPr>
              <a:spLocks noChangeArrowheads="1"/>
            </p:cNvSpPr>
            <p:nvPr/>
          </p:nvSpPr>
          <p:spPr bwMode="auto">
            <a:xfrm>
              <a:off x="3934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89" name="Rectangle 331"/>
            <p:cNvSpPr>
              <a:spLocks noChangeArrowheads="1"/>
            </p:cNvSpPr>
            <p:nvPr/>
          </p:nvSpPr>
          <p:spPr bwMode="auto">
            <a:xfrm>
              <a:off x="3978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90" name="Rectangle 332"/>
            <p:cNvSpPr>
              <a:spLocks noChangeArrowheads="1"/>
            </p:cNvSpPr>
            <p:nvPr/>
          </p:nvSpPr>
          <p:spPr bwMode="auto">
            <a:xfrm>
              <a:off x="4021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91" name="Rectangle 333"/>
            <p:cNvSpPr>
              <a:spLocks noChangeArrowheads="1"/>
            </p:cNvSpPr>
            <p:nvPr/>
          </p:nvSpPr>
          <p:spPr bwMode="auto">
            <a:xfrm>
              <a:off x="4065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92" name="Rectangle 334"/>
            <p:cNvSpPr>
              <a:spLocks noChangeArrowheads="1"/>
            </p:cNvSpPr>
            <p:nvPr/>
          </p:nvSpPr>
          <p:spPr bwMode="auto">
            <a:xfrm>
              <a:off x="4108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93" name="Rectangle 335"/>
            <p:cNvSpPr>
              <a:spLocks noChangeArrowheads="1"/>
            </p:cNvSpPr>
            <p:nvPr/>
          </p:nvSpPr>
          <p:spPr bwMode="auto">
            <a:xfrm>
              <a:off x="4151" y="2494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94" name="Rectangle 336"/>
            <p:cNvSpPr>
              <a:spLocks noChangeArrowheads="1"/>
            </p:cNvSpPr>
            <p:nvPr/>
          </p:nvSpPr>
          <p:spPr bwMode="auto">
            <a:xfrm>
              <a:off x="4195" y="2494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95" name="Rectangle 337"/>
            <p:cNvSpPr>
              <a:spLocks noChangeArrowheads="1"/>
            </p:cNvSpPr>
            <p:nvPr/>
          </p:nvSpPr>
          <p:spPr bwMode="auto">
            <a:xfrm>
              <a:off x="1417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96" name="Rectangle 338"/>
            <p:cNvSpPr>
              <a:spLocks noChangeArrowheads="1"/>
            </p:cNvSpPr>
            <p:nvPr/>
          </p:nvSpPr>
          <p:spPr bwMode="auto">
            <a:xfrm>
              <a:off x="1460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97" name="Rectangle 339"/>
            <p:cNvSpPr>
              <a:spLocks noChangeArrowheads="1"/>
            </p:cNvSpPr>
            <p:nvPr/>
          </p:nvSpPr>
          <p:spPr bwMode="auto">
            <a:xfrm>
              <a:off x="1504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98" name="Rectangle 340"/>
            <p:cNvSpPr>
              <a:spLocks noChangeArrowheads="1"/>
            </p:cNvSpPr>
            <p:nvPr/>
          </p:nvSpPr>
          <p:spPr bwMode="auto">
            <a:xfrm>
              <a:off x="1547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599" name="Rectangle 341"/>
            <p:cNvSpPr>
              <a:spLocks noChangeArrowheads="1"/>
            </p:cNvSpPr>
            <p:nvPr/>
          </p:nvSpPr>
          <p:spPr bwMode="auto">
            <a:xfrm>
              <a:off x="1590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00" name="Rectangle 342"/>
            <p:cNvSpPr>
              <a:spLocks noChangeArrowheads="1"/>
            </p:cNvSpPr>
            <p:nvPr/>
          </p:nvSpPr>
          <p:spPr bwMode="auto">
            <a:xfrm>
              <a:off x="1634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01" name="Rectangle 343"/>
            <p:cNvSpPr>
              <a:spLocks noChangeArrowheads="1"/>
            </p:cNvSpPr>
            <p:nvPr/>
          </p:nvSpPr>
          <p:spPr bwMode="auto">
            <a:xfrm>
              <a:off x="1677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02" name="Rectangle 344"/>
            <p:cNvSpPr>
              <a:spLocks noChangeArrowheads="1"/>
            </p:cNvSpPr>
            <p:nvPr/>
          </p:nvSpPr>
          <p:spPr bwMode="auto">
            <a:xfrm>
              <a:off x="1721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03" name="Rectangle 345"/>
            <p:cNvSpPr>
              <a:spLocks noChangeArrowheads="1"/>
            </p:cNvSpPr>
            <p:nvPr/>
          </p:nvSpPr>
          <p:spPr bwMode="auto">
            <a:xfrm>
              <a:off x="1764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04" name="Rectangle 346"/>
            <p:cNvSpPr>
              <a:spLocks noChangeArrowheads="1"/>
            </p:cNvSpPr>
            <p:nvPr/>
          </p:nvSpPr>
          <p:spPr bwMode="auto">
            <a:xfrm>
              <a:off x="1807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05" name="Rectangle 347"/>
            <p:cNvSpPr>
              <a:spLocks noChangeArrowheads="1"/>
            </p:cNvSpPr>
            <p:nvPr/>
          </p:nvSpPr>
          <p:spPr bwMode="auto">
            <a:xfrm>
              <a:off x="1851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06" name="Rectangle 348"/>
            <p:cNvSpPr>
              <a:spLocks noChangeArrowheads="1"/>
            </p:cNvSpPr>
            <p:nvPr/>
          </p:nvSpPr>
          <p:spPr bwMode="auto">
            <a:xfrm>
              <a:off x="1894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07" name="Rectangle 349"/>
            <p:cNvSpPr>
              <a:spLocks noChangeArrowheads="1"/>
            </p:cNvSpPr>
            <p:nvPr/>
          </p:nvSpPr>
          <p:spPr bwMode="auto">
            <a:xfrm>
              <a:off x="1938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08" name="Rectangle 350"/>
            <p:cNvSpPr>
              <a:spLocks noChangeArrowheads="1"/>
            </p:cNvSpPr>
            <p:nvPr/>
          </p:nvSpPr>
          <p:spPr bwMode="auto">
            <a:xfrm>
              <a:off x="1981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09" name="Rectangle 351"/>
            <p:cNvSpPr>
              <a:spLocks noChangeArrowheads="1"/>
            </p:cNvSpPr>
            <p:nvPr/>
          </p:nvSpPr>
          <p:spPr bwMode="auto">
            <a:xfrm>
              <a:off x="2024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10" name="Rectangle 352"/>
            <p:cNvSpPr>
              <a:spLocks noChangeArrowheads="1"/>
            </p:cNvSpPr>
            <p:nvPr/>
          </p:nvSpPr>
          <p:spPr bwMode="auto">
            <a:xfrm>
              <a:off x="2068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11" name="Rectangle 353"/>
            <p:cNvSpPr>
              <a:spLocks noChangeArrowheads="1"/>
            </p:cNvSpPr>
            <p:nvPr/>
          </p:nvSpPr>
          <p:spPr bwMode="auto">
            <a:xfrm>
              <a:off x="2111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12" name="Rectangle 354"/>
            <p:cNvSpPr>
              <a:spLocks noChangeArrowheads="1"/>
            </p:cNvSpPr>
            <p:nvPr/>
          </p:nvSpPr>
          <p:spPr bwMode="auto">
            <a:xfrm>
              <a:off x="2155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13" name="Rectangle 355"/>
            <p:cNvSpPr>
              <a:spLocks noChangeArrowheads="1"/>
            </p:cNvSpPr>
            <p:nvPr/>
          </p:nvSpPr>
          <p:spPr bwMode="auto">
            <a:xfrm>
              <a:off x="2198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14" name="Rectangle 356"/>
            <p:cNvSpPr>
              <a:spLocks noChangeArrowheads="1"/>
            </p:cNvSpPr>
            <p:nvPr/>
          </p:nvSpPr>
          <p:spPr bwMode="auto">
            <a:xfrm>
              <a:off x="2241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15" name="Rectangle 357"/>
            <p:cNvSpPr>
              <a:spLocks noChangeArrowheads="1"/>
            </p:cNvSpPr>
            <p:nvPr/>
          </p:nvSpPr>
          <p:spPr bwMode="auto">
            <a:xfrm>
              <a:off x="2285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16" name="Rectangle 358"/>
            <p:cNvSpPr>
              <a:spLocks noChangeArrowheads="1"/>
            </p:cNvSpPr>
            <p:nvPr/>
          </p:nvSpPr>
          <p:spPr bwMode="auto">
            <a:xfrm>
              <a:off x="2328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17" name="Rectangle 359"/>
            <p:cNvSpPr>
              <a:spLocks noChangeArrowheads="1"/>
            </p:cNvSpPr>
            <p:nvPr/>
          </p:nvSpPr>
          <p:spPr bwMode="auto">
            <a:xfrm>
              <a:off x="2372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18" name="Rectangle 360"/>
            <p:cNvSpPr>
              <a:spLocks noChangeArrowheads="1"/>
            </p:cNvSpPr>
            <p:nvPr/>
          </p:nvSpPr>
          <p:spPr bwMode="auto">
            <a:xfrm>
              <a:off x="2415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19" name="Rectangle 361"/>
            <p:cNvSpPr>
              <a:spLocks noChangeArrowheads="1"/>
            </p:cNvSpPr>
            <p:nvPr/>
          </p:nvSpPr>
          <p:spPr bwMode="auto">
            <a:xfrm>
              <a:off x="2459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20" name="Rectangle 362"/>
            <p:cNvSpPr>
              <a:spLocks noChangeArrowheads="1"/>
            </p:cNvSpPr>
            <p:nvPr/>
          </p:nvSpPr>
          <p:spPr bwMode="auto">
            <a:xfrm>
              <a:off x="2502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21" name="Rectangle 363"/>
            <p:cNvSpPr>
              <a:spLocks noChangeArrowheads="1"/>
            </p:cNvSpPr>
            <p:nvPr/>
          </p:nvSpPr>
          <p:spPr bwMode="auto">
            <a:xfrm>
              <a:off x="2545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22" name="Rectangle 364"/>
            <p:cNvSpPr>
              <a:spLocks noChangeArrowheads="1"/>
            </p:cNvSpPr>
            <p:nvPr/>
          </p:nvSpPr>
          <p:spPr bwMode="auto">
            <a:xfrm>
              <a:off x="2589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23" name="Rectangle 365"/>
            <p:cNvSpPr>
              <a:spLocks noChangeArrowheads="1"/>
            </p:cNvSpPr>
            <p:nvPr/>
          </p:nvSpPr>
          <p:spPr bwMode="auto">
            <a:xfrm>
              <a:off x="2632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24" name="Rectangle 366"/>
            <p:cNvSpPr>
              <a:spLocks noChangeArrowheads="1"/>
            </p:cNvSpPr>
            <p:nvPr/>
          </p:nvSpPr>
          <p:spPr bwMode="auto">
            <a:xfrm>
              <a:off x="2676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25" name="Rectangle 367"/>
            <p:cNvSpPr>
              <a:spLocks noChangeArrowheads="1"/>
            </p:cNvSpPr>
            <p:nvPr/>
          </p:nvSpPr>
          <p:spPr bwMode="auto">
            <a:xfrm>
              <a:off x="2719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26" name="Rectangle 368"/>
            <p:cNvSpPr>
              <a:spLocks noChangeArrowheads="1"/>
            </p:cNvSpPr>
            <p:nvPr/>
          </p:nvSpPr>
          <p:spPr bwMode="auto">
            <a:xfrm>
              <a:off x="2762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27" name="Rectangle 369"/>
            <p:cNvSpPr>
              <a:spLocks noChangeArrowheads="1"/>
            </p:cNvSpPr>
            <p:nvPr/>
          </p:nvSpPr>
          <p:spPr bwMode="auto">
            <a:xfrm>
              <a:off x="2806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28" name="Rectangle 370"/>
            <p:cNvSpPr>
              <a:spLocks noChangeArrowheads="1"/>
            </p:cNvSpPr>
            <p:nvPr/>
          </p:nvSpPr>
          <p:spPr bwMode="auto">
            <a:xfrm>
              <a:off x="2849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29" name="Rectangle 371"/>
            <p:cNvSpPr>
              <a:spLocks noChangeArrowheads="1"/>
            </p:cNvSpPr>
            <p:nvPr/>
          </p:nvSpPr>
          <p:spPr bwMode="auto">
            <a:xfrm>
              <a:off x="2893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30" name="Rectangle 372"/>
            <p:cNvSpPr>
              <a:spLocks noChangeArrowheads="1"/>
            </p:cNvSpPr>
            <p:nvPr/>
          </p:nvSpPr>
          <p:spPr bwMode="auto">
            <a:xfrm>
              <a:off x="2936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31" name="Rectangle 373"/>
            <p:cNvSpPr>
              <a:spLocks noChangeArrowheads="1"/>
            </p:cNvSpPr>
            <p:nvPr/>
          </p:nvSpPr>
          <p:spPr bwMode="auto">
            <a:xfrm>
              <a:off x="2979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32" name="Rectangle 374"/>
            <p:cNvSpPr>
              <a:spLocks noChangeArrowheads="1"/>
            </p:cNvSpPr>
            <p:nvPr/>
          </p:nvSpPr>
          <p:spPr bwMode="auto">
            <a:xfrm>
              <a:off x="3023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33" name="Rectangle 375"/>
            <p:cNvSpPr>
              <a:spLocks noChangeArrowheads="1"/>
            </p:cNvSpPr>
            <p:nvPr/>
          </p:nvSpPr>
          <p:spPr bwMode="auto">
            <a:xfrm>
              <a:off x="3066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34" name="Rectangle 376"/>
            <p:cNvSpPr>
              <a:spLocks noChangeArrowheads="1"/>
            </p:cNvSpPr>
            <p:nvPr/>
          </p:nvSpPr>
          <p:spPr bwMode="auto">
            <a:xfrm>
              <a:off x="3110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35" name="Rectangle 377"/>
            <p:cNvSpPr>
              <a:spLocks noChangeArrowheads="1"/>
            </p:cNvSpPr>
            <p:nvPr/>
          </p:nvSpPr>
          <p:spPr bwMode="auto">
            <a:xfrm>
              <a:off x="3153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36" name="Rectangle 378"/>
            <p:cNvSpPr>
              <a:spLocks noChangeArrowheads="1"/>
            </p:cNvSpPr>
            <p:nvPr/>
          </p:nvSpPr>
          <p:spPr bwMode="auto">
            <a:xfrm>
              <a:off x="3196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37" name="Rectangle 379"/>
            <p:cNvSpPr>
              <a:spLocks noChangeArrowheads="1"/>
            </p:cNvSpPr>
            <p:nvPr/>
          </p:nvSpPr>
          <p:spPr bwMode="auto">
            <a:xfrm>
              <a:off x="3240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38" name="Rectangle 380"/>
            <p:cNvSpPr>
              <a:spLocks noChangeArrowheads="1"/>
            </p:cNvSpPr>
            <p:nvPr/>
          </p:nvSpPr>
          <p:spPr bwMode="auto">
            <a:xfrm>
              <a:off x="3283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39" name="Rectangle 381"/>
            <p:cNvSpPr>
              <a:spLocks noChangeArrowheads="1"/>
            </p:cNvSpPr>
            <p:nvPr/>
          </p:nvSpPr>
          <p:spPr bwMode="auto">
            <a:xfrm>
              <a:off x="3327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40" name="Rectangle 382"/>
            <p:cNvSpPr>
              <a:spLocks noChangeArrowheads="1"/>
            </p:cNvSpPr>
            <p:nvPr/>
          </p:nvSpPr>
          <p:spPr bwMode="auto">
            <a:xfrm>
              <a:off x="3370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41" name="Rectangle 383"/>
            <p:cNvSpPr>
              <a:spLocks noChangeArrowheads="1"/>
            </p:cNvSpPr>
            <p:nvPr/>
          </p:nvSpPr>
          <p:spPr bwMode="auto">
            <a:xfrm>
              <a:off x="3413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42" name="Rectangle 384"/>
            <p:cNvSpPr>
              <a:spLocks noChangeArrowheads="1"/>
            </p:cNvSpPr>
            <p:nvPr/>
          </p:nvSpPr>
          <p:spPr bwMode="auto">
            <a:xfrm>
              <a:off x="3457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43" name="Rectangle 385"/>
            <p:cNvSpPr>
              <a:spLocks noChangeArrowheads="1"/>
            </p:cNvSpPr>
            <p:nvPr/>
          </p:nvSpPr>
          <p:spPr bwMode="auto">
            <a:xfrm>
              <a:off x="3500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44" name="Rectangle 386"/>
            <p:cNvSpPr>
              <a:spLocks noChangeArrowheads="1"/>
            </p:cNvSpPr>
            <p:nvPr/>
          </p:nvSpPr>
          <p:spPr bwMode="auto">
            <a:xfrm>
              <a:off x="3544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45" name="Rectangle 387"/>
            <p:cNvSpPr>
              <a:spLocks noChangeArrowheads="1"/>
            </p:cNvSpPr>
            <p:nvPr/>
          </p:nvSpPr>
          <p:spPr bwMode="auto">
            <a:xfrm>
              <a:off x="3587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46" name="Rectangle 388"/>
            <p:cNvSpPr>
              <a:spLocks noChangeArrowheads="1"/>
            </p:cNvSpPr>
            <p:nvPr/>
          </p:nvSpPr>
          <p:spPr bwMode="auto">
            <a:xfrm>
              <a:off x="3631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47" name="Rectangle 389"/>
            <p:cNvSpPr>
              <a:spLocks noChangeArrowheads="1"/>
            </p:cNvSpPr>
            <p:nvPr/>
          </p:nvSpPr>
          <p:spPr bwMode="auto">
            <a:xfrm>
              <a:off x="3674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48" name="Rectangle 390"/>
            <p:cNvSpPr>
              <a:spLocks noChangeArrowheads="1"/>
            </p:cNvSpPr>
            <p:nvPr/>
          </p:nvSpPr>
          <p:spPr bwMode="auto">
            <a:xfrm>
              <a:off x="3717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49" name="Rectangle 391"/>
            <p:cNvSpPr>
              <a:spLocks noChangeArrowheads="1"/>
            </p:cNvSpPr>
            <p:nvPr/>
          </p:nvSpPr>
          <p:spPr bwMode="auto">
            <a:xfrm>
              <a:off x="3761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50" name="Rectangle 392"/>
            <p:cNvSpPr>
              <a:spLocks noChangeArrowheads="1"/>
            </p:cNvSpPr>
            <p:nvPr/>
          </p:nvSpPr>
          <p:spPr bwMode="auto">
            <a:xfrm>
              <a:off x="3804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51" name="Rectangle 393"/>
            <p:cNvSpPr>
              <a:spLocks noChangeArrowheads="1"/>
            </p:cNvSpPr>
            <p:nvPr/>
          </p:nvSpPr>
          <p:spPr bwMode="auto">
            <a:xfrm>
              <a:off x="3848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52" name="Rectangle 394"/>
            <p:cNvSpPr>
              <a:spLocks noChangeArrowheads="1"/>
            </p:cNvSpPr>
            <p:nvPr/>
          </p:nvSpPr>
          <p:spPr bwMode="auto">
            <a:xfrm>
              <a:off x="3891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53" name="Rectangle 395"/>
            <p:cNvSpPr>
              <a:spLocks noChangeArrowheads="1"/>
            </p:cNvSpPr>
            <p:nvPr/>
          </p:nvSpPr>
          <p:spPr bwMode="auto">
            <a:xfrm>
              <a:off x="3934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54" name="Rectangle 396"/>
            <p:cNvSpPr>
              <a:spLocks noChangeArrowheads="1"/>
            </p:cNvSpPr>
            <p:nvPr/>
          </p:nvSpPr>
          <p:spPr bwMode="auto">
            <a:xfrm>
              <a:off x="3978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55" name="Rectangle 397"/>
            <p:cNvSpPr>
              <a:spLocks noChangeArrowheads="1"/>
            </p:cNvSpPr>
            <p:nvPr/>
          </p:nvSpPr>
          <p:spPr bwMode="auto">
            <a:xfrm>
              <a:off x="4021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56" name="Rectangle 398"/>
            <p:cNvSpPr>
              <a:spLocks noChangeArrowheads="1"/>
            </p:cNvSpPr>
            <p:nvPr/>
          </p:nvSpPr>
          <p:spPr bwMode="auto">
            <a:xfrm>
              <a:off x="4065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57" name="Rectangle 399"/>
            <p:cNvSpPr>
              <a:spLocks noChangeArrowheads="1"/>
            </p:cNvSpPr>
            <p:nvPr/>
          </p:nvSpPr>
          <p:spPr bwMode="auto">
            <a:xfrm>
              <a:off x="4108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58" name="Rectangle 400"/>
            <p:cNvSpPr>
              <a:spLocks noChangeArrowheads="1"/>
            </p:cNvSpPr>
            <p:nvPr/>
          </p:nvSpPr>
          <p:spPr bwMode="auto">
            <a:xfrm>
              <a:off x="4151" y="2252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59" name="Rectangle 401"/>
            <p:cNvSpPr>
              <a:spLocks noChangeArrowheads="1"/>
            </p:cNvSpPr>
            <p:nvPr/>
          </p:nvSpPr>
          <p:spPr bwMode="auto">
            <a:xfrm>
              <a:off x="4195" y="2252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60" name="Rectangle 402"/>
            <p:cNvSpPr>
              <a:spLocks noChangeArrowheads="1"/>
            </p:cNvSpPr>
            <p:nvPr/>
          </p:nvSpPr>
          <p:spPr bwMode="auto">
            <a:xfrm>
              <a:off x="1417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61" name="Rectangle 403"/>
            <p:cNvSpPr>
              <a:spLocks noChangeArrowheads="1"/>
            </p:cNvSpPr>
            <p:nvPr/>
          </p:nvSpPr>
          <p:spPr bwMode="auto">
            <a:xfrm>
              <a:off x="1460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62" name="Rectangle 404"/>
            <p:cNvSpPr>
              <a:spLocks noChangeArrowheads="1"/>
            </p:cNvSpPr>
            <p:nvPr/>
          </p:nvSpPr>
          <p:spPr bwMode="auto">
            <a:xfrm>
              <a:off x="1504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63" name="Rectangle 405"/>
            <p:cNvSpPr>
              <a:spLocks noChangeArrowheads="1"/>
            </p:cNvSpPr>
            <p:nvPr/>
          </p:nvSpPr>
          <p:spPr bwMode="auto">
            <a:xfrm>
              <a:off x="1547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64" name="Rectangle 406"/>
            <p:cNvSpPr>
              <a:spLocks noChangeArrowheads="1"/>
            </p:cNvSpPr>
            <p:nvPr/>
          </p:nvSpPr>
          <p:spPr bwMode="auto">
            <a:xfrm>
              <a:off x="1590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65" name="Rectangle 407"/>
            <p:cNvSpPr>
              <a:spLocks noChangeArrowheads="1"/>
            </p:cNvSpPr>
            <p:nvPr/>
          </p:nvSpPr>
          <p:spPr bwMode="auto">
            <a:xfrm>
              <a:off x="1634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66" name="Rectangle 408"/>
            <p:cNvSpPr>
              <a:spLocks noChangeArrowheads="1"/>
            </p:cNvSpPr>
            <p:nvPr/>
          </p:nvSpPr>
          <p:spPr bwMode="auto">
            <a:xfrm>
              <a:off x="1677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667" name="Rectangle 409"/>
            <p:cNvSpPr>
              <a:spLocks noChangeArrowheads="1"/>
            </p:cNvSpPr>
            <p:nvPr/>
          </p:nvSpPr>
          <p:spPr bwMode="auto">
            <a:xfrm>
              <a:off x="1721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1147" name="Group 410"/>
          <p:cNvGrpSpPr>
            <a:grpSpLocks/>
          </p:cNvGrpSpPr>
          <p:nvPr/>
        </p:nvGrpSpPr>
        <p:grpSpPr bwMode="auto">
          <a:xfrm>
            <a:off x="2076450" y="2055813"/>
            <a:ext cx="4090988" cy="1147762"/>
            <a:chOff x="1417" y="1295"/>
            <a:chExt cx="2792" cy="723"/>
          </a:xfrm>
        </p:grpSpPr>
        <p:sp>
          <p:nvSpPr>
            <p:cNvPr id="91268" name="Rectangle 411"/>
            <p:cNvSpPr>
              <a:spLocks noChangeArrowheads="1"/>
            </p:cNvSpPr>
            <p:nvPr/>
          </p:nvSpPr>
          <p:spPr bwMode="auto">
            <a:xfrm>
              <a:off x="1764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69" name="Rectangle 412"/>
            <p:cNvSpPr>
              <a:spLocks noChangeArrowheads="1"/>
            </p:cNvSpPr>
            <p:nvPr/>
          </p:nvSpPr>
          <p:spPr bwMode="auto">
            <a:xfrm>
              <a:off x="1807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70" name="Rectangle 413"/>
            <p:cNvSpPr>
              <a:spLocks noChangeArrowheads="1"/>
            </p:cNvSpPr>
            <p:nvPr/>
          </p:nvSpPr>
          <p:spPr bwMode="auto">
            <a:xfrm>
              <a:off x="1851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71" name="Rectangle 414"/>
            <p:cNvSpPr>
              <a:spLocks noChangeArrowheads="1"/>
            </p:cNvSpPr>
            <p:nvPr/>
          </p:nvSpPr>
          <p:spPr bwMode="auto">
            <a:xfrm>
              <a:off x="1894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72" name="Rectangle 415"/>
            <p:cNvSpPr>
              <a:spLocks noChangeArrowheads="1"/>
            </p:cNvSpPr>
            <p:nvPr/>
          </p:nvSpPr>
          <p:spPr bwMode="auto">
            <a:xfrm>
              <a:off x="1938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73" name="Rectangle 416"/>
            <p:cNvSpPr>
              <a:spLocks noChangeArrowheads="1"/>
            </p:cNvSpPr>
            <p:nvPr/>
          </p:nvSpPr>
          <p:spPr bwMode="auto">
            <a:xfrm>
              <a:off x="1981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74" name="Rectangle 417"/>
            <p:cNvSpPr>
              <a:spLocks noChangeArrowheads="1"/>
            </p:cNvSpPr>
            <p:nvPr/>
          </p:nvSpPr>
          <p:spPr bwMode="auto">
            <a:xfrm>
              <a:off x="2024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75" name="Rectangle 418"/>
            <p:cNvSpPr>
              <a:spLocks noChangeArrowheads="1"/>
            </p:cNvSpPr>
            <p:nvPr/>
          </p:nvSpPr>
          <p:spPr bwMode="auto">
            <a:xfrm>
              <a:off x="2068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76" name="Rectangle 419"/>
            <p:cNvSpPr>
              <a:spLocks noChangeArrowheads="1"/>
            </p:cNvSpPr>
            <p:nvPr/>
          </p:nvSpPr>
          <p:spPr bwMode="auto">
            <a:xfrm>
              <a:off x="2111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77" name="Rectangle 420"/>
            <p:cNvSpPr>
              <a:spLocks noChangeArrowheads="1"/>
            </p:cNvSpPr>
            <p:nvPr/>
          </p:nvSpPr>
          <p:spPr bwMode="auto">
            <a:xfrm>
              <a:off x="2155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78" name="Rectangle 421"/>
            <p:cNvSpPr>
              <a:spLocks noChangeArrowheads="1"/>
            </p:cNvSpPr>
            <p:nvPr/>
          </p:nvSpPr>
          <p:spPr bwMode="auto">
            <a:xfrm>
              <a:off x="2198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79" name="Rectangle 422"/>
            <p:cNvSpPr>
              <a:spLocks noChangeArrowheads="1"/>
            </p:cNvSpPr>
            <p:nvPr/>
          </p:nvSpPr>
          <p:spPr bwMode="auto">
            <a:xfrm>
              <a:off x="2241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80" name="Rectangle 423"/>
            <p:cNvSpPr>
              <a:spLocks noChangeArrowheads="1"/>
            </p:cNvSpPr>
            <p:nvPr/>
          </p:nvSpPr>
          <p:spPr bwMode="auto">
            <a:xfrm>
              <a:off x="2285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81" name="Rectangle 424"/>
            <p:cNvSpPr>
              <a:spLocks noChangeArrowheads="1"/>
            </p:cNvSpPr>
            <p:nvPr/>
          </p:nvSpPr>
          <p:spPr bwMode="auto">
            <a:xfrm>
              <a:off x="2328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82" name="Rectangle 425"/>
            <p:cNvSpPr>
              <a:spLocks noChangeArrowheads="1"/>
            </p:cNvSpPr>
            <p:nvPr/>
          </p:nvSpPr>
          <p:spPr bwMode="auto">
            <a:xfrm>
              <a:off x="2372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83" name="Rectangle 426"/>
            <p:cNvSpPr>
              <a:spLocks noChangeArrowheads="1"/>
            </p:cNvSpPr>
            <p:nvPr/>
          </p:nvSpPr>
          <p:spPr bwMode="auto">
            <a:xfrm>
              <a:off x="2415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84" name="Rectangle 427"/>
            <p:cNvSpPr>
              <a:spLocks noChangeArrowheads="1"/>
            </p:cNvSpPr>
            <p:nvPr/>
          </p:nvSpPr>
          <p:spPr bwMode="auto">
            <a:xfrm>
              <a:off x="2459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85" name="Rectangle 428"/>
            <p:cNvSpPr>
              <a:spLocks noChangeArrowheads="1"/>
            </p:cNvSpPr>
            <p:nvPr/>
          </p:nvSpPr>
          <p:spPr bwMode="auto">
            <a:xfrm>
              <a:off x="2502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86" name="Rectangle 429"/>
            <p:cNvSpPr>
              <a:spLocks noChangeArrowheads="1"/>
            </p:cNvSpPr>
            <p:nvPr/>
          </p:nvSpPr>
          <p:spPr bwMode="auto">
            <a:xfrm>
              <a:off x="2545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87" name="Rectangle 430"/>
            <p:cNvSpPr>
              <a:spLocks noChangeArrowheads="1"/>
            </p:cNvSpPr>
            <p:nvPr/>
          </p:nvSpPr>
          <p:spPr bwMode="auto">
            <a:xfrm>
              <a:off x="2589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88" name="Rectangle 431"/>
            <p:cNvSpPr>
              <a:spLocks noChangeArrowheads="1"/>
            </p:cNvSpPr>
            <p:nvPr/>
          </p:nvSpPr>
          <p:spPr bwMode="auto">
            <a:xfrm>
              <a:off x="2632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89" name="Rectangle 432"/>
            <p:cNvSpPr>
              <a:spLocks noChangeArrowheads="1"/>
            </p:cNvSpPr>
            <p:nvPr/>
          </p:nvSpPr>
          <p:spPr bwMode="auto">
            <a:xfrm>
              <a:off x="2676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90" name="Rectangle 433"/>
            <p:cNvSpPr>
              <a:spLocks noChangeArrowheads="1"/>
            </p:cNvSpPr>
            <p:nvPr/>
          </p:nvSpPr>
          <p:spPr bwMode="auto">
            <a:xfrm>
              <a:off x="2719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91" name="Rectangle 434"/>
            <p:cNvSpPr>
              <a:spLocks noChangeArrowheads="1"/>
            </p:cNvSpPr>
            <p:nvPr/>
          </p:nvSpPr>
          <p:spPr bwMode="auto">
            <a:xfrm>
              <a:off x="2762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92" name="Rectangle 435"/>
            <p:cNvSpPr>
              <a:spLocks noChangeArrowheads="1"/>
            </p:cNvSpPr>
            <p:nvPr/>
          </p:nvSpPr>
          <p:spPr bwMode="auto">
            <a:xfrm>
              <a:off x="2806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93" name="Rectangle 436"/>
            <p:cNvSpPr>
              <a:spLocks noChangeArrowheads="1"/>
            </p:cNvSpPr>
            <p:nvPr/>
          </p:nvSpPr>
          <p:spPr bwMode="auto">
            <a:xfrm>
              <a:off x="2849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94" name="Rectangle 437"/>
            <p:cNvSpPr>
              <a:spLocks noChangeArrowheads="1"/>
            </p:cNvSpPr>
            <p:nvPr/>
          </p:nvSpPr>
          <p:spPr bwMode="auto">
            <a:xfrm>
              <a:off x="2893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95" name="Rectangle 438"/>
            <p:cNvSpPr>
              <a:spLocks noChangeArrowheads="1"/>
            </p:cNvSpPr>
            <p:nvPr/>
          </p:nvSpPr>
          <p:spPr bwMode="auto">
            <a:xfrm>
              <a:off x="2936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96" name="Rectangle 439"/>
            <p:cNvSpPr>
              <a:spLocks noChangeArrowheads="1"/>
            </p:cNvSpPr>
            <p:nvPr/>
          </p:nvSpPr>
          <p:spPr bwMode="auto">
            <a:xfrm>
              <a:off x="2979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97" name="Rectangle 440"/>
            <p:cNvSpPr>
              <a:spLocks noChangeArrowheads="1"/>
            </p:cNvSpPr>
            <p:nvPr/>
          </p:nvSpPr>
          <p:spPr bwMode="auto">
            <a:xfrm>
              <a:off x="3023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98" name="Rectangle 441"/>
            <p:cNvSpPr>
              <a:spLocks noChangeArrowheads="1"/>
            </p:cNvSpPr>
            <p:nvPr/>
          </p:nvSpPr>
          <p:spPr bwMode="auto">
            <a:xfrm>
              <a:off x="3066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299" name="Rectangle 442"/>
            <p:cNvSpPr>
              <a:spLocks noChangeArrowheads="1"/>
            </p:cNvSpPr>
            <p:nvPr/>
          </p:nvSpPr>
          <p:spPr bwMode="auto">
            <a:xfrm>
              <a:off x="3110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00" name="Rectangle 443"/>
            <p:cNvSpPr>
              <a:spLocks noChangeArrowheads="1"/>
            </p:cNvSpPr>
            <p:nvPr/>
          </p:nvSpPr>
          <p:spPr bwMode="auto">
            <a:xfrm>
              <a:off x="3153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01" name="Rectangle 444"/>
            <p:cNvSpPr>
              <a:spLocks noChangeArrowheads="1"/>
            </p:cNvSpPr>
            <p:nvPr/>
          </p:nvSpPr>
          <p:spPr bwMode="auto">
            <a:xfrm>
              <a:off x="3196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02" name="Rectangle 445"/>
            <p:cNvSpPr>
              <a:spLocks noChangeArrowheads="1"/>
            </p:cNvSpPr>
            <p:nvPr/>
          </p:nvSpPr>
          <p:spPr bwMode="auto">
            <a:xfrm>
              <a:off x="3240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03" name="Rectangle 446"/>
            <p:cNvSpPr>
              <a:spLocks noChangeArrowheads="1"/>
            </p:cNvSpPr>
            <p:nvPr/>
          </p:nvSpPr>
          <p:spPr bwMode="auto">
            <a:xfrm>
              <a:off x="3283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04" name="Rectangle 447"/>
            <p:cNvSpPr>
              <a:spLocks noChangeArrowheads="1"/>
            </p:cNvSpPr>
            <p:nvPr/>
          </p:nvSpPr>
          <p:spPr bwMode="auto">
            <a:xfrm>
              <a:off x="3327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05" name="Rectangle 448"/>
            <p:cNvSpPr>
              <a:spLocks noChangeArrowheads="1"/>
            </p:cNvSpPr>
            <p:nvPr/>
          </p:nvSpPr>
          <p:spPr bwMode="auto">
            <a:xfrm>
              <a:off x="3370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06" name="Rectangle 449"/>
            <p:cNvSpPr>
              <a:spLocks noChangeArrowheads="1"/>
            </p:cNvSpPr>
            <p:nvPr/>
          </p:nvSpPr>
          <p:spPr bwMode="auto">
            <a:xfrm>
              <a:off x="3413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07" name="Rectangle 450"/>
            <p:cNvSpPr>
              <a:spLocks noChangeArrowheads="1"/>
            </p:cNvSpPr>
            <p:nvPr/>
          </p:nvSpPr>
          <p:spPr bwMode="auto">
            <a:xfrm>
              <a:off x="3457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08" name="Rectangle 451"/>
            <p:cNvSpPr>
              <a:spLocks noChangeArrowheads="1"/>
            </p:cNvSpPr>
            <p:nvPr/>
          </p:nvSpPr>
          <p:spPr bwMode="auto">
            <a:xfrm>
              <a:off x="3500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09" name="Rectangle 452"/>
            <p:cNvSpPr>
              <a:spLocks noChangeArrowheads="1"/>
            </p:cNvSpPr>
            <p:nvPr/>
          </p:nvSpPr>
          <p:spPr bwMode="auto">
            <a:xfrm>
              <a:off x="3544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10" name="Rectangle 453"/>
            <p:cNvSpPr>
              <a:spLocks noChangeArrowheads="1"/>
            </p:cNvSpPr>
            <p:nvPr/>
          </p:nvSpPr>
          <p:spPr bwMode="auto">
            <a:xfrm>
              <a:off x="3587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11" name="Rectangle 454"/>
            <p:cNvSpPr>
              <a:spLocks noChangeArrowheads="1"/>
            </p:cNvSpPr>
            <p:nvPr/>
          </p:nvSpPr>
          <p:spPr bwMode="auto">
            <a:xfrm>
              <a:off x="3631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12" name="Rectangle 455"/>
            <p:cNvSpPr>
              <a:spLocks noChangeArrowheads="1"/>
            </p:cNvSpPr>
            <p:nvPr/>
          </p:nvSpPr>
          <p:spPr bwMode="auto">
            <a:xfrm>
              <a:off x="3674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13" name="Rectangle 456"/>
            <p:cNvSpPr>
              <a:spLocks noChangeArrowheads="1"/>
            </p:cNvSpPr>
            <p:nvPr/>
          </p:nvSpPr>
          <p:spPr bwMode="auto">
            <a:xfrm>
              <a:off x="3717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14" name="Rectangle 457"/>
            <p:cNvSpPr>
              <a:spLocks noChangeArrowheads="1"/>
            </p:cNvSpPr>
            <p:nvPr/>
          </p:nvSpPr>
          <p:spPr bwMode="auto">
            <a:xfrm>
              <a:off x="3761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15" name="Rectangle 458"/>
            <p:cNvSpPr>
              <a:spLocks noChangeArrowheads="1"/>
            </p:cNvSpPr>
            <p:nvPr/>
          </p:nvSpPr>
          <p:spPr bwMode="auto">
            <a:xfrm>
              <a:off x="3804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16" name="Rectangle 459"/>
            <p:cNvSpPr>
              <a:spLocks noChangeArrowheads="1"/>
            </p:cNvSpPr>
            <p:nvPr/>
          </p:nvSpPr>
          <p:spPr bwMode="auto">
            <a:xfrm>
              <a:off x="3848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17" name="Rectangle 460"/>
            <p:cNvSpPr>
              <a:spLocks noChangeArrowheads="1"/>
            </p:cNvSpPr>
            <p:nvPr/>
          </p:nvSpPr>
          <p:spPr bwMode="auto">
            <a:xfrm>
              <a:off x="3891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18" name="Rectangle 461"/>
            <p:cNvSpPr>
              <a:spLocks noChangeArrowheads="1"/>
            </p:cNvSpPr>
            <p:nvPr/>
          </p:nvSpPr>
          <p:spPr bwMode="auto">
            <a:xfrm>
              <a:off x="3934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19" name="Rectangle 462"/>
            <p:cNvSpPr>
              <a:spLocks noChangeArrowheads="1"/>
            </p:cNvSpPr>
            <p:nvPr/>
          </p:nvSpPr>
          <p:spPr bwMode="auto">
            <a:xfrm>
              <a:off x="3978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20" name="Rectangle 463"/>
            <p:cNvSpPr>
              <a:spLocks noChangeArrowheads="1"/>
            </p:cNvSpPr>
            <p:nvPr/>
          </p:nvSpPr>
          <p:spPr bwMode="auto">
            <a:xfrm>
              <a:off x="4021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21" name="Rectangle 464"/>
            <p:cNvSpPr>
              <a:spLocks noChangeArrowheads="1"/>
            </p:cNvSpPr>
            <p:nvPr/>
          </p:nvSpPr>
          <p:spPr bwMode="auto">
            <a:xfrm>
              <a:off x="4065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22" name="Rectangle 465"/>
            <p:cNvSpPr>
              <a:spLocks noChangeArrowheads="1"/>
            </p:cNvSpPr>
            <p:nvPr/>
          </p:nvSpPr>
          <p:spPr bwMode="auto">
            <a:xfrm>
              <a:off x="4108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23" name="Rectangle 466"/>
            <p:cNvSpPr>
              <a:spLocks noChangeArrowheads="1"/>
            </p:cNvSpPr>
            <p:nvPr/>
          </p:nvSpPr>
          <p:spPr bwMode="auto">
            <a:xfrm>
              <a:off x="4151" y="2011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24" name="Rectangle 467"/>
            <p:cNvSpPr>
              <a:spLocks noChangeArrowheads="1"/>
            </p:cNvSpPr>
            <p:nvPr/>
          </p:nvSpPr>
          <p:spPr bwMode="auto">
            <a:xfrm>
              <a:off x="4195" y="2011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25" name="Rectangle 468"/>
            <p:cNvSpPr>
              <a:spLocks noChangeArrowheads="1"/>
            </p:cNvSpPr>
            <p:nvPr/>
          </p:nvSpPr>
          <p:spPr bwMode="auto">
            <a:xfrm>
              <a:off x="1417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26" name="Rectangle 469"/>
            <p:cNvSpPr>
              <a:spLocks noChangeArrowheads="1"/>
            </p:cNvSpPr>
            <p:nvPr/>
          </p:nvSpPr>
          <p:spPr bwMode="auto">
            <a:xfrm>
              <a:off x="1460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27" name="Rectangle 470"/>
            <p:cNvSpPr>
              <a:spLocks noChangeArrowheads="1"/>
            </p:cNvSpPr>
            <p:nvPr/>
          </p:nvSpPr>
          <p:spPr bwMode="auto">
            <a:xfrm>
              <a:off x="1504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28" name="Rectangle 471"/>
            <p:cNvSpPr>
              <a:spLocks noChangeArrowheads="1"/>
            </p:cNvSpPr>
            <p:nvPr/>
          </p:nvSpPr>
          <p:spPr bwMode="auto">
            <a:xfrm>
              <a:off x="1547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29" name="Rectangle 472"/>
            <p:cNvSpPr>
              <a:spLocks noChangeArrowheads="1"/>
            </p:cNvSpPr>
            <p:nvPr/>
          </p:nvSpPr>
          <p:spPr bwMode="auto">
            <a:xfrm>
              <a:off x="1590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30" name="Rectangle 473"/>
            <p:cNvSpPr>
              <a:spLocks noChangeArrowheads="1"/>
            </p:cNvSpPr>
            <p:nvPr/>
          </p:nvSpPr>
          <p:spPr bwMode="auto">
            <a:xfrm>
              <a:off x="1634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31" name="Rectangle 474"/>
            <p:cNvSpPr>
              <a:spLocks noChangeArrowheads="1"/>
            </p:cNvSpPr>
            <p:nvPr/>
          </p:nvSpPr>
          <p:spPr bwMode="auto">
            <a:xfrm>
              <a:off x="1677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32" name="Rectangle 475"/>
            <p:cNvSpPr>
              <a:spLocks noChangeArrowheads="1"/>
            </p:cNvSpPr>
            <p:nvPr/>
          </p:nvSpPr>
          <p:spPr bwMode="auto">
            <a:xfrm>
              <a:off x="1721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33" name="Rectangle 476"/>
            <p:cNvSpPr>
              <a:spLocks noChangeArrowheads="1"/>
            </p:cNvSpPr>
            <p:nvPr/>
          </p:nvSpPr>
          <p:spPr bwMode="auto">
            <a:xfrm>
              <a:off x="1764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34" name="Rectangle 477"/>
            <p:cNvSpPr>
              <a:spLocks noChangeArrowheads="1"/>
            </p:cNvSpPr>
            <p:nvPr/>
          </p:nvSpPr>
          <p:spPr bwMode="auto">
            <a:xfrm>
              <a:off x="1807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35" name="Rectangle 478"/>
            <p:cNvSpPr>
              <a:spLocks noChangeArrowheads="1"/>
            </p:cNvSpPr>
            <p:nvPr/>
          </p:nvSpPr>
          <p:spPr bwMode="auto">
            <a:xfrm>
              <a:off x="1851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36" name="Rectangle 479"/>
            <p:cNvSpPr>
              <a:spLocks noChangeArrowheads="1"/>
            </p:cNvSpPr>
            <p:nvPr/>
          </p:nvSpPr>
          <p:spPr bwMode="auto">
            <a:xfrm>
              <a:off x="1894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37" name="Rectangle 480"/>
            <p:cNvSpPr>
              <a:spLocks noChangeArrowheads="1"/>
            </p:cNvSpPr>
            <p:nvPr/>
          </p:nvSpPr>
          <p:spPr bwMode="auto">
            <a:xfrm>
              <a:off x="1938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38" name="Rectangle 481"/>
            <p:cNvSpPr>
              <a:spLocks noChangeArrowheads="1"/>
            </p:cNvSpPr>
            <p:nvPr/>
          </p:nvSpPr>
          <p:spPr bwMode="auto">
            <a:xfrm>
              <a:off x="1981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39" name="Rectangle 482"/>
            <p:cNvSpPr>
              <a:spLocks noChangeArrowheads="1"/>
            </p:cNvSpPr>
            <p:nvPr/>
          </p:nvSpPr>
          <p:spPr bwMode="auto">
            <a:xfrm>
              <a:off x="2024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40" name="Rectangle 483"/>
            <p:cNvSpPr>
              <a:spLocks noChangeArrowheads="1"/>
            </p:cNvSpPr>
            <p:nvPr/>
          </p:nvSpPr>
          <p:spPr bwMode="auto">
            <a:xfrm>
              <a:off x="2068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41" name="Rectangle 484"/>
            <p:cNvSpPr>
              <a:spLocks noChangeArrowheads="1"/>
            </p:cNvSpPr>
            <p:nvPr/>
          </p:nvSpPr>
          <p:spPr bwMode="auto">
            <a:xfrm>
              <a:off x="2111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42" name="Rectangle 485"/>
            <p:cNvSpPr>
              <a:spLocks noChangeArrowheads="1"/>
            </p:cNvSpPr>
            <p:nvPr/>
          </p:nvSpPr>
          <p:spPr bwMode="auto">
            <a:xfrm>
              <a:off x="2155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43" name="Rectangle 486"/>
            <p:cNvSpPr>
              <a:spLocks noChangeArrowheads="1"/>
            </p:cNvSpPr>
            <p:nvPr/>
          </p:nvSpPr>
          <p:spPr bwMode="auto">
            <a:xfrm>
              <a:off x="2198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44" name="Rectangle 487"/>
            <p:cNvSpPr>
              <a:spLocks noChangeArrowheads="1"/>
            </p:cNvSpPr>
            <p:nvPr/>
          </p:nvSpPr>
          <p:spPr bwMode="auto">
            <a:xfrm>
              <a:off x="2241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45" name="Rectangle 488"/>
            <p:cNvSpPr>
              <a:spLocks noChangeArrowheads="1"/>
            </p:cNvSpPr>
            <p:nvPr/>
          </p:nvSpPr>
          <p:spPr bwMode="auto">
            <a:xfrm>
              <a:off x="2285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46" name="Rectangle 489"/>
            <p:cNvSpPr>
              <a:spLocks noChangeArrowheads="1"/>
            </p:cNvSpPr>
            <p:nvPr/>
          </p:nvSpPr>
          <p:spPr bwMode="auto">
            <a:xfrm>
              <a:off x="2328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47" name="Rectangle 490"/>
            <p:cNvSpPr>
              <a:spLocks noChangeArrowheads="1"/>
            </p:cNvSpPr>
            <p:nvPr/>
          </p:nvSpPr>
          <p:spPr bwMode="auto">
            <a:xfrm>
              <a:off x="2372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48" name="Rectangle 491"/>
            <p:cNvSpPr>
              <a:spLocks noChangeArrowheads="1"/>
            </p:cNvSpPr>
            <p:nvPr/>
          </p:nvSpPr>
          <p:spPr bwMode="auto">
            <a:xfrm>
              <a:off x="2415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49" name="Rectangle 492"/>
            <p:cNvSpPr>
              <a:spLocks noChangeArrowheads="1"/>
            </p:cNvSpPr>
            <p:nvPr/>
          </p:nvSpPr>
          <p:spPr bwMode="auto">
            <a:xfrm>
              <a:off x="2459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50" name="Rectangle 493"/>
            <p:cNvSpPr>
              <a:spLocks noChangeArrowheads="1"/>
            </p:cNvSpPr>
            <p:nvPr/>
          </p:nvSpPr>
          <p:spPr bwMode="auto">
            <a:xfrm>
              <a:off x="2502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51" name="Rectangle 494"/>
            <p:cNvSpPr>
              <a:spLocks noChangeArrowheads="1"/>
            </p:cNvSpPr>
            <p:nvPr/>
          </p:nvSpPr>
          <p:spPr bwMode="auto">
            <a:xfrm>
              <a:off x="2545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52" name="Rectangle 495"/>
            <p:cNvSpPr>
              <a:spLocks noChangeArrowheads="1"/>
            </p:cNvSpPr>
            <p:nvPr/>
          </p:nvSpPr>
          <p:spPr bwMode="auto">
            <a:xfrm>
              <a:off x="2589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53" name="Rectangle 496"/>
            <p:cNvSpPr>
              <a:spLocks noChangeArrowheads="1"/>
            </p:cNvSpPr>
            <p:nvPr/>
          </p:nvSpPr>
          <p:spPr bwMode="auto">
            <a:xfrm>
              <a:off x="2632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54" name="Rectangle 497"/>
            <p:cNvSpPr>
              <a:spLocks noChangeArrowheads="1"/>
            </p:cNvSpPr>
            <p:nvPr/>
          </p:nvSpPr>
          <p:spPr bwMode="auto">
            <a:xfrm>
              <a:off x="2676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55" name="Rectangle 498"/>
            <p:cNvSpPr>
              <a:spLocks noChangeArrowheads="1"/>
            </p:cNvSpPr>
            <p:nvPr/>
          </p:nvSpPr>
          <p:spPr bwMode="auto">
            <a:xfrm>
              <a:off x="2719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56" name="Rectangle 499"/>
            <p:cNvSpPr>
              <a:spLocks noChangeArrowheads="1"/>
            </p:cNvSpPr>
            <p:nvPr/>
          </p:nvSpPr>
          <p:spPr bwMode="auto">
            <a:xfrm>
              <a:off x="2762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57" name="Rectangle 500"/>
            <p:cNvSpPr>
              <a:spLocks noChangeArrowheads="1"/>
            </p:cNvSpPr>
            <p:nvPr/>
          </p:nvSpPr>
          <p:spPr bwMode="auto">
            <a:xfrm>
              <a:off x="2806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58" name="Rectangle 501"/>
            <p:cNvSpPr>
              <a:spLocks noChangeArrowheads="1"/>
            </p:cNvSpPr>
            <p:nvPr/>
          </p:nvSpPr>
          <p:spPr bwMode="auto">
            <a:xfrm>
              <a:off x="2849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59" name="Rectangle 502"/>
            <p:cNvSpPr>
              <a:spLocks noChangeArrowheads="1"/>
            </p:cNvSpPr>
            <p:nvPr/>
          </p:nvSpPr>
          <p:spPr bwMode="auto">
            <a:xfrm>
              <a:off x="2893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60" name="Rectangle 503"/>
            <p:cNvSpPr>
              <a:spLocks noChangeArrowheads="1"/>
            </p:cNvSpPr>
            <p:nvPr/>
          </p:nvSpPr>
          <p:spPr bwMode="auto">
            <a:xfrm>
              <a:off x="2936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61" name="Rectangle 504"/>
            <p:cNvSpPr>
              <a:spLocks noChangeArrowheads="1"/>
            </p:cNvSpPr>
            <p:nvPr/>
          </p:nvSpPr>
          <p:spPr bwMode="auto">
            <a:xfrm>
              <a:off x="2979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62" name="Rectangle 505"/>
            <p:cNvSpPr>
              <a:spLocks noChangeArrowheads="1"/>
            </p:cNvSpPr>
            <p:nvPr/>
          </p:nvSpPr>
          <p:spPr bwMode="auto">
            <a:xfrm>
              <a:off x="3023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63" name="Rectangle 506"/>
            <p:cNvSpPr>
              <a:spLocks noChangeArrowheads="1"/>
            </p:cNvSpPr>
            <p:nvPr/>
          </p:nvSpPr>
          <p:spPr bwMode="auto">
            <a:xfrm>
              <a:off x="3066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64" name="Rectangle 507"/>
            <p:cNvSpPr>
              <a:spLocks noChangeArrowheads="1"/>
            </p:cNvSpPr>
            <p:nvPr/>
          </p:nvSpPr>
          <p:spPr bwMode="auto">
            <a:xfrm>
              <a:off x="3110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65" name="Rectangle 508"/>
            <p:cNvSpPr>
              <a:spLocks noChangeArrowheads="1"/>
            </p:cNvSpPr>
            <p:nvPr/>
          </p:nvSpPr>
          <p:spPr bwMode="auto">
            <a:xfrm>
              <a:off x="3153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66" name="Rectangle 509"/>
            <p:cNvSpPr>
              <a:spLocks noChangeArrowheads="1"/>
            </p:cNvSpPr>
            <p:nvPr/>
          </p:nvSpPr>
          <p:spPr bwMode="auto">
            <a:xfrm>
              <a:off x="3196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67" name="Rectangle 510"/>
            <p:cNvSpPr>
              <a:spLocks noChangeArrowheads="1"/>
            </p:cNvSpPr>
            <p:nvPr/>
          </p:nvSpPr>
          <p:spPr bwMode="auto">
            <a:xfrm>
              <a:off x="3240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68" name="Rectangle 511"/>
            <p:cNvSpPr>
              <a:spLocks noChangeArrowheads="1"/>
            </p:cNvSpPr>
            <p:nvPr/>
          </p:nvSpPr>
          <p:spPr bwMode="auto">
            <a:xfrm>
              <a:off x="3283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69" name="Rectangle 512"/>
            <p:cNvSpPr>
              <a:spLocks noChangeArrowheads="1"/>
            </p:cNvSpPr>
            <p:nvPr/>
          </p:nvSpPr>
          <p:spPr bwMode="auto">
            <a:xfrm>
              <a:off x="3327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70" name="Rectangle 513"/>
            <p:cNvSpPr>
              <a:spLocks noChangeArrowheads="1"/>
            </p:cNvSpPr>
            <p:nvPr/>
          </p:nvSpPr>
          <p:spPr bwMode="auto">
            <a:xfrm>
              <a:off x="3370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71" name="Rectangle 514"/>
            <p:cNvSpPr>
              <a:spLocks noChangeArrowheads="1"/>
            </p:cNvSpPr>
            <p:nvPr/>
          </p:nvSpPr>
          <p:spPr bwMode="auto">
            <a:xfrm>
              <a:off x="3413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72" name="Rectangle 515"/>
            <p:cNvSpPr>
              <a:spLocks noChangeArrowheads="1"/>
            </p:cNvSpPr>
            <p:nvPr/>
          </p:nvSpPr>
          <p:spPr bwMode="auto">
            <a:xfrm>
              <a:off x="3457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73" name="Rectangle 516"/>
            <p:cNvSpPr>
              <a:spLocks noChangeArrowheads="1"/>
            </p:cNvSpPr>
            <p:nvPr/>
          </p:nvSpPr>
          <p:spPr bwMode="auto">
            <a:xfrm>
              <a:off x="3500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74" name="Rectangle 517"/>
            <p:cNvSpPr>
              <a:spLocks noChangeArrowheads="1"/>
            </p:cNvSpPr>
            <p:nvPr/>
          </p:nvSpPr>
          <p:spPr bwMode="auto">
            <a:xfrm>
              <a:off x="3544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75" name="Rectangle 518"/>
            <p:cNvSpPr>
              <a:spLocks noChangeArrowheads="1"/>
            </p:cNvSpPr>
            <p:nvPr/>
          </p:nvSpPr>
          <p:spPr bwMode="auto">
            <a:xfrm>
              <a:off x="3587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76" name="Rectangle 519"/>
            <p:cNvSpPr>
              <a:spLocks noChangeArrowheads="1"/>
            </p:cNvSpPr>
            <p:nvPr/>
          </p:nvSpPr>
          <p:spPr bwMode="auto">
            <a:xfrm>
              <a:off x="3631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77" name="Rectangle 520"/>
            <p:cNvSpPr>
              <a:spLocks noChangeArrowheads="1"/>
            </p:cNvSpPr>
            <p:nvPr/>
          </p:nvSpPr>
          <p:spPr bwMode="auto">
            <a:xfrm>
              <a:off x="3674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78" name="Rectangle 521"/>
            <p:cNvSpPr>
              <a:spLocks noChangeArrowheads="1"/>
            </p:cNvSpPr>
            <p:nvPr/>
          </p:nvSpPr>
          <p:spPr bwMode="auto">
            <a:xfrm>
              <a:off x="3717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79" name="Rectangle 522"/>
            <p:cNvSpPr>
              <a:spLocks noChangeArrowheads="1"/>
            </p:cNvSpPr>
            <p:nvPr/>
          </p:nvSpPr>
          <p:spPr bwMode="auto">
            <a:xfrm>
              <a:off x="3761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80" name="Rectangle 523"/>
            <p:cNvSpPr>
              <a:spLocks noChangeArrowheads="1"/>
            </p:cNvSpPr>
            <p:nvPr/>
          </p:nvSpPr>
          <p:spPr bwMode="auto">
            <a:xfrm>
              <a:off x="3804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81" name="Rectangle 524"/>
            <p:cNvSpPr>
              <a:spLocks noChangeArrowheads="1"/>
            </p:cNvSpPr>
            <p:nvPr/>
          </p:nvSpPr>
          <p:spPr bwMode="auto">
            <a:xfrm>
              <a:off x="3848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82" name="Rectangle 525"/>
            <p:cNvSpPr>
              <a:spLocks noChangeArrowheads="1"/>
            </p:cNvSpPr>
            <p:nvPr/>
          </p:nvSpPr>
          <p:spPr bwMode="auto">
            <a:xfrm>
              <a:off x="3891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83" name="Rectangle 526"/>
            <p:cNvSpPr>
              <a:spLocks noChangeArrowheads="1"/>
            </p:cNvSpPr>
            <p:nvPr/>
          </p:nvSpPr>
          <p:spPr bwMode="auto">
            <a:xfrm>
              <a:off x="3934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84" name="Rectangle 527"/>
            <p:cNvSpPr>
              <a:spLocks noChangeArrowheads="1"/>
            </p:cNvSpPr>
            <p:nvPr/>
          </p:nvSpPr>
          <p:spPr bwMode="auto">
            <a:xfrm>
              <a:off x="3978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85" name="Rectangle 528"/>
            <p:cNvSpPr>
              <a:spLocks noChangeArrowheads="1"/>
            </p:cNvSpPr>
            <p:nvPr/>
          </p:nvSpPr>
          <p:spPr bwMode="auto">
            <a:xfrm>
              <a:off x="4021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86" name="Rectangle 529"/>
            <p:cNvSpPr>
              <a:spLocks noChangeArrowheads="1"/>
            </p:cNvSpPr>
            <p:nvPr/>
          </p:nvSpPr>
          <p:spPr bwMode="auto">
            <a:xfrm>
              <a:off x="4065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87" name="Rectangle 530"/>
            <p:cNvSpPr>
              <a:spLocks noChangeArrowheads="1"/>
            </p:cNvSpPr>
            <p:nvPr/>
          </p:nvSpPr>
          <p:spPr bwMode="auto">
            <a:xfrm>
              <a:off x="4108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88" name="Rectangle 531"/>
            <p:cNvSpPr>
              <a:spLocks noChangeArrowheads="1"/>
            </p:cNvSpPr>
            <p:nvPr/>
          </p:nvSpPr>
          <p:spPr bwMode="auto">
            <a:xfrm>
              <a:off x="4151" y="1777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89" name="Rectangle 532"/>
            <p:cNvSpPr>
              <a:spLocks noChangeArrowheads="1"/>
            </p:cNvSpPr>
            <p:nvPr/>
          </p:nvSpPr>
          <p:spPr bwMode="auto">
            <a:xfrm>
              <a:off x="4195" y="1777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90" name="Rectangle 533"/>
            <p:cNvSpPr>
              <a:spLocks noChangeArrowheads="1"/>
            </p:cNvSpPr>
            <p:nvPr/>
          </p:nvSpPr>
          <p:spPr bwMode="auto">
            <a:xfrm>
              <a:off x="1417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91" name="Rectangle 534"/>
            <p:cNvSpPr>
              <a:spLocks noChangeArrowheads="1"/>
            </p:cNvSpPr>
            <p:nvPr/>
          </p:nvSpPr>
          <p:spPr bwMode="auto">
            <a:xfrm>
              <a:off x="1460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92" name="Rectangle 535"/>
            <p:cNvSpPr>
              <a:spLocks noChangeArrowheads="1"/>
            </p:cNvSpPr>
            <p:nvPr/>
          </p:nvSpPr>
          <p:spPr bwMode="auto">
            <a:xfrm>
              <a:off x="1504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93" name="Rectangle 536"/>
            <p:cNvSpPr>
              <a:spLocks noChangeArrowheads="1"/>
            </p:cNvSpPr>
            <p:nvPr/>
          </p:nvSpPr>
          <p:spPr bwMode="auto">
            <a:xfrm>
              <a:off x="1547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94" name="Rectangle 537"/>
            <p:cNvSpPr>
              <a:spLocks noChangeArrowheads="1"/>
            </p:cNvSpPr>
            <p:nvPr/>
          </p:nvSpPr>
          <p:spPr bwMode="auto">
            <a:xfrm>
              <a:off x="1590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95" name="Rectangle 538"/>
            <p:cNvSpPr>
              <a:spLocks noChangeArrowheads="1"/>
            </p:cNvSpPr>
            <p:nvPr/>
          </p:nvSpPr>
          <p:spPr bwMode="auto">
            <a:xfrm>
              <a:off x="1634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96" name="Rectangle 539"/>
            <p:cNvSpPr>
              <a:spLocks noChangeArrowheads="1"/>
            </p:cNvSpPr>
            <p:nvPr/>
          </p:nvSpPr>
          <p:spPr bwMode="auto">
            <a:xfrm>
              <a:off x="1677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97" name="Rectangle 540"/>
            <p:cNvSpPr>
              <a:spLocks noChangeArrowheads="1"/>
            </p:cNvSpPr>
            <p:nvPr/>
          </p:nvSpPr>
          <p:spPr bwMode="auto">
            <a:xfrm>
              <a:off x="1721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98" name="Rectangle 541"/>
            <p:cNvSpPr>
              <a:spLocks noChangeArrowheads="1"/>
            </p:cNvSpPr>
            <p:nvPr/>
          </p:nvSpPr>
          <p:spPr bwMode="auto">
            <a:xfrm>
              <a:off x="1764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399" name="Rectangle 542"/>
            <p:cNvSpPr>
              <a:spLocks noChangeArrowheads="1"/>
            </p:cNvSpPr>
            <p:nvPr/>
          </p:nvSpPr>
          <p:spPr bwMode="auto">
            <a:xfrm>
              <a:off x="1807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00" name="Rectangle 543"/>
            <p:cNvSpPr>
              <a:spLocks noChangeArrowheads="1"/>
            </p:cNvSpPr>
            <p:nvPr/>
          </p:nvSpPr>
          <p:spPr bwMode="auto">
            <a:xfrm>
              <a:off x="1851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01" name="Rectangle 544"/>
            <p:cNvSpPr>
              <a:spLocks noChangeArrowheads="1"/>
            </p:cNvSpPr>
            <p:nvPr/>
          </p:nvSpPr>
          <p:spPr bwMode="auto">
            <a:xfrm>
              <a:off x="1894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02" name="Rectangle 545"/>
            <p:cNvSpPr>
              <a:spLocks noChangeArrowheads="1"/>
            </p:cNvSpPr>
            <p:nvPr/>
          </p:nvSpPr>
          <p:spPr bwMode="auto">
            <a:xfrm>
              <a:off x="1938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03" name="Rectangle 546"/>
            <p:cNvSpPr>
              <a:spLocks noChangeArrowheads="1"/>
            </p:cNvSpPr>
            <p:nvPr/>
          </p:nvSpPr>
          <p:spPr bwMode="auto">
            <a:xfrm>
              <a:off x="1981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04" name="Rectangle 547"/>
            <p:cNvSpPr>
              <a:spLocks noChangeArrowheads="1"/>
            </p:cNvSpPr>
            <p:nvPr/>
          </p:nvSpPr>
          <p:spPr bwMode="auto">
            <a:xfrm>
              <a:off x="2024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05" name="Rectangle 548"/>
            <p:cNvSpPr>
              <a:spLocks noChangeArrowheads="1"/>
            </p:cNvSpPr>
            <p:nvPr/>
          </p:nvSpPr>
          <p:spPr bwMode="auto">
            <a:xfrm>
              <a:off x="2068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06" name="Rectangle 549"/>
            <p:cNvSpPr>
              <a:spLocks noChangeArrowheads="1"/>
            </p:cNvSpPr>
            <p:nvPr/>
          </p:nvSpPr>
          <p:spPr bwMode="auto">
            <a:xfrm>
              <a:off x="2111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07" name="Rectangle 550"/>
            <p:cNvSpPr>
              <a:spLocks noChangeArrowheads="1"/>
            </p:cNvSpPr>
            <p:nvPr/>
          </p:nvSpPr>
          <p:spPr bwMode="auto">
            <a:xfrm>
              <a:off x="2155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08" name="Rectangle 551"/>
            <p:cNvSpPr>
              <a:spLocks noChangeArrowheads="1"/>
            </p:cNvSpPr>
            <p:nvPr/>
          </p:nvSpPr>
          <p:spPr bwMode="auto">
            <a:xfrm>
              <a:off x="2198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09" name="Rectangle 552"/>
            <p:cNvSpPr>
              <a:spLocks noChangeArrowheads="1"/>
            </p:cNvSpPr>
            <p:nvPr/>
          </p:nvSpPr>
          <p:spPr bwMode="auto">
            <a:xfrm>
              <a:off x="2241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10" name="Rectangle 553"/>
            <p:cNvSpPr>
              <a:spLocks noChangeArrowheads="1"/>
            </p:cNvSpPr>
            <p:nvPr/>
          </p:nvSpPr>
          <p:spPr bwMode="auto">
            <a:xfrm>
              <a:off x="2285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11" name="Rectangle 554"/>
            <p:cNvSpPr>
              <a:spLocks noChangeArrowheads="1"/>
            </p:cNvSpPr>
            <p:nvPr/>
          </p:nvSpPr>
          <p:spPr bwMode="auto">
            <a:xfrm>
              <a:off x="2328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12" name="Rectangle 555"/>
            <p:cNvSpPr>
              <a:spLocks noChangeArrowheads="1"/>
            </p:cNvSpPr>
            <p:nvPr/>
          </p:nvSpPr>
          <p:spPr bwMode="auto">
            <a:xfrm>
              <a:off x="2372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13" name="Rectangle 556"/>
            <p:cNvSpPr>
              <a:spLocks noChangeArrowheads="1"/>
            </p:cNvSpPr>
            <p:nvPr/>
          </p:nvSpPr>
          <p:spPr bwMode="auto">
            <a:xfrm>
              <a:off x="2415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14" name="Rectangle 557"/>
            <p:cNvSpPr>
              <a:spLocks noChangeArrowheads="1"/>
            </p:cNvSpPr>
            <p:nvPr/>
          </p:nvSpPr>
          <p:spPr bwMode="auto">
            <a:xfrm>
              <a:off x="2459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15" name="Rectangle 558"/>
            <p:cNvSpPr>
              <a:spLocks noChangeArrowheads="1"/>
            </p:cNvSpPr>
            <p:nvPr/>
          </p:nvSpPr>
          <p:spPr bwMode="auto">
            <a:xfrm>
              <a:off x="2502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16" name="Rectangle 559"/>
            <p:cNvSpPr>
              <a:spLocks noChangeArrowheads="1"/>
            </p:cNvSpPr>
            <p:nvPr/>
          </p:nvSpPr>
          <p:spPr bwMode="auto">
            <a:xfrm>
              <a:off x="2545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17" name="Rectangle 560"/>
            <p:cNvSpPr>
              <a:spLocks noChangeArrowheads="1"/>
            </p:cNvSpPr>
            <p:nvPr/>
          </p:nvSpPr>
          <p:spPr bwMode="auto">
            <a:xfrm>
              <a:off x="2589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18" name="Rectangle 561"/>
            <p:cNvSpPr>
              <a:spLocks noChangeArrowheads="1"/>
            </p:cNvSpPr>
            <p:nvPr/>
          </p:nvSpPr>
          <p:spPr bwMode="auto">
            <a:xfrm>
              <a:off x="2632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19" name="Rectangle 562"/>
            <p:cNvSpPr>
              <a:spLocks noChangeArrowheads="1"/>
            </p:cNvSpPr>
            <p:nvPr/>
          </p:nvSpPr>
          <p:spPr bwMode="auto">
            <a:xfrm>
              <a:off x="2676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20" name="Rectangle 563"/>
            <p:cNvSpPr>
              <a:spLocks noChangeArrowheads="1"/>
            </p:cNvSpPr>
            <p:nvPr/>
          </p:nvSpPr>
          <p:spPr bwMode="auto">
            <a:xfrm>
              <a:off x="2719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21" name="Rectangle 564"/>
            <p:cNvSpPr>
              <a:spLocks noChangeArrowheads="1"/>
            </p:cNvSpPr>
            <p:nvPr/>
          </p:nvSpPr>
          <p:spPr bwMode="auto">
            <a:xfrm>
              <a:off x="2762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22" name="Rectangle 565"/>
            <p:cNvSpPr>
              <a:spLocks noChangeArrowheads="1"/>
            </p:cNvSpPr>
            <p:nvPr/>
          </p:nvSpPr>
          <p:spPr bwMode="auto">
            <a:xfrm>
              <a:off x="2806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23" name="Rectangle 566"/>
            <p:cNvSpPr>
              <a:spLocks noChangeArrowheads="1"/>
            </p:cNvSpPr>
            <p:nvPr/>
          </p:nvSpPr>
          <p:spPr bwMode="auto">
            <a:xfrm>
              <a:off x="2849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24" name="Rectangle 567"/>
            <p:cNvSpPr>
              <a:spLocks noChangeArrowheads="1"/>
            </p:cNvSpPr>
            <p:nvPr/>
          </p:nvSpPr>
          <p:spPr bwMode="auto">
            <a:xfrm>
              <a:off x="2893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25" name="Rectangle 568"/>
            <p:cNvSpPr>
              <a:spLocks noChangeArrowheads="1"/>
            </p:cNvSpPr>
            <p:nvPr/>
          </p:nvSpPr>
          <p:spPr bwMode="auto">
            <a:xfrm>
              <a:off x="2936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26" name="Rectangle 569"/>
            <p:cNvSpPr>
              <a:spLocks noChangeArrowheads="1"/>
            </p:cNvSpPr>
            <p:nvPr/>
          </p:nvSpPr>
          <p:spPr bwMode="auto">
            <a:xfrm>
              <a:off x="2979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27" name="Rectangle 570"/>
            <p:cNvSpPr>
              <a:spLocks noChangeArrowheads="1"/>
            </p:cNvSpPr>
            <p:nvPr/>
          </p:nvSpPr>
          <p:spPr bwMode="auto">
            <a:xfrm>
              <a:off x="3023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28" name="Rectangle 571"/>
            <p:cNvSpPr>
              <a:spLocks noChangeArrowheads="1"/>
            </p:cNvSpPr>
            <p:nvPr/>
          </p:nvSpPr>
          <p:spPr bwMode="auto">
            <a:xfrm>
              <a:off x="3066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29" name="Rectangle 572"/>
            <p:cNvSpPr>
              <a:spLocks noChangeArrowheads="1"/>
            </p:cNvSpPr>
            <p:nvPr/>
          </p:nvSpPr>
          <p:spPr bwMode="auto">
            <a:xfrm>
              <a:off x="3110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30" name="Rectangle 573"/>
            <p:cNvSpPr>
              <a:spLocks noChangeArrowheads="1"/>
            </p:cNvSpPr>
            <p:nvPr/>
          </p:nvSpPr>
          <p:spPr bwMode="auto">
            <a:xfrm>
              <a:off x="3153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31" name="Rectangle 574"/>
            <p:cNvSpPr>
              <a:spLocks noChangeArrowheads="1"/>
            </p:cNvSpPr>
            <p:nvPr/>
          </p:nvSpPr>
          <p:spPr bwMode="auto">
            <a:xfrm>
              <a:off x="3196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32" name="Rectangle 575"/>
            <p:cNvSpPr>
              <a:spLocks noChangeArrowheads="1"/>
            </p:cNvSpPr>
            <p:nvPr/>
          </p:nvSpPr>
          <p:spPr bwMode="auto">
            <a:xfrm>
              <a:off x="3240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33" name="Rectangle 576"/>
            <p:cNvSpPr>
              <a:spLocks noChangeArrowheads="1"/>
            </p:cNvSpPr>
            <p:nvPr/>
          </p:nvSpPr>
          <p:spPr bwMode="auto">
            <a:xfrm>
              <a:off x="3283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34" name="Rectangle 577"/>
            <p:cNvSpPr>
              <a:spLocks noChangeArrowheads="1"/>
            </p:cNvSpPr>
            <p:nvPr/>
          </p:nvSpPr>
          <p:spPr bwMode="auto">
            <a:xfrm>
              <a:off x="3327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35" name="Rectangle 578"/>
            <p:cNvSpPr>
              <a:spLocks noChangeArrowheads="1"/>
            </p:cNvSpPr>
            <p:nvPr/>
          </p:nvSpPr>
          <p:spPr bwMode="auto">
            <a:xfrm>
              <a:off x="3370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36" name="Rectangle 579"/>
            <p:cNvSpPr>
              <a:spLocks noChangeArrowheads="1"/>
            </p:cNvSpPr>
            <p:nvPr/>
          </p:nvSpPr>
          <p:spPr bwMode="auto">
            <a:xfrm>
              <a:off x="3413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37" name="Rectangle 580"/>
            <p:cNvSpPr>
              <a:spLocks noChangeArrowheads="1"/>
            </p:cNvSpPr>
            <p:nvPr/>
          </p:nvSpPr>
          <p:spPr bwMode="auto">
            <a:xfrm>
              <a:off x="3457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38" name="Rectangle 581"/>
            <p:cNvSpPr>
              <a:spLocks noChangeArrowheads="1"/>
            </p:cNvSpPr>
            <p:nvPr/>
          </p:nvSpPr>
          <p:spPr bwMode="auto">
            <a:xfrm>
              <a:off x="3500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39" name="Rectangle 582"/>
            <p:cNvSpPr>
              <a:spLocks noChangeArrowheads="1"/>
            </p:cNvSpPr>
            <p:nvPr/>
          </p:nvSpPr>
          <p:spPr bwMode="auto">
            <a:xfrm>
              <a:off x="3544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40" name="Rectangle 583"/>
            <p:cNvSpPr>
              <a:spLocks noChangeArrowheads="1"/>
            </p:cNvSpPr>
            <p:nvPr/>
          </p:nvSpPr>
          <p:spPr bwMode="auto">
            <a:xfrm>
              <a:off x="3587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41" name="Rectangle 584"/>
            <p:cNvSpPr>
              <a:spLocks noChangeArrowheads="1"/>
            </p:cNvSpPr>
            <p:nvPr/>
          </p:nvSpPr>
          <p:spPr bwMode="auto">
            <a:xfrm>
              <a:off x="3631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42" name="Rectangle 585"/>
            <p:cNvSpPr>
              <a:spLocks noChangeArrowheads="1"/>
            </p:cNvSpPr>
            <p:nvPr/>
          </p:nvSpPr>
          <p:spPr bwMode="auto">
            <a:xfrm>
              <a:off x="3674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43" name="Rectangle 586"/>
            <p:cNvSpPr>
              <a:spLocks noChangeArrowheads="1"/>
            </p:cNvSpPr>
            <p:nvPr/>
          </p:nvSpPr>
          <p:spPr bwMode="auto">
            <a:xfrm>
              <a:off x="3717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44" name="Rectangle 587"/>
            <p:cNvSpPr>
              <a:spLocks noChangeArrowheads="1"/>
            </p:cNvSpPr>
            <p:nvPr/>
          </p:nvSpPr>
          <p:spPr bwMode="auto">
            <a:xfrm>
              <a:off x="3761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45" name="Rectangle 588"/>
            <p:cNvSpPr>
              <a:spLocks noChangeArrowheads="1"/>
            </p:cNvSpPr>
            <p:nvPr/>
          </p:nvSpPr>
          <p:spPr bwMode="auto">
            <a:xfrm>
              <a:off x="3804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46" name="Rectangle 589"/>
            <p:cNvSpPr>
              <a:spLocks noChangeArrowheads="1"/>
            </p:cNvSpPr>
            <p:nvPr/>
          </p:nvSpPr>
          <p:spPr bwMode="auto">
            <a:xfrm>
              <a:off x="3848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47" name="Rectangle 590"/>
            <p:cNvSpPr>
              <a:spLocks noChangeArrowheads="1"/>
            </p:cNvSpPr>
            <p:nvPr/>
          </p:nvSpPr>
          <p:spPr bwMode="auto">
            <a:xfrm>
              <a:off x="3891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48" name="Rectangle 591"/>
            <p:cNvSpPr>
              <a:spLocks noChangeArrowheads="1"/>
            </p:cNvSpPr>
            <p:nvPr/>
          </p:nvSpPr>
          <p:spPr bwMode="auto">
            <a:xfrm>
              <a:off x="3934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49" name="Rectangle 592"/>
            <p:cNvSpPr>
              <a:spLocks noChangeArrowheads="1"/>
            </p:cNvSpPr>
            <p:nvPr/>
          </p:nvSpPr>
          <p:spPr bwMode="auto">
            <a:xfrm>
              <a:off x="3978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50" name="Rectangle 593"/>
            <p:cNvSpPr>
              <a:spLocks noChangeArrowheads="1"/>
            </p:cNvSpPr>
            <p:nvPr/>
          </p:nvSpPr>
          <p:spPr bwMode="auto">
            <a:xfrm>
              <a:off x="4021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51" name="Rectangle 594"/>
            <p:cNvSpPr>
              <a:spLocks noChangeArrowheads="1"/>
            </p:cNvSpPr>
            <p:nvPr/>
          </p:nvSpPr>
          <p:spPr bwMode="auto">
            <a:xfrm>
              <a:off x="4065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52" name="Rectangle 595"/>
            <p:cNvSpPr>
              <a:spLocks noChangeArrowheads="1"/>
            </p:cNvSpPr>
            <p:nvPr/>
          </p:nvSpPr>
          <p:spPr bwMode="auto">
            <a:xfrm>
              <a:off x="4108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53" name="Rectangle 596"/>
            <p:cNvSpPr>
              <a:spLocks noChangeArrowheads="1"/>
            </p:cNvSpPr>
            <p:nvPr/>
          </p:nvSpPr>
          <p:spPr bwMode="auto">
            <a:xfrm>
              <a:off x="4151" y="1536"/>
              <a:ext cx="15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54" name="Rectangle 597"/>
            <p:cNvSpPr>
              <a:spLocks noChangeArrowheads="1"/>
            </p:cNvSpPr>
            <p:nvPr/>
          </p:nvSpPr>
          <p:spPr bwMode="auto">
            <a:xfrm>
              <a:off x="4195" y="1536"/>
              <a:ext cx="14" cy="7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55" name="Rectangle 598"/>
            <p:cNvSpPr>
              <a:spLocks noChangeArrowheads="1"/>
            </p:cNvSpPr>
            <p:nvPr/>
          </p:nvSpPr>
          <p:spPr bwMode="auto">
            <a:xfrm>
              <a:off x="1417" y="1295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56" name="Rectangle 599"/>
            <p:cNvSpPr>
              <a:spLocks noChangeArrowheads="1"/>
            </p:cNvSpPr>
            <p:nvPr/>
          </p:nvSpPr>
          <p:spPr bwMode="auto">
            <a:xfrm>
              <a:off x="1460" y="1295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57" name="Rectangle 600"/>
            <p:cNvSpPr>
              <a:spLocks noChangeArrowheads="1"/>
            </p:cNvSpPr>
            <p:nvPr/>
          </p:nvSpPr>
          <p:spPr bwMode="auto">
            <a:xfrm>
              <a:off x="1504" y="1295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58" name="Rectangle 601"/>
            <p:cNvSpPr>
              <a:spLocks noChangeArrowheads="1"/>
            </p:cNvSpPr>
            <p:nvPr/>
          </p:nvSpPr>
          <p:spPr bwMode="auto">
            <a:xfrm>
              <a:off x="1547" y="1295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59" name="Rectangle 602"/>
            <p:cNvSpPr>
              <a:spLocks noChangeArrowheads="1"/>
            </p:cNvSpPr>
            <p:nvPr/>
          </p:nvSpPr>
          <p:spPr bwMode="auto">
            <a:xfrm>
              <a:off x="1590" y="1295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60" name="Rectangle 603"/>
            <p:cNvSpPr>
              <a:spLocks noChangeArrowheads="1"/>
            </p:cNvSpPr>
            <p:nvPr/>
          </p:nvSpPr>
          <p:spPr bwMode="auto">
            <a:xfrm>
              <a:off x="1634" y="1295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61" name="Rectangle 604"/>
            <p:cNvSpPr>
              <a:spLocks noChangeArrowheads="1"/>
            </p:cNvSpPr>
            <p:nvPr/>
          </p:nvSpPr>
          <p:spPr bwMode="auto">
            <a:xfrm>
              <a:off x="1677" y="1295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62" name="Rectangle 605"/>
            <p:cNvSpPr>
              <a:spLocks noChangeArrowheads="1"/>
            </p:cNvSpPr>
            <p:nvPr/>
          </p:nvSpPr>
          <p:spPr bwMode="auto">
            <a:xfrm>
              <a:off x="1721" y="1295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63" name="Rectangle 606"/>
            <p:cNvSpPr>
              <a:spLocks noChangeArrowheads="1"/>
            </p:cNvSpPr>
            <p:nvPr/>
          </p:nvSpPr>
          <p:spPr bwMode="auto">
            <a:xfrm>
              <a:off x="1764" y="1295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64" name="Rectangle 607"/>
            <p:cNvSpPr>
              <a:spLocks noChangeArrowheads="1"/>
            </p:cNvSpPr>
            <p:nvPr/>
          </p:nvSpPr>
          <p:spPr bwMode="auto">
            <a:xfrm>
              <a:off x="1807" y="1295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65" name="Rectangle 608"/>
            <p:cNvSpPr>
              <a:spLocks noChangeArrowheads="1"/>
            </p:cNvSpPr>
            <p:nvPr/>
          </p:nvSpPr>
          <p:spPr bwMode="auto">
            <a:xfrm>
              <a:off x="1851" y="1295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66" name="Rectangle 609"/>
            <p:cNvSpPr>
              <a:spLocks noChangeArrowheads="1"/>
            </p:cNvSpPr>
            <p:nvPr/>
          </p:nvSpPr>
          <p:spPr bwMode="auto">
            <a:xfrm>
              <a:off x="1894" y="1295"/>
              <a:ext cx="15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467" name="Rectangle 610"/>
            <p:cNvSpPr>
              <a:spLocks noChangeArrowheads="1"/>
            </p:cNvSpPr>
            <p:nvPr/>
          </p:nvSpPr>
          <p:spPr bwMode="auto">
            <a:xfrm>
              <a:off x="1938" y="1295"/>
              <a:ext cx="14" cy="6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1148" name="Rectangle 611"/>
          <p:cNvSpPr>
            <a:spLocks noChangeArrowheads="1"/>
          </p:cNvSpPr>
          <p:nvPr/>
        </p:nvSpPr>
        <p:spPr bwMode="auto">
          <a:xfrm>
            <a:off x="2903538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49" name="Rectangle 612"/>
          <p:cNvSpPr>
            <a:spLocks noChangeArrowheads="1"/>
          </p:cNvSpPr>
          <p:nvPr/>
        </p:nvSpPr>
        <p:spPr bwMode="auto">
          <a:xfrm>
            <a:off x="2965450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50" name="Rectangle 613"/>
          <p:cNvSpPr>
            <a:spLocks noChangeArrowheads="1"/>
          </p:cNvSpPr>
          <p:nvPr/>
        </p:nvSpPr>
        <p:spPr bwMode="auto">
          <a:xfrm>
            <a:off x="3030538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51" name="Rectangle 614"/>
          <p:cNvSpPr>
            <a:spLocks noChangeArrowheads="1"/>
          </p:cNvSpPr>
          <p:nvPr/>
        </p:nvSpPr>
        <p:spPr bwMode="auto">
          <a:xfrm>
            <a:off x="3094038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52" name="Rectangle 615"/>
          <p:cNvSpPr>
            <a:spLocks noChangeArrowheads="1"/>
          </p:cNvSpPr>
          <p:nvPr/>
        </p:nvSpPr>
        <p:spPr bwMode="auto">
          <a:xfrm>
            <a:off x="3157538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53" name="Rectangle 616"/>
          <p:cNvSpPr>
            <a:spLocks noChangeArrowheads="1"/>
          </p:cNvSpPr>
          <p:nvPr/>
        </p:nvSpPr>
        <p:spPr bwMode="auto">
          <a:xfrm>
            <a:off x="3221038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54" name="Rectangle 617"/>
          <p:cNvSpPr>
            <a:spLocks noChangeArrowheads="1"/>
          </p:cNvSpPr>
          <p:nvPr/>
        </p:nvSpPr>
        <p:spPr bwMode="auto">
          <a:xfrm>
            <a:off x="3284538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55" name="Rectangle 618"/>
          <p:cNvSpPr>
            <a:spLocks noChangeArrowheads="1"/>
          </p:cNvSpPr>
          <p:nvPr/>
        </p:nvSpPr>
        <p:spPr bwMode="auto">
          <a:xfrm>
            <a:off x="3348038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56" name="Rectangle 619"/>
          <p:cNvSpPr>
            <a:spLocks noChangeArrowheads="1"/>
          </p:cNvSpPr>
          <p:nvPr/>
        </p:nvSpPr>
        <p:spPr bwMode="auto">
          <a:xfrm>
            <a:off x="3411538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57" name="Rectangle 620"/>
          <p:cNvSpPr>
            <a:spLocks noChangeArrowheads="1"/>
          </p:cNvSpPr>
          <p:nvPr/>
        </p:nvSpPr>
        <p:spPr bwMode="auto">
          <a:xfrm>
            <a:off x="3476625" y="2055813"/>
            <a:ext cx="19050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58" name="Rectangle 621"/>
          <p:cNvSpPr>
            <a:spLocks noChangeArrowheads="1"/>
          </p:cNvSpPr>
          <p:nvPr/>
        </p:nvSpPr>
        <p:spPr bwMode="auto">
          <a:xfrm>
            <a:off x="3538538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59" name="Rectangle 622"/>
          <p:cNvSpPr>
            <a:spLocks noChangeArrowheads="1"/>
          </p:cNvSpPr>
          <p:nvPr/>
        </p:nvSpPr>
        <p:spPr bwMode="auto">
          <a:xfrm>
            <a:off x="3603625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60" name="Rectangle 623"/>
          <p:cNvSpPr>
            <a:spLocks noChangeArrowheads="1"/>
          </p:cNvSpPr>
          <p:nvPr/>
        </p:nvSpPr>
        <p:spPr bwMode="auto">
          <a:xfrm>
            <a:off x="3667125" y="2055813"/>
            <a:ext cx="19050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61" name="Rectangle 624"/>
          <p:cNvSpPr>
            <a:spLocks noChangeArrowheads="1"/>
          </p:cNvSpPr>
          <p:nvPr/>
        </p:nvSpPr>
        <p:spPr bwMode="auto">
          <a:xfrm>
            <a:off x="3729038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62" name="Rectangle 625"/>
          <p:cNvSpPr>
            <a:spLocks noChangeArrowheads="1"/>
          </p:cNvSpPr>
          <p:nvPr/>
        </p:nvSpPr>
        <p:spPr bwMode="auto">
          <a:xfrm>
            <a:off x="3794125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63" name="Rectangle 626"/>
          <p:cNvSpPr>
            <a:spLocks noChangeArrowheads="1"/>
          </p:cNvSpPr>
          <p:nvPr/>
        </p:nvSpPr>
        <p:spPr bwMode="auto">
          <a:xfrm>
            <a:off x="3857625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64" name="Rectangle 627"/>
          <p:cNvSpPr>
            <a:spLocks noChangeArrowheads="1"/>
          </p:cNvSpPr>
          <p:nvPr/>
        </p:nvSpPr>
        <p:spPr bwMode="auto">
          <a:xfrm>
            <a:off x="3921125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65" name="Rectangle 628"/>
          <p:cNvSpPr>
            <a:spLocks noChangeArrowheads="1"/>
          </p:cNvSpPr>
          <p:nvPr/>
        </p:nvSpPr>
        <p:spPr bwMode="auto">
          <a:xfrm>
            <a:off x="3984625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66" name="Rectangle 629"/>
          <p:cNvSpPr>
            <a:spLocks noChangeArrowheads="1"/>
          </p:cNvSpPr>
          <p:nvPr/>
        </p:nvSpPr>
        <p:spPr bwMode="auto">
          <a:xfrm>
            <a:off x="4048125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67" name="Rectangle 630"/>
          <p:cNvSpPr>
            <a:spLocks noChangeArrowheads="1"/>
          </p:cNvSpPr>
          <p:nvPr/>
        </p:nvSpPr>
        <p:spPr bwMode="auto">
          <a:xfrm>
            <a:off x="4111625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68" name="Rectangle 631"/>
          <p:cNvSpPr>
            <a:spLocks noChangeArrowheads="1"/>
          </p:cNvSpPr>
          <p:nvPr/>
        </p:nvSpPr>
        <p:spPr bwMode="auto">
          <a:xfrm>
            <a:off x="4175125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69" name="Rectangle 632"/>
          <p:cNvSpPr>
            <a:spLocks noChangeArrowheads="1"/>
          </p:cNvSpPr>
          <p:nvPr/>
        </p:nvSpPr>
        <p:spPr bwMode="auto">
          <a:xfrm>
            <a:off x="4238625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70" name="Rectangle 633"/>
          <p:cNvSpPr>
            <a:spLocks noChangeArrowheads="1"/>
          </p:cNvSpPr>
          <p:nvPr/>
        </p:nvSpPr>
        <p:spPr bwMode="auto">
          <a:xfrm>
            <a:off x="4302125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71" name="Rectangle 634"/>
          <p:cNvSpPr>
            <a:spLocks noChangeArrowheads="1"/>
          </p:cNvSpPr>
          <p:nvPr/>
        </p:nvSpPr>
        <p:spPr bwMode="auto">
          <a:xfrm>
            <a:off x="4365625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72" name="Rectangle 635"/>
          <p:cNvSpPr>
            <a:spLocks noChangeArrowheads="1"/>
          </p:cNvSpPr>
          <p:nvPr/>
        </p:nvSpPr>
        <p:spPr bwMode="auto">
          <a:xfrm>
            <a:off x="4429125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73" name="Rectangle 636"/>
          <p:cNvSpPr>
            <a:spLocks noChangeArrowheads="1"/>
          </p:cNvSpPr>
          <p:nvPr/>
        </p:nvSpPr>
        <p:spPr bwMode="auto">
          <a:xfrm>
            <a:off x="4492625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74" name="Rectangle 637"/>
          <p:cNvSpPr>
            <a:spLocks noChangeArrowheads="1"/>
          </p:cNvSpPr>
          <p:nvPr/>
        </p:nvSpPr>
        <p:spPr bwMode="auto">
          <a:xfrm>
            <a:off x="4557713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75" name="Rectangle 638"/>
          <p:cNvSpPr>
            <a:spLocks noChangeArrowheads="1"/>
          </p:cNvSpPr>
          <p:nvPr/>
        </p:nvSpPr>
        <p:spPr bwMode="auto">
          <a:xfrm>
            <a:off x="4619625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76" name="Rectangle 639"/>
          <p:cNvSpPr>
            <a:spLocks noChangeArrowheads="1"/>
          </p:cNvSpPr>
          <p:nvPr/>
        </p:nvSpPr>
        <p:spPr bwMode="auto">
          <a:xfrm>
            <a:off x="4683125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77" name="Rectangle 640"/>
          <p:cNvSpPr>
            <a:spLocks noChangeArrowheads="1"/>
          </p:cNvSpPr>
          <p:nvPr/>
        </p:nvSpPr>
        <p:spPr bwMode="auto">
          <a:xfrm>
            <a:off x="4748213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78" name="Rectangle 641"/>
          <p:cNvSpPr>
            <a:spLocks noChangeArrowheads="1"/>
          </p:cNvSpPr>
          <p:nvPr/>
        </p:nvSpPr>
        <p:spPr bwMode="auto">
          <a:xfrm>
            <a:off x="4810125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79" name="Rectangle 642"/>
          <p:cNvSpPr>
            <a:spLocks noChangeArrowheads="1"/>
          </p:cNvSpPr>
          <p:nvPr/>
        </p:nvSpPr>
        <p:spPr bwMode="auto">
          <a:xfrm>
            <a:off x="4875213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80" name="Rectangle 643"/>
          <p:cNvSpPr>
            <a:spLocks noChangeArrowheads="1"/>
          </p:cNvSpPr>
          <p:nvPr/>
        </p:nvSpPr>
        <p:spPr bwMode="auto">
          <a:xfrm>
            <a:off x="4938713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81" name="Rectangle 644"/>
          <p:cNvSpPr>
            <a:spLocks noChangeArrowheads="1"/>
          </p:cNvSpPr>
          <p:nvPr/>
        </p:nvSpPr>
        <p:spPr bwMode="auto">
          <a:xfrm>
            <a:off x="5000625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82" name="Rectangle 645"/>
          <p:cNvSpPr>
            <a:spLocks noChangeArrowheads="1"/>
          </p:cNvSpPr>
          <p:nvPr/>
        </p:nvSpPr>
        <p:spPr bwMode="auto">
          <a:xfrm>
            <a:off x="5065713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83" name="Rectangle 646"/>
          <p:cNvSpPr>
            <a:spLocks noChangeArrowheads="1"/>
          </p:cNvSpPr>
          <p:nvPr/>
        </p:nvSpPr>
        <p:spPr bwMode="auto">
          <a:xfrm>
            <a:off x="5129213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84" name="Rectangle 647"/>
          <p:cNvSpPr>
            <a:spLocks noChangeArrowheads="1"/>
          </p:cNvSpPr>
          <p:nvPr/>
        </p:nvSpPr>
        <p:spPr bwMode="auto">
          <a:xfrm>
            <a:off x="5192713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85" name="Rectangle 648"/>
          <p:cNvSpPr>
            <a:spLocks noChangeArrowheads="1"/>
          </p:cNvSpPr>
          <p:nvPr/>
        </p:nvSpPr>
        <p:spPr bwMode="auto">
          <a:xfrm>
            <a:off x="5256213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86" name="Rectangle 649"/>
          <p:cNvSpPr>
            <a:spLocks noChangeArrowheads="1"/>
          </p:cNvSpPr>
          <p:nvPr/>
        </p:nvSpPr>
        <p:spPr bwMode="auto">
          <a:xfrm>
            <a:off x="5321300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87" name="Rectangle 650"/>
          <p:cNvSpPr>
            <a:spLocks noChangeArrowheads="1"/>
          </p:cNvSpPr>
          <p:nvPr/>
        </p:nvSpPr>
        <p:spPr bwMode="auto">
          <a:xfrm>
            <a:off x="5383213" y="2055813"/>
            <a:ext cx="20637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88" name="Rectangle 651"/>
          <p:cNvSpPr>
            <a:spLocks noChangeArrowheads="1"/>
          </p:cNvSpPr>
          <p:nvPr/>
        </p:nvSpPr>
        <p:spPr bwMode="auto">
          <a:xfrm>
            <a:off x="5446713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89" name="Rectangle 652"/>
          <p:cNvSpPr>
            <a:spLocks noChangeArrowheads="1"/>
          </p:cNvSpPr>
          <p:nvPr/>
        </p:nvSpPr>
        <p:spPr bwMode="auto">
          <a:xfrm>
            <a:off x="5511800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90" name="Rectangle 653"/>
          <p:cNvSpPr>
            <a:spLocks noChangeArrowheads="1"/>
          </p:cNvSpPr>
          <p:nvPr/>
        </p:nvSpPr>
        <p:spPr bwMode="auto">
          <a:xfrm>
            <a:off x="5573713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91" name="Rectangle 654"/>
          <p:cNvSpPr>
            <a:spLocks noChangeArrowheads="1"/>
          </p:cNvSpPr>
          <p:nvPr/>
        </p:nvSpPr>
        <p:spPr bwMode="auto">
          <a:xfrm>
            <a:off x="5638800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92" name="Rectangle 655"/>
          <p:cNvSpPr>
            <a:spLocks noChangeArrowheads="1"/>
          </p:cNvSpPr>
          <p:nvPr/>
        </p:nvSpPr>
        <p:spPr bwMode="auto">
          <a:xfrm>
            <a:off x="5702300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93" name="Rectangle 656"/>
          <p:cNvSpPr>
            <a:spLocks noChangeArrowheads="1"/>
          </p:cNvSpPr>
          <p:nvPr/>
        </p:nvSpPr>
        <p:spPr bwMode="auto">
          <a:xfrm>
            <a:off x="5764213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94" name="Rectangle 657"/>
          <p:cNvSpPr>
            <a:spLocks noChangeArrowheads="1"/>
          </p:cNvSpPr>
          <p:nvPr/>
        </p:nvSpPr>
        <p:spPr bwMode="auto">
          <a:xfrm>
            <a:off x="5829300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95" name="Rectangle 658"/>
          <p:cNvSpPr>
            <a:spLocks noChangeArrowheads="1"/>
          </p:cNvSpPr>
          <p:nvPr/>
        </p:nvSpPr>
        <p:spPr bwMode="auto">
          <a:xfrm>
            <a:off x="5892800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96" name="Rectangle 659"/>
          <p:cNvSpPr>
            <a:spLocks noChangeArrowheads="1"/>
          </p:cNvSpPr>
          <p:nvPr/>
        </p:nvSpPr>
        <p:spPr bwMode="auto">
          <a:xfrm>
            <a:off x="5956300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97" name="Rectangle 660"/>
          <p:cNvSpPr>
            <a:spLocks noChangeArrowheads="1"/>
          </p:cNvSpPr>
          <p:nvPr/>
        </p:nvSpPr>
        <p:spPr bwMode="auto">
          <a:xfrm>
            <a:off x="6019800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98" name="Rectangle 661"/>
          <p:cNvSpPr>
            <a:spLocks noChangeArrowheads="1"/>
          </p:cNvSpPr>
          <p:nvPr/>
        </p:nvSpPr>
        <p:spPr bwMode="auto">
          <a:xfrm>
            <a:off x="6083300" y="2055813"/>
            <a:ext cx="22225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199" name="Rectangle 662"/>
          <p:cNvSpPr>
            <a:spLocks noChangeArrowheads="1"/>
          </p:cNvSpPr>
          <p:nvPr/>
        </p:nvSpPr>
        <p:spPr bwMode="auto">
          <a:xfrm>
            <a:off x="6146800" y="2055813"/>
            <a:ext cx="20638" cy="9525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1200" name="Rectangle 663"/>
          <p:cNvSpPr>
            <a:spLocks noChangeArrowheads="1"/>
          </p:cNvSpPr>
          <p:nvPr/>
        </p:nvSpPr>
        <p:spPr bwMode="auto">
          <a:xfrm>
            <a:off x="2076450" y="2055813"/>
            <a:ext cx="4133850" cy="38068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01" name="Line 664"/>
          <p:cNvSpPr>
            <a:spLocks noChangeShapeType="1"/>
          </p:cNvSpPr>
          <p:nvPr/>
        </p:nvSpPr>
        <p:spPr bwMode="auto">
          <a:xfrm>
            <a:off x="6210300" y="2055813"/>
            <a:ext cx="0" cy="38068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02" name="Line 665"/>
          <p:cNvSpPr>
            <a:spLocks noChangeShapeType="1"/>
          </p:cNvSpPr>
          <p:nvPr/>
        </p:nvSpPr>
        <p:spPr bwMode="auto">
          <a:xfrm>
            <a:off x="6210300" y="5862638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03" name="Line 666"/>
          <p:cNvSpPr>
            <a:spLocks noChangeShapeType="1"/>
          </p:cNvSpPr>
          <p:nvPr/>
        </p:nvSpPr>
        <p:spPr bwMode="auto">
          <a:xfrm>
            <a:off x="6210300" y="5478463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04" name="Line 667"/>
          <p:cNvSpPr>
            <a:spLocks noChangeShapeType="1"/>
          </p:cNvSpPr>
          <p:nvPr/>
        </p:nvSpPr>
        <p:spPr bwMode="auto">
          <a:xfrm>
            <a:off x="6210300" y="5095875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05" name="Line 668"/>
          <p:cNvSpPr>
            <a:spLocks noChangeShapeType="1"/>
          </p:cNvSpPr>
          <p:nvPr/>
        </p:nvSpPr>
        <p:spPr bwMode="auto">
          <a:xfrm>
            <a:off x="6210300" y="4724400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06" name="Line 669"/>
          <p:cNvSpPr>
            <a:spLocks noChangeShapeType="1"/>
          </p:cNvSpPr>
          <p:nvPr/>
        </p:nvSpPr>
        <p:spPr bwMode="auto">
          <a:xfrm>
            <a:off x="6210300" y="4341813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07" name="Line 670"/>
          <p:cNvSpPr>
            <a:spLocks noChangeShapeType="1"/>
          </p:cNvSpPr>
          <p:nvPr/>
        </p:nvSpPr>
        <p:spPr bwMode="auto">
          <a:xfrm>
            <a:off x="6210300" y="3959225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08" name="Line 671"/>
          <p:cNvSpPr>
            <a:spLocks noChangeShapeType="1"/>
          </p:cNvSpPr>
          <p:nvPr/>
        </p:nvSpPr>
        <p:spPr bwMode="auto">
          <a:xfrm>
            <a:off x="6210300" y="3575050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09" name="Line 672"/>
          <p:cNvSpPr>
            <a:spLocks noChangeShapeType="1"/>
          </p:cNvSpPr>
          <p:nvPr/>
        </p:nvSpPr>
        <p:spPr bwMode="auto">
          <a:xfrm>
            <a:off x="6210300" y="3192463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10" name="Line 673"/>
          <p:cNvSpPr>
            <a:spLocks noChangeShapeType="1"/>
          </p:cNvSpPr>
          <p:nvPr/>
        </p:nvSpPr>
        <p:spPr bwMode="auto">
          <a:xfrm>
            <a:off x="6210300" y="2820988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11" name="Line 674"/>
          <p:cNvSpPr>
            <a:spLocks noChangeShapeType="1"/>
          </p:cNvSpPr>
          <p:nvPr/>
        </p:nvSpPr>
        <p:spPr bwMode="auto">
          <a:xfrm>
            <a:off x="6210300" y="2438400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12" name="Line 675"/>
          <p:cNvSpPr>
            <a:spLocks noChangeShapeType="1"/>
          </p:cNvSpPr>
          <p:nvPr/>
        </p:nvSpPr>
        <p:spPr bwMode="auto">
          <a:xfrm>
            <a:off x="6210300" y="2055813"/>
            <a:ext cx="4286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13" name="Line 676"/>
          <p:cNvSpPr>
            <a:spLocks noChangeShapeType="1"/>
          </p:cNvSpPr>
          <p:nvPr/>
        </p:nvSpPr>
        <p:spPr bwMode="auto">
          <a:xfrm>
            <a:off x="2076450" y="5862638"/>
            <a:ext cx="41338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14" name="Line 677"/>
          <p:cNvSpPr>
            <a:spLocks noChangeShapeType="1"/>
          </p:cNvSpPr>
          <p:nvPr/>
        </p:nvSpPr>
        <p:spPr bwMode="auto">
          <a:xfrm flipV="1">
            <a:off x="2076450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15" name="Line 678"/>
          <p:cNvSpPr>
            <a:spLocks noChangeShapeType="1"/>
          </p:cNvSpPr>
          <p:nvPr/>
        </p:nvSpPr>
        <p:spPr bwMode="auto">
          <a:xfrm flipV="1">
            <a:off x="2330450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16" name="Line 679"/>
          <p:cNvSpPr>
            <a:spLocks noChangeShapeType="1"/>
          </p:cNvSpPr>
          <p:nvPr/>
        </p:nvSpPr>
        <p:spPr bwMode="auto">
          <a:xfrm flipV="1">
            <a:off x="2595563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17" name="Line 680"/>
          <p:cNvSpPr>
            <a:spLocks noChangeShapeType="1"/>
          </p:cNvSpPr>
          <p:nvPr/>
        </p:nvSpPr>
        <p:spPr bwMode="auto">
          <a:xfrm flipV="1">
            <a:off x="2849563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18" name="Line 681"/>
          <p:cNvSpPr>
            <a:spLocks noChangeShapeType="1"/>
          </p:cNvSpPr>
          <p:nvPr/>
        </p:nvSpPr>
        <p:spPr bwMode="auto">
          <a:xfrm flipV="1">
            <a:off x="3114675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19" name="Line 682"/>
          <p:cNvSpPr>
            <a:spLocks noChangeShapeType="1"/>
          </p:cNvSpPr>
          <p:nvPr/>
        </p:nvSpPr>
        <p:spPr bwMode="auto">
          <a:xfrm flipV="1">
            <a:off x="3368675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20" name="Line 683"/>
          <p:cNvSpPr>
            <a:spLocks noChangeShapeType="1"/>
          </p:cNvSpPr>
          <p:nvPr/>
        </p:nvSpPr>
        <p:spPr bwMode="auto">
          <a:xfrm flipV="1">
            <a:off x="3624263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21" name="Line 684"/>
          <p:cNvSpPr>
            <a:spLocks noChangeShapeType="1"/>
          </p:cNvSpPr>
          <p:nvPr/>
        </p:nvSpPr>
        <p:spPr bwMode="auto">
          <a:xfrm flipV="1">
            <a:off x="3889375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22" name="Line 685"/>
          <p:cNvSpPr>
            <a:spLocks noChangeShapeType="1"/>
          </p:cNvSpPr>
          <p:nvPr/>
        </p:nvSpPr>
        <p:spPr bwMode="auto">
          <a:xfrm flipV="1">
            <a:off x="4143375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23" name="Line 686"/>
          <p:cNvSpPr>
            <a:spLocks noChangeShapeType="1"/>
          </p:cNvSpPr>
          <p:nvPr/>
        </p:nvSpPr>
        <p:spPr bwMode="auto">
          <a:xfrm flipV="1">
            <a:off x="4397375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24" name="Line 687"/>
          <p:cNvSpPr>
            <a:spLocks noChangeShapeType="1"/>
          </p:cNvSpPr>
          <p:nvPr/>
        </p:nvSpPr>
        <p:spPr bwMode="auto">
          <a:xfrm flipV="1">
            <a:off x="4662488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25" name="Line 688"/>
          <p:cNvSpPr>
            <a:spLocks noChangeShapeType="1"/>
          </p:cNvSpPr>
          <p:nvPr/>
        </p:nvSpPr>
        <p:spPr bwMode="auto">
          <a:xfrm flipV="1">
            <a:off x="4918075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26" name="Line 689"/>
          <p:cNvSpPr>
            <a:spLocks noChangeShapeType="1"/>
          </p:cNvSpPr>
          <p:nvPr/>
        </p:nvSpPr>
        <p:spPr bwMode="auto">
          <a:xfrm flipV="1">
            <a:off x="5181600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27" name="Line 690"/>
          <p:cNvSpPr>
            <a:spLocks noChangeShapeType="1"/>
          </p:cNvSpPr>
          <p:nvPr/>
        </p:nvSpPr>
        <p:spPr bwMode="auto">
          <a:xfrm flipV="1">
            <a:off x="5437188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28" name="Line 691"/>
          <p:cNvSpPr>
            <a:spLocks noChangeShapeType="1"/>
          </p:cNvSpPr>
          <p:nvPr/>
        </p:nvSpPr>
        <p:spPr bwMode="auto">
          <a:xfrm flipV="1">
            <a:off x="5691188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29" name="Line 692"/>
          <p:cNvSpPr>
            <a:spLocks noChangeShapeType="1"/>
          </p:cNvSpPr>
          <p:nvPr/>
        </p:nvSpPr>
        <p:spPr bwMode="auto">
          <a:xfrm flipV="1">
            <a:off x="5956300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0" name="Line 693"/>
          <p:cNvSpPr>
            <a:spLocks noChangeShapeType="1"/>
          </p:cNvSpPr>
          <p:nvPr/>
        </p:nvSpPr>
        <p:spPr bwMode="auto">
          <a:xfrm flipV="1">
            <a:off x="6210300" y="5862638"/>
            <a:ext cx="0" cy="317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1" name="Line 694"/>
          <p:cNvSpPr>
            <a:spLocks noChangeShapeType="1"/>
          </p:cNvSpPr>
          <p:nvPr/>
        </p:nvSpPr>
        <p:spPr bwMode="auto">
          <a:xfrm flipV="1">
            <a:off x="2076450" y="5862638"/>
            <a:ext cx="0" cy="428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2" name="Line 695"/>
          <p:cNvSpPr>
            <a:spLocks noChangeShapeType="1"/>
          </p:cNvSpPr>
          <p:nvPr/>
        </p:nvSpPr>
        <p:spPr bwMode="auto">
          <a:xfrm flipV="1">
            <a:off x="3114675" y="5862638"/>
            <a:ext cx="0" cy="428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3" name="Line 696"/>
          <p:cNvSpPr>
            <a:spLocks noChangeShapeType="1"/>
          </p:cNvSpPr>
          <p:nvPr/>
        </p:nvSpPr>
        <p:spPr bwMode="auto">
          <a:xfrm flipV="1">
            <a:off x="4143375" y="5862638"/>
            <a:ext cx="0" cy="428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4" name="Line 697"/>
          <p:cNvSpPr>
            <a:spLocks noChangeShapeType="1"/>
          </p:cNvSpPr>
          <p:nvPr/>
        </p:nvSpPr>
        <p:spPr bwMode="auto">
          <a:xfrm flipV="1">
            <a:off x="5181600" y="5862638"/>
            <a:ext cx="0" cy="428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5" name="Line 698"/>
          <p:cNvSpPr>
            <a:spLocks noChangeShapeType="1"/>
          </p:cNvSpPr>
          <p:nvPr/>
        </p:nvSpPr>
        <p:spPr bwMode="auto">
          <a:xfrm flipV="1">
            <a:off x="6210300" y="5862638"/>
            <a:ext cx="0" cy="428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6" name="Freeform 699"/>
          <p:cNvSpPr>
            <a:spLocks/>
          </p:cNvSpPr>
          <p:nvPr/>
        </p:nvSpPr>
        <p:spPr bwMode="auto">
          <a:xfrm>
            <a:off x="2489200" y="2820988"/>
            <a:ext cx="466725" cy="11112"/>
          </a:xfrm>
          <a:custGeom>
            <a:avLst/>
            <a:gdLst>
              <a:gd name="T0" fmla="*/ 0 w 318"/>
              <a:gd name="T1" fmla="*/ 0 h 7"/>
              <a:gd name="T2" fmla="*/ 2147483647 w 318"/>
              <a:gd name="T3" fmla="*/ 0 h 7"/>
              <a:gd name="T4" fmla="*/ 2147483647 w 318"/>
              <a:gd name="T5" fmla="*/ 0 h 7"/>
              <a:gd name="T6" fmla="*/ 2147483647 w 318"/>
              <a:gd name="T7" fmla="*/ 2147483647 h 7"/>
              <a:gd name="T8" fmla="*/ 2147483647 w 318"/>
              <a:gd name="T9" fmla="*/ 2147483647 h 7"/>
              <a:gd name="T10" fmla="*/ 2147483647 w 318"/>
              <a:gd name="T11" fmla="*/ 2147483647 h 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18" h="7">
                <a:moveTo>
                  <a:pt x="0" y="0"/>
                </a:moveTo>
                <a:lnTo>
                  <a:pt x="87" y="0"/>
                </a:lnTo>
                <a:lnTo>
                  <a:pt x="173" y="0"/>
                </a:lnTo>
                <a:lnTo>
                  <a:pt x="253" y="7"/>
                </a:lnTo>
                <a:lnTo>
                  <a:pt x="289" y="7"/>
                </a:lnTo>
                <a:lnTo>
                  <a:pt x="318" y="7"/>
                </a:lnTo>
              </a:path>
            </a:pathLst>
          </a:custGeom>
          <a:noFill/>
          <a:ln w="34925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7" name="Freeform 700"/>
          <p:cNvSpPr>
            <a:spLocks/>
          </p:cNvSpPr>
          <p:nvPr/>
        </p:nvSpPr>
        <p:spPr bwMode="auto">
          <a:xfrm>
            <a:off x="2955925" y="2832100"/>
            <a:ext cx="158750" cy="42863"/>
          </a:xfrm>
          <a:custGeom>
            <a:avLst/>
            <a:gdLst>
              <a:gd name="T0" fmla="*/ 0 w 109"/>
              <a:gd name="T1" fmla="*/ 0 h 27"/>
              <a:gd name="T2" fmla="*/ 2147483647 w 109"/>
              <a:gd name="T3" fmla="*/ 2147483647 h 27"/>
              <a:gd name="T4" fmla="*/ 2147483647 w 109"/>
              <a:gd name="T5" fmla="*/ 2147483647 h 27"/>
              <a:gd name="T6" fmla="*/ 2147483647 w 109"/>
              <a:gd name="T7" fmla="*/ 2147483647 h 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9" h="27">
                <a:moveTo>
                  <a:pt x="0" y="0"/>
                </a:moveTo>
                <a:lnTo>
                  <a:pt x="36" y="7"/>
                </a:lnTo>
                <a:lnTo>
                  <a:pt x="65" y="14"/>
                </a:lnTo>
                <a:lnTo>
                  <a:pt x="109" y="27"/>
                </a:lnTo>
              </a:path>
            </a:pathLst>
          </a:custGeom>
          <a:noFill/>
          <a:ln w="34925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8" name="Freeform 701"/>
          <p:cNvSpPr>
            <a:spLocks/>
          </p:cNvSpPr>
          <p:nvPr/>
        </p:nvSpPr>
        <p:spPr bwMode="auto">
          <a:xfrm>
            <a:off x="5362575" y="5084763"/>
            <a:ext cx="149225" cy="11112"/>
          </a:xfrm>
          <a:custGeom>
            <a:avLst/>
            <a:gdLst>
              <a:gd name="T0" fmla="*/ 0 w 102"/>
              <a:gd name="T1" fmla="*/ 0 h 7"/>
              <a:gd name="T2" fmla="*/ 2147483647 w 102"/>
              <a:gd name="T3" fmla="*/ 2147483647 h 7"/>
              <a:gd name="T4" fmla="*/ 2147483647 w 102"/>
              <a:gd name="T5" fmla="*/ 2147483647 h 7"/>
              <a:gd name="T6" fmla="*/ 2147483647 w 102"/>
              <a:gd name="T7" fmla="*/ 2147483647 h 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2" h="7">
                <a:moveTo>
                  <a:pt x="0" y="0"/>
                </a:moveTo>
                <a:lnTo>
                  <a:pt x="44" y="7"/>
                </a:lnTo>
                <a:lnTo>
                  <a:pt x="66" y="7"/>
                </a:lnTo>
                <a:lnTo>
                  <a:pt x="102" y="7"/>
                </a:lnTo>
              </a:path>
            </a:pathLst>
          </a:custGeom>
          <a:noFill/>
          <a:ln w="34925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9" name="Freeform 702"/>
          <p:cNvSpPr>
            <a:spLocks/>
          </p:cNvSpPr>
          <p:nvPr/>
        </p:nvSpPr>
        <p:spPr bwMode="auto">
          <a:xfrm>
            <a:off x="5511800" y="5095875"/>
            <a:ext cx="465138" cy="0"/>
          </a:xfrm>
          <a:custGeom>
            <a:avLst/>
            <a:gdLst>
              <a:gd name="T0" fmla="*/ 0 w 318"/>
              <a:gd name="T1" fmla="*/ 2147483647 w 318"/>
              <a:gd name="T2" fmla="*/ 2147483647 w 318"/>
              <a:gd name="T3" fmla="*/ 2147483647 w 318"/>
              <a:gd name="T4" fmla="*/ 2147483647 w 318"/>
              <a:gd name="T5" fmla="*/ 2147483647 w 318"/>
              <a:gd name="T6" fmla="*/ 0 60000 65536"/>
              <a:gd name="T7" fmla="*/ 0 60000 655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6">
                <a:pos x="T0" y="0"/>
              </a:cxn>
              <a:cxn ang="T7">
                <a:pos x="T1" y="0"/>
              </a:cxn>
              <a:cxn ang="T8">
                <a:pos x="T2" y="0"/>
              </a:cxn>
              <a:cxn ang="T9">
                <a:pos x="T3" y="0"/>
              </a:cxn>
              <a:cxn ang="T10">
                <a:pos x="T4" y="0"/>
              </a:cxn>
              <a:cxn ang="T11">
                <a:pos x="T5" y="0"/>
              </a:cxn>
            </a:cxnLst>
            <a:rect l="0" t="0" r="r" b="b"/>
            <a:pathLst>
              <a:path w="318">
                <a:moveTo>
                  <a:pt x="0" y="0"/>
                </a:moveTo>
                <a:lnTo>
                  <a:pt x="29" y="0"/>
                </a:lnTo>
                <a:lnTo>
                  <a:pt x="65" y="0"/>
                </a:lnTo>
                <a:lnTo>
                  <a:pt x="144" y="0"/>
                </a:lnTo>
                <a:lnTo>
                  <a:pt x="231" y="0"/>
                </a:lnTo>
                <a:lnTo>
                  <a:pt x="318" y="0"/>
                </a:lnTo>
              </a:path>
            </a:pathLst>
          </a:custGeom>
          <a:noFill/>
          <a:ln w="34925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40" name="Freeform 703"/>
          <p:cNvSpPr>
            <a:spLocks/>
          </p:cNvSpPr>
          <p:nvPr/>
        </p:nvSpPr>
        <p:spPr bwMode="auto">
          <a:xfrm>
            <a:off x="3114675" y="2874963"/>
            <a:ext cx="2247900" cy="2209800"/>
          </a:xfrm>
          <a:custGeom>
            <a:avLst/>
            <a:gdLst>
              <a:gd name="T0" fmla="*/ 0 w 212"/>
              <a:gd name="T1" fmla="*/ 0 h 202"/>
              <a:gd name="T2" fmla="*/ 0 w 212"/>
              <a:gd name="T3" fmla="*/ 0 h 202"/>
              <a:gd name="T4" fmla="*/ 0 w 212"/>
              <a:gd name="T5" fmla="*/ 0 h 202"/>
              <a:gd name="T6" fmla="*/ 0 w 212"/>
              <a:gd name="T7" fmla="*/ 0 h 202"/>
              <a:gd name="T8" fmla="*/ 0 w 212"/>
              <a:gd name="T9" fmla="*/ 0 h 202"/>
              <a:gd name="T10" fmla="*/ 0 w 212"/>
              <a:gd name="T11" fmla="*/ 0 h 202"/>
              <a:gd name="T12" fmla="*/ 0 w 212"/>
              <a:gd name="T13" fmla="*/ 0 h 202"/>
              <a:gd name="T14" fmla="*/ 2147483647 w 212"/>
              <a:gd name="T15" fmla="*/ 2147483647 h 202"/>
              <a:gd name="T16" fmla="*/ 2147483647 w 212"/>
              <a:gd name="T17" fmla="*/ 2147483647 h 202"/>
              <a:gd name="T18" fmla="*/ 2147483647 w 212"/>
              <a:gd name="T19" fmla="*/ 2147483647 h 202"/>
              <a:gd name="T20" fmla="*/ 2147483647 w 212"/>
              <a:gd name="T21" fmla="*/ 2147483647 h 202"/>
              <a:gd name="T22" fmla="*/ 2147483647 w 212"/>
              <a:gd name="T23" fmla="*/ 2147483647 h 202"/>
              <a:gd name="T24" fmla="*/ 2147483647 w 212"/>
              <a:gd name="T25" fmla="*/ 2147483647 h 202"/>
              <a:gd name="T26" fmla="*/ 2147483647 w 212"/>
              <a:gd name="T27" fmla="*/ 2147483647 h 202"/>
              <a:gd name="T28" fmla="*/ 2147483647 w 212"/>
              <a:gd name="T29" fmla="*/ 2147483647 h 202"/>
              <a:gd name="T30" fmla="*/ 2147483647 w 212"/>
              <a:gd name="T31" fmla="*/ 2147483647 h 202"/>
              <a:gd name="T32" fmla="*/ 2147483647 w 212"/>
              <a:gd name="T33" fmla="*/ 2147483647 h 202"/>
              <a:gd name="T34" fmla="*/ 2147483647 w 212"/>
              <a:gd name="T35" fmla="*/ 2147483647 h 202"/>
              <a:gd name="T36" fmla="*/ 2147483647 w 212"/>
              <a:gd name="T37" fmla="*/ 2147483647 h 2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2" h="202">
                <a:moveTo>
                  <a:pt x="0" y="0"/>
                </a:moveTo>
                <a:lnTo>
                  <a:pt x="0" y="0"/>
                </a:lnTo>
                <a:lnTo>
                  <a:pt x="7" y="1"/>
                </a:lnTo>
                <a:lnTo>
                  <a:pt x="124" y="20"/>
                </a:lnTo>
                <a:lnTo>
                  <a:pt x="134" y="20"/>
                </a:lnTo>
                <a:lnTo>
                  <a:pt x="212" y="202"/>
                </a:lnTo>
              </a:path>
            </a:pathLst>
          </a:custGeom>
          <a:noFill/>
          <a:ln w="34925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41" name="Rectangle 704"/>
          <p:cNvSpPr>
            <a:spLocks noChangeArrowheads="1"/>
          </p:cNvSpPr>
          <p:nvPr/>
        </p:nvSpPr>
        <p:spPr bwMode="auto">
          <a:xfrm>
            <a:off x="3276600" y="1409700"/>
            <a:ext cx="30797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Temperatur-Schichtdicken-Diagramm           [ °C ]</a:t>
            </a:r>
            <a:endParaRPr lang="de-DE"/>
          </a:p>
        </p:txBody>
      </p:sp>
      <p:sp>
        <p:nvSpPr>
          <p:cNvPr id="91242" name="Rectangle 705"/>
          <p:cNvSpPr>
            <a:spLocks noChangeArrowheads="1"/>
          </p:cNvSpPr>
          <p:nvPr/>
        </p:nvSpPr>
        <p:spPr bwMode="auto">
          <a:xfrm>
            <a:off x="3008313" y="2886075"/>
            <a:ext cx="31750" cy="263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43" name="Rectangle 706"/>
          <p:cNvSpPr>
            <a:spLocks noChangeArrowheads="1"/>
          </p:cNvSpPr>
          <p:nvPr/>
        </p:nvSpPr>
        <p:spPr bwMode="auto">
          <a:xfrm>
            <a:off x="2733675" y="3116263"/>
            <a:ext cx="306388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44" name="Rectangle 707"/>
          <p:cNvSpPr>
            <a:spLocks noChangeArrowheads="1"/>
          </p:cNvSpPr>
          <p:nvPr/>
        </p:nvSpPr>
        <p:spPr bwMode="auto">
          <a:xfrm>
            <a:off x="2713038" y="2863850"/>
            <a:ext cx="306387" cy="2635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45" name="Rectangle 708"/>
          <p:cNvSpPr>
            <a:spLocks noChangeArrowheads="1"/>
          </p:cNvSpPr>
          <p:nvPr/>
        </p:nvSpPr>
        <p:spPr bwMode="auto">
          <a:xfrm>
            <a:off x="2771775" y="2897188"/>
            <a:ext cx="2730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19,3</a:t>
            </a:r>
            <a:endParaRPr lang="de-DE"/>
          </a:p>
        </p:txBody>
      </p:sp>
      <p:sp>
        <p:nvSpPr>
          <p:cNvPr id="91246" name="Rectangle 709"/>
          <p:cNvSpPr>
            <a:spLocks noChangeArrowheads="1"/>
          </p:cNvSpPr>
          <p:nvPr/>
        </p:nvSpPr>
        <p:spPr bwMode="auto">
          <a:xfrm>
            <a:off x="5638800" y="4735513"/>
            <a:ext cx="30163" cy="261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47" name="Rectangle 710"/>
          <p:cNvSpPr>
            <a:spLocks noChangeArrowheads="1"/>
          </p:cNvSpPr>
          <p:nvPr/>
        </p:nvSpPr>
        <p:spPr bwMode="auto">
          <a:xfrm>
            <a:off x="5394325" y="4965700"/>
            <a:ext cx="274638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48" name="Rectangle 711"/>
          <p:cNvSpPr>
            <a:spLocks noChangeArrowheads="1"/>
          </p:cNvSpPr>
          <p:nvPr/>
        </p:nvSpPr>
        <p:spPr bwMode="auto">
          <a:xfrm>
            <a:off x="5373688" y="4713288"/>
            <a:ext cx="274637" cy="2619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49" name="Rectangle 712"/>
          <p:cNvSpPr>
            <a:spLocks noChangeArrowheads="1"/>
          </p:cNvSpPr>
          <p:nvPr/>
        </p:nvSpPr>
        <p:spPr bwMode="auto">
          <a:xfrm>
            <a:off x="5434013" y="4746625"/>
            <a:ext cx="2794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FF0000"/>
                </a:solidFill>
              </a:rPr>
              <a:t>-9,8 </a:t>
            </a:r>
            <a:endParaRPr lang="de-DE"/>
          </a:p>
        </p:txBody>
      </p:sp>
      <p:sp>
        <p:nvSpPr>
          <p:cNvPr id="91250" name="Rectangle 713"/>
          <p:cNvSpPr>
            <a:spLocks noChangeArrowheads="1"/>
          </p:cNvSpPr>
          <p:nvPr/>
        </p:nvSpPr>
        <p:spPr bwMode="auto">
          <a:xfrm>
            <a:off x="6361113" y="5773738"/>
            <a:ext cx="3587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FF0000"/>
                </a:solidFill>
              </a:rPr>
              <a:t>-20,0 </a:t>
            </a:r>
            <a:endParaRPr lang="de-DE"/>
          </a:p>
        </p:txBody>
      </p:sp>
      <p:sp>
        <p:nvSpPr>
          <p:cNvPr id="91251" name="Rectangle 714"/>
          <p:cNvSpPr>
            <a:spLocks noChangeArrowheads="1"/>
          </p:cNvSpPr>
          <p:nvPr/>
        </p:nvSpPr>
        <p:spPr bwMode="auto">
          <a:xfrm>
            <a:off x="6361113" y="5391150"/>
            <a:ext cx="3587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FF0000"/>
                </a:solidFill>
              </a:rPr>
              <a:t>-15,0 </a:t>
            </a:r>
            <a:endParaRPr lang="de-DE"/>
          </a:p>
        </p:txBody>
      </p:sp>
      <p:sp>
        <p:nvSpPr>
          <p:cNvPr id="91252" name="Rectangle 715"/>
          <p:cNvSpPr>
            <a:spLocks noChangeArrowheads="1"/>
          </p:cNvSpPr>
          <p:nvPr/>
        </p:nvSpPr>
        <p:spPr bwMode="auto">
          <a:xfrm>
            <a:off x="6361113" y="5008563"/>
            <a:ext cx="3587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FF0000"/>
                </a:solidFill>
              </a:rPr>
              <a:t>-10,0 </a:t>
            </a:r>
            <a:endParaRPr lang="de-DE"/>
          </a:p>
        </p:txBody>
      </p:sp>
      <p:sp>
        <p:nvSpPr>
          <p:cNvPr id="91253" name="Rectangle 716"/>
          <p:cNvSpPr>
            <a:spLocks noChangeArrowheads="1"/>
          </p:cNvSpPr>
          <p:nvPr/>
        </p:nvSpPr>
        <p:spPr bwMode="auto">
          <a:xfrm>
            <a:off x="6356350" y="4637088"/>
            <a:ext cx="2809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FF0000"/>
                </a:solidFill>
              </a:rPr>
              <a:t>-5,0 </a:t>
            </a:r>
            <a:endParaRPr lang="de-DE"/>
          </a:p>
        </p:txBody>
      </p:sp>
      <p:sp>
        <p:nvSpPr>
          <p:cNvPr id="91254" name="Rectangle 717"/>
          <p:cNvSpPr>
            <a:spLocks noChangeArrowheads="1"/>
          </p:cNvSpPr>
          <p:nvPr/>
        </p:nvSpPr>
        <p:spPr bwMode="auto">
          <a:xfrm>
            <a:off x="6351588" y="4254500"/>
            <a:ext cx="19526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0,0</a:t>
            </a:r>
            <a:endParaRPr lang="de-DE"/>
          </a:p>
        </p:txBody>
      </p:sp>
      <p:sp>
        <p:nvSpPr>
          <p:cNvPr id="91255" name="Rectangle 718"/>
          <p:cNvSpPr>
            <a:spLocks noChangeArrowheads="1"/>
          </p:cNvSpPr>
          <p:nvPr/>
        </p:nvSpPr>
        <p:spPr bwMode="auto">
          <a:xfrm>
            <a:off x="6351588" y="3870325"/>
            <a:ext cx="19526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5,0</a:t>
            </a:r>
            <a:endParaRPr lang="de-DE"/>
          </a:p>
        </p:txBody>
      </p:sp>
      <p:sp>
        <p:nvSpPr>
          <p:cNvPr id="91256" name="Rectangle 719"/>
          <p:cNvSpPr>
            <a:spLocks noChangeArrowheads="1"/>
          </p:cNvSpPr>
          <p:nvPr/>
        </p:nvSpPr>
        <p:spPr bwMode="auto">
          <a:xfrm>
            <a:off x="6354763" y="3487738"/>
            <a:ext cx="274637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10,0</a:t>
            </a:r>
            <a:endParaRPr lang="de-DE"/>
          </a:p>
        </p:txBody>
      </p:sp>
      <p:sp>
        <p:nvSpPr>
          <p:cNvPr id="91257" name="Rectangle 720"/>
          <p:cNvSpPr>
            <a:spLocks noChangeArrowheads="1"/>
          </p:cNvSpPr>
          <p:nvPr/>
        </p:nvSpPr>
        <p:spPr bwMode="auto">
          <a:xfrm>
            <a:off x="6354763" y="3105150"/>
            <a:ext cx="274637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15,0</a:t>
            </a:r>
            <a:endParaRPr lang="de-DE"/>
          </a:p>
        </p:txBody>
      </p:sp>
      <p:sp>
        <p:nvSpPr>
          <p:cNvPr id="91258" name="Rectangle 721"/>
          <p:cNvSpPr>
            <a:spLocks noChangeArrowheads="1"/>
          </p:cNvSpPr>
          <p:nvPr/>
        </p:nvSpPr>
        <p:spPr bwMode="auto">
          <a:xfrm>
            <a:off x="6354763" y="2733675"/>
            <a:ext cx="274637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20,0</a:t>
            </a:r>
            <a:endParaRPr lang="de-DE"/>
          </a:p>
        </p:txBody>
      </p:sp>
      <p:sp>
        <p:nvSpPr>
          <p:cNvPr id="91259" name="Rectangle 722"/>
          <p:cNvSpPr>
            <a:spLocks noChangeArrowheads="1"/>
          </p:cNvSpPr>
          <p:nvPr/>
        </p:nvSpPr>
        <p:spPr bwMode="auto">
          <a:xfrm>
            <a:off x="6354763" y="2351088"/>
            <a:ext cx="274637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25,0</a:t>
            </a:r>
            <a:endParaRPr lang="de-DE"/>
          </a:p>
        </p:txBody>
      </p:sp>
      <p:sp>
        <p:nvSpPr>
          <p:cNvPr id="91260" name="Rectangle 723"/>
          <p:cNvSpPr>
            <a:spLocks noChangeArrowheads="1"/>
          </p:cNvSpPr>
          <p:nvPr/>
        </p:nvSpPr>
        <p:spPr bwMode="auto">
          <a:xfrm>
            <a:off x="6354763" y="1966913"/>
            <a:ext cx="274637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30,0</a:t>
            </a:r>
            <a:endParaRPr lang="de-DE"/>
          </a:p>
        </p:txBody>
      </p:sp>
      <p:sp>
        <p:nvSpPr>
          <p:cNvPr id="91261" name="Rectangle 724"/>
          <p:cNvSpPr>
            <a:spLocks noChangeArrowheads="1"/>
          </p:cNvSpPr>
          <p:nvPr/>
        </p:nvSpPr>
        <p:spPr bwMode="auto">
          <a:xfrm>
            <a:off x="1978025" y="5981700"/>
            <a:ext cx="2809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FF0000"/>
                </a:solidFill>
              </a:rPr>
              <a:t>-0,2 </a:t>
            </a:r>
            <a:endParaRPr lang="de-DE"/>
          </a:p>
        </p:txBody>
      </p:sp>
      <p:sp>
        <p:nvSpPr>
          <p:cNvPr id="91262" name="Rectangle 725"/>
          <p:cNvSpPr>
            <a:spLocks noChangeArrowheads="1"/>
          </p:cNvSpPr>
          <p:nvPr/>
        </p:nvSpPr>
        <p:spPr bwMode="auto">
          <a:xfrm>
            <a:off x="3032125" y="5981700"/>
            <a:ext cx="195263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0,0</a:t>
            </a:r>
            <a:endParaRPr lang="de-DE"/>
          </a:p>
        </p:txBody>
      </p:sp>
      <p:sp>
        <p:nvSpPr>
          <p:cNvPr id="91263" name="Rectangle 726"/>
          <p:cNvSpPr>
            <a:spLocks noChangeArrowheads="1"/>
          </p:cNvSpPr>
          <p:nvPr/>
        </p:nvSpPr>
        <p:spPr bwMode="auto">
          <a:xfrm>
            <a:off x="4060825" y="5981700"/>
            <a:ext cx="195263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0,2</a:t>
            </a:r>
            <a:endParaRPr lang="de-DE"/>
          </a:p>
        </p:txBody>
      </p:sp>
      <p:sp>
        <p:nvSpPr>
          <p:cNvPr id="91264" name="Rectangle 727"/>
          <p:cNvSpPr>
            <a:spLocks noChangeArrowheads="1"/>
          </p:cNvSpPr>
          <p:nvPr/>
        </p:nvSpPr>
        <p:spPr bwMode="auto">
          <a:xfrm>
            <a:off x="5100638" y="5981700"/>
            <a:ext cx="19526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0,4</a:t>
            </a:r>
            <a:endParaRPr lang="de-DE"/>
          </a:p>
        </p:txBody>
      </p:sp>
      <p:sp>
        <p:nvSpPr>
          <p:cNvPr id="91265" name="Rectangle 728"/>
          <p:cNvSpPr>
            <a:spLocks noChangeArrowheads="1"/>
          </p:cNvSpPr>
          <p:nvPr/>
        </p:nvSpPr>
        <p:spPr bwMode="auto">
          <a:xfrm>
            <a:off x="6129338" y="5981700"/>
            <a:ext cx="19526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0,6</a:t>
            </a:r>
            <a:endParaRPr lang="de-DE"/>
          </a:p>
        </p:txBody>
      </p:sp>
      <p:sp>
        <p:nvSpPr>
          <p:cNvPr id="91266" name="Rectangle 729"/>
          <p:cNvSpPr>
            <a:spLocks noChangeArrowheads="1"/>
          </p:cNvSpPr>
          <p:nvPr/>
        </p:nvSpPr>
        <p:spPr bwMode="auto">
          <a:xfrm>
            <a:off x="2590800" y="6310313"/>
            <a:ext cx="31988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100">
                <a:solidFill>
                  <a:srgbClr val="000000"/>
                </a:solidFill>
              </a:rPr>
              <a:t>innen                      Dicke d [ m ]                    aussen</a:t>
            </a:r>
            <a:endParaRPr lang="de-DE"/>
          </a:p>
        </p:txBody>
      </p:sp>
      <p:sp>
        <p:nvSpPr>
          <p:cNvPr id="91267" name="Rectangle 730"/>
          <p:cNvSpPr>
            <a:spLocks noChangeArrowheads="1"/>
          </p:cNvSpPr>
          <p:nvPr/>
        </p:nvSpPr>
        <p:spPr bwMode="auto">
          <a:xfrm>
            <a:off x="1916113" y="1365250"/>
            <a:ext cx="4760912" cy="5197475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2"/>
          <p:cNvSpPr txBox="1">
            <a:spLocks noChangeArrowheads="1"/>
          </p:cNvSpPr>
          <p:nvPr/>
        </p:nvSpPr>
        <p:spPr bwMode="auto">
          <a:xfrm>
            <a:off x="234950" y="698500"/>
            <a:ext cx="4935538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24 cm Massivwand mit 6 cm Innendämmung, </a:t>
            </a:r>
            <a:r>
              <a:rPr lang="el-G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λ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=0,040 W/(</a:t>
            </a:r>
            <a:r>
              <a:rPr lang="de-DE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mK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U-Wert: 0,45 W(m</a:t>
            </a:r>
            <a:r>
              <a:rPr lang="de-DE" sz="14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de-DE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de-DE" sz="1400" b="1" dirty="0" smtClean="0"/>
              <a:t>)</a:t>
            </a:r>
          </a:p>
        </p:txBody>
      </p:sp>
      <p:grpSp>
        <p:nvGrpSpPr>
          <p:cNvPr id="92164" name="Group 3"/>
          <p:cNvGrpSpPr>
            <a:grpSpLocks/>
          </p:cNvGrpSpPr>
          <p:nvPr/>
        </p:nvGrpSpPr>
        <p:grpSpPr bwMode="auto">
          <a:xfrm>
            <a:off x="1933575" y="1343025"/>
            <a:ext cx="4819650" cy="5229225"/>
            <a:chOff x="1341" y="133"/>
            <a:chExt cx="460" cy="501"/>
          </a:xfrm>
        </p:grpSpPr>
        <p:sp>
          <p:nvSpPr>
            <p:cNvPr id="92165" name="Rectangle 4" descr="Zickzack"/>
            <p:cNvSpPr>
              <a:spLocks noChangeArrowheads="1"/>
            </p:cNvSpPr>
            <p:nvPr/>
          </p:nvSpPr>
          <p:spPr bwMode="auto">
            <a:xfrm>
              <a:off x="1462" y="195"/>
              <a:ext cx="29" cy="50"/>
            </a:xfrm>
            <a:prstGeom prst="rect">
              <a:avLst/>
            </a:prstGeom>
            <a:pattFill prst="zigZag">
              <a:fgClr>
                <a:srgbClr val="9999FF"/>
              </a:fgClr>
              <a:bgClr>
                <a:srgbClr val="FFFFE1"/>
              </a:bgClr>
            </a:patt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grpSp>
          <p:nvGrpSpPr>
            <p:cNvPr id="92166" name="Group 5"/>
            <p:cNvGrpSpPr>
              <a:grpSpLocks/>
            </p:cNvGrpSpPr>
            <p:nvPr/>
          </p:nvGrpSpPr>
          <p:grpSpPr bwMode="auto">
            <a:xfrm>
              <a:off x="1491" y="195"/>
              <a:ext cx="144" cy="50"/>
              <a:chOff x="1425" y="195"/>
              <a:chExt cx="144" cy="50"/>
            </a:xfrm>
          </p:grpSpPr>
          <p:sp>
            <p:nvSpPr>
              <p:cNvPr id="92168" name="Rectangle 6"/>
              <p:cNvSpPr>
                <a:spLocks noChangeArrowheads="1"/>
              </p:cNvSpPr>
              <p:nvPr/>
            </p:nvSpPr>
            <p:spPr bwMode="auto">
              <a:xfrm>
                <a:off x="1425" y="195"/>
                <a:ext cx="4" cy="50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2169" name="Rectangle 7"/>
              <p:cNvSpPr>
                <a:spLocks noChangeArrowheads="1"/>
              </p:cNvSpPr>
              <p:nvPr/>
            </p:nvSpPr>
            <p:spPr bwMode="auto">
              <a:xfrm>
                <a:off x="1564" y="195"/>
                <a:ext cx="5" cy="50"/>
              </a:xfrm>
              <a:prstGeom prst="rect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2170" name="Rectangle 8" descr="Horizontale Steine"/>
              <p:cNvSpPr>
                <a:spLocks noChangeArrowheads="1"/>
              </p:cNvSpPr>
              <p:nvPr/>
            </p:nvSpPr>
            <p:spPr bwMode="auto">
              <a:xfrm>
                <a:off x="1429" y="195"/>
                <a:ext cx="135" cy="50"/>
              </a:xfrm>
              <a:prstGeom prst="rect">
                <a:avLst/>
              </a:prstGeom>
              <a:pattFill prst="horzBrick">
                <a:fgClr>
                  <a:srgbClr val="969696"/>
                </a:fgClr>
                <a:bgClr>
                  <a:srgbClr val="FF6600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 val="1"/>
                </a:ext>
              </a:extLst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aphicFrame>
          <p:nvGraphicFramePr>
            <p:cNvPr id="92167" name="Object 9"/>
            <p:cNvGraphicFramePr>
              <a:graphicFrameLocks noChangeAspect="1"/>
            </p:cNvGraphicFramePr>
            <p:nvPr/>
          </p:nvGraphicFramePr>
          <p:xfrm>
            <a:off x="1341" y="133"/>
            <a:ext cx="460" cy="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75" name="Diagramm" r:id="rId3" imgW="4381500" imgH="4619625" progId="Excel.Chart.8">
                    <p:embed/>
                  </p:oleObj>
                </mc:Choice>
                <mc:Fallback>
                  <p:oleObj name="Diagramm" r:id="rId3" imgW="4381500" imgH="4619625" progId="Excel.Chart.8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1" y="133"/>
                          <a:ext cx="460" cy="5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AUSSENWAND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2288" y="574675"/>
            <a:ext cx="7737475" cy="7826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AUßENWANDKONSTRUKTIONEN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212" name="Rectangle 3" descr="Geflochten"/>
          <p:cNvSpPr>
            <a:spLocks noChangeArrowheads="1"/>
          </p:cNvSpPr>
          <p:nvPr/>
        </p:nvSpPr>
        <p:spPr bwMode="auto">
          <a:xfrm>
            <a:off x="1389063" y="1866900"/>
            <a:ext cx="925512" cy="604838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2319338" y="1858963"/>
            <a:ext cx="55562" cy="18430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14" name="Rectangle 5" descr="60%"/>
          <p:cNvSpPr>
            <a:spLocks noChangeArrowheads="1"/>
          </p:cNvSpPr>
          <p:nvPr/>
        </p:nvSpPr>
        <p:spPr bwMode="auto">
          <a:xfrm>
            <a:off x="1289050" y="1866900"/>
            <a:ext cx="95250" cy="1835150"/>
          </a:xfrm>
          <a:prstGeom prst="rect">
            <a:avLst/>
          </a:prstGeom>
          <a:pattFill prst="pct60">
            <a:fgClr>
              <a:srgbClr val="FFFFCC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15" name="Rectangle 6" descr="Geflochten"/>
          <p:cNvSpPr>
            <a:spLocks noChangeArrowheads="1"/>
          </p:cNvSpPr>
          <p:nvPr/>
        </p:nvSpPr>
        <p:spPr bwMode="auto">
          <a:xfrm>
            <a:off x="1389063" y="2476500"/>
            <a:ext cx="925512" cy="614363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16" name="Rectangle 7" descr="Geflochten"/>
          <p:cNvSpPr>
            <a:spLocks noChangeArrowheads="1"/>
          </p:cNvSpPr>
          <p:nvPr/>
        </p:nvSpPr>
        <p:spPr bwMode="auto">
          <a:xfrm>
            <a:off x="1389063" y="3097213"/>
            <a:ext cx="928687" cy="604837"/>
          </a:xfrm>
          <a:prstGeom prst="rect">
            <a:avLst/>
          </a:prstGeom>
          <a:pattFill prst="plaid">
            <a:fgClr>
              <a:srgbClr val="FFFF99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17" name="Line 8"/>
          <p:cNvSpPr>
            <a:spLocks noChangeShapeType="1"/>
          </p:cNvSpPr>
          <p:nvPr/>
        </p:nvSpPr>
        <p:spPr bwMode="auto">
          <a:xfrm flipV="1">
            <a:off x="1381125" y="3971925"/>
            <a:ext cx="9477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18" name="Line 9"/>
          <p:cNvSpPr>
            <a:spLocks noChangeShapeType="1"/>
          </p:cNvSpPr>
          <p:nvPr/>
        </p:nvSpPr>
        <p:spPr bwMode="auto">
          <a:xfrm>
            <a:off x="1384300" y="3841750"/>
            <a:ext cx="0" cy="2524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19" name="Line 10"/>
          <p:cNvSpPr>
            <a:spLocks noChangeShapeType="1"/>
          </p:cNvSpPr>
          <p:nvPr/>
        </p:nvSpPr>
        <p:spPr bwMode="auto">
          <a:xfrm>
            <a:off x="1289050" y="3843338"/>
            <a:ext cx="0" cy="252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20" name="Text Box 11"/>
          <p:cNvSpPr txBox="1">
            <a:spLocks noChangeArrowheads="1"/>
          </p:cNvSpPr>
          <p:nvPr/>
        </p:nvSpPr>
        <p:spPr bwMode="auto">
          <a:xfrm>
            <a:off x="3008313" y="6659563"/>
            <a:ext cx="147637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de-DE" sz="2400">
                <a:latin typeface="Times New Roman" pitchFamily="18" charset="0"/>
              </a:rPr>
              <a:t>s</a:t>
            </a:r>
          </a:p>
        </p:txBody>
      </p:sp>
      <p:sp>
        <p:nvSpPr>
          <p:cNvPr id="94221" name="Text Box 12"/>
          <p:cNvSpPr txBox="1">
            <a:spLocks noChangeArrowheads="1"/>
          </p:cNvSpPr>
          <p:nvPr/>
        </p:nvSpPr>
        <p:spPr bwMode="auto">
          <a:xfrm>
            <a:off x="1563688" y="4092575"/>
            <a:ext cx="525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d</a:t>
            </a:r>
          </a:p>
        </p:txBody>
      </p:sp>
      <p:sp>
        <p:nvSpPr>
          <p:cNvPr id="94222" name="Text Box 13"/>
          <p:cNvSpPr txBox="1">
            <a:spLocks noChangeArrowheads="1"/>
          </p:cNvSpPr>
          <p:nvPr/>
        </p:nvSpPr>
        <p:spPr bwMode="auto">
          <a:xfrm>
            <a:off x="871538" y="4913313"/>
            <a:ext cx="1833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/>
              <a:t>Monolithische Außenwand</a:t>
            </a:r>
          </a:p>
        </p:txBody>
      </p:sp>
      <p:sp>
        <p:nvSpPr>
          <p:cNvPr id="94223" name="Rectangle 14"/>
          <p:cNvSpPr>
            <a:spLocks noChangeArrowheads="1"/>
          </p:cNvSpPr>
          <p:nvPr/>
        </p:nvSpPr>
        <p:spPr bwMode="auto">
          <a:xfrm>
            <a:off x="4852988" y="1858963"/>
            <a:ext cx="55562" cy="18272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24" name="Rectangle 15"/>
          <p:cNvSpPr>
            <a:spLocks noChangeArrowheads="1"/>
          </p:cNvSpPr>
          <p:nvPr/>
        </p:nvSpPr>
        <p:spPr bwMode="auto">
          <a:xfrm>
            <a:off x="4284663" y="1860550"/>
            <a:ext cx="563562" cy="58578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25" name="Rectangle 16"/>
          <p:cNvSpPr>
            <a:spLocks noChangeArrowheads="1"/>
          </p:cNvSpPr>
          <p:nvPr/>
        </p:nvSpPr>
        <p:spPr bwMode="auto">
          <a:xfrm>
            <a:off x="4284663" y="2446338"/>
            <a:ext cx="563562" cy="61436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26" name="Rectangle 17"/>
          <p:cNvSpPr>
            <a:spLocks noChangeArrowheads="1"/>
          </p:cNvSpPr>
          <p:nvPr/>
        </p:nvSpPr>
        <p:spPr bwMode="auto">
          <a:xfrm>
            <a:off x="4281488" y="3065463"/>
            <a:ext cx="566737" cy="62071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27" name="Rectangle 18" descr="Ausgefüllte Rauten"/>
          <p:cNvSpPr>
            <a:spLocks noChangeArrowheads="1"/>
          </p:cNvSpPr>
          <p:nvPr/>
        </p:nvSpPr>
        <p:spPr bwMode="auto">
          <a:xfrm>
            <a:off x="3849688" y="1858963"/>
            <a:ext cx="427037" cy="1830387"/>
          </a:xfrm>
          <a:prstGeom prst="rect">
            <a:avLst/>
          </a:prstGeom>
          <a:pattFill prst="solidDmnd">
            <a:fgClr>
              <a:srgbClr val="EAEAEA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28" name="Rectangle 19" descr="60%"/>
          <p:cNvSpPr>
            <a:spLocks noChangeArrowheads="1"/>
          </p:cNvSpPr>
          <p:nvPr/>
        </p:nvSpPr>
        <p:spPr bwMode="auto">
          <a:xfrm>
            <a:off x="3789363" y="1858963"/>
            <a:ext cx="52387" cy="1830387"/>
          </a:xfrm>
          <a:prstGeom prst="rect">
            <a:avLst/>
          </a:prstGeom>
          <a:pattFill prst="pct60">
            <a:fgClr>
              <a:srgbClr val="FFFFCC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29" name="Line 20"/>
          <p:cNvSpPr>
            <a:spLocks noChangeShapeType="1"/>
          </p:cNvSpPr>
          <p:nvPr/>
        </p:nvSpPr>
        <p:spPr bwMode="auto">
          <a:xfrm>
            <a:off x="4851400" y="3857625"/>
            <a:ext cx="0" cy="260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30" name="Line 21"/>
          <p:cNvSpPr>
            <a:spLocks noChangeShapeType="1"/>
          </p:cNvSpPr>
          <p:nvPr/>
        </p:nvSpPr>
        <p:spPr bwMode="auto">
          <a:xfrm flipV="1">
            <a:off x="4286250" y="3968750"/>
            <a:ext cx="5651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31" name="Line 22"/>
          <p:cNvSpPr>
            <a:spLocks noChangeShapeType="1"/>
          </p:cNvSpPr>
          <p:nvPr/>
        </p:nvSpPr>
        <p:spPr bwMode="auto">
          <a:xfrm>
            <a:off x="4279900" y="3852863"/>
            <a:ext cx="0" cy="252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32" name="Line 23"/>
          <p:cNvSpPr>
            <a:spLocks noChangeShapeType="1"/>
          </p:cNvSpPr>
          <p:nvPr/>
        </p:nvSpPr>
        <p:spPr bwMode="auto">
          <a:xfrm>
            <a:off x="2330450" y="3856038"/>
            <a:ext cx="0" cy="252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33" name="Line 24"/>
          <p:cNvSpPr>
            <a:spLocks noChangeShapeType="1"/>
          </p:cNvSpPr>
          <p:nvPr/>
        </p:nvSpPr>
        <p:spPr bwMode="auto">
          <a:xfrm>
            <a:off x="2374900" y="3856038"/>
            <a:ext cx="0" cy="252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34" name="Line 25"/>
          <p:cNvSpPr>
            <a:spLocks noChangeShapeType="1"/>
          </p:cNvSpPr>
          <p:nvPr/>
        </p:nvSpPr>
        <p:spPr bwMode="auto">
          <a:xfrm>
            <a:off x="4905375" y="3857625"/>
            <a:ext cx="0" cy="260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35" name="Line 26"/>
          <p:cNvSpPr>
            <a:spLocks noChangeShapeType="1"/>
          </p:cNvSpPr>
          <p:nvPr/>
        </p:nvSpPr>
        <p:spPr bwMode="auto">
          <a:xfrm flipV="1">
            <a:off x="3854450" y="3968750"/>
            <a:ext cx="4254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36" name="Line 27"/>
          <p:cNvSpPr>
            <a:spLocks noChangeShapeType="1"/>
          </p:cNvSpPr>
          <p:nvPr/>
        </p:nvSpPr>
        <p:spPr bwMode="auto">
          <a:xfrm>
            <a:off x="3849688" y="3849688"/>
            <a:ext cx="0" cy="252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37" name="Line 28"/>
          <p:cNvSpPr>
            <a:spLocks noChangeShapeType="1"/>
          </p:cNvSpPr>
          <p:nvPr/>
        </p:nvSpPr>
        <p:spPr bwMode="auto">
          <a:xfrm>
            <a:off x="3792538" y="3851275"/>
            <a:ext cx="0" cy="2524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38" name="Text Box 29"/>
          <p:cNvSpPr txBox="1">
            <a:spLocks noChangeArrowheads="1"/>
          </p:cNvSpPr>
          <p:nvPr/>
        </p:nvSpPr>
        <p:spPr bwMode="auto">
          <a:xfrm>
            <a:off x="4300538" y="3992563"/>
            <a:ext cx="5254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/>
              <a:t>17,5 cm</a:t>
            </a:r>
          </a:p>
          <a:p>
            <a:pPr eaLnBrk="1" hangingPunct="1">
              <a:spcBef>
                <a:spcPct val="50000"/>
              </a:spcBef>
            </a:pPr>
            <a:r>
              <a:rPr lang="de-DE" sz="1000"/>
              <a:t>oder</a:t>
            </a:r>
          </a:p>
          <a:p>
            <a:pPr eaLnBrk="1" hangingPunct="1">
              <a:spcBef>
                <a:spcPct val="50000"/>
              </a:spcBef>
            </a:pPr>
            <a:r>
              <a:rPr lang="de-DE" sz="1000"/>
              <a:t>24 cm</a:t>
            </a:r>
          </a:p>
        </p:txBody>
      </p:sp>
      <p:sp>
        <p:nvSpPr>
          <p:cNvPr id="94239" name="Text Box 30"/>
          <p:cNvSpPr txBox="1">
            <a:spLocks noChangeArrowheads="1"/>
          </p:cNvSpPr>
          <p:nvPr/>
        </p:nvSpPr>
        <p:spPr bwMode="auto">
          <a:xfrm>
            <a:off x="3914775" y="3994150"/>
            <a:ext cx="293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d</a:t>
            </a:r>
          </a:p>
        </p:txBody>
      </p:sp>
      <p:sp>
        <p:nvSpPr>
          <p:cNvPr id="94240" name="Text Box 31"/>
          <p:cNvSpPr txBox="1">
            <a:spLocks noChangeArrowheads="1"/>
          </p:cNvSpPr>
          <p:nvPr/>
        </p:nvSpPr>
        <p:spPr bwMode="auto">
          <a:xfrm>
            <a:off x="3473450" y="4926013"/>
            <a:ext cx="1835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/>
              <a:t>Zweischalige Außenwand mit WDVS</a:t>
            </a:r>
          </a:p>
        </p:txBody>
      </p:sp>
      <p:sp>
        <p:nvSpPr>
          <p:cNvPr id="94241" name="Rectangle 32"/>
          <p:cNvSpPr>
            <a:spLocks noChangeArrowheads="1"/>
          </p:cNvSpPr>
          <p:nvPr/>
        </p:nvSpPr>
        <p:spPr bwMode="auto">
          <a:xfrm>
            <a:off x="6364288" y="2085975"/>
            <a:ext cx="423862" cy="21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42" name="Line 33"/>
          <p:cNvSpPr>
            <a:spLocks noChangeShapeType="1"/>
          </p:cNvSpPr>
          <p:nvPr/>
        </p:nvSpPr>
        <p:spPr bwMode="auto">
          <a:xfrm>
            <a:off x="6369050" y="2092325"/>
            <a:ext cx="417513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43" name="Line 34"/>
          <p:cNvSpPr>
            <a:spLocks noChangeShapeType="1"/>
          </p:cNvSpPr>
          <p:nvPr/>
        </p:nvSpPr>
        <p:spPr bwMode="auto">
          <a:xfrm rot="-3751833">
            <a:off x="6373019" y="2058194"/>
            <a:ext cx="403225" cy="274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44" name="Rectangle 35"/>
          <p:cNvSpPr>
            <a:spLocks noChangeArrowheads="1"/>
          </p:cNvSpPr>
          <p:nvPr/>
        </p:nvSpPr>
        <p:spPr bwMode="auto">
          <a:xfrm>
            <a:off x="6364288" y="3279775"/>
            <a:ext cx="423862" cy="21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45" name="Line 36"/>
          <p:cNvSpPr>
            <a:spLocks noChangeShapeType="1"/>
          </p:cNvSpPr>
          <p:nvPr/>
        </p:nvSpPr>
        <p:spPr bwMode="auto">
          <a:xfrm>
            <a:off x="6369050" y="3278188"/>
            <a:ext cx="417513" cy="211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46" name="Line 37"/>
          <p:cNvSpPr>
            <a:spLocks noChangeShapeType="1"/>
          </p:cNvSpPr>
          <p:nvPr/>
        </p:nvSpPr>
        <p:spPr bwMode="auto">
          <a:xfrm rot="-3751833">
            <a:off x="6373813" y="3246438"/>
            <a:ext cx="404812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47" name="Rectangle 38" descr="Konturierte Raute"/>
          <p:cNvSpPr>
            <a:spLocks noChangeArrowheads="1"/>
          </p:cNvSpPr>
          <p:nvPr/>
        </p:nvSpPr>
        <p:spPr bwMode="auto">
          <a:xfrm>
            <a:off x="6364288" y="2309813"/>
            <a:ext cx="423862" cy="9620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48" name="Rectangle 39" descr="Konturierte Raute"/>
          <p:cNvSpPr>
            <a:spLocks noChangeArrowheads="1"/>
          </p:cNvSpPr>
          <p:nvPr/>
        </p:nvSpPr>
        <p:spPr bwMode="auto">
          <a:xfrm>
            <a:off x="6364288" y="1857375"/>
            <a:ext cx="423862" cy="2254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49" name="Rectangle 40" descr="Konturierte Raute"/>
          <p:cNvSpPr>
            <a:spLocks noChangeArrowheads="1"/>
          </p:cNvSpPr>
          <p:nvPr/>
        </p:nvSpPr>
        <p:spPr bwMode="auto">
          <a:xfrm>
            <a:off x="6364288" y="3508375"/>
            <a:ext cx="423862" cy="182563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50" name="Rectangle 41" descr="Horizontal dunkel"/>
          <p:cNvSpPr>
            <a:spLocks noChangeArrowheads="1"/>
          </p:cNvSpPr>
          <p:nvPr/>
        </p:nvSpPr>
        <p:spPr bwMode="auto">
          <a:xfrm>
            <a:off x="6326188" y="1857375"/>
            <a:ext cx="41275" cy="1833563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51" name="Rectangle 42" descr="Horizontal dunkel"/>
          <p:cNvSpPr>
            <a:spLocks noChangeArrowheads="1"/>
          </p:cNvSpPr>
          <p:nvPr/>
        </p:nvSpPr>
        <p:spPr bwMode="auto">
          <a:xfrm>
            <a:off x="6791325" y="1857375"/>
            <a:ext cx="38100" cy="1833563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52" name="Rectangle 43"/>
          <p:cNvSpPr>
            <a:spLocks noChangeArrowheads="1"/>
          </p:cNvSpPr>
          <p:nvPr/>
        </p:nvSpPr>
        <p:spPr bwMode="auto">
          <a:xfrm>
            <a:off x="6829425" y="3044825"/>
            <a:ext cx="179388" cy="12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53" name="Line 44"/>
          <p:cNvSpPr>
            <a:spLocks noChangeShapeType="1"/>
          </p:cNvSpPr>
          <p:nvPr/>
        </p:nvSpPr>
        <p:spPr bwMode="auto">
          <a:xfrm>
            <a:off x="6829425" y="3046413"/>
            <a:ext cx="179388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54" name="Line 45"/>
          <p:cNvSpPr>
            <a:spLocks noChangeShapeType="1"/>
          </p:cNvSpPr>
          <p:nvPr/>
        </p:nvSpPr>
        <p:spPr bwMode="auto">
          <a:xfrm flipV="1">
            <a:off x="6829425" y="3046413"/>
            <a:ext cx="179388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55" name="Rectangle 46"/>
          <p:cNvSpPr>
            <a:spLocks noChangeArrowheads="1"/>
          </p:cNvSpPr>
          <p:nvPr/>
        </p:nvSpPr>
        <p:spPr bwMode="auto">
          <a:xfrm>
            <a:off x="6829425" y="2373313"/>
            <a:ext cx="179388" cy="12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56" name="Line 47"/>
          <p:cNvSpPr>
            <a:spLocks noChangeShapeType="1"/>
          </p:cNvSpPr>
          <p:nvPr/>
        </p:nvSpPr>
        <p:spPr bwMode="auto">
          <a:xfrm>
            <a:off x="6829425" y="2374900"/>
            <a:ext cx="179388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57" name="Line 48"/>
          <p:cNvSpPr>
            <a:spLocks noChangeShapeType="1"/>
          </p:cNvSpPr>
          <p:nvPr/>
        </p:nvSpPr>
        <p:spPr bwMode="auto">
          <a:xfrm flipV="1">
            <a:off x="6829425" y="2374900"/>
            <a:ext cx="179388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58" name="Rectangle 49" descr="Konturierte Raute"/>
          <p:cNvSpPr>
            <a:spLocks noChangeArrowheads="1"/>
          </p:cNvSpPr>
          <p:nvPr/>
        </p:nvSpPr>
        <p:spPr bwMode="auto">
          <a:xfrm>
            <a:off x="6829425" y="2501900"/>
            <a:ext cx="180975" cy="5429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59" name="Rectangle 50" descr="Konturierte Raute"/>
          <p:cNvSpPr>
            <a:spLocks noChangeArrowheads="1"/>
          </p:cNvSpPr>
          <p:nvPr/>
        </p:nvSpPr>
        <p:spPr bwMode="auto">
          <a:xfrm>
            <a:off x="6829425" y="1857375"/>
            <a:ext cx="180975" cy="514350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60" name="Rectangle 51" descr="Konturierte Raute"/>
          <p:cNvSpPr>
            <a:spLocks noChangeArrowheads="1"/>
          </p:cNvSpPr>
          <p:nvPr/>
        </p:nvSpPr>
        <p:spPr bwMode="auto">
          <a:xfrm>
            <a:off x="6829425" y="3171825"/>
            <a:ext cx="179388" cy="519113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61" name="Rectangle 52" descr="Horizontal dunkel"/>
          <p:cNvSpPr>
            <a:spLocks noChangeArrowheads="1"/>
          </p:cNvSpPr>
          <p:nvPr/>
        </p:nvSpPr>
        <p:spPr bwMode="auto">
          <a:xfrm>
            <a:off x="7005638" y="1857375"/>
            <a:ext cx="30162" cy="1833563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62" name="Rectangle 53" descr="Horizontal dunkel"/>
          <p:cNvSpPr>
            <a:spLocks noChangeArrowheads="1"/>
          </p:cNvSpPr>
          <p:nvPr/>
        </p:nvSpPr>
        <p:spPr bwMode="auto">
          <a:xfrm>
            <a:off x="7038975" y="1857375"/>
            <a:ext cx="30163" cy="1833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pattFill prst="dkHorz">
                  <a:fgClr>
                    <a:schemeClr val="tx1"/>
                  </a:fgClr>
                  <a:bgClr>
                    <a:srgbClr val="FFFFFF"/>
                  </a:bgClr>
                </a:patt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63" name="Rectangle 54"/>
          <p:cNvSpPr>
            <a:spLocks noChangeArrowheads="1"/>
          </p:cNvSpPr>
          <p:nvPr/>
        </p:nvSpPr>
        <p:spPr bwMode="auto">
          <a:xfrm>
            <a:off x="6280150" y="2081213"/>
            <a:ext cx="46038" cy="23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64" name="Line 55"/>
          <p:cNvSpPr>
            <a:spLocks noChangeShapeType="1"/>
          </p:cNvSpPr>
          <p:nvPr/>
        </p:nvSpPr>
        <p:spPr bwMode="auto">
          <a:xfrm>
            <a:off x="6280150" y="2081213"/>
            <a:ext cx="46038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65" name="Line 56"/>
          <p:cNvSpPr>
            <a:spLocks noChangeShapeType="1"/>
          </p:cNvSpPr>
          <p:nvPr/>
        </p:nvSpPr>
        <p:spPr bwMode="auto">
          <a:xfrm flipH="1">
            <a:off x="6280150" y="2081213"/>
            <a:ext cx="46038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66" name="Rectangle 57"/>
          <p:cNvSpPr>
            <a:spLocks noChangeArrowheads="1"/>
          </p:cNvSpPr>
          <p:nvPr/>
        </p:nvSpPr>
        <p:spPr bwMode="auto">
          <a:xfrm>
            <a:off x="6281738" y="3270250"/>
            <a:ext cx="47625" cy="23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67" name="Line 58"/>
          <p:cNvSpPr>
            <a:spLocks noChangeShapeType="1"/>
          </p:cNvSpPr>
          <p:nvPr/>
        </p:nvSpPr>
        <p:spPr bwMode="auto">
          <a:xfrm>
            <a:off x="6281738" y="3270250"/>
            <a:ext cx="47625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68" name="Line 59"/>
          <p:cNvSpPr>
            <a:spLocks noChangeShapeType="1"/>
          </p:cNvSpPr>
          <p:nvPr/>
        </p:nvSpPr>
        <p:spPr bwMode="auto">
          <a:xfrm flipH="1">
            <a:off x="6281738" y="3270250"/>
            <a:ext cx="47625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69" name="Rectangle 60" descr="Dachplatten"/>
          <p:cNvSpPr>
            <a:spLocks noChangeArrowheads="1"/>
          </p:cNvSpPr>
          <p:nvPr/>
        </p:nvSpPr>
        <p:spPr bwMode="auto">
          <a:xfrm>
            <a:off x="6242050" y="2854325"/>
            <a:ext cx="38100" cy="836613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70" name="Rectangle 61" descr="Dachplatten"/>
          <p:cNvSpPr>
            <a:spLocks noChangeArrowheads="1"/>
          </p:cNvSpPr>
          <p:nvPr/>
        </p:nvSpPr>
        <p:spPr bwMode="auto">
          <a:xfrm>
            <a:off x="6210300" y="3562350"/>
            <a:ext cx="28575" cy="128588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71" name="Rectangle 62" descr="Dachplatten"/>
          <p:cNvSpPr>
            <a:spLocks noChangeArrowheads="1"/>
          </p:cNvSpPr>
          <p:nvPr/>
        </p:nvSpPr>
        <p:spPr bwMode="auto">
          <a:xfrm>
            <a:off x="6208713" y="3251200"/>
            <a:ext cx="30162" cy="128588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72" name="Rectangle 63" descr="Dachplatten"/>
          <p:cNvSpPr>
            <a:spLocks noChangeArrowheads="1"/>
          </p:cNvSpPr>
          <p:nvPr/>
        </p:nvSpPr>
        <p:spPr bwMode="auto">
          <a:xfrm>
            <a:off x="6208713" y="3405188"/>
            <a:ext cx="30162" cy="128587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73" name="Rectangle 64" descr="Dachplatten"/>
          <p:cNvSpPr>
            <a:spLocks noChangeArrowheads="1"/>
          </p:cNvSpPr>
          <p:nvPr/>
        </p:nvSpPr>
        <p:spPr bwMode="auto">
          <a:xfrm>
            <a:off x="6208713" y="2941638"/>
            <a:ext cx="30162" cy="128587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74" name="Rectangle 65" descr="Dachplatten"/>
          <p:cNvSpPr>
            <a:spLocks noChangeArrowheads="1"/>
          </p:cNvSpPr>
          <p:nvPr/>
        </p:nvSpPr>
        <p:spPr bwMode="auto">
          <a:xfrm>
            <a:off x="6208713" y="3097213"/>
            <a:ext cx="30162" cy="128587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75" name="Rectangle 66" descr="Dachplatten"/>
          <p:cNvSpPr>
            <a:spLocks noChangeArrowheads="1"/>
          </p:cNvSpPr>
          <p:nvPr/>
        </p:nvSpPr>
        <p:spPr bwMode="auto">
          <a:xfrm>
            <a:off x="6210300" y="2855913"/>
            <a:ext cx="28575" cy="57150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4276" name="AutoShape 67" descr="Dachplatten"/>
          <p:cNvSpPr>
            <a:spLocks noChangeArrowheads="1"/>
          </p:cNvSpPr>
          <p:nvPr/>
        </p:nvSpPr>
        <p:spPr bwMode="auto">
          <a:xfrm rot="5400000">
            <a:off x="6162676" y="3214687"/>
            <a:ext cx="61912" cy="30163"/>
          </a:xfrm>
          <a:custGeom>
            <a:avLst/>
            <a:gdLst>
              <a:gd name="T0" fmla="*/ 2147483647 w 21600"/>
              <a:gd name="T1" fmla="*/ 67060668 h 21600"/>
              <a:gd name="T2" fmla="*/ 2147483647 w 21600"/>
              <a:gd name="T3" fmla="*/ 134123722 h 21600"/>
              <a:gd name="T4" fmla="*/ 2147483647 w 21600"/>
              <a:gd name="T5" fmla="*/ 67060668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CC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77" name="AutoShape 68" descr="Dachplatten"/>
          <p:cNvSpPr>
            <a:spLocks noChangeArrowheads="1"/>
          </p:cNvSpPr>
          <p:nvPr/>
        </p:nvSpPr>
        <p:spPr bwMode="auto">
          <a:xfrm rot="5400000">
            <a:off x="6165057" y="3377406"/>
            <a:ext cx="61912" cy="28575"/>
          </a:xfrm>
          <a:custGeom>
            <a:avLst/>
            <a:gdLst>
              <a:gd name="T0" fmla="*/ 2147483647 w 21600"/>
              <a:gd name="T1" fmla="*/ 23685664 h 21600"/>
              <a:gd name="T2" fmla="*/ 2147483647 w 21600"/>
              <a:gd name="T3" fmla="*/ 47371668 h 21600"/>
              <a:gd name="T4" fmla="*/ 2147483647 w 21600"/>
              <a:gd name="T5" fmla="*/ 23685664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CC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78" name="AutoShape 69" descr="Dachplatten"/>
          <p:cNvSpPr>
            <a:spLocks noChangeArrowheads="1"/>
          </p:cNvSpPr>
          <p:nvPr/>
        </p:nvSpPr>
        <p:spPr bwMode="auto">
          <a:xfrm rot="5400000">
            <a:off x="6165056" y="3531394"/>
            <a:ext cx="61913" cy="28575"/>
          </a:xfrm>
          <a:custGeom>
            <a:avLst/>
            <a:gdLst>
              <a:gd name="T0" fmla="*/ 2147483647 w 21600"/>
              <a:gd name="T1" fmla="*/ 23685664 h 21600"/>
              <a:gd name="T2" fmla="*/ 2147483647 w 21600"/>
              <a:gd name="T3" fmla="*/ 47371668 h 21600"/>
              <a:gd name="T4" fmla="*/ 2147483647 w 21600"/>
              <a:gd name="T5" fmla="*/ 23685664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CC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79" name="AutoShape 70" descr="Dachplatten"/>
          <p:cNvSpPr>
            <a:spLocks noChangeArrowheads="1"/>
          </p:cNvSpPr>
          <p:nvPr/>
        </p:nvSpPr>
        <p:spPr bwMode="auto">
          <a:xfrm rot="5400000">
            <a:off x="6162675" y="2901950"/>
            <a:ext cx="61913" cy="30163"/>
          </a:xfrm>
          <a:custGeom>
            <a:avLst/>
            <a:gdLst>
              <a:gd name="T0" fmla="*/ 2147483647 w 21600"/>
              <a:gd name="T1" fmla="*/ 67060668 h 21600"/>
              <a:gd name="T2" fmla="*/ 2147483647 w 21600"/>
              <a:gd name="T3" fmla="*/ 134123722 h 21600"/>
              <a:gd name="T4" fmla="*/ 2147483647 w 21600"/>
              <a:gd name="T5" fmla="*/ 67060668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CC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80" name="AutoShape 71" descr="Dachplatten"/>
          <p:cNvSpPr>
            <a:spLocks noChangeArrowheads="1"/>
          </p:cNvSpPr>
          <p:nvPr/>
        </p:nvSpPr>
        <p:spPr bwMode="auto">
          <a:xfrm rot="5400000">
            <a:off x="6165056" y="3064669"/>
            <a:ext cx="61913" cy="28575"/>
          </a:xfrm>
          <a:custGeom>
            <a:avLst/>
            <a:gdLst>
              <a:gd name="T0" fmla="*/ 2147483647 w 21600"/>
              <a:gd name="T1" fmla="*/ 23685664 h 21600"/>
              <a:gd name="T2" fmla="*/ 2147483647 w 21600"/>
              <a:gd name="T3" fmla="*/ 47371668 h 21600"/>
              <a:gd name="T4" fmla="*/ 2147483647 w 21600"/>
              <a:gd name="T5" fmla="*/ 23685664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CC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81" name="Rectangle 72"/>
          <p:cNvSpPr>
            <a:spLocks noChangeArrowheads="1"/>
          </p:cNvSpPr>
          <p:nvPr/>
        </p:nvSpPr>
        <p:spPr bwMode="auto">
          <a:xfrm>
            <a:off x="6105525" y="2043113"/>
            <a:ext cx="106363" cy="32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82" name="Rectangle 73"/>
          <p:cNvSpPr>
            <a:spLocks noChangeArrowheads="1"/>
          </p:cNvSpPr>
          <p:nvPr/>
        </p:nvSpPr>
        <p:spPr bwMode="auto">
          <a:xfrm>
            <a:off x="6105525" y="2408238"/>
            <a:ext cx="106363" cy="32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83" name="Rectangle 74"/>
          <p:cNvSpPr>
            <a:spLocks noChangeArrowheads="1"/>
          </p:cNvSpPr>
          <p:nvPr/>
        </p:nvSpPr>
        <p:spPr bwMode="auto">
          <a:xfrm>
            <a:off x="6105525" y="1860550"/>
            <a:ext cx="106363" cy="147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84" name="Rectangle 75"/>
          <p:cNvSpPr>
            <a:spLocks noChangeArrowheads="1"/>
          </p:cNvSpPr>
          <p:nvPr/>
        </p:nvSpPr>
        <p:spPr bwMode="auto">
          <a:xfrm>
            <a:off x="6116638" y="2008188"/>
            <a:ext cx="84137" cy="3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85" name="Rectangle 76"/>
          <p:cNvSpPr>
            <a:spLocks noChangeArrowheads="1"/>
          </p:cNvSpPr>
          <p:nvPr/>
        </p:nvSpPr>
        <p:spPr bwMode="auto">
          <a:xfrm>
            <a:off x="6116638" y="2374900"/>
            <a:ext cx="84137" cy="3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4286" name="Line 77"/>
          <p:cNvSpPr>
            <a:spLocks noChangeShapeType="1"/>
          </p:cNvSpPr>
          <p:nvPr/>
        </p:nvSpPr>
        <p:spPr bwMode="auto">
          <a:xfrm>
            <a:off x="6165850" y="2198688"/>
            <a:ext cx="268288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87" name="Line 78"/>
          <p:cNvSpPr>
            <a:spLocks noChangeShapeType="1"/>
          </p:cNvSpPr>
          <p:nvPr/>
        </p:nvSpPr>
        <p:spPr bwMode="auto">
          <a:xfrm flipV="1">
            <a:off x="5929313" y="2751138"/>
            <a:ext cx="439737" cy="1158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88" name="Text Box 79"/>
          <p:cNvSpPr txBox="1">
            <a:spLocks noChangeArrowheads="1"/>
          </p:cNvSpPr>
          <p:nvPr/>
        </p:nvSpPr>
        <p:spPr bwMode="auto">
          <a:xfrm>
            <a:off x="5770563" y="4916488"/>
            <a:ext cx="18319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/>
              <a:t>Holzrahmenwand mit Holzfassade oder Vormauerschale</a:t>
            </a:r>
          </a:p>
        </p:txBody>
      </p:sp>
      <p:sp>
        <p:nvSpPr>
          <p:cNvPr id="94289" name="Line 80"/>
          <p:cNvSpPr>
            <a:spLocks noChangeShapeType="1"/>
          </p:cNvSpPr>
          <p:nvPr/>
        </p:nvSpPr>
        <p:spPr bwMode="auto">
          <a:xfrm flipV="1">
            <a:off x="6372225" y="3940175"/>
            <a:ext cx="6318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90" name="Line 81"/>
          <p:cNvSpPr>
            <a:spLocks noChangeShapeType="1"/>
          </p:cNvSpPr>
          <p:nvPr/>
        </p:nvSpPr>
        <p:spPr bwMode="auto">
          <a:xfrm>
            <a:off x="6367463" y="3824288"/>
            <a:ext cx="0" cy="260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91" name="Line 82"/>
          <p:cNvSpPr>
            <a:spLocks noChangeShapeType="1"/>
          </p:cNvSpPr>
          <p:nvPr/>
        </p:nvSpPr>
        <p:spPr bwMode="auto">
          <a:xfrm>
            <a:off x="7011988" y="3817938"/>
            <a:ext cx="0" cy="260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4292" name="Text Box 83"/>
          <p:cNvSpPr txBox="1">
            <a:spLocks noChangeArrowheads="1"/>
          </p:cNvSpPr>
          <p:nvPr/>
        </p:nvSpPr>
        <p:spPr bwMode="auto">
          <a:xfrm>
            <a:off x="6546850" y="4003675"/>
            <a:ext cx="292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609600"/>
            <a:ext cx="3965575" cy="7000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U-Werte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im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Vergleich</a:t>
            </a:r>
          </a:p>
        </p:txBody>
      </p:sp>
      <p:graphicFrame>
        <p:nvGraphicFramePr>
          <p:cNvPr id="95236" name="Object 17"/>
          <p:cNvGraphicFramePr>
            <a:graphicFrameLocks noChangeAspect="1"/>
          </p:cNvGraphicFramePr>
          <p:nvPr/>
        </p:nvGraphicFramePr>
        <p:xfrm>
          <a:off x="136525" y="1787525"/>
          <a:ext cx="8791575" cy="468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4" name="Diagramm" r:id="rId3" imgW="9525000" imgH="4686300" progId="Excel.Chart.8">
                  <p:embed/>
                </p:oleObj>
              </mc:Choice>
              <mc:Fallback>
                <p:oleObj name="Diagramm" r:id="rId3" imgW="9525000" imgH="4686300" progId="Excel.Chart.8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" y="1787525"/>
                        <a:ext cx="8791575" cy="468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7" name="Text Box 4"/>
          <p:cNvSpPr txBox="1">
            <a:spLocks noChangeArrowheads="1"/>
          </p:cNvSpPr>
          <p:nvPr/>
        </p:nvSpPr>
        <p:spPr bwMode="auto">
          <a:xfrm>
            <a:off x="5545138" y="1295400"/>
            <a:ext cx="2341562" cy="696913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/>
              <a:t>Monolithische</a:t>
            </a:r>
          </a:p>
          <a:p>
            <a:pPr eaLnBrk="1" hangingPunct="1">
              <a:spcBef>
                <a:spcPct val="50000"/>
              </a:spcBef>
            </a:pPr>
            <a:r>
              <a:rPr lang="de-DE" sz="1800" b="1"/>
              <a:t>Außenwände</a:t>
            </a:r>
          </a:p>
        </p:txBody>
      </p:sp>
      <p:grpSp>
        <p:nvGrpSpPr>
          <p:cNvPr id="95238" name="Group 5"/>
          <p:cNvGrpSpPr>
            <a:grpSpLocks/>
          </p:cNvGrpSpPr>
          <p:nvPr/>
        </p:nvGrpSpPr>
        <p:grpSpPr bwMode="auto">
          <a:xfrm>
            <a:off x="4373563" y="900113"/>
            <a:ext cx="1008062" cy="2311400"/>
            <a:chOff x="4512" y="325"/>
            <a:chExt cx="742" cy="1673"/>
          </a:xfrm>
        </p:grpSpPr>
        <p:sp>
          <p:nvSpPr>
            <p:cNvPr id="95239" name="Rectangle 6" descr="Geflochten"/>
            <p:cNvSpPr>
              <a:spLocks noChangeArrowheads="1"/>
            </p:cNvSpPr>
            <p:nvPr/>
          </p:nvSpPr>
          <p:spPr bwMode="auto">
            <a:xfrm>
              <a:off x="4581" y="330"/>
              <a:ext cx="632" cy="381"/>
            </a:xfrm>
            <a:prstGeom prst="rect">
              <a:avLst/>
            </a:prstGeom>
            <a:pattFill prst="plaid">
              <a:fgClr>
                <a:srgbClr val="FFFF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240" name="Rectangle 7"/>
            <p:cNvSpPr>
              <a:spLocks noChangeArrowheads="1"/>
            </p:cNvSpPr>
            <p:nvPr/>
          </p:nvSpPr>
          <p:spPr bwMode="auto">
            <a:xfrm>
              <a:off x="5216" y="325"/>
              <a:ext cx="38" cy="116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241" name="Rectangle 8" descr="60%"/>
            <p:cNvSpPr>
              <a:spLocks noChangeArrowheads="1"/>
            </p:cNvSpPr>
            <p:nvPr/>
          </p:nvSpPr>
          <p:spPr bwMode="auto">
            <a:xfrm>
              <a:off x="4512" y="330"/>
              <a:ext cx="65" cy="1156"/>
            </a:xfrm>
            <a:prstGeom prst="rect">
              <a:avLst/>
            </a:prstGeom>
            <a:pattFill prst="pct60">
              <a:fgClr>
                <a:srgbClr val="FFFFCC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242" name="Rectangle 9" descr="Geflochten"/>
            <p:cNvSpPr>
              <a:spLocks noChangeArrowheads="1"/>
            </p:cNvSpPr>
            <p:nvPr/>
          </p:nvSpPr>
          <p:spPr bwMode="auto">
            <a:xfrm>
              <a:off x="4581" y="714"/>
              <a:ext cx="632" cy="387"/>
            </a:xfrm>
            <a:prstGeom prst="rect">
              <a:avLst/>
            </a:prstGeom>
            <a:pattFill prst="plaid">
              <a:fgClr>
                <a:srgbClr val="FFFF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243" name="Rectangle 10" descr="Geflochten"/>
            <p:cNvSpPr>
              <a:spLocks noChangeArrowheads="1"/>
            </p:cNvSpPr>
            <p:nvPr/>
          </p:nvSpPr>
          <p:spPr bwMode="auto">
            <a:xfrm>
              <a:off x="4581" y="1105"/>
              <a:ext cx="634" cy="381"/>
            </a:xfrm>
            <a:prstGeom prst="rect">
              <a:avLst/>
            </a:prstGeom>
            <a:pattFill prst="plaid">
              <a:fgClr>
                <a:srgbClr val="FFFF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244" name="Line 11"/>
            <p:cNvSpPr>
              <a:spLocks noChangeShapeType="1"/>
            </p:cNvSpPr>
            <p:nvPr/>
          </p:nvSpPr>
          <p:spPr bwMode="auto">
            <a:xfrm flipV="1">
              <a:off x="4576" y="1656"/>
              <a:ext cx="6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5245" name="Line 12"/>
            <p:cNvSpPr>
              <a:spLocks noChangeShapeType="1"/>
            </p:cNvSpPr>
            <p:nvPr/>
          </p:nvSpPr>
          <p:spPr bwMode="auto">
            <a:xfrm>
              <a:off x="4577" y="1574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5246" name="Line 13"/>
            <p:cNvSpPr>
              <a:spLocks noChangeShapeType="1"/>
            </p:cNvSpPr>
            <p:nvPr/>
          </p:nvSpPr>
          <p:spPr bwMode="auto">
            <a:xfrm>
              <a:off x="4512" y="1575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5247" name="Text Box 14"/>
            <p:cNvSpPr txBox="1">
              <a:spLocks noChangeArrowheads="1"/>
            </p:cNvSpPr>
            <p:nvPr/>
          </p:nvSpPr>
          <p:spPr bwMode="auto">
            <a:xfrm>
              <a:off x="4701" y="1732"/>
              <a:ext cx="360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800"/>
                <a:t>d</a:t>
              </a:r>
            </a:p>
          </p:txBody>
        </p:sp>
        <p:sp>
          <p:nvSpPr>
            <p:cNvPr id="95248" name="Line 15"/>
            <p:cNvSpPr>
              <a:spLocks noChangeShapeType="1"/>
            </p:cNvSpPr>
            <p:nvPr/>
          </p:nvSpPr>
          <p:spPr bwMode="auto">
            <a:xfrm>
              <a:off x="5223" y="1583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5249" name="Line 16"/>
            <p:cNvSpPr>
              <a:spLocks noChangeShapeType="1"/>
            </p:cNvSpPr>
            <p:nvPr/>
          </p:nvSpPr>
          <p:spPr bwMode="auto">
            <a:xfrm>
              <a:off x="5254" y="1583"/>
              <a:ext cx="0" cy="1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1813" y="385763"/>
            <a:ext cx="1652587" cy="4699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U-Wert</a:t>
            </a:r>
          </a:p>
        </p:txBody>
      </p:sp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7454900" y="2098675"/>
            <a:ext cx="422275" cy="21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0" name="Line 6"/>
          <p:cNvSpPr>
            <a:spLocks noChangeShapeType="1"/>
          </p:cNvSpPr>
          <p:nvPr/>
        </p:nvSpPr>
        <p:spPr bwMode="auto">
          <a:xfrm>
            <a:off x="7458075" y="2105025"/>
            <a:ext cx="41910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61" name="Line 7"/>
          <p:cNvSpPr>
            <a:spLocks noChangeShapeType="1"/>
          </p:cNvSpPr>
          <p:nvPr/>
        </p:nvSpPr>
        <p:spPr bwMode="auto">
          <a:xfrm rot="-3751833">
            <a:off x="7462044" y="2070894"/>
            <a:ext cx="403225" cy="274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62" name="Rectangle 8"/>
          <p:cNvSpPr>
            <a:spLocks noChangeArrowheads="1"/>
          </p:cNvSpPr>
          <p:nvPr/>
        </p:nvSpPr>
        <p:spPr bwMode="auto">
          <a:xfrm>
            <a:off x="7454900" y="3292475"/>
            <a:ext cx="422275" cy="21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3" name="Line 9"/>
          <p:cNvSpPr>
            <a:spLocks noChangeShapeType="1"/>
          </p:cNvSpPr>
          <p:nvPr/>
        </p:nvSpPr>
        <p:spPr bwMode="auto">
          <a:xfrm>
            <a:off x="7458075" y="3290888"/>
            <a:ext cx="419100" cy="211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64" name="Line 10"/>
          <p:cNvSpPr>
            <a:spLocks noChangeShapeType="1"/>
          </p:cNvSpPr>
          <p:nvPr/>
        </p:nvSpPr>
        <p:spPr bwMode="auto">
          <a:xfrm rot="-3751833">
            <a:off x="7463632" y="3258344"/>
            <a:ext cx="404812" cy="27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65" name="Rectangle 11" descr="Konturierte Raute"/>
          <p:cNvSpPr>
            <a:spLocks noChangeArrowheads="1"/>
          </p:cNvSpPr>
          <p:nvPr/>
        </p:nvSpPr>
        <p:spPr bwMode="auto">
          <a:xfrm>
            <a:off x="7454900" y="2322513"/>
            <a:ext cx="422275" cy="9620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6" name="Rectangle 12" descr="Konturierte Raute"/>
          <p:cNvSpPr>
            <a:spLocks noChangeArrowheads="1"/>
          </p:cNvSpPr>
          <p:nvPr/>
        </p:nvSpPr>
        <p:spPr bwMode="auto">
          <a:xfrm>
            <a:off x="7454900" y="1870075"/>
            <a:ext cx="422275" cy="2254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7" name="Rectangle 13" descr="Konturierte Raute"/>
          <p:cNvSpPr>
            <a:spLocks noChangeArrowheads="1"/>
          </p:cNvSpPr>
          <p:nvPr/>
        </p:nvSpPr>
        <p:spPr bwMode="auto">
          <a:xfrm>
            <a:off x="7454900" y="3521075"/>
            <a:ext cx="422275" cy="182563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8" name="Rectangle 14" descr="Horizontal dunkel"/>
          <p:cNvSpPr>
            <a:spLocks noChangeArrowheads="1"/>
          </p:cNvSpPr>
          <p:nvPr/>
        </p:nvSpPr>
        <p:spPr bwMode="auto">
          <a:xfrm>
            <a:off x="7416800" y="1870075"/>
            <a:ext cx="41275" cy="1833563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269" name="Rectangle 15" descr="Horizontal dunkel"/>
          <p:cNvSpPr>
            <a:spLocks noChangeArrowheads="1"/>
          </p:cNvSpPr>
          <p:nvPr/>
        </p:nvSpPr>
        <p:spPr bwMode="auto">
          <a:xfrm>
            <a:off x="7880350" y="1870075"/>
            <a:ext cx="39688" cy="1833563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270" name="Rectangle 16"/>
          <p:cNvSpPr>
            <a:spLocks noChangeArrowheads="1"/>
          </p:cNvSpPr>
          <p:nvPr/>
        </p:nvSpPr>
        <p:spPr bwMode="auto">
          <a:xfrm>
            <a:off x="7920038" y="3057525"/>
            <a:ext cx="177800" cy="12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1" name="Line 17"/>
          <p:cNvSpPr>
            <a:spLocks noChangeShapeType="1"/>
          </p:cNvSpPr>
          <p:nvPr/>
        </p:nvSpPr>
        <p:spPr bwMode="auto">
          <a:xfrm>
            <a:off x="7920038" y="3059113"/>
            <a:ext cx="1778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72" name="Line 18"/>
          <p:cNvSpPr>
            <a:spLocks noChangeShapeType="1"/>
          </p:cNvSpPr>
          <p:nvPr/>
        </p:nvSpPr>
        <p:spPr bwMode="auto">
          <a:xfrm flipV="1">
            <a:off x="7920038" y="3059113"/>
            <a:ext cx="1778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73" name="Rectangle 19"/>
          <p:cNvSpPr>
            <a:spLocks noChangeArrowheads="1"/>
          </p:cNvSpPr>
          <p:nvPr/>
        </p:nvSpPr>
        <p:spPr bwMode="auto">
          <a:xfrm>
            <a:off x="7920038" y="2386013"/>
            <a:ext cx="177800" cy="12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4" name="Line 20"/>
          <p:cNvSpPr>
            <a:spLocks noChangeShapeType="1"/>
          </p:cNvSpPr>
          <p:nvPr/>
        </p:nvSpPr>
        <p:spPr bwMode="auto">
          <a:xfrm>
            <a:off x="7920038" y="2387600"/>
            <a:ext cx="1778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75" name="Line 21"/>
          <p:cNvSpPr>
            <a:spLocks noChangeShapeType="1"/>
          </p:cNvSpPr>
          <p:nvPr/>
        </p:nvSpPr>
        <p:spPr bwMode="auto">
          <a:xfrm flipV="1">
            <a:off x="7920038" y="2387600"/>
            <a:ext cx="1778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76" name="Rectangle 22" descr="Konturierte Raute"/>
          <p:cNvSpPr>
            <a:spLocks noChangeArrowheads="1"/>
          </p:cNvSpPr>
          <p:nvPr/>
        </p:nvSpPr>
        <p:spPr bwMode="auto">
          <a:xfrm>
            <a:off x="7920038" y="2514600"/>
            <a:ext cx="180975" cy="5429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7" name="Rectangle 23" descr="Konturierte Raute"/>
          <p:cNvSpPr>
            <a:spLocks noChangeArrowheads="1"/>
          </p:cNvSpPr>
          <p:nvPr/>
        </p:nvSpPr>
        <p:spPr bwMode="auto">
          <a:xfrm>
            <a:off x="7920038" y="1870075"/>
            <a:ext cx="180975" cy="514350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8" name="Rectangle 24" descr="Konturierte Raute"/>
          <p:cNvSpPr>
            <a:spLocks noChangeArrowheads="1"/>
          </p:cNvSpPr>
          <p:nvPr/>
        </p:nvSpPr>
        <p:spPr bwMode="auto">
          <a:xfrm>
            <a:off x="7918450" y="3184525"/>
            <a:ext cx="179388" cy="519113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79" name="Rectangle 25" descr="Horizontal dunkel"/>
          <p:cNvSpPr>
            <a:spLocks noChangeArrowheads="1"/>
          </p:cNvSpPr>
          <p:nvPr/>
        </p:nvSpPr>
        <p:spPr bwMode="auto">
          <a:xfrm>
            <a:off x="8096250" y="1870075"/>
            <a:ext cx="28575" cy="1833563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280" name="Rectangle 26" descr="Horizontal dunkel"/>
          <p:cNvSpPr>
            <a:spLocks noChangeArrowheads="1"/>
          </p:cNvSpPr>
          <p:nvPr/>
        </p:nvSpPr>
        <p:spPr bwMode="auto">
          <a:xfrm>
            <a:off x="8129588" y="1870075"/>
            <a:ext cx="30162" cy="1833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pattFill prst="dkHorz">
                  <a:fgClr>
                    <a:schemeClr val="tx1"/>
                  </a:fgClr>
                  <a:bgClr>
                    <a:srgbClr val="FFFFFF"/>
                  </a:bgClr>
                </a:patt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81" name="Rectangle 27"/>
          <p:cNvSpPr>
            <a:spLocks noChangeArrowheads="1"/>
          </p:cNvSpPr>
          <p:nvPr/>
        </p:nvSpPr>
        <p:spPr bwMode="auto">
          <a:xfrm>
            <a:off x="7370763" y="2093913"/>
            <a:ext cx="46037" cy="23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82" name="Line 28"/>
          <p:cNvSpPr>
            <a:spLocks noChangeShapeType="1"/>
          </p:cNvSpPr>
          <p:nvPr/>
        </p:nvSpPr>
        <p:spPr bwMode="auto">
          <a:xfrm>
            <a:off x="7370763" y="2093913"/>
            <a:ext cx="46037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83" name="Line 29"/>
          <p:cNvSpPr>
            <a:spLocks noChangeShapeType="1"/>
          </p:cNvSpPr>
          <p:nvPr/>
        </p:nvSpPr>
        <p:spPr bwMode="auto">
          <a:xfrm flipH="1">
            <a:off x="7370763" y="2093913"/>
            <a:ext cx="46037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84" name="Rectangle 30"/>
          <p:cNvSpPr>
            <a:spLocks noChangeArrowheads="1"/>
          </p:cNvSpPr>
          <p:nvPr/>
        </p:nvSpPr>
        <p:spPr bwMode="auto">
          <a:xfrm>
            <a:off x="7372350" y="3282950"/>
            <a:ext cx="47625" cy="23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85" name="Line 31"/>
          <p:cNvSpPr>
            <a:spLocks noChangeShapeType="1"/>
          </p:cNvSpPr>
          <p:nvPr/>
        </p:nvSpPr>
        <p:spPr bwMode="auto">
          <a:xfrm>
            <a:off x="7372350" y="3282950"/>
            <a:ext cx="47625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86" name="Line 32"/>
          <p:cNvSpPr>
            <a:spLocks noChangeShapeType="1"/>
          </p:cNvSpPr>
          <p:nvPr/>
        </p:nvSpPr>
        <p:spPr bwMode="auto">
          <a:xfrm flipH="1">
            <a:off x="7372350" y="3282950"/>
            <a:ext cx="47625" cy="238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287" name="Rectangle 33" descr="Dachplatten"/>
          <p:cNvSpPr>
            <a:spLocks noChangeArrowheads="1"/>
          </p:cNvSpPr>
          <p:nvPr/>
        </p:nvSpPr>
        <p:spPr bwMode="auto">
          <a:xfrm>
            <a:off x="7332663" y="2867025"/>
            <a:ext cx="38100" cy="836613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288" name="Rectangle 34" descr="Dachplatten"/>
          <p:cNvSpPr>
            <a:spLocks noChangeArrowheads="1"/>
          </p:cNvSpPr>
          <p:nvPr/>
        </p:nvSpPr>
        <p:spPr bwMode="auto">
          <a:xfrm>
            <a:off x="7300913" y="3575050"/>
            <a:ext cx="28575" cy="128588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289" name="Rectangle 35" descr="Dachplatten"/>
          <p:cNvSpPr>
            <a:spLocks noChangeArrowheads="1"/>
          </p:cNvSpPr>
          <p:nvPr/>
        </p:nvSpPr>
        <p:spPr bwMode="auto">
          <a:xfrm>
            <a:off x="7297738" y="3263900"/>
            <a:ext cx="30162" cy="128588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290" name="Rectangle 36" descr="Dachplatten"/>
          <p:cNvSpPr>
            <a:spLocks noChangeArrowheads="1"/>
          </p:cNvSpPr>
          <p:nvPr/>
        </p:nvSpPr>
        <p:spPr bwMode="auto">
          <a:xfrm>
            <a:off x="7297738" y="3417888"/>
            <a:ext cx="30162" cy="128587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291" name="Rectangle 37" descr="Dachplatten"/>
          <p:cNvSpPr>
            <a:spLocks noChangeArrowheads="1"/>
          </p:cNvSpPr>
          <p:nvPr/>
        </p:nvSpPr>
        <p:spPr bwMode="auto">
          <a:xfrm>
            <a:off x="7297738" y="2954338"/>
            <a:ext cx="30162" cy="128587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292" name="Rectangle 38" descr="Dachplatten"/>
          <p:cNvSpPr>
            <a:spLocks noChangeArrowheads="1"/>
          </p:cNvSpPr>
          <p:nvPr/>
        </p:nvSpPr>
        <p:spPr bwMode="auto">
          <a:xfrm>
            <a:off x="7297738" y="3109913"/>
            <a:ext cx="30162" cy="128587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293" name="Rectangle 39" descr="Dachplatten"/>
          <p:cNvSpPr>
            <a:spLocks noChangeArrowheads="1"/>
          </p:cNvSpPr>
          <p:nvPr/>
        </p:nvSpPr>
        <p:spPr bwMode="auto">
          <a:xfrm>
            <a:off x="7300913" y="2868613"/>
            <a:ext cx="28575" cy="57150"/>
          </a:xfrm>
          <a:prstGeom prst="rect">
            <a:avLst/>
          </a:prstGeom>
          <a:pattFill prst="shingle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294" name="AutoShape 40" descr="Dachplatten"/>
          <p:cNvSpPr>
            <a:spLocks noChangeArrowheads="1"/>
          </p:cNvSpPr>
          <p:nvPr/>
        </p:nvSpPr>
        <p:spPr bwMode="auto">
          <a:xfrm rot="5400000">
            <a:off x="7251701" y="3227387"/>
            <a:ext cx="61912" cy="30163"/>
          </a:xfrm>
          <a:custGeom>
            <a:avLst/>
            <a:gdLst>
              <a:gd name="T0" fmla="*/ 2147483647 w 21600"/>
              <a:gd name="T1" fmla="*/ 27858033 h 21600"/>
              <a:gd name="T2" fmla="*/ 2147483647 w 21600"/>
              <a:gd name="T3" fmla="*/ 55716465 h 21600"/>
              <a:gd name="T4" fmla="*/ 2147483647 w 21600"/>
              <a:gd name="T5" fmla="*/ 27858033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CC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95" name="AutoShape 41" descr="Dachplatten"/>
          <p:cNvSpPr>
            <a:spLocks noChangeArrowheads="1"/>
          </p:cNvSpPr>
          <p:nvPr/>
        </p:nvSpPr>
        <p:spPr bwMode="auto">
          <a:xfrm rot="5400000">
            <a:off x="7254876" y="3389312"/>
            <a:ext cx="61912" cy="30163"/>
          </a:xfrm>
          <a:custGeom>
            <a:avLst/>
            <a:gdLst>
              <a:gd name="T0" fmla="*/ 2147483647 w 21600"/>
              <a:gd name="T1" fmla="*/ 27858033 h 21600"/>
              <a:gd name="T2" fmla="*/ 2147483647 w 21600"/>
              <a:gd name="T3" fmla="*/ 55716465 h 21600"/>
              <a:gd name="T4" fmla="*/ 2147483647 w 21600"/>
              <a:gd name="T5" fmla="*/ 27858033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CC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96" name="AutoShape 42" descr="Dachplatten"/>
          <p:cNvSpPr>
            <a:spLocks noChangeArrowheads="1"/>
          </p:cNvSpPr>
          <p:nvPr/>
        </p:nvSpPr>
        <p:spPr bwMode="auto">
          <a:xfrm rot="5400000">
            <a:off x="7254875" y="3543300"/>
            <a:ext cx="61913" cy="30163"/>
          </a:xfrm>
          <a:custGeom>
            <a:avLst/>
            <a:gdLst>
              <a:gd name="T0" fmla="*/ 2147483647 w 21600"/>
              <a:gd name="T1" fmla="*/ 27858033 h 21600"/>
              <a:gd name="T2" fmla="*/ 2147483647 w 21600"/>
              <a:gd name="T3" fmla="*/ 55716465 h 21600"/>
              <a:gd name="T4" fmla="*/ 2147483647 w 21600"/>
              <a:gd name="T5" fmla="*/ 27858033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CC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97" name="AutoShape 43" descr="Dachplatten"/>
          <p:cNvSpPr>
            <a:spLocks noChangeArrowheads="1"/>
          </p:cNvSpPr>
          <p:nvPr/>
        </p:nvSpPr>
        <p:spPr bwMode="auto">
          <a:xfrm rot="5400000">
            <a:off x="7251700" y="2914650"/>
            <a:ext cx="61913" cy="30163"/>
          </a:xfrm>
          <a:custGeom>
            <a:avLst/>
            <a:gdLst>
              <a:gd name="T0" fmla="*/ 2147483647 w 21600"/>
              <a:gd name="T1" fmla="*/ 27858033 h 21600"/>
              <a:gd name="T2" fmla="*/ 2147483647 w 21600"/>
              <a:gd name="T3" fmla="*/ 55716465 h 21600"/>
              <a:gd name="T4" fmla="*/ 2147483647 w 21600"/>
              <a:gd name="T5" fmla="*/ 27858033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CC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98" name="AutoShape 44" descr="Dachplatten"/>
          <p:cNvSpPr>
            <a:spLocks noChangeArrowheads="1"/>
          </p:cNvSpPr>
          <p:nvPr/>
        </p:nvSpPr>
        <p:spPr bwMode="auto">
          <a:xfrm rot="5400000">
            <a:off x="7254875" y="3076575"/>
            <a:ext cx="61913" cy="30163"/>
          </a:xfrm>
          <a:custGeom>
            <a:avLst/>
            <a:gdLst>
              <a:gd name="T0" fmla="*/ 2147483647 w 21600"/>
              <a:gd name="T1" fmla="*/ 27858033 h 21600"/>
              <a:gd name="T2" fmla="*/ 2147483647 w 21600"/>
              <a:gd name="T3" fmla="*/ 55716465 h 21600"/>
              <a:gd name="T4" fmla="*/ 2147483647 w 21600"/>
              <a:gd name="T5" fmla="*/ 27858033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pattFill prst="shingle">
            <a:fgClr>
              <a:srgbClr val="CC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99" name="Rectangle 45"/>
          <p:cNvSpPr>
            <a:spLocks noChangeArrowheads="1"/>
          </p:cNvSpPr>
          <p:nvPr/>
        </p:nvSpPr>
        <p:spPr bwMode="auto">
          <a:xfrm>
            <a:off x="7196138" y="2055813"/>
            <a:ext cx="106362" cy="32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300" name="Rectangle 46"/>
          <p:cNvSpPr>
            <a:spLocks noChangeArrowheads="1"/>
          </p:cNvSpPr>
          <p:nvPr/>
        </p:nvSpPr>
        <p:spPr bwMode="auto">
          <a:xfrm>
            <a:off x="7196138" y="2420938"/>
            <a:ext cx="106362" cy="328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301" name="Rectangle 47"/>
          <p:cNvSpPr>
            <a:spLocks noChangeArrowheads="1"/>
          </p:cNvSpPr>
          <p:nvPr/>
        </p:nvSpPr>
        <p:spPr bwMode="auto">
          <a:xfrm>
            <a:off x="7196138" y="1873250"/>
            <a:ext cx="106362" cy="147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302" name="Rectangle 48"/>
          <p:cNvSpPr>
            <a:spLocks noChangeArrowheads="1"/>
          </p:cNvSpPr>
          <p:nvPr/>
        </p:nvSpPr>
        <p:spPr bwMode="auto">
          <a:xfrm>
            <a:off x="7207250" y="2020888"/>
            <a:ext cx="82550" cy="3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303" name="Rectangle 49"/>
          <p:cNvSpPr>
            <a:spLocks noChangeArrowheads="1"/>
          </p:cNvSpPr>
          <p:nvPr/>
        </p:nvSpPr>
        <p:spPr bwMode="auto">
          <a:xfrm>
            <a:off x="7207250" y="2387600"/>
            <a:ext cx="84138" cy="3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304" name="Line 50"/>
          <p:cNvSpPr>
            <a:spLocks noChangeShapeType="1"/>
          </p:cNvSpPr>
          <p:nvPr/>
        </p:nvSpPr>
        <p:spPr bwMode="auto">
          <a:xfrm>
            <a:off x="7256463" y="2211388"/>
            <a:ext cx="2682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05" name="Line 51"/>
          <p:cNvSpPr>
            <a:spLocks noChangeShapeType="1"/>
          </p:cNvSpPr>
          <p:nvPr/>
        </p:nvSpPr>
        <p:spPr bwMode="auto">
          <a:xfrm flipV="1">
            <a:off x="7019925" y="2763838"/>
            <a:ext cx="438150" cy="115887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06" name="Line 52"/>
          <p:cNvSpPr>
            <a:spLocks noChangeShapeType="1"/>
          </p:cNvSpPr>
          <p:nvPr/>
        </p:nvSpPr>
        <p:spPr bwMode="auto">
          <a:xfrm flipV="1">
            <a:off x="7462838" y="3952875"/>
            <a:ext cx="6318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07" name="Line 53"/>
          <p:cNvSpPr>
            <a:spLocks noChangeShapeType="1"/>
          </p:cNvSpPr>
          <p:nvPr/>
        </p:nvSpPr>
        <p:spPr bwMode="auto">
          <a:xfrm>
            <a:off x="7458075" y="3836988"/>
            <a:ext cx="0" cy="260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08" name="Line 54"/>
          <p:cNvSpPr>
            <a:spLocks noChangeShapeType="1"/>
          </p:cNvSpPr>
          <p:nvPr/>
        </p:nvSpPr>
        <p:spPr bwMode="auto">
          <a:xfrm>
            <a:off x="8102600" y="3830638"/>
            <a:ext cx="0" cy="260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09" name="Text Box 55"/>
          <p:cNvSpPr txBox="1">
            <a:spLocks noChangeArrowheads="1"/>
          </p:cNvSpPr>
          <p:nvPr/>
        </p:nvSpPr>
        <p:spPr bwMode="auto">
          <a:xfrm>
            <a:off x="7637463" y="4016375"/>
            <a:ext cx="292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d</a:t>
            </a:r>
          </a:p>
        </p:txBody>
      </p:sp>
      <p:sp>
        <p:nvSpPr>
          <p:cNvPr id="96310" name="Oval 56"/>
          <p:cNvSpPr>
            <a:spLocks noChangeArrowheads="1"/>
          </p:cNvSpPr>
          <p:nvPr/>
        </p:nvSpPr>
        <p:spPr bwMode="auto">
          <a:xfrm>
            <a:off x="6718300" y="1168400"/>
            <a:ext cx="1968500" cy="3327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311" name="Line 57"/>
          <p:cNvSpPr>
            <a:spLocks noChangeShapeType="1"/>
          </p:cNvSpPr>
          <p:nvPr/>
        </p:nvSpPr>
        <p:spPr bwMode="auto">
          <a:xfrm flipH="1">
            <a:off x="6083300" y="3657600"/>
            <a:ext cx="681038" cy="825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12" name="Rectangle 58"/>
          <p:cNvSpPr>
            <a:spLocks noChangeArrowheads="1"/>
          </p:cNvSpPr>
          <p:nvPr/>
        </p:nvSpPr>
        <p:spPr bwMode="auto">
          <a:xfrm>
            <a:off x="4794250" y="561975"/>
            <a:ext cx="57150" cy="18319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313" name="Rectangle 59"/>
          <p:cNvSpPr>
            <a:spLocks noChangeArrowheads="1"/>
          </p:cNvSpPr>
          <p:nvPr/>
        </p:nvSpPr>
        <p:spPr bwMode="auto">
          <a:xfrm>
            <a:off x="4224338" y="561975"/>
            <a:ext cx="563562" cy="58896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314" name="Rectangle 60"/>
          <p:cNvSpPr>
            <a:spLocks noChangeArrowheads="1"/>
          </p:cNvSpPr>
          <p:nvPr/>
        </p:nvSpPr>
        <p:spPr bwMode="auto">
          <a:xfrm>
            <a:off x="4224338" y="1150938"/>
            <a:ext cx="566737" cy="61436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315" name="Rectangle 61"/>
          <p:cNvSpPr>
            <a:spLocks noChangeArrowheads="1"/>
          </p:cNvSpPr>
          <p:nvPr/>
        </p:nvSpPr>
        <p:spPr bwMode="auto">
          <a:xfrm>
            <a:off x="4222750" y="1770063"/>
            <a:ext cx="565150" cy="62388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316" name="Rectangle 62" descr="Ausgefüllte Rauten"/>
          <p:cNvSpPr>
            <a:spLocks noChangeArrowheads="1"/>
          </p:cNvSpPr>
          <p:nvPr/>
        </p:nvSpPr>
        <p:spPr bwMode="auto">
          <a:xfrm>
            <a:off x="3790950" y="563563"/>
            <a:ext cx="428625" cy="1830387"/>
          </a:xfrm>
          <a:prstGeom prst="rect">
            <a:avLst/>
          </a:prstGeom>
          <a:pattFill prst="solidDmnd">
            <a:fgClr>
              <a:srgbClr val="EAEAEA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317" name="Rectangle 63" descr="60%"/>
          <p:cNvSpPr>
            <a:spLocks noChangeArrowheads="1"/>
          </p:cNvSpPr>
          <p:nvPr/>
        </p:nvSpPr>
        <p:spPr bwMode="auto">
          <a:xfrm>
            <a:off x="3732213" y="563563"/>
            <a:ext cx="52387" cy="1830387"/>
          </a:xfrm>
          <a:prstGeom prst="rect">
            <a:avLst/>
          </a:prstGeom>
          <a:pattFill prst="pct60">
            <a:fgClr>
              <a:srgbClr val="FFFFCC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6318" name="Line 64"/>
          <p:cNvSpPr>
            <a:spLocks noChangeShapeType="1"/>
          </p:cNvSpPr>
          <p:nvPr/>
        </p:nvSpPr>
        <p:spPr bwMode="auto">
          <a:xfrm>
            <a:off x="4791075" y="2562225"/>
            <a:ext cx="0" cy="260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19" name="Line 65"/>
          <p:cNvSpPr>
            <a:spLocks noChangeShapeType="1"/>
          </p:cNvSpPr>
          <p:nvPr/>
        </p:nvSpPr>
        <p:spPr bwMode="auto">
          <a:xfrm flipV="1">
            <a:off x="4227513" y="2673350"/>
            <a:ext cx="5667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20" name="Line 66"/>
          <p:cNvSpPr>
            <a:spLocks noChangeShapeType="1"/>
          </p:cNvSpPr>
          <p:nvPr/>
        </p:nvSpPr>
        <p:spPr bwMode="auto">
          <a:xfrm>
            <a:off x="4219575" y="2557463"/>
            <a:ext cx="0" cy="252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21" name="Line 67"/>
          <p:cNvSpPr>
            <a:spLocks noChangeShapeType="1"/>
          </p:cNvSpPr>
          <p:nvPr/>
        </p:nvSpPr>
        <p:spPr bwMode="auto">
          <a:xfrm>
            <a:off x="4845050" y="2562225"/>
            <a:ext cx="0" cy="260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22" name="Line 68"/>
          <p:cNvSpPr>
            <a:spLocks noChangeShapeType="1"/>
          </p:cNvSpPr>
          <p:nvPr/>
        </p:nvSpPr>
        <p:spPr bwMode="auto">
          <a:xfrm flipV="1">
            <a:off x="3795713" y="2673350"/>
            <a:ext cx="4238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23" name="Line 69"/>
          <p:cNvSpPr>
            <a:spLocks noChangeShapeType="1"/>
          </p:cNvSpPr>
          <p:nvPr/>
        </p:nvSpPr>
        <p:spPr bwMode="auto">
          <a:xfrm>
            <a:off x="3792538" y="2554288"/>
            <a:ext cx="0" cy="252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24" name="Line 70"/>
          <p:cNvSpPr>
            <a:spLocks noChangeShapeType="1"/>
          </p:cNvSpPr>
          <p:nvPr/>
        </p:nvSpPr>
        <p:spPr bwMode="auto">
          <a:xfrm>
            <a:off x="3733800" y="2555875"/>
            <a:ext cx="0" cy="2524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25" name="Text Box 71"/>
          <p:cNvSpPr txBox="1">
            <a:spLocks noChangeArrowheads="1"/>
          </p:cNvSpPr>
          <p:nvPr/>
        </p:nvSpPr>
        <p:spPr bwMode="auto">
          <a:xfrm>
            <a:off x="4241800" y="2697163"/>
            <a:ext cx="5270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/>
              <a:t>17,5 cm</a:t>
            </a:r>
          </a:p>
          <a:p>
            <a:pPr eaLnBrk="1" hangingPunct="1">
              <a:spcBef>
                <a:spcPct val="50000"/>
              </a:spcBef>
            </a:pPr>
            <a:r>
              <a:rPr lang="de-DE" sz="1000"/>
              <a:t>oder</a:t>
            </a:r>
          </a:p>
          <a:p>
            <a:pPr eaLnBrk="1" hangingPunct="1">
              <a:spcBef>
                <a:spcPct val="50000"/>
              </a:spcBef>
            </a:pPr>
            <a:r>
              <a:rPr lang="de-DE" sz="1000"/>
              <a:t>24 cm</a:t>
            </a:r>
          </a:p>
        </p:txBody>
      </p:sp>
      <p:sp>
        <p:nvSpPr>
          <p:cNvPr id="96326" name="Text Box 72"/>
          <p:cNvSpPr txBox="1">
            <a:spLocks noChangeArrowheads="1"/>
          </p:cNvSpPr>
          <p:nvPr/>
        </p:nvSpPr>
        <p:spPr bwMode="auto">
          <a:xfrm>
            <a:off x="3857625" y="2698750"/>
            <a:ext cx="293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d</a:t>
            </a:r>
          </a:p>
        </p:txBody>
      </p:sp>
      <p:sp>
        <p:nvSpPr>
          <p:cNvPr id="96327" name="Oval 73"/>
          <p:cNvSpPr>
            <a:spLocks noChangeArrowheads="1"/>
          </p:cNvSpPr>
          <p:nvPr/>
        </p:nvSpPr>
        <p:spPr bwMode="auto">
          <a:xfrm>
            <a:off x="3187700" y="304800"/>
            <a:ext cx="2216150" cy="3124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328" name="Line 74"/>
          <p:cNvSpPr>
            <a:spLocks noChangeShapeType="1"/>
          </p:cNvSpPr>
          <p:nvPr/>
        </p:nvSpPr>
        <p:spPr bwMode="auto">
          <a:xfrm flipH="1">
            <a:off x="1816100" y="2425700"/>
            <a:ext cx="1397000" cy="170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29" name="Line 75"/>
          <p:cNvSpPr>
            <a:spLocks noChangeShapeType="1"/>
          </p:cNvSpPr>
          <p:nvPr/>
        </p:nvSpPr>
        <p:spPr bwMode="auto">
          <a:xfrm flipH="1">
            <a:off x="1593850" y="2171700"/>
            <a:ext cx="1582738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6330" name="Text Box 76"/>
          <p:cNvSpPr txBox="1">
            <a:spLocks noChangeArrowheads="1"/>
          </p:cNvSpPr>
          <p:nvPr/>
        </p:nvSpPr>
        <p:spPr bwMode="auto">
          <a:xfrm>
            <a:off x="1898650" y="2171700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/>
              <a:t>17,5 cm</a:t>
            </a:r>
          </a:p>
        </p:txBody>
      </p:sp>
      <p:sp>
        <p:nvSpPr>
          <p:cNvPr id="96331" name="Text Box 77"/>
          <p:cNvSpPr txBox="1">
            <a:spLocks noChangeArrowheads="1"/>
          </p:cNvSpPr>
          <p:nvPr/>
        </p:nvSpPr>
        <p:spPr bwMode="auto">
          <a:xfrm>
            <a:off x="2333625" y="2870200"/>
            <a:ext cx="842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/>
              <a:t>24 cm</a:t>
            </a:r>
          </a:p>
        </p:txBody>
      </p:sp>
      <p:graphicFrame>
        <p:nvGraphicFramePr>
          <p:cNvPr id="96332" name="Object 78"/>
          <p:cNvGraphicFramePr>
            <a:graphicFrameLocks noChangeAspect="1"/>
          </p:cNvGraphicFramePr>
          <p:nvPr/>
        </p:nvGraphicFramePr>
        <p:xfrm>
          <a:off x="292100" y="1085850"/>
          <a:ext cx="8266113" cy="534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7" name="Diagramm" r:id="rId3" imgW="9525294" imgH="4686773" progId="Excel.Chart.8">
                  <p:embed/>
                </p:oleObj>
              </mc:Choice>
              <mc:Fallback>
                <p:oleObj name="Diagramm" r:id="rId3" imgW="9525294" imgH="4686773" progId="Excel.Chart.8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1085850"/>
                        <a:ext cx="8266113" cy="534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333" name="Text Box 79"/>
          <p:cNvSpPr txBox="1">
            <a:spLocks noChangeArrowheads="1"/>
          </p:cNvSpPr>
          <p:nvPr/>
        </p:nvSpPr>
        <p:spPr bwMode="auto">
          <a:xfrm>
            <a:off x="2320925" y="6096000"/>
            <a:ext cx="3622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l-GR" sz="1400" b="1">
                <a:solidFill>
                  <a:srgbClr val="C00000"/>
                </a:solidFill>
                <a:cs typeface="Arial" pitchFamily="34" charset="0"/>
              </a:rPr>
              <a:t>λ</a:t>
            </a:r>
            <a:r>
              <a:rPr lang="de-DE" sz="1400" b="1">
                <a:solidFill>
                  <a:srgbClr val="C00000"/>
                </a:solidFill>
                <a:cs typeface="Arial" pitchFamily="34" charset="0"/>
              </a:rPr>
              <a:t>-Wert der Dämmung: 0,040 W/(mK)</a:t>
            </a:r>
            <a:endParaRPr lang="el-GR" sz="1400" b="1">
              <a:solidFill>
                <a:srgbClr val="C00000"/>
              </a:solidFill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FENSTER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330200"/>
            <a:ext cx="4175125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VERGLASUNG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307" name="Rectangle 3" descr="Diagonal hell nach oben"/>
          <p:cNvSpPr>
            <a:spLocks noChangeArrowheads="1"/>
          </p:cNvSpPr>
          <p:nvPr/>
        </p:nvSpPr>
        <p:spPr bwMode="auto">
          <a:xfrm>
            <a:off x="1852613" y="2235200"/>
            <a:ext cx="80962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08" name="Rectangle 4" descr="Diagonal hell nach oben"/>
          <p:cNvSpPr>
            <a:spLocks noChangeArrowheads="1"/>
          </p:cNvSpPr>
          <p:nvPr/>
        </p:nvSpPr>
        <p:spPr bwMode="auto">
          <a:xfrm>
            <a:off x="2254250" y="2235200"/>
            <a:ext cx="80963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09" name="Rectangle 5" descr="Diagonal hell nach oben"/>
          <p:cNvSpPr>
            <a:spLocks noChangeArrowheads="1"/>
          </p:cNvSpPr>
          <p:nvPr/>
        </p:nvSpPr>
        <p:spPr bwMode="auto">
          <a:xfrm>
            <a:off x="6096000" y="2298700"/>
            <a:ext cx="82550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10" name="Rectangle 6" descr="Diagonal hell nach oben"/>
          <p:cNvSpPr>
            <a:spLocks noChangeArrowheads="1"/>
          </p:cNvSpPr>
          <p:nvPr/>
        </p:nvSpPr>
        <p:spPr bwMode="auto">
          <a:xfrm>
            <a:off x="6483350" y="2298700"/>
            <a:ext cx="80963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>
            <a:off x="6470650" y="2298700"/>
            <a:ext cx="0" cy="3251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6181725" y="2298700"/>
            <a:ext cx="274638" cy="32496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13" name="AutoShape 9"/>
          <p:cNvSpPr>
            <a:spLocks noChangeArrowheads="1"/>
          </p:cNvSpPr>
          <p:nvPr/>
        </p:nvSpPr>
        <p:spPr bwMode="auto">
          <a:xfrm rot="1784293">
            <a:off x="2225675" y="3194050"/>
            <a:ext cx="1341438" cy="520700"/>
          </a:xfrm>
          <a:prstGeom prst="rightArrow">
            <a:avLst>
              <a:gd name="adj1" fmla="val 50000"/>
              <a:gd name="adj2" fmla="val 69773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701675" y="854075"/>
            <a:ext cx="298926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C00000"/>
                </a:solidFill>
              </a:rPr>
              <a:t>Isolierverglasung in Altbauten</a:t>
            </a:r>
          </a:p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C00000"/>
                </a:solidFill>
              </a:rPr>
              <a:t> U</a:t>
            </a:r>
            <a:r>
              <a:rPr lang="de-DE" sz="1600" b="1" baseline="-25000">
                <a:solidFill>
                  <a:srgbClr val="C00000"/>
                </a:solidFill>
              </a:rPr>
              <a:t>G</a:t>
            </a:r>
            <a:r>
              <a:rPr lang="de-DE" sz="1600" b="1">
                <a:solidFill>
                  <a:srgbClr val="C00000"/>
                </a:solidFill>
              </a:rPr>
              <a:t> = 2,6 – 3,2 W/(m</a:t>
            </a:r>
            <a:r>
              <a:rPr lang="de-DE" sz="1600" b="1" baseline="30000">
                <a:solidFill>
                  <a:srgbClr val="C00000"/>
                </a:solidFill>
              </a:rPr>
              <a:t>2</a:t>
            </a:r>
            <a:r>
              <a:rPr lang="de-DE" sz="1600" b="1">
                <a:solidFill>
                  <a:srgbClr val="C00000"/>
                </a:solidFill>
              </a:rPr>
              <a:t> K)</a:t>
            </a: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4922838" y="854075"/>
            <a:ext cx="299085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C00000"/>
                </a:solidFill>
              </a:rPr>
              <a:t>Wärmeschutzverglasung</a:t>
            </a:r>
          </a:p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C00000"/>
                </a:solidFill>
              </a:rPr>
              <a:t>U</a:t>
            </a:r>
            <a:r>
              <a:rPr lang="de-DE" sz="1600" b="1" baseline="-25000">
                <a:solidFill>
                  <a:srgbClr val="C00000"/>
                </a:solidFill>
              </a:rPr>
              <a:t>G</a:t>
            </a:r>
            <a:r>
              <a:rPr lang="de-DE" sz="1600" b="1">
                <a:solidFill>
                  <a:srgbClr val="C00000"/>
                </a:solidFill>
              </a:rPr>
              <a:t> = 0,9 – 1,2 (W/m</a:t>
            </a:r>
            <a:r>
              <a:rPr lang="de-DE" sz="1600" b="1" baseline="30000">
                <a:solidFill>
                  <a:srgbClr val="C00000"/>
                </a:solidFill>
              </a:rPr>
              <a:t>2</a:t>
            </a:r>
            <a:r>
              <a:rPr lang="de-DE" sz="1600" b="1">
                <a:solidFill>
                  <a:srgbClr val="C00000"/>
                </a:solidFill>
              </a:rPr>
              <a:t> K)</a:t>
            </a: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 rot="1761721">
            <a:off x="1884363" y="2843213"/>
            <a:ext cx="449262" cy="3079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 rot="1761721">
            <a:off x="1057275" y="2482850"/>
            <a:ext cx="903288" cy="3762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18" name="AutoShape 14"/>
          <p:cNvSpPr>
            <a:spLocks noChangeArrowheads="1"/>
          </p:cNvSpPr>
          <p:nvPr/>
        </p:nvSpPr>
        <p:spPr bwMode="auto">
          <a:xfrm rot="1745316">
            <a:off x="1733550" y="2995613"/>
            <a:ext cx="82550" cy="304800"/>
          </a:xfrm>
          <a:prstGeom prst="downArrow">
            <a:avLst>
              <a:gd name="adj1" fmla="val 50000"/>
              <a:gd name="adj2" fmla="val 8521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19" name="AutoShape 15"/>
          <p:cNvSpPr>
            <a:spLocks noChangeArrowheads="1"/>
          </p:cNvSpPr>
          <p:nvPr/>
        </p:nvSpPr>
        <p:spPr bwMode="auto">
          <a:xfrm rot="1745316">
            <a:off x="2146300" y="3181350"/>
            <a:ext cx="82550" cy="304800"/>
          </a:xfrm>
          <a:prstGeom prst="downArrow">
            <a:avLst>
              <a:gd name="adj1" fmla="val 50000"/>
              <a:gd name="adj2" fmla="val 8521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20" name="AutoShape 16"/>
          <p:cNvSpPr>
            <a:spLocks noChangeArrowheads="1"/>
          </p:cNvSpPr>
          <p:nvPr/>
        </p:nvSpPr>
        <p:spPr bwMode="auto">
          <a:xfrm rot="1784293">
            <a:off x="6442075" y="4662488"/>
            <a:ext cx="1339850" cy="404812"/>
          </a:xfrm>
          <a:prstGeom prst="rightArrow">
            <a:avLst>
              <a:gd name="adj1" fmla="val 50000"/>
              <a:gd name="adj2" fmla="val 89641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 rot="1761721">
            <a:off x="6096000" y="4278313"/>
            <a:ext cx="447675" cy="2714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 rot="1761721">
            <a:off x="5264150" y="3917950"/>
            <a:ext cx="901700" cy="3762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23" name="AutoShape 19"/>
          <p:cNvSpPr>
            <a:spLocks noChangeArrowheads="1"/>
          </p:cNvSpPr>
          <p:nvPr/>
        </p:nvSpPr>
        <p:spPr bwMode="auto">
          <a:xfrm rot="1745316">
            <a:off x="5949950" y="4384675"/>
            <a:ext cx="112713" cy="361950"/>
          </a:xfrm>
          <a:prstGeom prst="downArrow">
            <a:avLst>
              <a:gd name="adj1" fmla="val 50000"/>
              <a:gd name="adj2" fmla="val 74112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24" name="AutoShape 20"/>
          <p:cNvSpPr>
            <a:spLocks noChangeArrowheads="1"/>
          </p:cNvSpPr>
          <p:nvPr/>
        </p:nvSpPr>
        <p:spPr bwMode="auto">
          <a:xfrm rot="1745316">
            <a:off x="6361113" y="4573588"/>
            <a:ext cx="114300" cy="358775"/>
          </a:xfrm>
          <a:prstGeom prst="downArrow">
            <a:avLst>
              <a:gd name="adj1" fmla="val 50000"/>
              <a:gd name="adj2" fmla="val 72441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25" name="AutoShape 21"/>
          <p:cNvSpPr>
            <a:spLocks noChangeArrowheads="1"/>
          </p:cNvSpPr>
          <p:nvPr/>
        </p:nvSpPr>
        <p:spPr bwMode="auto">
          <a:xfrm rot="1784293">
            <a:off x="2222500" y="4570413"/>
            <a:ext cx="1341438" cy="458787"/>
          </a:xfrm>
          <a:prstGeom prst="rightArrow">
            <a:avLst>
              <a:gd name="adj1" fmla="val 50000"/>
              <a:gd name="adj2" fmla="val 79188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26" name="Rectangle 22"/>
          <p:cNvSpPr>
            <a:spLocks noChangeArrowheads="1"/>
          </p:cNvSpPr>
          <p:nvPr/>
        </p:nvSpPr>
        <p:spPr bwMode="auto">
          <a:xfrm rot="1761721">
            <a:off x="1879600" y="4205288"/>
            <a:ext cx="449263" cy="2857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27" name="Rectangle 23"/>
          <p:cNvSpPr>
            <a:spLocks noChangeArrowheads="1"/>
          </p:cNvSpPr>
          <p:nvPr/>
        </p:nvSpPr>
        <p:spPr bwMode="auto">
          <a:xfrm rot="1761721">
            <a:off x="1049338" y="3844925"/>
            <a:ext cx="903287" cy="3762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28" name="AutoShape 24"/>
          <p:cNvSpPr>
            <a:spLocks noChangeArrowheads="1"/>
          </p:cNvSpPr>
          <p:nvPr/>
        </p:nvSpPr>
        <p:spPr bwMode="auto">
          <a:xfrm rot="1745316">
            <a:off x="1728788" y="4333875"/>
            <a:ext cx="92075" cy="333375"/>
          </a:xfrm>
          <a:prstGeom prst="downArrow">
            <a:avLst>
              <a:gd name="adj1" fmla="val 50000"/>
              <a:gd name="adj2" fmla="val 83561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29" name="AutoShape 25"/>
          <p:cNvSpPr>
            <a:spLocks noChangeArrowheads="1"/>
          </p:cNvSpPr>
          <p:nvPr/>
        </p:nvSpPr>
        <p:spPr bwMode="auto">
          <a:xfrm rot="1745316">
            <a:off x="2143125" y="4518025"/>
            <a:ext cx="87313" cy="331788"/>
          </a:xfrm>
          <a:prstGeom prst="downArrow">
            <a:avLst>
              <a:gd name="adj1" fmla="val 50000"/>
              <a:gd name="adj2" fmla="val 87699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30" name="AutoShape 26"/>
          <p:cNvSpPr>
            <a:spLocks noChangeArrowheads="1"/>
          </p:cNvSpPr>
          <p:nvPr/>
        </p:nvSpPr>
        <p:spPr bwMode="auto">
          <a:xfrm rot="1784293">
            <a:off x="6429375" y="3338513"/>
            <a:ext cx="1339850" cy="458787"/>
          </a:xfrm>
          <a:prstGeom prst="rightArrow">
            <a:avLst>
              <a:gd name="adj1" fmla="val 50000"/>
              <a:gd name="adj2" fmla="val 79095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31" name="Rectangle 27"/>
          <p:cNvSpPr>
            <a:spLocks noChangeArrowheads="1"/>
          </p:cNvSpPr>
          <p:nvPr/>
        </p:nvSpPr>
        <p:spPr bwMode="auto">
          <a:xfrm rot="1761721">
            <a:off x="6086475" y="2973388"/>
            <a:ext cx="447675" cy="2857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32" name="Rectangle 28"/>
          <p:cNvSpPr>
            <a:spLocks noChangeArrowheads="1"/>
          </p:cNvSpPr>
          <p:nvPr/>
        </p:nvSpPr>
        <p:spPr bwMode="auto">
          <a:xfrm rot="1761721">
            <a:off x="5254625" y="2613025"/>
            <a:ext cx="903288" cy="3762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33" name="AutoShape 29"/>
          <p:cNvSpPr>
            <a:spLocks noChangeArrowheads="1"/>
          </p:cNvSpPr>
          <p:nvPr/>
        </p:nvSpPr>
        <p:spPr bwMode="auto">
          <a:xfrm rot="1745316">
            <a:off x="5934075" y="3101975"/>
            <a:ext cx="93663" cy="333375"/>
          </a:xfrm>
          <a:prstGeom prst="downArrow">
            <a:avLst>
              <a:gd name="adj1" fmla="val 50000"/>
              <a:gd name="adj2" fmla="val 8214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34" name="AutoShape 30"/>
          <p:cNvSpPr>
            <a:spLocks noChangeArrowheads="1"/>
          </p:cNvSpPr>
          <p:nvPr/>
        </p:nvSpPr>
        <p:spPr bwMode="auto">
          <a:xfrm rot="1745316">
            <a:off x="6350000" y="3278188"/>
            <a:ext cx="88900" cy="339725"/>
          </a:xfrm>
          <a:prstGeom prst="downArrow">
            <a:avLst>
              <a:gd name="adj1" fmla="val 50000"/>
              <a:gd name="adj2" fmla="val 8819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7312" name="Text Box 31"/>
          <p:cNvSpPr txBox="1">
            <a:spLocks noChangeArrowheads="1"/>
          </p:cNvSpPr>
          <p:nvPr/>
        </p:nvSpPr>
        <p:spPr bwMode="auto">
          <a:xfrm>
            <a:off x="1770063" y="1778000"/>
            <a:ext cx="668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Luft</a:t>
            </a:r>
          </a:p>
        </p:txBody>
      </p:sp>
      <p:sp>
        <p:nvSpPr>
          <p:cNvPr id="98336" name="Line 32"/>
          <p:cNvSpPr>
            <a:spLocks noChangeShapeType="1"/>
          </p:cNvSpPr>
          <p:nvPr/>
        </p:nvSpPr>
        <p:spPr bwMode="auto">
          <a:xfrm>
            <a:off x="2074863" y="2108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7314" name="Text Box 33"/>
          <p:cNvSpPr txBox="1">
            <a:spLocks noChangeArrowheads="1"/>
          </p:cNvSpPr>
          <p:nvPr/>
        </p:nvSpPr>
        <p:spPr bwMode="auto">
          <a:xfrm>
            <a:off x="5553075" y="1778000"/>
            <a:ext cx="12112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eaLnBrk="1" hangingPunct="1">
              <a:spcBef>
                <a:spcPct val="50000"/>
              </a:spcBef>
              <a:defRPr sz="1600" b="1">
                <a:solidFill>
                  <a:srgbClr val="0000FF"/>
                </a:solidFill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Edelgas</a:t>
            </a:r>
          </a:p>
        </p:txBody>
      </p:sp>
      <p:sp>
        <p:nvSpPr>
          <p:cNvPr id="98338" name="Line 34"/>
          <p:cNvSpPr>
            <a:spLocks noChangeShapeType="1"/>
          </p:cNvSpPr>
          <p:nvPr/>
        </p:nvSpPr>
        <p:spPr bwMode="auto">
          <a:xfrm>
            <a:off x="6318250" y="2133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8339" name="Text Box 35"/>
          <p:cNvSpPr txBox="1">
            <a:spLocks noChangeArrowheads="1"/>
          </p:cNvSpPr>
          <p:nvPr/>
        </p:nvSpPr>
        <p:spPr bwMode="auto">
          <a:xfrm>
            <a:off x="2555875" y="2362200"/>
            <a:ext cx="7493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97317" name="Text Box 36"/>
          <p:cNvSpPr txBox="1">
            <a:spLocks noChangeArrowheads="1"/>
          </p:cNvSpPr>
          <p:nvPr/>
        </p:nvSpPr>
        <p:spPr bwMode="auto">
          <a:xfrm>
            <a:off x="2497138" y="2641600"/>
            <a:ext cx="2085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Lichtdurchgang 81 %</a:t>
            </a:r>
          </a:p>
        </p:txBody>
      </p:sp>
      <p:sp>
        <p:nvSpPr>
          <p:cNvPr id="97318" name="Text Box 37"/>
          <p:cNvSpPr txBox="1">
            <a:spLocks noChangeArrowheads="1"/>
          </p:cNvSpPr>
          <p:nvPr/>
        </p:nvSpPr>
        <p:spPr bwMode="auto">
          <a:xfrm>
            <a:off x="6670675" y="2679700"/>
            <a:ext cx="2085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Lichtdurchgang 76 %</a:t>
            </a:r>
          </a:p>
        </p:txBody>
      </p:sp>
      <p:sp>
        <p:nvSpPr>
          <p:cNvPr id="98342" name="AutoShape 38"/>
          <p:cNvSpPr>
            <a:spLocks noChangeArrowheads="1"/>
          </p:cNvSpPr>
          <p:nvPr/>
        </p:nvSpPr>
        <p:spPr bwMode="auto">
          <a:xfrm rot="5430521">
            <a:off x="1789113" y="4843463"/>
            <a:ext cx="84137" cy="115887"/>
          </a:xfrm>
          <a:prstGeom prst="downArrow">
            <a:avLst>
              <a:gd name="adj1" fmla="val 50000"/>
              <a:gd name="adj2" fmla="val 3730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43" name="AutoShape 39"/>
          <p:cNvSpPr>
            <a:spLocks noChangeArrowheads="1"/>
          </p:cNvSpPr>
          <p:nvPr/>
        </p:nvSpPr>
        <p:spPr bwMode="auto">
          <a:xfrm rot="5430521">
            <a:off x="2192338" y="4846638"/>
            <a:ext cx="84137" cy="115887"/>
          </a:xfrm>
          <a:prstGeom prst="downArrow">
            <a:avLst>
              <a:gd name="adj1" fmla="val 50000"/>
              <a:gd name="adj2" fmla="val 3730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44" name="AutoShape 40"/>
          <p:cNvSpPr>
            <a:spLocks noChangeArrowheads="1"/>
          </p:cNvSpPr>
          <p:nvPr/>
        </p:nvSpPr>
        <p:spPr bwMode="auto">
          <a:xfrm rot="16169479" flipH="1">
            <a:off x="2309813" y="4846638"/>
            <a:ext cx="84137" cy="115887"/>
          </a:xfrm>
          <a:prstGeom prst="downArrow">
            <a:avLst>
              <a:gd name="adj1" fmla="val 50000"/>
              <a:gd name="adj2" fmla="val 3730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45" name="AutoShape 41"/>
          <p:cNvSpPr>
            <a:spLocks noChangeArrowheads="1"/>
          </p:cNvSpPr>
          <p:nvPr/>
        </p:nvSpPr>
        <p:spPr bwMode="auto">
          <a:xfrm rot="16169479" flipH="1">
            <a:off x="1903413" y="4845050"/>
            <a:ext cx="84138" cy="115887"/>
          </a:xfrm>
          <a:prstGeom prst="downArrow">
            <a:avLst>
              <a:gd name="adj1" fmla="val 50000"/>
              <a:gd name="adj2" fmla="val 37303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46" name="Rectangle 42"/>
          <p:cNvSpPr>
            <a:spLocks noChangeArrowheads="1"/>
          </p:cNvSpPr>
          <p:nvPr/>
        </p:nvSpPr>
        <p:spPr bwMode="auto">
          <a:xfrm>
            <a:off x="1857375" y="4357688"/>
            <a:ext cx="73025" cy="5270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47" name="Rectangle 43"/>
          <p:cNvSpPr>
            <a:spLocks noChangeArrowheads="1"/>
          </p:cNvSpPr>
          <p:nvPr/>
        </p:nvSpPr>
        <p:spPr bwMode="auto">
          <a:xfrm>
            <a:off x="2257425" y="4468813"/>
            <a:ext cx="74613" cy="4206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48" name="AutoShape 44"/>
          <p:cNvSpPr>
            <a:spLocks noChangeArrowheads="1"/>
          </p:cNvSpPr>
          <p:nvPr/>
        </p:nvSpPr>
        <p:spPr bwMode="auto">
          <a:xfrm rot="1745316">
            <a:off x="6372225" y="4594225"/>
            <a:ext cx="87313" cy="331788"/>
          </a:xfrm>
          <a:prstGeom prst="downArrow">
            <a:avLst>
              <a:gd name="adj1" fmla="val 50000"/>
              <a:gd name="adj2" fmla="val 87699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49" name="AutoShape 45"/>
          <p:cNvSpPr>
            <a:spLocks noChangeArrowheads="1"/>
          </p:cNvSpPr>
          <p:nvPr/>
        </p:nvSpPr>
        <p:spPr bwMode="auto">
          <a:xfrm rot="5430521">
            <a:off x="6018213" y="4919663"/>
            <a:ext cx="84137" cy="115887"/>
          </a:xfrm>
          <a:prstGeom prst="downArrow">
            <a:avLst>
              <a:gd name="adj1" fmla="val 50000"/>
              <a:gd name="adj2" fmla="val 3730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50" name="AutoShape 46"/>
          <p:cNvSpPr>
            <a:spLocks noChangeArrowheads="1"/>
          </p:cNvSpPr>
          <p:nvPr/>
        </p:nvSpPr>
        <p:spPr bwMode="auto">
          <a:xfrm rot="5430521">
            <a:off x="6421438" y="4922838"/>
            <a:ext cx="84137" cy="115887"/>
          </a:xfrm>
          <a:prstGeom prst="downArrow">
            <a:avLst>
              <a:gd name="adj1" fmla="val 50000"/>
              <a:gd name="adj2" fmla="val 3730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51" name="AutoShape 47"/>
          <p:cNvSpPr>
            <a:spLocks noChangeArrowheads="1"/>
          </p:cNvSpPr>
          <p:nvPr/>
        </p:nvSpPr>
        <p:spPr bwMode="auto">
          <a:xfrm rot="16169479" flipH="1">
            <a:off x="6538913" y="4922838"/>
            <a:ext cx="84137" cy="115887"/>
          </a:xfrm>
          <a:prstGeom prst="downArrow">
            <a:avLst>
              <a:gd name="adj1" fmla="val 50000"/>
              <a:gd name="adj2" fmla="val 3730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52" name="AutoShape 48"/>
          <p:cNvSpPr>
            <a:spLocks noChangeArrowheads="1"/>
          </p:cNvSpPr>
          <p:nvPr/>
        </p:nvSpPr>
        <p:spPr bwMode="auto">
          <a:xfrm rot="16169479" flipH="1">
            <a:off x="6132513" y="4921250"/>
            <a:ext cx="84138" cy="115887"/>
          </a:xfrm>
          <a:prstGeom prst="downArrow">
            <a:avLst>
              <a:gd name="adj1" fmla="val 50000"/>
              <a:gd name="adj2" fmla="val 37303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53" name="Rectangle 49"/>
          <p:cNvSpPr>
            <a:spLocks noChangeArrowheads="1"/>
          </p:cNvSpPr>
          <p:nvPr/>
        </p:nvSpPr>
        <p:spPr bwMode="auto">
          <a:xfrm>
            <a:off x="6486525" y="4545013"/>
            <a:ext cx="74613" cy="4206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8354" name="Rectangle 50"/>
          <p:cNvSpPr>
            <a:spLocks noChangeArrowheads="1"/>
          </p:cNvSpPr>
          <p:nvPr/>
        </p:nvSpPr>
        <p:spPr bwMode="auto">
          <a:xfrm>
            <a:off x="6100763" y="4429125"/>
            <a:ext cx="71437" cy="5365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7332" name="Text Box 51"/>
          <p:cNvSpPr txBox="1">
            <a:spLocks noChangeArrowheads="1"/>
          </p:cNvSpPr>
          <p:nvPr/>
        </p:nvSpPr>
        <p:spPr bwMode="auto">
          <a:xfrm>
            <a:off x="2452688" y="4079875"/>
            <a:ext cx="215741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Strahlungsdurchgang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g = 0,77</a:t>
            </a:r>
          </a:p>
        </p:txBody>
      </p:sp>
      <p:sp>
        <p:nvSpPr>
          <p:cNvPr id="97333" name="Text Box 52"/>
          <p:cNvSpPr txBox="1">
            <a:spLocks noChangeArrowheads="1"/>
          </p:cNvSpPr>
          <p:nvPr/>
        </p:nvSpPr>
        <p:spPr bwMode="auto">
          <a:xfrm>
            <a:off x="6662738" y="4129088"/>
            <a:ext cx="2157412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Strahlungsdurchgang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g = 0,62</a:t>
            </a:r>
          </a:p>
        </p:txBody>
      </p:sp>
      <p:sp>
        <p:nvSpPr>
          <p:cNvPr id="98357" name="Text Box 53"/>
          <p:cNvSpPr txBox="1">
            <a:spLocks noChangeArrowheads="1"/>
          </p:cNvSpPr>
          <p:nvPr/>
        </p:nvSpPr>
        <p:spPr bwMode="auto">
          <a:xfrm>
            <a:off x="504825" y="5448300"/>
            <a:ext cx="127635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Außen-temperatur </a:t>
            </a:r>
          </a:p>
          <a:p>
            <a:pPr algn="r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 = -10</a:t>
            </a:r>
            <a:r>
              <a:rPr lang="de-DE" sz="1400" b="1" baseline="30000">
                <a:solidFill>
                  <a:srgbClr val="C00000"/>
                </a:solidFill>
              </a:rPr>
              <a:t>°</a:t>
            </a:r>
          </a:p>
        </p:txBody>
      </p:sp>
      <p:sp>
        <p:nvSpPr>
          <p:cNvPr id="98358" name="Text Box 54"/>
          <p:cNvSpPr txBox="1">
            <a:spLocks noChangeArrowheads="1"/>
          </p:cNvSpPr>
          <p:nvPr/>
        </p:nvSpPr>
        <p:spPr bwMode="auto">
          <a:xfrm>
            <a:off x="4724400" y="5422900"/>
            <a:ext cx="1277938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Außen-temperatur </a:t>
            </a:r>
          </a:p>
          <a:p>
            <a:pPr algn="r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 = -10</a:t>
            </a:r>
            <a:r>
              <a:rPr lang="de-DE" sz="1400" b="1" baseline="30000">
                <a:solidFill>
                  <a:srgbClr val="C00000"/>
                </a:solidFill>
              </a:rPr>
              <a:t>°</a:t>
            </a:r>
          </a:p>
        </p:txBody>
      </p:sp>
      <p:sp>
        <p:nvSpPr>
          <p:cNvPr id="98359" name="Text Box 55"/>
          <p:cNvSpPr txBox="1">
            <a:spLocks noChangeArrowheads="1"/>
          </p:cNvSpPr>
          <p:nvPr/>
        </p:nvSpPr>
        <p:spPr bwMode="auto">
          <a:xfrm>
            <a:off x="2214563" y="5846763"/>
            <a:ext cx="22860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Raumlufttemperatur = 20°</a:t>
            </a:r>
            <a:endParaRPr lang="de-DE" sz="1400" b="1" baseline="30000">
              <a:solidFill>
                <a:srgbClr val="C00000"/>
              </a:solidFill>
            </a:endParaRPr>
          </a:p>
        </p:txBody>
      </p:sp>
      <p:sp>
        <p:nvSpPr>
          <p:cNvPr id="98360" name="Text Box 56"/>
          <p:cNvSpPr txBox="1">
            <a:spLocks noChangeArrowheads="1"/>
          </p:cNvSpPr>
          <p:nvPr/>
        </p:nvSpPr>
        <p:spPr bwMode="auto">
          <a:xfrm>
            <a:off x="6432550" y="5881688"/>
            <a:ext cx="2379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Raumlufttemperatur = 20</a:t>
            </a:r>
            <a:r>
              <a:rPr lang="de-DE" sz="1400" b="1" baseline="30000">
                <a:solidFill>
                  <a:srgbClr val="C00000"/>
                </a:solidFill>
              </a:rPr>
              <a:t>°</a:t>
            </a:r>
          </a:p>
        </p:txBody>
      </p:sp>
      <p:sp>
        <p:nvSpPr>
          <p:cNvPr id="98361" name="Text Box 57"/>
          <p:cNvSpPr txBox="1">
            <a:spLocks noChangeArrowheads="1"/>
          </p:cNvSpPr>
          <p:nvPr/>
        </p:nvSpPr>
        <p:spPr bwMode="auto">
          <a:xfrm>
            <a:off x="2297113" y="5257800"/>
            <a:ext cx="24860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Oberflächentemperatur = 8</a:t>
            </a:r>
            <a:r>
              <a:rPr lang="de-DE" sz="1400" b="1" baseline="30000">
                <a:solidFill>
                  <a:srgbClr val="C00000"/>
                </a:solidFill>
              </a:rPr>
              <a:t>°</a:t>
            </a:r>
          </a:p>
        </p:txBody>
      </p:sp>
      <p:sp>
        <p:nvSpPr>
          <p:cNvPr id="98362" name="Text Box 58"/>
          <p:cNvSpPr txBox="1">
            <a:spLocks noChangeArrowheads="1"/>
          </p:cNvSpPr>
          <p:nvPr/>
        </p:nvSpPr>
        <p:spPr bwMode="auto">
          <a:xfrm>
            <a:off x="6435725" y="5435600"/>
            <a:ext cx="2708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Oberflächentemperatur = 14,5</a:t>
            </a:r>
            <a:r>
              <a:rPr lang="de-DE" sz="1400" b="1" baseline="30000">
                <a:solidFill>
                  <a:srgbClr val="C00000"/>
                </a:solidFill>
              </a:rPr>
              <a:t>°</a:t>
            </a:r>
          </a:p>
        </p:txBody>
      </p:sp>
      <p:sp>
        <p:nvSpPr>
          <p:cNvPr id="97340" name="Text Box 59"/>
          <p:cNvSpPr txBox="1">
            <a:spLocks noChangeArrowheads="1"/>
          </p:cNvSpPr>
          <p:nvPr/>
        </p:nvSpPr>
        <p:spPr bwMode="auto">
          <a:xfrm>
            <a:off x="6883400" y="1906588"/>
            <a:ext cx="17700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Bedampfung mit Edelmetall </a:t>
            </a:r>
          </a:p>
        </p:txBody>
      </p:sp>
      <p:sp>
        <p:nvSpPr>
          <p:cNvPr id="98364" name="Line 60"/>
          <p:cNvSpPr>
            <a:spLocks noChangeShapeType="1"/>
          </p:cNvSpPr>
          <p:nvPr/>
        </p:nvSpPr>
        <p:spPr bwMode="auto">
          <a:xfrm flipH="1">
            <a:off x="6459538" y="2298700"/>
            <a:ext cx="668337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Bauforum Rheinland-Pfalz, www.bauforum.rlp.de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1727200" y="763588"/>
            <a:ext cx="699452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 IN ZWEIBRÜCKEN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682750"/>
            <a:ext cx="5187950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333375"/>
            <a:ext cx="3868737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VERGLASUNG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332" name="Rectangle 3" descr="Diagonal hell nach oben"/>
          <p:cNvSpPr>
            <a:spLocks noChangeArrowheads="1"/>
          </p:cNvSpPr>
          <p:nvPr/>
        </p:nvSpPr>
        <p:spPr bwMode="auto">
          <a:xfrm>
            <a:off x="6096000" y="2298700"/>
            <a:ext cx="82550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33" name="Rectangle 4" descr="Diagonal hell nach oben"/>
          <p:cNvSpPr>
            <a:spLocks noChangeArrowheads="1"/>
          </p:cNvSpPr>
          <p:nvPr/>
        </p:nvSpPr>
        <p:spPr bwMode="auto">
          <a:xfrm>
            <a:off x="6483350" y="2298700"/>
            <a:ext cx="80963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34" name="Line 5"/>
          <p:cNvSpPr>
            <a:spLocks noChangeShapeType="1"/>
          </p:cNvSpPr>
          <p:nvPr/>
        </p:nvSpPr>
        <p:spPr bwMode="auto">
          <a:xfrm>
            <a:off x="6470650" y="2298700"/>
            <a:ext cx="0" cy="3251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9335" name="Rectangle 6"/>
          <p:cNvSpPr>
            <a:spLocks noChangeArrowheads="1"/>
          </p:cNvSpPr>
          <p:nvPr/>
        </p:nvSpPr>
        <p:spPr bwMode="auto">
          <a:xfrm>
            <a:off x="6181725" y="2298700"/>
            <a:ext cx="274638" cy="32496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36" name="Text Box 7"/>
          <p:cNvSpPr txBox="1">
            <a:spLocks noChangeArrowheads="1"/>
          </p:cNvSpPr>
          <p:nvPr/>
        </p:nvSpPr>
        <p:spPr bwMode="auto">
          <a:xfrm>
            <a:off x="4638675" y="723900"/>
            <a:ext cx="31877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C00000"/>
                </a:solidFill>
              </a:rPr>
              <a:t>2-fach-Wärmeschutzverglasung</a:t>
            </a:r>
          </a:p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C00000"/>
                </a:solidFill>
              </a:rPr>
              <a:t>U</a:t>
            </a:r>
            <a:r>
              <a:rPr lang="de-DE" sz="1600" b="1" baseline="-14000">
                <a:solidFill>
                  <a:srgbClr val="C00000"/>
                </a:solidFill>
              </a:rPr>
              <a:t>G</a:t>
            </a:r>
            <a:r>
              <a:rPr lang="de-DE" sz="1600" b="1">
                <a:solidFill>
                  <a:srgbClr val="C00000"/>
                </a:solidFill>
              </a:rPr>
              <a:t> = 0,9 – 1,2 W/(m</a:t>
            </a:r>
            <a:r>
              <a:rPr lang="de-DE" sz="1600" b="1" baseline="30000">
                <a:solidFill>
                  <a:srgbClr val="C00000"/>
                </a:solidFill>
              </a:rPr>
              <a:t>2</a:t>
            </a:r>
            <a:r>
              <a:rPr lang="de-DE" sz="1600" b="1">
                <a:solidFill>
                  <a:srgbClr val="C00000"/>
                </a:solidFill>
              </a:rPr>
              <a:t> K)</a:t>
            </a:r>
          </a:p>
        </p:txBody>
      </p:sp>
      <p:sp>
        <p:nvSpPr>
          <p:cNvPr id="99337" name="AutoShape 8"/>
          <p:cNvSpPr>
            <a:spLocks noChangeArrowheads="1"/>
          </p:cNvSpPr>
          <p:nvPr/>
        </p:nvSpPr>
        <p:spPr bwMode="auto">
          <a:xfrm rot="1784293">
            <a:off x="6442075" y="4662488"/>
            <a:ext cx="1339850" cy="404812"/>
          </a:xfrm>
          <a:prstGeom prst="rightArrow">
            <a:avLst>
              <a:gd name="adj1" fmla="val 50000"/>
              <a:gd name="adj2" fmla="val 89641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38" name="Rectangle 9"/>
          <p:cNvSpPr>
            <a:spLocks noChangeArrowheads="1"/>
          </p:cNvSpPr>
          <p:nvPr/>
        </p:nvSpPr>
        <p:spPr bwMode="auto">
          <a:xfrm rot="1761721">
            <a:off x="6096000" y="4278313"/>
            <a:ext cx="447675" cy="2714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39" name="Rectangle 10"/>
          <p:cNvSpPr>
            <a:spLocks noChangeArrowheads="1"/>
          </p:cNvSpPr>
          <p:nvPr/>
        </p:nvSpPr>
        <p:spPr bwMode="auto">
          <a:xfrm rot="1761721">
            <a:off x="5264150" y="3917950"/>
            <a:ext cx="901700" cy="3762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40" name="AutoShape 11"/>
          <p:cNvSpPr>
            <a:spLocks noChangeArrowheads="1"/>
          </p:cNvSpPr>
          <p:nvPr/>
        </p:nvSpPr>
        <p:spPr bwMode="auto">
          <a:xfrm rot="1745316">
            <a:off x="5949950" y="4384675"/>
            <a:ext cx="112713" cy="361950"/>
          </a:xfrm>
          <a:prstGeom prst="downArrow">
            <a:avLst>
              <a:gd name="adj1" fmla="val 50000"/>
              <a:gd name="adj2" fmla="val 74112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41" name="AutoShape 12"/>
          <p:cNvSpPr>
            <a:spLocks noChangeArrowheads="1"/>
          </p:cNvSpPr>
          <p:nvPr/>
        </p:nvSpPr>
        <p:spPr bwMode="auto">
          <a:xfrm rot="1745316">
            <a:off x="6361113" y="4573588"/>
            <a:ext cx="114300" cy="358775"/>
          </a:xfrm>
          <a:prstGeom prst="downArrow">
            <a:avLst>
              <a:gd name="adj1" fmla="val 50000"/>
              <a:gd name="adj2" fmla="val 72441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99342" name="Group 13"/>
          <p:cNvGrpSpPr>
            <a:grpSpLocks/>
          </p:cNvGrpSpPr>
          <p:nvPr/>
        </p:nvGrpSpPr>
        <p:grpSpPr bwMode="auto">
          <a:xfrm>
            <a:off x="5254625" y="2613025"/>
            <a:ext cx="2514600" cy="1184275"/>
            <a:chOff x="3586" y="1646"/>
            <a:chExt cx="1716" cy="746"/>
          </a:xfrm>
        </p:grpSpPr>
        <p:sp>
          <p:nvSpPr>
            <p:cNvPr id="99408" name="AutoShape 14"/>
            <p:cNvSpPr>
              <a:spLocks noChangeArrowheads="1"/>
            </p:cNvSpPr>
            <p:nvPr/>
          </p:nvSpPr>
          <p:spPr bwMode="auto">
            <a:xfrm rot="1784293">
              <a:off x="4387" y="2103"/>
              <a:ext cx="915" cy="289"/>
            </a:xfrm>
            <a:prstGeom prst="rightArrow">
              <a:avLst>
                <a:gd name="adj1" fmla="val 50000"/>
                <a:gd name="adj2" fmla="val 79152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409" name="Rectangle 15"/>
            <p:cNvSpPr>
              <a:spLocks noChangeArrowheads="1"/>
            </p:cNvSpPr>
            <p:nvPr/>
          </p:nvSpPr>
          <p:spPr bwMode="auto">
            <a:xfrm rot="1761721">
              <a:off x="4153" y="1873"/>
              <a:ext cx="306" cy="1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410" name="Rectangle 16"/>
            <p:cNvSpPr>
              <a:spLocks noChangeArrowheads="1"/>
            </p:cNvSpPr>
            <p:nvPr/>
          </p:nvSpPr>
          <p:spPr bwMode="auto">
            <a:xfrm rot="1761721">
              <a:off x="3586" y="1646"/>
              <a:ext cx="616" cy="2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411" name="AutoShape 17"/>
            <p:cNvSpPr>
              <a:spLocks noChangeArrowheads="1"/>
            </p:cNvSpPr>
            <p:nvPr/>
          </p:nvSpPr>
          <p:spPr bwMode="auto">
            <a:xfrm rot="1745316">
              <a:off x="4050" y="1954"/>
              <a:ext cx="63" cy="210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412" name="AutoShape 18"/>
            <p:cNvSpPr>
              <a:spLocks noChangeArrowheads="1"/>
            </p:cNvSpPr>
            <p:nvPr/>
          </p:nvSpPr>
          <p:spPr bwMode="auto">
            <a:xfrm rot="1745316">
              <a:off x="4333" y="2065"/>
              <a:ext cx="61" cy="214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98319" name="Text Box 19"/>
          <p:cNvSpPr txBox="1">
            <a:spLocks noChangeArrowheads="1"/>
          </p:cNvSpPr>
          <p:nvPr/>
        </p:nvSpPr>
        <p:spPr bwMode="auto">
          <a:xfrm>
            <a:off x="5610225" y="1778000"/>
            <a:ext cx="11541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Edelgas</a:t>
            </a:r>
          </a:p>
        </p:txBody>
      </p:sp>
      <p:sp>
        <p:nvSpPr>
          <p:cNvPr id="99344" name="Line 20"/>
          <p:cNvSpPr>
            <a:spLocks noChangeShapeType="1"/>
          </p:cNvSpPr>
          <p:nvPr/>
        </p:nvSpPr>
        <p:spPr bwMode="auto">
          <a:xfrm>
            <a:off x="6318250" y="2133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8321" name="Text Box 21"/>
          <p:cNvSpPr txBox="1">
            <a:spLocks noChangeArrowheads="1"/>
          </p:cNvSpPr>
          <p:nvPr/>
        </p:nvSpPr>
        <p:spPr bwMode="auto">
          <a:xfrm>
            <a:off x="6670675" y="2679700"/>
            <a:ext cx="20859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Lichtdurchgang 76 %</a:t>
            </a:r>
          </a:p>
        </p:txBody>
      </p:sp>
      <p:sp>
        <p:nvSpPr>
          <p:cNvPr id="99346" name="AutoShape 22"/>
          <p:cNvSpPr>
            <a:spLocks noChangeArrowheads="1"/>
          </p:cNvSpPr>
          <p:nvPr/>
        </p:nvSpPr>
        <p:spPr bwMode="auto">
          <a:xfrm rot="1745316">
            <a:off x="6372225" y="4594225"/>
            <a:ext cx="87313" cy="331788"/>
          </a:xfrm>
          <a:prstGeom prst="downArrow">
            <a:avLst>
              <a:gd name="adj1" fmla="val 50000"/>
              <a:gd name="adj2" fmla="val 87699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47" name="AutoShape 23"/>
          <p:cNvSpPr>
            <a:spLocks noChangeArrowheads="1"/>
          </p:cNvSpPr>
          <p:nvPr/>
        </p:nvSpPr>
        <p:spPr bwMode="auto">
          <a:xfrm rot="5430521">
            <a:off x="6421438" y="4922838"/>
            <a:ext cx="84137" cy="115887"/>
          </a:xfrm>
          <a:prstGeom prst="downArrow">
            <a:avLst>
              <a:gd name="adj1" fmla="val 50000"/>
              <a:gd name="adj2" fmla="val 3730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48" name="AutoShape 24"/>
          <p:cNvSpPr>
            <a:spLocks noChangeArrowheads="1"/>
          </p:cNvSpPr>
          <p:nvPr/>
        </p:nvSpPr>
        <p:spPr bwMode="auto">
          <a:xfrm rot="16169479" flipH="1">
            <a:off x="6538913" y="4922838"/>
            <a:ext cx="84137" cy="115887"/>
          </a:xfrm>
          <a:prstGeom prst="downArrow">
            <a:avLst>
              <a:gd name="adj1" fmla="val 50000"/>
              <a:gd name="adj2" fmla="val 3730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49" name="Rectangle 25"/>
          <p:cNvSpPr>
            <a:spLocks noChangeArrowheads="1"/>
          </p:cNvSpPr>
          <p:nvPr/>
        </p:nvSpPr>
        <p:spPr bwMode="auto">
          <a:xfrm>
            <a:off x="6486525" y="4545013"/>
            <a:ext cx="74613" cy="4206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99350" name="Group 26"/>
          <p:cNvGrpSpPr>
            <a:grpSpLocks/>
          </p:cNvGrpSpPr>
          <p:nvPr/>
        </p:nvGrpSpPr>
        <p:grpSpPr bwMode="auto">
          <a:xfrm>
            <a:off x="6002338" y="4429125"/>
            <a:ext cx="230187" cy="592138"/>
            <a:chOff x="4096" y="2790"/>
            <a:chExt cx="157" cy="373"/>
          </a:xfrm>
        </p:grpSpPr>
        <p:sp>
          <p:nvSpPr>
            <p:cNvPr id="99405" name="AutoShape 27"/>
            <p:cNvSpPr>
              <a:spLocks noChangeArrowheads="1"/>
            </p:cNvSpPr>
            <p:nvPr/>
          </p:nvSpPr>
          <p:spPr bwMode="auto">
            <a:xfrm rot="5430521">
              <a:off x="4109" y="3096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406" name="AutoShape 28"/>
            <p:cNvSpPr>
              <a:spLocks noChangeArrowheads="1"/>
            </p:cNvSpPr>
            <p:nvPr/>
          </p:nvSpPr>
          <p:spPr bwMode="auto">
            <a:xfrm rot="16169479" flipH="1">
              <a:off x="4187" y="3097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407" name="Rectangle 29"/>
            <p:cNvSpPr>
              <a:spLocks noChangeArrowheads="1"/>
            </p:cNvSpPr>
            <p:nvPr/>
          </p:nvSpPr>
          <p:spPr bwMode="auto">
            <a:xfrm>
              <a:off x="4163" y="2790"/>
              <a:ext cx="49" cy="3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98327" name="Text Box 30"/>
          <p:cNvSpPr txBox="1">
            <a:spLocks noChangeArrowheads="1"/>
          </p:cNvSpPr>
          <p:nvPr/>
        </p:nvSpPr>
        <p:spPr bwMode="auto">
          <a:xfrm>
            <a:off x="6172200" y="4079875"/>
            <a:ext cx="32194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Strahlungsdurchgang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g = 0,62</a:t>
            </a:r>
          </a:p>
        </p:txBody>
      </p:sp>
      <p:sp>
        <p:nvSpPr>
          <p:cNvPr id="99352" name="Text Box 31"/>
          <p:cNvSpPr txBox="1">
            <a:spLocks noChangeArrowheads="1"/>
          </p:cNvSpPr>
          <p:nvPr/>
        </p:nvSpPr>
        <p:spPr bwMode="auto">
          <a:xfrm>
            <a:off x="4724400" y="5422900"/>
            <a:ext cx="1277938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Außen-temperatur </a:t>
            </a:r>
          </a:p>
          <a:p>
            <a:pPr algn="r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 = -10</a:t>
            </a:r>
            <a:r>
              <a:rPr lang="de-DE" sz="1400" b="1" baseline="3000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99353" name="Text Box 32"/>
          <p:cNvSpPr txBox="1">
            <a:spLocks noChangeArrowheads="1"/>
          </p:cNvSpPr>
          <p:nvPr/>
        </p:nvSpPr>
        <p:spPr bwMode="auto">
          <a:xfrm>
            <a:off x="6599238" y="5859463"/>
            <a:ext cx="2379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Raumlufttemperatur = 20</a:t>
            </a:r>
            <a:r>
              <a:rPr lang="de-DE" sz="1400" b="1" baseline="3000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99354" name="Text Box 33"/>
          <p:cNvSpPr txBox="1">
            <a:spLocks noChangeArrowheads="1"/>
          </p:cNvSpPr>
          <p:nvPr/>
        </p:nvSpPr>
        <p:spPr bwMode="auto">
          <a:xfrm>
            <a:off x="6435725" y="5435600"/>
            <a:ext cx="2708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Oberflächentemperatur = 14,5</a:t>
            </a:r>
            <a:r>
              <a:rPr lang="de-DE" sz="1400" b="1" baseline="3000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99355" name="Rectangle 34" descr="Diagonal hell nach oben"/>
          <p:cNvSpPr>
            <a:spLocks noChangeArrowheads="1"/>
          </p:cNvSpPr>
          <p:nvPr/>
        </p:nvSpPr>
        <p:spPr bwMode="auto">
          <a:xfrm>
            <a:off x="1970088" y="2336800"/>
            <a:ext cx="80962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56" name="Text Box 35"/>
          <p:cNvSpPr txBox="1">
            <a:spLocks noChangeArrowheads="1"/>
          </p:cNvSpPr>
          <p:nvPr/>
        </p:nvSpPr>
        <p:spPr bwMode="auto">
          <a:xfrm>
            <a:off x="379413" y="992188"/>
            <a:ext cx="31178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C00000"/>
                </a:solidFill>
              </a:rPr>
              <a:t>3-fach-Wärmeschutzverglasung</a:t>
            </a:r>
          </a:p>
          <a:p>
            <a:pPr eaLnBrk="1" hangingPunct="1">
              <a:spcBef>
                <a:spcPct val="50000"/>
              </a:spcBef>
            </a:pPr>
            <a:r>
              <a:rPr lang="de-DE" sz="1600" b="1">
                <a:solidFill>
                  <a:srgbClr val="C00000"/>
                </a:solidFill>
              </a:rPr>
              <a:t>U</a:t>
            </a:r>
            <a:r>
              <a:rPr lang="de-DE" sz="1600" b="1" baseline="-14000">
                <a:solidFill>
                  <a:srgbClr val="C00000"/>
                </a:solidFill>
              </a:rPr>
              <a:t>G</a:t>
            </a:r>
            <a:r>
              <a:rPr lang="de-DE" sz="1600" b="1">
                <a:solidFill>
                  <a:srgbClr val="C00000"/>
                </a:solidFill>
              </a:rPr>
              <a:t> = 0,5 – 0,8 W/(m</a:t>
            </a:r>
            <a:r>
              <a:rPr lang="de-DE" sz="1600" b="1" baseline="30000">
                <a:solidFill>
                  <a:srgbClr val="C00000"/>
                </a:solidFill>
              </a:rPr>
              <a:t>2</a:t>
            </a:r>
            <a:r>
              <a:rPr lang="de-DE" sz="1600" b="1">
                <a:solidFill>
                  <a:srgbClr val="C00000"/>
                </a:solidFill>
              </a:rPr>
              <a:t> K)</a:t>
            </a:r>
          </a:p>
        </p:txBody>
      </p:sp>
      <p:sp>
        <p:nvSpPr>
          <p:cNvPr id="98333" name="Text Box 36"/>
          <p:cNvSpPr txBox="1">
            <a:spLocks noChangeArrowheads="1"/>
          </p:cNvSpPr>
          <p:nvPr/>
        </p:nvSpPr>
        <p:spPr bwMode="auto">
          <a:xfrm>
            <a:off x="1338263" y="1844675"/>
            <a:ext cx="10985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Edelgas</a:t>
            </a:r>
          </a:p>
        </p:txBody>
      </p:sp>
      <p:grpSp>
        <p:nvGrpSpPr>
          <p:cNvPr id="99358" name="Group 37"/>
          <p:cNvGrpSpPr>
            <a:grpSpLocks/>
          </p:cNvGrpSpPr>
          <p:nvPr/>
        </p:nvGrpSpPr>
        <p:grpSpPr bwMode="auto">
          <a:xfrm>
            <a:off x="2054225" y="2171700"/>
            <a:ext cx="384175" cy="3416300"/>
            <a:chOff x="1402" y="1368"/>
            <a:chExt cx="262" cy="2152"/>
          </a:xfrm>
        </p:grpSpPr>
        <p:sp>
          <p:nvSpPr>
            <p:cNvPr id="99401" name="Rectangle 38" descr="Diagonal hell nach oben"/>
            <p:cNvSpPr>
              <a:spLocks noChangeArrowheads="1"/>
            </p:cNvSpPr>
            <p:nvPr/>
          </p:nvSpPr>
          <p:spPr bwMode="auto">
            <a:xfrm>
              <a:off x="1608" y="1472"/>
              <a:ext cx="56" cy="2048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402" name="Line 39"/>
            <p:cNvSpPr>
              <a:spLocks noChangeShapeType="1"/>
            </p:cNvSpPr>
            <p:nvPr/>
          </p:nvSpPr>
          <p:spPr bwMode="auto">
            <a:xfrm>
              <a:off x="1600" y="1472"/>
              <a:ext cx="0" cy="20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403" name="Rectangle 40"/>
            <p:cNvSpPr>
              <a:spLocks noChangeArrowheads="1"/>
            </p:cNvSpPr>
            <p:nvPr/>
          </p:nvSpPr>
          <p:spPr bwMode="auto">
            <a:xfrm>
              <a:off x="1402" y="1472"/>
              <a:ext cx="188" cy="204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404" name="Line 41"/>
            <p:cNvSpPr>
              <a:spLocks noChangeShapeType="1"/>
            </p:cNvSpPr>
            <p:nvPr/>
          </p:nvSpPr>
          <p:spPr bwMode="auto">
            <a:xfrm>
              <a:off x="1496" y="13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8335" name="Text Box 42"/>
          <p:cNvSpPr txBox="1">
            <a:spLocks noChangeArrowheads="1"/>
          </p:cNvSpPr>
          <p:nvPr/>
        </p:nvSpPr>
        <p:spPr bwMode="auto">
          <a:xfrm>
            <a:off x="2543175" y="2717800"/>
            <a:ext cx="20875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Lichtdurchgang 66 %</a:t>
            </a:r>
          </a:p>
        </p:txBody>
      </p:sp>
      <p:sp>
        <p:nvSpPr>
          <p:cNvPr id="98336" name="Text Box 43"/>
          <p:cNvSpPr txBox="1">
            <a:spLocks noChangeArrowheads="1"/>
          </p:cNvSpPr>
          <p:nvPr/>
        </p:nvSpPr>
        <p:spPr bwMode="auto">
          <a:xfrm>
            <a:off x="2459038" y="4117975"/>
            <a:ext cx="215741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Strahlungsdurchgang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g = 0,50</a:t>
            </a:r>
          </a:p>
        </p:txBody>
      </p:sp>
      <p:sp>
        <p:nvSpPr>
          <p:cNvPr id="99361" name="Text Box 44"/>
          <p:cNvSpPr txBox="1">
            <a:spLocks noChangeArrowheads="1"/>
          </p:cNvSpPr>
          <p:nvPr/>
        </p:nvSpPr>
        <p:spPr bwMode="auto">
          <a:xfrm>
            <a:off x="539750" y="5588000"/>
            <a:ext cx="1277938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Außen-temperatur </a:t>
            </a:r>
          </a:p>
          <a:p>
            <a:pPr algn="r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 = -10</a:t>
            </a:r>
            <a:r>
              <a:rPr lang="de-DE" sz="1400" b="1" baseline="3000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99362" name="Text Box 45"/>
          <p:cNvSpPr txBox="1">
            <a:spLocks noChangeArrowheads="1"/>
          </p:cNvSpPr>
          <p:nvPr/>
        </p:nvSpPr>
        <p:spPr bwMode="auto">
          <a:xfrm>
            <a:off x="2520950" y="5905500"/>
            <a:ext cx="2366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Raumlufttemperatur = 20</a:t>
            </a:r>
            <a:r>
              <a:rPr lang="de-DE" sz="1400" b="1" baseline="3000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99363" name="Text Box 46"/>
          <p:cNvSpPr txBox="1">
            <a:spLocks noChangeArrowheads="1"/>
          </p:cNvSpPr>
          <p:nvPr/>
        </p:nvSpPr>
        <p:spPr bwMode="auto">
          <a:xfrm>
            <a:off x="2524125" y="5311775"/>
            <a:ext cx="24844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400" b="1">
                <a:solidFill>
                  <a:srgbClr val="C00000"/>
                </a:solidFill>
              </a:rPr>
              <a:t>Oberflächentemperatur = 17</a:t>
            </a:r>
            <a:r>
              <a:rPr lang="de-DE" sz="1400" b="1" baseline="3000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99364" name="Rectangle 47" descr="Diagonal hell nach oben"/>
          <p:cNvSpPr>
            <a:spLocks noChangeArrowheads="1"/>
          </p:cNvSpPr>
          <p:nvPr/>
        </p:nvSpPr>
        <p:spPr bwMode="auto">
          <a:xfrm flipH="1">
            <a:off x="1577975" y="2336800"/>
            <a:ext cx="82550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65" name="Line 48"/>
          <p:cNvSpPr>
            <a:spLocks noChangeShapeType="1"/>
          </p:cNvSpPr>
          <p:nvPr/>
        </p:nvSpPr>
        <p:spPr bwMode="auto">
          <a:xfrm flipH="1">
            <a:off x="1681163" y="2336800"/>
            <a:ext cx="0" cy="3251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9366" name="Rectangle 49"/>
          <p:cNvSpPr>
            <a:spLocks noChangeArrowheads="1"/>
          </p:cNvSpPr>
          <p:nvPr/>
        </p:nvSpPr>
        <p:spPr bwMode="auto">
          <a:xfrm flipH="1">
            <a:off x="1695450" y="2336800"/>
            <a:ext cx="276225" cy="32496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9367" name="Line 50"/>
          <p:cNvSpPr>
            <a:spLocks noChangeShapeType="1"/>
          </p:cNvSpPr>
          <p:nvPr/>
        </p:nvSpPr>
        <p:spPr bwMode="auto">
          <a:xfrm flipH="1">
            <a:off x="1833563" y="21717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99368" name="Group 51"/>
          <p:cNvGrpSpPr>
            <a:grpSpLocks/>
          </p:cNvGrpSpPr>
          <p:nvPr/>
        </p:nvGrpSpPr>
        <p:grpSpPr bwMode="auto">
          <a:xfrm>
            <a:off x="733425" y="2651125"/>
            <a:ext cx="2497138" cy="1203325"/>
            <a:chOff x="500" y="1670"/>
            <a:chExt cx="1705" cy="758"/>
          </a:xfrm>
        </p:grpSpPr>
        <p:sp>
          <p:nvSpPr>
            <p:cNvPr id="99394" name="AutoShape 52"/>
            <p:cNvSpPr>
              <a:spLocks noChangeArrowheads="1"/>
            </p:cNvSpPr>
            <p:nvPr/>
          </p:nvSpPr>
          <p:spPr bwMode="auto">
            <a:xfrm rot="1784293">
              <a:off x="1535" y="2202"/>
              <a:ext cx="670" cy="226"/>
            </a:xfrm>
            <a:prstGeom prst="rightArrow">
              <a:avLst>
                <a:gd name="adj1" fmla="val 50000"/>
                <a:gd name="adj2" fmla="val 7411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95" name="Rectangle 53"/>
            <p:cNvSpPr>
              <a:spLocks noChangeArrowheads="1"/>
            </p:cNvSpPr>
            <p:nvPr/>
          </p:nvSpPr>
          <p:spPr bwMode="auto">
            <a:xfrm rot="1761721">
              <a:off x="1067" y="1897"/>
              <a:ext cx="306" cy="1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96" name="Rectangle 54"/>
            <p:cNvSpPr>
              <a:spLocks noChangeArrowheads="1"/>
            </p:cNvSpPr>
            <p:nvPr/>
          </p:nvSpPr>
          <p:spPr bwMode="auto">
            <a:xfrm rot="1761721">
              <a:off x="500" y="1670"/>
              <a:ext cx="616" cy="2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97" name="AutoShape 55"/>
            <p:cNvSpPr>
              <a:spLocks noChangeArrowheads="1"/>
            </p:cNvSpPr>
            <p:nvPr/>
          </p:nvSpPr>
          <p:spPr bwMode="auto">
            <a:xfrm rot="1745316">
              <a:off x="964" y="1978"/>
              <a:ext cx="63" cy="210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98" name="AutoShape 56"/>
            <p:cNvSpPr>
              <a:spLocks noChangeArrowheads="1"/>
            </p:cNvSpPr>
            <p:nvPr/>
          </p:nvSpPr>
          <p:spPr bwMode="auto">
            <a:xfrm rot="1745316">
              <a:off x="1247" y="2089"/>
              <a:ext cx="61" cy="214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99" name="Rectangle 57"/>
            <p:cNvSpPr>
              <a:spLocks noChangeArrowheads="1"/>
            </p:cNvSpPr>
            <p:nvPr/>
          </p:nvSpPr>
          <p:spPr bwMode="auto">
            <a:xfrm rot="1761721">
              <a:off x="1337" y="2045"/>
              <a:ext cx="306" cy="14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400" name="AutoShape 58"/>
            <p:cNvSpPr>
              <a:spLocks noChangeArrowheads="1"/>
            </p:cNvSpPr>
            <p:nvPr/>
          </p:nvSpPr>
          <p:spPr bwMode="auto">
            <a:xfrm rot="1745316">
              <a:off x="1507" y="2210"/>
              <a:ext cx="61" cy="214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9369" name="Group 59"/>
          <p:cNvGrpSpPr>
            <a:grpSpLocks/>
          </p:cNvGrpSpPr>
          <p:nvPr/>
        </p:nvGrpSpPr>
        <p:grpSpPr bwMode="auto">
          <a:xfrm>
            <a:off x="738188" y="3951288"/>
            <a:ext cx="2498725" cy="1203325"/>
            <a:chOff x="500" y="1670"/>
            <a:chExt cx="1705" cy="758"/>
          </a:xfrm>
        </p:grpSpPr>
        <p:sp>
          <p:nvSpPr>
            <p:cNvPr id="99387" name="AutoShape 60"/>
            <p:cNvSpPr>
              <a:spLocks noChangeArrowheads="1"/>
            </p:cNvSpPr>
            <p:nvPr/>
          </p:nvSpPr>
          <p:spPr bwMode="auto">
            <a:xfrm rot="1784293">
              <a:off x="1535" y="2202"/>
              <a:ext cx="670" cy="226"/>
            </a:xfrm>
            <a:prstGeom prst="rightArrow">
              <a:avLst>
                <a:gd name="adj1" fmla="val 50000"/>
                <a:gd name="adj2" fmla="val 7411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88" name="Rectangle 61"/>
            <p:cNvSpPr>
              <a:spLocks noChangeArrowheads="1"/>
            </p:cNvSpPr>
            <p:nvPr/>
          </p:nvSpPr>
          <p:spPr bwMode="auto">
            <a:xfrm rot="1761721">
              <a:off x="1067" y="1897"/>
              <a:ext cx="306" cy="1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89" name="Rectangle 62"/>
            <p:cNvSpPr>
              <a:spLocks noChangeArrowheads="1"/>
            </p:cNvSpPr>
            <p:nvPr/>
          </p:nvSpPr>
          <p:spPr bwMode="auto">
            <a:xfrm rot="1761721">
              <a:off x="500" y="1670"/>
              <a:ext cx="616" cy="23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90" name="AutoShape 63"/>
            <p:cNvSpPr>
              <a:spLocks noChangeArrowheads="1"/>
            </p:cNvSpPr>
            <p:nvPr/>
          </p:nvSpPr>
          <p:spPr bwMode="auto">
            <a:xfrm rot="1745316">
              <a:off x="964" y="1978"/>
              <a:ext cx="63" cy="210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91" name="AutoShape 64"/>
            <p:cNvSpPr>
              <a:spLocks noChangeArrowheads="1"/>
            </p:cNvSpPr>
            <p:nvPr/>
          </p:nvSpPr>
          <p:spPr bwMode="auto">
            <a:xfrm rot="1745316">
              <a:off x="1247" y="2089"/>
              <a:ext cx="61" cy="214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92" name="Rectangle 65"/>
            <p:cNvSpPr>
              <a:spLocks noChangeArrowheads="1"/>
            </p:cNvSpPr>
            <p:nvPr/>
          </p:nvSpPr>
          <p:spPr bwMode="auto">
            <a:xfrm rot="1761721">
              <a:off x="1337" y="2045"/>
              <a:ext cx="306" cy="14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93" name="AutoShape 66"/>
            <p:cNvSpPr>
              <a:spLocks noChangeArrowheads="1"/>
            </p:cNvSpPr>
            <p:nvPr/>
          </p:nvSpPr>
          <p:spPr bwMode="auto">
            <a:xfrm rot="1745316">
              <a:off x="1507" y="2210"/>
              <a:ext cx="61" cy="214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9370" name="Group 67"/>
          <p:cNvGrpSpPr>
            <a:grpSpLocks/>
          </p:cNvGrpSpPr>
          <p:nvPr/>
        </p:nvGrpSpPr>
        <p:grpSpPr bwMode="auto">
          <a:xfrm>
            <a:off x="1874838" y="4648200"/>
            <a:ext cx="230187" cy="592138"/>
            <a:chOff x="4096" y="2790"/>
            <a:chExt cx="157" cy="373"/>
          </a:xfrm>
        </p:grpSpPr>
        <p:sp>
          <p:nvSpPr>
            <p:cNvPr id="99384" name="AutoShape 68"/>
            <p:cNvSpPr>
              <a:spLocks noChangeArrowheads="1"/>
            </p:cNvSpPr>
            <p:nvPr/>
          </p:nvSpPr>
          <p:spPr bwMode="auto">
            <a:xfrm rot="5430521">
              <a:off x="4109" y="3096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85" name="AutoShape 69"/>
            <p:cNvSpPr>
              <a:spLocks noChangeArrowheads="1"/>
            </p:cNvSpPr>
            <p:nvPr/>
          </p:nvSpPr>
          <p:spPr bwMode="auto">
            <a:xfrm rot="16169479" flipH="1">
              <a:off x="4187" y="3097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86" name="Rectangle 70"/>
            <p:cNvSpPr>
              <a:spLocks noChangeArrowheads="1"/>
            </p:cNvSpPr>
            <p:nvPr/>
          </p:nvSpPr>
          <p:spPr bwMode="auto">
            <a:xfrm>
              <a:off x="4163" y="2790"/>
              <a:ext cx="49" cy="3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9371" name="Group 71"/>
          <p:cNvGrpSpPr>
            <a:grpSpLocks/>
          </p:cNvGrpSpPr>
          <p:nvPr/>
        </p:nvGrpSpPr>
        <p:grpSpPr bwMode="auto">
          <a:xfrm>
            <a:off x="1477963" y="4476750"/>
            <a:ext cx="230187" cy="592138"/>
            <a:chOff x="4096" y="2790"/>
            <a:chExt cx="157" cy="373"/>
          </a:xfrm>
        </p:grpSpPr>
        <p:sp>
          <p:nvSpPr>
            <p:cNvPr id="99381" name="AutoShape 72"/>
            <p:cNvSpPr>
              <a:spLocks noChangeArrowheads="1"/>
            </p:cNvSpPr>
            <p:nvPr/>
          </p:nvSpPr>
          <p:spPr bwMode="auto">
            <a:xfrm rot="5430521">
              <a:off x="4109" y="3096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82" name="AutoShape 73"/>
            <p:cNvSpPr>
              <a:spLocks noChangeArrowheads="1"/>
            </p:cNvSpPr>
            <p:nvPr/>
          </p:nvSpPr>
          <p:spPr bwMode="auto">
            <a:xfrm rot="16169479" flipH="1">
              <a:off x="4187" y="3097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83" name="Rectangle 74"/>
            <p:cNvSpPr>
              <a:spLocks noChangeArrowheads="1"/>
            </p:cNvSpPr>
            <p:nvPr/>
          </p:nvSpPr>
          <p:spPr bwMode="auto">
            <a:xfrm>
              <a:off x="4163" y="2790"/>
              <a:ext cx="49" cy="3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9372" name="Group 75"/>
          <p:cNvGrpSpPr>
            <a:grpSpLocks/>
          </p:cNvGrpSpPr>
          <p:nvPr/>
        </p:nvGrpSpPr>
        <p:grpSpPr bwMode="auto">
          <a:xfrm>
            <a:off x="2260600" y="4805363"/>
            <a:ext cx="230188" cy="592137"/>
            <a:chOff x="4096" y="2790"/>
            <a:chExt cx="157" cy="373"/>
          </a:xfrm>
        </p:grpSpPr>
        <p:sp>
          <p:nvSpPr>
            <p:cNvPr id="99378" name="AutoShape 76"/>
            <p:cNvSpPr>
              <a:spLocks noChangeArrowheads="1"/>
            </p:cNvSpPr>
            <p:nvPr/>
          </p:nvSpPr>
          <p:spPr bwMode="auto">
            <a:xfrm rot="5430521">
              <a:off x="4109" y="3096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79" name="AutoShape 77"/>
            <p:cNvSpPr>
              <a:spLocks noChangeArrowheads="1"/>
            </p:cNvSpPr>
            <p:nvPr/>
          </p:nvSpPr>
          <p:spPr bwMode="auto">
            <a:xfrm rot="16169479" flipH="1">
              <a:off x="4187" y="3097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380" name="Rectangle 78"/>
            <p:cNvSpPr>
              <a:spLocks noChangeArrowheads="1"/>
            </p:cNvSpPr>
            <p:nvPr/>
          </p:nvSpPr>
          <p:spPr bwMode="auto">
            <a:xfrm>
              <a:off x="4163" y="2790"/>
              <a:ext cx="49" cy="3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98349" name="Text Box 79"/>
          <p:cNvSpPr txBox="1">
            <a:spLocks noChangeArrowheads="1"/>
          </p:cNvSpPr>
          <p:nvPr/>
        </p:nvSpPr>
        <p:spPr bwMode="auto">
          <a:xfrm>
            <a:off x="6883400" y="1906588"/>
            <a:ext cx="17700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Bedampfung mit Edelmetall </a:t>
            </a:r>
          </a:p>
        </p:txBody>
      </p:sp>
      <p:sp>
        <p:nvSpPr>
          <p:cNvPr id="99374" name="Line 80"/>
          <p:cNvSpPr>
            <a:spLocks noChangeShapeType="1"/>
          </p:cNvSpPr>
          <p:nvPr/>
        </p:nvSpPr>
        <p:spPr bwMode="auto">
          <a:xfrm flipH="1">
            <a:off x="6459538" y="2298700"/>
            <a:ext cx="668337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8351" name="Text Box 81"/>
          <p:cNvSpPr txBox="1">
            <a:spLocks noChangeArrowheads="1"/>
          </p:cNvSpPr>
          <p:nvPr/>
        </p:nvSpPr>
        <p:spPr bwMode="auto">
          <a:xfrm>
            <a:off x="2874963" y="1946275"/>
            <a:ext cx="17700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600" b="1" dirty="0" smtClean="0">
                <a:solidFill>
                  <a:schemeClr val="tx2">
                    <a:lumMod val="75000"/>
                  </a:schemeClr>
                </a:solidFill>
              </a:rPr>
              <a:t>Bedampfung mit Edelmetall </a:t>
            </a:r>
          </a:p>
        </p:txBody>
      </p:sp>
      <p:sp>
        <p:nvSpPr>
          <p:cNvPr id="99376" name="Line 82"/>
          <p:cNvSpPr>
            <a:spLocks noChangeShapeType="1"/>
          </p:cNvSpPr>
          <p:nvPr/>
        </p:nvSpPr>
        <p:spPr bwMode="auto">
          <a:xfrm flipH="1">
            <a:off x="2344738" y="2273300"/>
            <a:ext cx="7620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9377" name="Line 83"/>
          <p:cNvSpPr>
            <a:spLocks noChangeShapeType="1"/>
          </p:cNvSpPr>
          <p:nvPr/>
        </p:nvSpPr>
        <p:spPr bwMode="auto">
          <a:xfrm flipH="1">
            <a:off x="1676400" y="2273300"/>
            <a:ext cx="138271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2150" y="552450"/>
            <a:ext cx="7737475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FENSTER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0355" name="Group 3"/>
          <p:cNvGrpSpPr>
            <a:grpSpLocks/>
          </p:cNvGrpSpPr>
          <p:nvPr/>
        </p:nvGrpSpPr>
        <p:grpSpPr bwMode="auto">
          <a:xfrm>
            <a:off x="2332038" y="1327150"/>
            <a:ext cx="468312" cy="3251200"/>
            <a:chOff x="4160" y="1448"/>
            <a:chExt cx="320" cy="2048"/>
          </a:xfrm>
        </p:grpSpPr>
        <p:sp>
          <p:nvSpPr>
            <p:cNvPr id="100387" name="Rectangle 4" descr="Diagonal hell nach oben"/>
            <p:cNvSpPr>
              <a:spLocks noChangeArrowheads="1"/>
            </p:cNvSpPr>
            <p:nvPr/>
          </p:nvSpPr>
          <p:spPr bwMode="auto">
            <a:xfrm>
              <a:off x="4160" y="1448"/>
              <a:ext cx="56" cy="2048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388" name="Rectangle 5" descr="Diagonal hell nach oben"/>
            <p:cNvSpPr>
              <a:spLocks noChangeArrowheads="1"/>
            </p:cNvSpPr>
            <p:nvPr/>
          </p:nvSpPr>
          <p:spPr bwMode="auto">
            <a:xfrm>
              <a:off x="4424" y="1448"/>
              <a:ext cx="56" cy="2048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389" name="Line 6"/>
            <p:cNvSpPr>
              <a:spLocks noChangeShapeType="1"/>
            </p:cNvSpPr>
            <p:nvPr/>
          </p:nvSpPr>
          <p:spPr bwMode="auto">
            <a:xfrm>
              <a:off x="4416" y="1448"/>
              <a:ext cx="0" cy="20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0390" name="Rectangle 7"/>
            <p:cNvSpPr>
              <a:spLocks noChangeArrowheads="1"/>
            </p:cNvSpPr>
            <p:nvPr/>
          </p:nvSpPr>
          <p:spPr bwMode="auto">
            <a:xfrm>
              <a:off x="4218" y="1448"/>
              <a:ext cx="188" cy="204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00356" name="AutoShape 8"/>
          <p:cNvSpPr>
            <a:spLocks noChangeArrowheads="1"/>
          </p:cNvSpPr>
          <p:nvPr/>
        </p:nvSpPr>
        <p:spPr bwMode="auto">
          <a:xfrm>
            <a:off x="2422525" y="4452938"/>
            <a:ext cx="263525" cy="1143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57" name="AutoShape 9"/>
          <p:cNvSpPr>
            <a:spLocks noChangeArrowheads="1"/>
          </p:cNvSpPr>
          <p:nvPr/>
        </p:nvSpPr>
        <p:spPr bwMode="auto">
          <a:xfrm>
            <a:off x="2105025" y="4424363"/>
            <a:ext cx="220663" cy="352425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58" name="AutoShape 10"/>
          <p:cNvSpPr>
            <a:spLocks noChangeArrowheads="1"/>
          </p:cNvSpPr>
          <p:nvPr/>
        </p:nvSpPr>
        <p:spPr bwMode="auto">
          <a:xfrm rot="2925264">
            <a:off x="2278857" y="4390231"/>
            <a:ext cx="88900" cy="71437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59" name="AutoShape 11"/>
          <p:cNvSpPr>
            <a:spLocks noChangeArrowheads="1"/>
          </p:cNvSpPr>
          <p:nvPr/>
        </p:nvSpPr>
        <p:spPr bwMode="auto">
          <a:xfrm rot="5400000">
            <a:off x="2478881" y="4369594"/>
            <a:ext cx="238125" cy="668338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60" name="AutoShape 12"/>
          <p:cNvSpPr>
            <a:spLocks noChangeArrowheads="1"/>
          </p:cNvSpPr>
          <p:nvPr/>
        </p:nvSpPr>
        <p:spPr bwMode="auto">
          <a:xfrm>
            <a:off x="2806700" y="4410075"/>
            <a:ext cx="217488" cy="404813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61" name="AutoShape 13"/>
          <p:cNvSpPr>
            <a:spLocks noChangeArrowheads="1"/>
          </p:cNvSpPr>
          <p:nvPr/>
        </p:nvSpPr>
        <p:spPr bwMode="auto">
          <a:xfrm rot="18674736" flipH="1">
            <a:off x="2761457" y="4374356"/>
            <a:ext cx="88900" cy="71437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62" name="AutoShape 14"/>
          <p:cNvSpPr>
            <a:spLocks noChangeArrowheads="1"/>
          </p:cNvSpPr>
          <p:nvPr/>
        </p:nvSpPr>
        <p:spPr bwMode="auto">
          <a:xfrm>
            <a:off x="2327275" y="4643438"/>
            <a:ext cx="125413" cy="333375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63" name="AutoShape 15"/>
          <p:cNvSpPr>
            <a:spLocks noChangeArrowheads="1"/>
          </p:cNvSpPr>
          <p:nvPr/>
        </p:nvSpPr>
        <p:spPr bwMode="auto">
          <a:xfrm>
            <a:off x="2716213" y="4660900"/>
            <a:ext cx="306387" cy="481013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64" name="AutoShape 16"/>
          <p:cNvSpPr>
            <a:spLocks noChangeArrowheads="1"/>
          </p:cNvSpPr>
          <p:nvPr/>
        </p:nvSpPr>
        <p:spPr bwMode="auto">
          <a:xfrm>
            <a:off x="1916113" y="5010150"/>
            <a:ext cx="220662" cy="604838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65" name="AutoShape 17"/>
          <p:cNvSpPr>
            <a:spLocks noChangeArrowheads="1"/>
          </p:cNvSpPr>
          <p:nvPr/>
        </p:nvSpPr>
        <p:spPr bwMode="auto">
          <a:xfrm>
            <a:off x="2220913" y="5057775"/>
            <a:ext cx="220662" cy="557213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66" name="AutoShape 18"/>
          <p:cNvSpPr>
            <a:spLocks noChangeArrowheads="1"/>
          </p:cNvSpPr>
          <p:nvPr/>
        </p:nvSpPr>
        <p:spPr bwMode="auto">
          <a:xfrm>
            <a:off x="1979613" y="5057775"/>
            <a:ext cx="395287" cy="492125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67" name="AutoShape 19"/>
          <p:cNvSpPr>
            <a:spLocks noChangeArrowheads="1"/>
          </p:cNvSpPr>
          <p:nvPr/>
        </p:nvSpPr>
        <p:spPr bwMode="auto">
          <a:xfrm>
            <a:off x="2108200" y="5057775"/>
            <a:ext cx="461963" cy="838200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68" name="AutoShape 20"/>
          <p:cNvSpPr>
            <a:spLocks noChangeArrowheads="1"/>
          </p:cNvSpPr>
          <p:nvPr/>
        </p:nvSpPr>
        <p:spPr bwMode="auto">
          <a:xfrm>
            <a:off x="2501900" y="5057775"/>
            <a:ext cx="219075" cy="557213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69" name="AutoShape 21"/>
          <p:cNvSpPr>
            <a:spLocks noChangeArrowheads="1"/>
          </p:cNvSpPr>
          <p:nvPr/>
        </p:nvSpPr>
        <p:spPr bwMode="auto">
          <a:xfrm>
            <a:off x="2259013" y="5057775"/>
            <a:ext cx="396875" cy="492125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70" name="AutoShape 22"/>
          <p:cNvSpPr>
            <a:spLocks noChangeArrowheads="1"/>
          </p:cNvSpPr>
          <p:nvPr/>
        </p:nvSpPr>
        <p:spPr bwMode="auto">
          <a:xfrm>
            <a:off x="2582863" y="4984750"/>
            <a:ext cx="95250" cy="527050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71" name="AutoShape 23"/>
          <p:cNvSpPr>
            <a:spLocks noChangeArrowheads="1"/>
          </p:cNvSpPr>
          <p:nvPr/>
        </p:nvSpPr>
        <p:spPr bwMode="auto">
          <a:xfrm>
            <a:off x="2305050" y="5002213"/>
            <a:ext cx="125413" cy="527050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0372" name="Text Box 24"/>
          <p:cNvSpPr txBox="1">
            <a:spLocks noChangeArrowheads="1"/>
          </p:cNvSpPr>
          <p:nvPr/>
        </p:nvSpPr>
        <p:spPr bwMode="auto">
          <a:xfrm>
            <a:off x="684213" y="1930400"/>
            <a:ext cx="8302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>
                <a:solidFill>
                  <a:srgbClr val="C00000"/>
                </a:solidFill>
              </a:rPr>
              <a:t>U</a:t>
            </a:r>
            <a:r>
              <a:rPr lang="de-DE" baseline="-16000">
                <a:solidFill>
                  <a:srgbClr val="C00000"/>
                </a:solidFill>
              </a:rPr>
              <a:t>g</a:t>
            </a:r>
          </a:p>
        </p:txBody>
      </p:sp>
      <p:sp>
        <p:nvSpPr>
          <p:cNvPr id="100373" name="Text Box 25"/>
          <p:cNvSpPr txBox="1">
            <a:spLocks noChangeArrowheads="1"/>
          </p:cNvSpPr>
          <p:nvPr/>
        </p:nvSpPr>
        <p:spPr bwMode="auto">
          <a:xfrm>
            <a:off x="665163" y="4783138"/>
            <a:ext cx="8302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>
                <a:solidFill>
                  <a:srgbClr val="C00000"/>
                </a:solidFill>
              </a:rPr>
              <a:t>U</a:t>
            </a:r>
            <a:r>
              <a:rPr lang="de-DE" baseline="-1600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100374" name="Text Box 26"/>
          <p:cNvSpPr txBox="1">
            <a:spLocks noChangeArrowheads="1"/>
          </p:cNvSpPr>
          <p:nvPr/>
        </p:nvSpPr>
        <p:spPr bwMode="auto">
          <a:xfrm>
            <a:off x="677863" y="3868738"/>
            <a:ext cx="8302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>
                <a:solidFill>
                  <a:srgbClr val="C00000"/>
                </a:solidFill>
                <a:cs typeface="Arial" pitchFamily="34" charset="0"/>
              </a:rPr>
              <a:t>ψ</a:t>
            </a:r>
            <a:r>
              <a:rPr lang="de-DE" baseline="-16000">
                <a:solidFill>
                  <a:srgbClr val="C00000"/>
                </a:solidFill>
              </a:rPr>
              <a:t>fg</a:t>
            </a:r>
          </a:p>
        </p:txBody>
      </p:sp>
      <p:sp>
        <p:nvSpPr>
          <p:cNvPr id="100375" name="Line 27"/>
          <p:cNvSpPr>
            <a:spLocks noChangeShapeType="1"/>
          </p:cNvSpPr>
          <p:nvPr/>
        </p:nvSpPr>
        <p:spPr bwMode="auto">
          <a:xfrm>
            <a:off x="1393825" y="2249488"/>
            <a:ext cx="1150938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0376" name="Line 28"/>
          <p:cNvSpPr>
            <a:spLocks noChangeShapeType="1"/>
          </p:cNvSpPr>
          <p:nvPr/>
        </p:nvSpPr>
        <p:spPr bwMode="auto">
          <a:xfrm>
            <a:off x="1406525" y="4179888"/>
            <a:ext cx="1179513" cy="349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0377" name="Line 29"/>
          <p:cNvSpPr>
            <a:spLocks noChangeShapeType="1"/>
          </p:cNvSpPr>
          <p:nvPr/>
        </p:nvSpPr>
        <p:spPr bwMode="auto">
          <a:xfrm>
            <a:off x="1325563" y="5051425"/>
            <a:ext cx="1031875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00378" name="Group 30"/>
          <p:cNvGrpSpPr>
            <a:grpSpLocks/>
          </p:cNvGrpSpPr>
          <p:nvPr/>
        </p:nvGrpSpPr>
        <p:grpSpPr bwMode="auto">
          <a:xfrm>
            <a:off x="3470275" y="1873250"/>
            <a:ext cx="4835525" cy="2684463"/>
            <a:chOff x="2341" y="713"/>
            <a:chExt cx="3300" cy="1691"/>
          </a:xfrm>
        </p:grpSpPr>
        <p:sp>
          <p:nvSpPr>
            <p:cNvPr id="100381" name="Text Box 31"/>
            <p:cNvSpPr txBox="1">
              <a:spLocks noChangeArrowheads="1"/>
            </p:cNvSpPr>
            <p:nvPr/>
          </p:nvSpPr>
          <p:spPr bwMode="auto">
            <a:xfrm>
              <a:off x="2341" y="713"/>
              <a:ext cx="330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2400" b="1"/>
                <a:t>Der U-Wert </a:t>
              </a:r>
              <a:r>
                <a:rPr lang="de-DE" sz="2400" b="1">
                  <a:solidFill>
                    <a:srgbClr val="C00000"/>
                  </a:solidFill>
                </a:rPr>
                <a:t>U</a:t>
              </a:r>
              <a:r>
                <a:rPr lang="de-DE" sz="2400" b="1" baseline="-25000">
                  <a:solidFill>
                    <a:srgbClr val="C00000"/>
                  </a:solidFill>
                </a:rPr>
                <a:t>W</a:t>
              </a:r>
              <a:r>
                <a:rPr lang="de-DE" sz="2400" b="1"/>
                <a:t> eines Fensters besteht aus 3 Teilen</a:t>
              </a:r>
            </a:p>
          </p:txBody>
        </p:sp>
        <p:grpSp>
          <p:nvGrpSpPr>
            <p:cNvPr id="100382" name="Group 32"/>
            <p:cNvGrpSpPr>
              <a:grpSpLocks/>
            </p:cNvGrpSpPr>
            <p:nvPr/>
          </p:nvGrpSpPr>
          <p:grpSpPr bwMode="auto">
            <a:xfrm>
              <a:off x="2396" y="1627"/>
              <a:ext cx="3234" cy="777"/>
              <a:chOff x="1454" y="859"/>
              <a:chExt cx="3234" cy="777"/>
            </a:xfrm>
          </p:grpSpPr>
          <p:sp>
            <p:nvSpPr>
              <p:cNvPr id="100383" name="Text Box 33"/>
              <p:cNvSpPr txBox="1">
                <a:spLocks noChangeArrowheads="1"/>
              </p:cNvSpPr>
              <p:nvPr/>
            </p:nvSpPr>
            <p:spPr bwMode="auto">
              <a:xfrm>
                <a:off x="1454" y="1142"/>
                <a:ext cx="59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2400" b="1">
                    <a:solidFill>
                      <a:srgbClr val="C00000"/>
                    </a:solidFill>
                  </a:rPr>
                  <a:t>U</a:t>
                </a:r>
                <a:r>
                  <a:rPr lang="de-DE" sz="2400" b="1" baseline="-25000">
                    <a:solidFill>
                      <a:srgbClr val="C00000"/>
                    </a:solidFill>
                  </a:rPr>
                  <a:t>W</a:t>
                </a:r>
                <a:r>
                  <a:rPr lang="de-DE" sz="2400" b="1"/>
                  <a:t> =</a:t>
                </a:r>
              </a:p>
            </p:txBody>
          </p:sp>
          <p:sp>
            <p:nvSpPr>
              <p:cNvPr id="100384" name="Line 34"/>
              <p:cNvSpPr>
                <a:spLocks noChangeShapeType="1"/>
              </p:cNvSpPr>
              <p:nvPr/>
            </p:nvSpPr>
            <p:spPr bwMode="auto">
              <a:xfrm flipV="1">
                <a:off x="2094" y="1280"/>
                <a:ext cx="244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385" name="Text Box 35"/>
              <p:cNvSpPr txBox="1">
                <a:spLocks noChangeArrowheads="1"/>
              </p:cNvSpPr>
              <p:nvPr/>
            </p:nvSpPr>
            <p:spPr bwMode="auto">
              <a:xfrm>
                <a:off x="1983" y="859"/>
                <a:ext cx="2705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2400" b="1"/>
                  <a:t>A</a:t>
                </a:r>
                <a:r>
                  <a:rPr lang="de-DE" sz="2400" b="1" baseline="-10000"/>
                  <a:t>g</a:t>
                </a:r>
                <a:r>
                  <a:rPr lang="de-DE" sz="2400" b="1"/>
                  <a:t> </a:t>
                </a:r>
                <a:r>
                  <a:rPr lang="de-DE" sz="4000" b="1" baseline="12000"/>
                  <a:t>.</a:t>
                </a:r>
                <a:r>
                  <a:rPr lang="de-DE" sz="2400" b="1"/>
                  <a:t> </a:t>
                </a:r>
                <a:r>
                  <a:rPr lang="de-DE" sz="2400" b="1">
                    <a:solidFill>
                      <a:srgbClr val="C00000"/>
                    </a:solidFill>
                  </a:rPr>
                  <a:t>U</a:t>
                </a:r>
                <a:r>
                  <a:rPr lang="de-DE" sz="2400" b="1" baseline="-10000">
                    <a:solidFill>
                      <a:srgbClr val="C00000"/>
                    </a:solidFill>
                  </a:rPr>
                  <a:t>g </a:t>
                </a:r>
                <a:r>
                  <a:rPr lang="de-DE" sz="2400" b="1"/>
                  <a:t> +  A</a:t>
                </a:r>
                <a:r>
                  <a:rPr lang="de-DE" sz="2400" b="1" baseline="-10000"/>
                  <a:t>f</a:t>
                </a:r>
                <a:r>
                  <a:rPr lang="de-DE" sz="2400" b="1"/>
                  <a:t> </a:t>
                </a:r>
                <a:r>
                  <a:rPr lang="de-DE" sz="4000" b="1" baseline="12000"/>
                  <a:t>.</a:t>
                </a:r>
                <a:r>
                  <a:rPr lang="de-DE" sz="2400" b="1"/>
                  <a:t> </a:t>
                </a:r>
                <a:r>
                  <a:rPr lang="de-DE" sz="2400" b="1">
                    <a:solidFill>
                      <a:srgbClr val="C00000"/>
                    </a:solidFill>
                  </a:rPr>
                  <a:t>U</a:t>
                </a:r>
                <a:r>
                  <a:rPr lang="de-DE" sz="2400" b="1" baseline="-10000">
                    <a:solidFill>
                      <a:srgbClr val="C00000"/>
                    </a:solidFill>
                  </a:rPr>
                  <a:t>f </a:t>
                </a:r>
                <a:r>
                  <a:rPr lang="de-DE" sz="2400" b="1"/>
                  <a:t> +  l</a:t>
                </a:r>
                <a:r>
                  <a:rPr lang="de-DE" sz="2400" b="1" baseline="-10000"/>
                  <a:t>g</a:t>
                </a:r>
                <a:r>
                  <a:rPr lang="de-DE" sz="2400" b="1"/>
                  <a:t> </a:t>
                </a:r>
                <a:r>
                  <a:rPr lang="de-DE" sz="4000" b="1" baseline="12000"/>
                  <a:t>.</a:t>
                </a:r>
                <a:r>
                  <a:rPr lang="de-DE" sz="2400" b="1"/>
                  <a:t> </a:t>
                </a:r>
                <a:r>
                  <a:rPr lang="de-DE" sz="2400" b="1">
                    <a:solidFill>
                      <a:srgbClr val="C00000"/>
                    </a:solidFill>
                    <a:cs typeface="Arial" pitchFamily="34" charset="0"/>
                  </a:rPr>
                  <a:t>ψ</a:t>
                </a:r>
                <a:r>
                  <a:rPr lang="de-DE" sz="2400" b="1" baseline="-10000">
                    <a:solidFill>
                      <a:srgbClr val="C00000"/>
                    </a:solidFill>
                  </a:rPr>
                  <a:t>g</a:t>
                </a:r>
              </a:p>
            </p:txBody>
          </p:sp>
          <p:sp>
            <p:nvSpPr>
              <p:cNvPr id="100386" name="Text Box 36"/>
              <p:cNvSpPr txBox="1">
                <a:spLocks noChangeArrowheads="1"/>
              </p:cNvSpPr>
              <p:nvPr/>
            </p:nvSpPr>
            <p:spPr bwMode="auto">
              <a:xfrm>
                <a:off x="1942" y="1348"/>
                <a:ext cx="270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sz="2400" b="1"/>
                  <a:t>A</a:t>
                </a:r>
                <a:r>
                  <a:rPr lang="de-DE" sz="2400" b="1" baseline="-10000"/>
                  <a:t>g</a:t>
                </a:r>
                <a:r>
                  <a:rPr lang="de-DE" sz="2400" b="1"/>
                  <a:t> + A</a:t>
                </a:r>
                <a:r>
                  <a:rPr lang="de-DE" sz="2400" b="1" baseline="-10000"/>
                  <a:t>f</a:t>
                </a:r>
              </a:p>
            </p:txBody>
          </p:sp>
        </p:grpSp>
      </p:grpSp>
      <p:sp>
        <p:nvSpPr>
          <p:cNvPr id="100379" name="Line 37"/>
          <p:cNvSpPr>
            <a:spLocks noChangeShapeType="1"/>
          </p:cNvSpPr>
          <p:nvPr/>
        </p:nvSpPr>
        <p:spPr bwMode="auto">
          <a:xfrm flipV="1">
            <a:off x="1352550" y="4746625"/>
            <a:ext cx="111283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0380" name="Text Box 38"/>
          <p:cNvSpPr txBox="1">
            <a:spLocks noChangeArrowheads="1"/>
          </p:cNvSpPr>
          <p:nvPr/>
        </p:nvSpPr>
        <p:spPr bwMode="auto">
          <a:xfrm>
            <a:off x="3670300" y="5108575"/>
            <a:ext cx="3578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2400" b="1"/>
              <a:t>A</a:t>
            </a:r>
            <a:r>
              <a:rPr lang="de-DE" sz="2400" b="1" baseline="-14000"/>
              <a:t>x</a:t>
            </a:r>
            <a:r>
              <a:rPr lang="de-DE" sz="2400" b="1"/>
              <a:t> = Fläche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96875"/>
            <a:ext cx="4557712" cy="838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Spektrum von </a:t>
            </a:r>
            <a:r>
              <a:rPr lang="de-DE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Uf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-Werten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9025"/>
            <a:ext cx="2338388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085850"/>
            <a:ext cx="5916612" cy="52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620713" y="6553200"/>
            <a:ext cx="6494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400"/>
              <a:t>Quelle: Energiesparinformation 1, IWU Darmstadt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571500"/>
            <a:ext cx="7735888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FENSTER IM PASSIVHAUS</a:t>
            </a:r>
            <a:endParaRPr lang="de-DE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548063" y="18383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102404" name="Picture 4" descr="fenstergrund04.jpg (16489 Byte)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1552575"/>
            <a:ext cx="29464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406400"/>
            <a:ext cx="7737475" cy="533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FENSTER IM PASSIVHAUS</a:t>
            </a:r>
          </a:p>
        </p:txBody>
      </p:sp>
      <p:sp>
        <p:nvSpPr>
          <p:cNvPr id="103428" name="Rectangle 3"/>
          <p:cNvSpPr>
            <a:spLocks noChangeArrowheads="1"/>
          </p:cNvSpPr>
          <p:nvPr/>
        </p:nvSpPr>
        <p:spPr bwMode="auto">
          <a:xfrm>
            <a:off x="3548063" y="18383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3429" name="Rectangle 4"/>
          <p:cNvSpPr>
            <a:spLocks noChangeArrowheads="1"/>
          </p:cNvSpPr>
          <p:nvPr/>
        </p:nvSpPr>
        <p:spPr bwMode="auto">
          <a:xfrm>
            <a:off x="3252788" y="76200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103430" name="Picture 5" descr="http://www.optiwin.ch/holzdraw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920750"/>
            <a:ext cx="26384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Rectangle 6"/>
          <p:cNvSpPr>
            <a:spLocks noChangeArrowheads="1"/>
          </p:cNvSpPr>
          <p:nvPr/>
        </p:nvSpPr>
        <p:spPr bwMode="auto">
          <a:xfrm>
            <a:off x="3463925" y="1838325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103432" name="Picture 7" descr="http://www.optiwin.ch/3Holz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609725"/>
            <a:ext cx="2535237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1313" y="458788"/>
            <a:ext cx="7735887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WECHSELWIRKUNG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Fenstergröße, Abstandhalter und Glasqualität</a:t>
            </a:r>
          </a:p>
        </p:txBody>
      </p:sp>
      <p:pic>
        <p:nvPicPr>
          <p:cNvPr id="104451" name="Picture 3" descr="U-Wert_psi-Wert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1836738"/>
            <a:ext cx="6084887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 descr="Scannen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136775"/>
            <a:ext cx="2305050" cy="3802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888" y="566738"/>
            <a:ext cx="7737475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EINBAU VON FENSTERN</a:t>
            </a:r>
          </a:p>
        </p:txBody>
      </p:sp>
      <p:sp>
        <p:nvSpPr>
          <p:cNvPr id="104451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3127375" y="2470150"/>
            <a:ext cx="5273675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Welche Position für das Fenster?</a:t>
            </a:r>
          </a:p>
          <a:p>
            <a:pPr eaLnBrk="1" hangingPunct="1">
              <a:buFontTx/>
              <a:buNone/>
              <a:defRPr/>
            </a:pPr>
            <a:endParaRPr lang="de-DE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Wie dämmt man richtig?</a:t>
            </a:r>
          </a:p>
          <a:p>
            <a:pPr eaLnBrk="1" hangingPunct="1">
              <a:buFontTx/>
              <a:buNone/>
              <a:defRPr/>
            </a:pPr>
            <a:endParaRPr lang="de-DE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  <a:defRPr/>
            </a:pPr>
            <a:endParaRPr lang="de-DE" dirty="0" smtClean="0"/>
          </a:p>
          <a:p>
            <a:pPr eaLnBrk="1" hangingPunct="1">
              <a:buFontTx/>
              <a:buNone/>
              <a:defRPr/>
            </a:pPr>
            <a:endParaRPr lang="de-DE" dirty="0" smtClean="0"/>
          </a:p>
          <a:p>
            <a:pPr eaLnBrk="1" hangingPunct="1">
              <a:buFontTx/>
              <a:buNone/>
              <a:defRPr/>
            </a:pPr>
            <a:endParaRPr lang="de-DE" dirty="0" smtClean="0"/>
          </a:p>
        </p:txBody>
      </p:sp>
      <p:pic>
        <p:nvPicPr>
          <p:cNvPr id="105477" name="Picture 3" descr="FDABCD5E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136775"/>
            <a:ext cx="23161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3250" y="552450"/>
            <a:ext cx="7737475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FENSTER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mit hohem Wärmeschutz</a:t>
            </a:r>
            <a:b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WAND</a:t>
            </a:r>
            <a:r>
              <a:rPr lang="de-DE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mit geringer Wärmedämmung</a:t>
            </a:r>
          </a:p>
        </p:txBody>
      </p:sp>
      <p:pic>
        <p:nvPicPr>
          <p:cNvPr id="106499" name="Picture 3" descr="DAA7F1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39029" r="42285" b="10114"/>
          <a:stretch>
            <a:fillRect/>
          </a:stretch>
        </p:blipFill>
        <p:spPr bwMode="auto">
          <a:xfrm>
            <a:off x="4716463" y="2565400"/>
            <a:ext cx="4427537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 Box 4"/>
          <p:cNvSpPr txBox="1">
            <a:spLocks noChangeArrowheads="1"/>
          </p:cNvSpPr>
          <p:nvPr/>
        </p:nvSpPr>
        <p:spPr bwMode="auto">
          <a:xfrm>
            <a:off x="2500313" y="2663825"/>
            <a:ext cx="275907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de-DE" sz="32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Fenster vor der Wand</a:t>
            </a:r>
          </a:p>
        </p:txBody>
      </p:sp>
      <p:sp>
        <p:nvSpPr>
          <p:cNvPr id="105478" name="Text Box 5"/>
          <p:cNvSpPr txBox="1">
            <a:spLocks noChangeArrowheads="1"/>
          </p:cNvSpPr>
          <p:nvPr/>
        </p:nvSpPr>
        <p:spPr bwMode="auto">
          <a:xfrm>
            <a:off x="1184275" y="4575175"/>
            <a:ext cx="1731963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de-DE" sz="32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Blendrahmen </a:t>
            </a:r>
          </a:p>
          <a:p>
            <a:pPr algn="l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de-DE" sz="32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überdämmt</a:t>
            </a:r>
          </a:p>
        </p:txBody>
      </p:sp>
      <p:sp>
        <p:nvSpPr>
          <p:cNvPr id="797702" name="Oval 6"/>
          <p:cNvSpPr>
            <a:spLocks noChangeArrowheads="1"/>
          </p:cNvSpPr>
          <p:nvPr/>
        </p:nvSpPr>
        <p:spPr bwMode="auto">
          <a:xfrm>
            <a:off x="6732588" y="3716338"/>
            <a:ext cx="792162" cy="719137"/>
          </a:xfrm>
          <a:prstGeom prst="ellipse">
            <a:avLst/>
          </a:prstGeom>
          <a:noFill/>
          <a:ln w="76200" algn="ctr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797703" name="Line 7"/>
          <p:cNvSpPr>
            <a:spLocks noChangeShapeType="1"/>
          </p:cNvSpPr>
          <p:nvPr/>
        </p:nvSpPr>
        <p:spPr bwMode="auto">
          <a:xfrm>
            <a:off x="4643438" y="3141663"/>
            <a:ext cx="2089150" cy="863600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97704" name="Oval 8"/>
          <p:cNvSpPr>
            <a:spLocks noChangeArrowheads="1"/>
          </p:cNvSpPr>
          <p:nvPr/>
        </p:nvSpPr>
        <p:spPr bwMode="auto">
          <a:xfrm>
            <a:off x="5867400" y="3429000"/>
            <a:ext cx="792163" cy="719138"/>
          </a:xfrm>
          <a:prstGeom prst="ellipse">
            <a:avLst/>
          </a:prstGeom>
          <a:noFill/>
          <a:ln w="76200" algn="ctr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797705" name="Line 9"/>
          <p:cNvSpPr>
            <a:spLocks noChangeShapeType="1"/>
          </p:cNvSpPr>
          <p:nvPr/>
        </p:nvSpPr>
        <p:spPr bwMode="auto">
          <a:xfrm flipV="1">
            <a:off x="2941638" y="3933825"/>
            <a:ext cx="2998787" cy="1108075"/>
          </a:xfrm>
          <a:prstGeom prst="line">
            <a:avLst/>
          </a:prstGeom>
          <a:noFill/>
          <a:ln w="762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1101725" y="5722938"/>
            <a:ext cx="66246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sz="2400" b="1" baseline="-25000">
                <a:solidFill>
                  <a:srgbClr val="C00000"/>
                </a:solidFill>
              </a:rPr>
              <a:t>Generell ist es die beste Lösung, wenn das Fenster</a:t>
            </a:r>
          </a:p>
          <a:p>
            <a:pPr algn="l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sz="2400" b="1" baseline="-25000">
                <a:solidFill>
                  <a:srgbClr val="C00000"/>
                </a:solidFill>
              </a:rPr>
              <a:t> in das 1. Drittel der Dämmung gesetzt wird.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97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797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97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97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02" grpId="0" animBg="1"/>
      <p:bldP spid="797702" grpId="1" animBg="1"/>
      <p:bldP spid="797703" grpId="0" animBg="1"/>
      <p:bldP spid="797703" grpId="1" animBg="1"/>
      <p:bldP spid="797704" grpId="0" animBg="1"/>
      <p:bldP spid="797704" grpId="1" animBg="1"/>
      <p:bldP spid="797705" grpId="0" animBg="1"/>
      <p:bldP spid="797705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514350"/>
            <a:ext cx="7737475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FENSTER LUFTDICHT EINBAUEN</a:t>
            </a:r>
          </a:p>
        </p:txBody>
      </p:sp>
      <p:pic>
        <p:nvPicPr>
          <p:cNvPr id="1075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1435100"/>
            <a:ext cx="6156325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9525"/>
            <a:ext cx="2306638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9574" name="Text Box 6"/>
          <p:cNvSpPr txBox="1">
            <a:spLocks noChangeArrowheads="1"/>
          </p:cNvSpPr>
          <p:nvPr/>
        </p:nvSpPr>
        <p:spPr bwMode="auto">
          <a:xfrm>
            <a:off x="161925" y="5287963"/>
            <a:ext cx="2268538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b="1" baseline="-25000">
                <a:solidFill>
                  <a:srgbClr val="C00000"/>
                </a:solidFill>
              </a:rPr>
              <a:t>PU-Schaum ergibt keinen luftdichten Einbau!!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57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981200"/>
            <a:ext cx="55403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0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20713"/>
            <a:ext cx="1747838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05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08050"/>
            <a:ext cx="14287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05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581525"/>
            <a:ext cx="1857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0598" name="Line 6"/>
          <p:cNvSpPr>
            <a:spLocks noChangeShapeType="1"/>
          </p:cNvSpPr>
          <p:nvPr/>
        </p:nvSpPr>
        <p:spPr bwMode="auto">
          <a:xfrm flipV="1">
            <a:off x="3492500" y="5229225"/>
            <a:ext cx="1655763" cy="2873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50599" name="Line 7"/>
          <p:cNvSpPr>
            <a:spLocks noChangeShapeType="1"/>
          </p:cNvSpPr>
          <p:nvPr/>
        </p:nvSpPr>
        <p:spPr bwMode="auto">
          <a:xfrm flipV="1">
            <a:off x="5219700" y="2565400"/>
            <a:ext cx="1081088" cy="223202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V="1">
            <a:off x="5219700" y="2492375"/>
            <a:ext cx="2592388" cy="23050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50601" name="Oval 9"/>
          <p:cNvSpPr>
            <a:spLocks noChangeArrowheads="1"/>
          </p:cNvSpPr>
          <p:nvPr/>
        </p:nvSpPr>
        <p:spPr bwMode="auto">
          <a:xfrm>
            <a:off x="5003800" y="4149725"/>
            <a:ext cx="720725" cy="719138"/>
          </a:xfrm>
          <a:prstGeom prst="ellipse">
            <a:avLst/>
          </a:prstGeom>
          <a:noFill/>
          <a:ln w="76200" algn="ctr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750602" name="Line 10"/>
          <p:cNvSpPr>
            <a:spLocks noChangeShapeType="1"/>
          </p:cNvSpPr>
          <p:nvPr/>
        </p:nvSpPr>
        <p:spPr bwMode="auto">
          <a:xfrm flipH="1" flipV="1">
            <a:off x="3419475" y="2349500"/>
            <a:ext cx="1728788" cy="18716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50603" name="Text Box 11"/>
          <p:cNvSpPr txBox="1">
            <a:spLocks noChangeArrowheads="1"/>
          </p:cNvSpPr>
          <p:nvPr/>
        </p:nvSpPr>
        <p:spPr bwMode="auto">
          <a:xfrm>
            <a:off x="395288" y="1268413"/>
            <a:ext cx="3600450" cy="1023937"/>
          </a:xfrm>
          <a:prstGeom prst="rect">
            <a:avLst/>
          </a:prstGeom>
          <a:solidFill>
            <a:srgbClr val="FFCC00"/>
          </a:solidFill>
          <a:ln w="254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sz="2400" b="1" baseline="-25000"/>
              <a:t>Dämmung geht bis zum Fensterrahmen </a:t>
            </a:r>
          </a:p>
          <a:p>
            <a:pPr algn="l" eaLnBrk="1" hangingPunct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de-DE" sz="2400" b="1" baseline="-25000"/>
              <a:t>Rollladenschiene sitzt davor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50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50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50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750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750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750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750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598" grpId="0" animBg="1"/>
      <p:bldP spid="750599" grpId="0" animBg="1"/>
      <p:bldP spid="750599" grpId="1" animBg="1"/>
      <p:bldP spid="750600" grpId="0" animBg="1"/>
      <p:bldP spid="750600" grpId="1" animBg="1"/>
      <p:bldP spid="750601" grpId="0" animBg="1"/>
      <p:bldP spid="750601" grpId="1" animBg="1"/>
      <p:bldP spid="750602" grpId="0" animBg="1"/>
      <p:bldP spid="750602" grpId="1" animBg="1"/>
      <p:bldP spid="750603" grpId="0" animBg="1"/>
      <p:bldP spid="75060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22275" y="6019800"/>
            <a:ext cx="5697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Quelle: Bauforum Rheinland-Pfalz, www.bauforum.rlp.de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017588" y="792163"/>
            <a:ext cx="77168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PASSIVHAUS IN KAISERSLAUTERN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1831975"/>
            <a:ext cx="3584575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2"/>
          <p:cNvSpPr>
            <a:spLocks noChangeArrowheads="1"/>
          </p:cNvSpPr>
          <p:nvPr/>
        </p:nvSpPr>
        <p:spPr bwMode="auto">
          <a:xfrm>
            <a:off x="2765425" y="2082800"/>
            <a:ext cx="48006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3000" b="1" dirty="0">
                <a:solidFill>
                  <a:srgbClr val="C00000"/>
                </a:solidFill>
              </a:rPr>
              <a:t>Fenster mit </a:t>
            </a:r>
          </a:p>
          <a:p>
            <a:pPr algn="l">
              <a:defRPr/>
            </a:pPr>
            <a:r>
              <a:rPr lang="de-DE" sz="3000" b="1" dirty="0">
                <a:solidFill>
                  <a:srgbClr val="C00000"/>
                </a:solidFill>
              </a:rPr>
              <a:t>Wärmeschutzverglasung	</a:t>
            </a:r>
            <a:br>
              <a:rPr lang="de-DE" sz="3000" b="1" dirty="0">
                <a:solidFill>
                  <a:srgbClr val="C00000"/>
                </a:solidFill>
              </a:rPr>
            </a:br>
            <a:r>
              <a:rPr lang="de-DE" sz="3000" b="1" dirty="0">
                <a:solidFill>
                  <a:srgbClr val="C00000"/>
                </a:solidFill>
              </a:rPr>
              <a:t/>
            </a:r>
            <a:br>
              <a:rPr lang="de-DE" sz="3000" b="1" dirty="0">
                <a:solidFill>
                  <a:srgbClr val="C00000"/>
                </a:solidFill>
              </a:rPr>
            </a:b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Kosten  250-500 € pro m</a:t>
            </a:r>
            <a:r>
              <a:rPr lang="de-DE" sz="3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</a:p>
          <a:p>
            <a:pPr algn="l">
              <a:defRPr/>
            </a:pP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 nach Qualität von </a:t>
            </a:r>
          </a:p>
          <a:p>
            <a:pPr algn="l">
              <a:defRPr/>
            </a:pP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Verglasung und Rahmen</a:t>
            </a:r>
          </a:p>
        </p:txBody>
      </p:sp>
      <p:pic>
        <p:nvPicPr>
          <p:cNvPr id="109571" name="Picture 3" descr="Fenst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052638"/>
            <a:ext cx="214153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2150" y="889000"/>
            <a:ext cx="7737475" cy="7826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DACHKONSTRUKTIONEN</a:t>
            </a:r>
          </a:p>
        </p:txBody>
      </p:sp>
      <p:sp>
        <p:nvSpPr>
          <p:cNvPr id="111620" name="Text Box 3"/>
          <p:cNvSpPr txBox="1">
            <a:spLocks noChangeArrowheads="1"/>
          </p:cNvSpPr>
          <p:nvPr/>
        </p:nvSpPr>
        <p:spPr bwMode="auto">
          <a:xfrm>
            <a:off x="3008313" y="6659563"/>
            <a:ext cx="147637" cy="190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de-DE" sz="2400">
                <a:latin typeface="Times New Roman" pitchFamily="18" charset="0"/>
              </a:rPr>
              <a:t>s</a:t>
            </a:r>
          </a:p>
        </p:txBody>
      </p:sp>
      <p:sp>
        <p:nvSpPr>
          <p:cNvPr id="111621" name="Rectangle 4"/>
          <p:cNvSpPr>
            <a:spLocks noChangeArrowheads="1"/>
          </p:cNvSpPr>
          <p:nvPr/>
        </p:nvSpPr>
        <p:spPr bwMode="auto">
          <a:xfrm rot="5400000">
            <a:off x="4987132" y="2550318"/>
            <a:ext cx="457200" cy="20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22" name="Rectangle 5" descr="Konturierte Raute"/>
          <p:cNvSpPr>
            <a:spLocks noChangeArrowheads="1"/>
          </p:cNvSpPr>
          <p:nvPr/>
        </p:nvSpPr>
        <p:spPr bwMode="auto">
          <a:xfrm rot="-5400000">
            <a:off x="4406901" y="2176462"/>
            <a:ext cx="455612" cy="950913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23" name="Rectangle 6" descr="Konturierte Raute"/>
          <p:cNvSpPr>
            <a:spLocks noChangeArrowheads="1"/>
          </p:cNvSpPr>
          <p:nvPr/>
        </p:nvSpPr>
        <p:spPr bwMode="auto">
          <a:xfrm rot="5400000">
            <a:off x="5227638" y="2516187"/>
            <a:ext cx="457200" cy="26987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24" name="Rectangle 7" descr="Horizontal dunkel"/>
          <p:cNvSpPr>
            <a:spLocks noChangeArrowheads="1"/>
          </p:cNvSpPr>
          <p:nvPr/>
        </p:nvSpPr>
        <p:spPr bwMode="auto">
          <a:xfrm rot="5400000">
            <a:off x="4723607" y="1551781"/>
            <a:ext cx="42862" cy="1692275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1625" name="Rectangle 8" descr="Konturierte Raute"/>
          <p:cNvSpPr>
            <a:spLocks noChangeArrowheads="1"/>
          </p:cNvSpPr>
          <p:nvPr/>
        </p:nvSpPr>
        <p:spPr bwMode="auto">
          <a:xfrm rot="5400000">
            <a:off x="4647407" y="2135981"/>
            <a:ext cx="195262" cy="169227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26" name="Rectangle 9"/>
          <p:cNvSpPr>
            <a:spLocks noChangeArrowheads="1"/>
          </p:cNvSpPr>
          <p:nvPr/>
        </p:nvSpPr>
        <p:spPr bwMode="auto">
          <a:xfrm rot="5400000">
            <a:off x="5191918" y="2301082"/>
            <a:ext cx="42863" cy="101600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27" name="Line 10"/>
          <p:cNvSpPr>
            <a:spLocks noChangeShapeType="1"/>
          </p:cNvSpPr>
          <p:nvPr/>
        </p:nvSpPr>
        <p:spPr bwMode="auto">
          <a:xfrm rot="5400000">
            <a:off x="5194301" y="2301875"/>
            <a:ext cx="38100" cy="9842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28" name="Line 11"/>
          <p:cNvSpPr>
            <a:spLocks noChangeShapeType="1"/>
          </p:cNvSpPr>
          <p:nvPr/>
        </p:nvSpPr>
        <p:spPr bwMode="auto">
          <a:xfrm rot="5400000" flipH="1">
            <a:off x="5194301" y="2301875"/>
            <a:ext cx="38100" cy="9842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29" name="Text Box 12"/>
          <p:cNvSpPr txBox="1">
            <a:spLocks noChangeArrowheads="1"/>
          </p:cNvSpPr>
          <p:nvPr/>
        </p:nvSpPr>
        <p:spPr bwMode="auto">
          <a:xfrm>
            <a:off x="1276350" y="3859213"/>
            <a:ext cx="1833563" cy="55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>
                <a:solidFill>
                  <a:srgbClr val="0000FF"/>
                </a:solidFill>
              </a:rPr>
              <a:t>Zwischen</a:t>
            </a:r>
            <a:r>
              <a:rPr lang="de-DE" sz="1800" b="1"/>
              <a:t>sparren-dämmung</a:t>
            </a:r>
          </a:p>
        </p:txBody>
      </p:sp>
      <p:sp>
        <p:nvSpPr>
          <p:cNvPr id="111630" name="Text Box 13"/>
          <p:cNvSpPr txBox="1">
            <a:spLocks noChangeArrowheads="1"/>
          </p:cNvSpPr>
          <p:nvPr/>
        </p:nvSpPr>
        <p:spPr bwMode="auto">
          <a:xfrm>
            <a:off x="3111500" y="2479675"/>
            <a:ext cx="209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d</a:t>
            </a:r>
          </a:p>
        </p:txBody>
      </p:sp>
      <p:sp>
        <p:nvSpPr>
          <p:cNvPr id="111631" name="Line 14"/>
          <p:cNvSpPr>
            <a:spLocks noChangeShapeType="1"/>
          </p:cNvSpPr>
          <p:nvPr/>
        </p:nvSpPr>
        <p:spPr bwMode="auto">
          <a:xfrm>
            <a:off x="5114925" y="2422525"/>
            <a:ext cx="201613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32" name="Line 15"/>
          <p:cNvSpPr>
            <a:spLocks noChangeShapeType="1"/>
          </p:cNvSpPr>
          <p:nvPr/>
        </p:nvSpPr>
        <p:spPr bwMode="auto">
          <a:xfrm flipV="1">
            <a:off x="5114925" y="2422525"/>
            <a:ext cx="200025" cy="45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33" name="Rectangle 16"/>
          <p:cNvSpPr>
            <a:spLocks noChangeArrowheads="1"/>
          </p:cNvSpPr>
          <p:nvPr/>
        </p:nvSpPr>
        <p:spPr bwMode="auto">
          <a:xfrm rot="5400000">
            <a:off x="3828257" y="2550318"/>
            <a:ext cx="457200" cy="20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34" name="Line 17"/>
          <p:cNvSpPr>
            <a:spLocks noChangeShapeType="1"/>
          </p:cNvSpPr>
          <p:nvPr/>
        </p:nvSpPr>
        <p:spPr bwMode="auto">
          <a:xfrm>
            <a:off x="3956050" y="2422525"/>
            <a:ext cx="201613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35" name="Line 18"/>
          <p:cNvSpPr>
            <a:spLocks noChangeShapeType="1"/>
          </p:cNvSpPr>
          <p:nvPr/>
        </p:nvSpPr>
        <p:spPr bwMode="auto">
          <a:xfrm flipV="1">
            <a:off x="3956050" y="2422525"/>
            <a:ext cx="198438" cy="45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36" name="Rectangle 19" descr="Konturierte Raute"/>
          <p:cNvSpPr>
            <a:spLocks noChangeArrowheads="1"/>
          </p:cNvSpPr>
          <p:nvPr/>
        </p:nvSpPr>
        <p:spPr bwMode="auto">
          <a:xfrm rot="5400000">
            <a:off x="3695700" y="2625725"/>
            <a:ext cx="457200" cy="50800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37" name="Rectangle 20" descr="Krähenfüße"/>
          <p:cNvSpPr>
            <a:spLocks noChangeArrowheads="1"/>
          </p:cNvSpPr>
          <p:nvPr/>
        </p:nvSpPr>
        <p:spPr bwMode="auto">
          <a:xfrm rot="5400000">
            <a:off x="4727575" y="1458913"/>
            <a:ext cx="42863" cy="1690687"/>
          </a:xfrm>
          <a:prstGeom prst="rect">
            <a:avLst/>
          </a:prstGeom>
          <a:pattFill prst="divot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1638" name="Rectangle 21"/>
          <p:cNvSpPr>
            <a:spLocks noChangeArrowheads="1"/>
          </p:cNvSpPr>
          <p:nvPr/>
        </p:nvSpPr>
        <p:spPr bwMode="auto">
          <a:xfrm rot="5400000">
            <a:off x="4032251" y="2298700"/>
            <a:ext cx="42862" cy="103187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39" name="Line 22"/>
          <p:cNvSpPr>
            <a:spLocks noChangeShapeType="1"/>
          </p:cNvSpPr>
          <p:nvPr/>
        </p:nvSpPr>
        <p:spPr bwMode="auto">
          <a:xfrm rot="5400000">
            <a:off x="4034632" y="2301081"/>
            <a:ext cx="38100" cy="96837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40" name="Line 23"/>
          <p:cNvSpPr>
            <a:spLocks noChangeShapeType="1"/>
          </p:cNvSpPr>
          <p:nvPr/>
        </p:nvSpPr>
        <p:spPr bwMode="auto">
          <a:xfrm rot="5400000" flipH="1">
            <a:off x="4034632" y="2301081"/>
            <a:ext cx="38100" cy="96837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41" name="AutoShape 24"/>
          <p:cNvSpPr>
            <a:spLocks noChangeArrowheads="1"/>
          </p:cNvSpPr>
          <p:nvPr/>
        </p:nvSpPr>
        <p:spPr bwMode="auto">
          <a:xfrm rot="-72038">
            <a:off x="5487988" y="2195513"/>
            <a:ext cx="107950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42" name="Rectangle 25"/>
          <p:cNvSpPr>
            <a:spLocks noChangeArrowheads="1"/>
          </p:cNvSpPr>
          <p:nvPr/>
        </p:nvSpPr>
        <p:spPr bwMode="auto">
          <a:xfrm rot="-205334">
            <a:off x="5259388" y="2247900"/>
            <a:ext cx="252412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43" name="AutoShape 26"/>
          <p:cNvSpPr>
            <a:spLocks noChangeArrowheads="1"/>
          </p:cNvSpPr>
          <p:nvPr/>
        </p:nvSpPr>
        <p:spPr bwMode="auto">
          <a:xfrm rot="-15854">
            <a:off x="5205413" y="2195513"/>
            <a:ext cx="107950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44" name="Rectangle 27"/>
          <p:cNvSpPr>
            <a:spLocks noChangeArrowheads="1"/>
          </p:cNvSpPr>
          <p:nvPr/>
        </p:nvSpPr>
        <p:spPr bwMode="auto">
          <a:xfrm rot="-205334">
            <a:off x="4976813" y="2247900"/>
            <a:ext cx="249237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45" name="AutoShape 28"/>
          <p:cNvSpPr>
            <a:spLocks noChangeArrowheads="1"/>
          </p:cNvSpPr>
          <p:nvPr/>
        </p:nvSpPr>
        <p:spPr bwMode="auto">
          <a:xfrm rot="-15854">
            <a:off x="4919663" y="2197100"/>
            <a:ext cx="107950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46" name="Rectangle 29"/>
          <p:cNvSpPr>
            <a:spLocks noChangeArrowheads="1"/>
          </p:cNvSpPr>
          <p:nvPr/>
        </p:nvSpPr>
        <p:spPr bwMode="auto">
          <a:xfrm rot="-205334">
            <a:off x="4691063" y="2249488"/>
            <a:ext cx="249237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47" name="AutoShape 30"/>
          <p:cNvSpPr>
            <a:spLocks noChangeArrowheads="1"/>
          </p:cNvSpPr>
          <p:nvPr/>
        </p:nvSpPr>
        <p:spPr bwMode="auto">
          <a:xfrm rot="-15854">
            <a:off x="4638675" y="2193925"/>
            <a:ext cx="106363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48" name="Rectangle 31"/>
          <p:cNvSpPr>
            <a:spLocks noChangeArrowheads="1"/>
          </p:cNvSpPr>
          <p:nvPr/>
        </p:nvSpPr>
        <p:spPr bwMode="auto">
          <a:xfrm rot="-205334">
            <a:off x="4410075" y="2246313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49" name="AutoShape 32"/>
          <p:cNvSpPr>
            <a:spLocks noChangeArrowheads="1"/>
          </p:cNvSpPr>
          <p:nvPr/>
        </p:nvSpPr>
        <p:spPr bwMode="auto">
          <a:xfrm rot="-15854">
            <a:off x="4348163" y="2193925"/>
            <a:ext cx="107950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50" name="Rectangle 33"/>
          <p:cNvSpPr>
            <a:spLocks noChangeArrowheads="1"/>
          </p:cNvSpPr>
          <p:nvPr/>
        </p:nvSpPr>
        <p:spPr bwMode="auto">
          <a:xfrm rot="-205334">
            <a:off x="4119563" y="2246313"/>
            <a:ext cx="249237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51" name="Rectangle 34"/>
          <p:cNvSpPr>
            <a:spLocks noChangeArrowheads="1"/>
          </p:cNvSpPr>
          <p:nvPr/>
        </p:nvSpPr>
        <p:spPr bwMode="auto">
          <a:xfrm rot="5400000">
            <a:off x="2442369" y="2558257"/>
            <a:ext cx="457200" cy="201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52" name="Rectangle 35" descr="Konturierte Raute"/>
          <p:cNvSpPr>
            <a:spLocks noChangeArrowheads="1"/>
          </p:cNvSpPr>
          <p:nvPr/>
        </p:nvSpPr>
        <p:spPr bwMode="auto">
          <a:xfrm rot="-5400000">
            <a:off x="1862137" y="2184401"/>
            <a:ext cx="455613" cy="950912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53" name="Rectangle 36" descr="Konturierte Raute"/>
          <p:cNvSpPr>
            <a:spLocks noChangeArrowheads="1"/>
          </p:cNvSpPr>
          <p:nvPr/>
        </p:nvSpPr>
        <p:spPr bwMode="auto">
          <a:xfrm rot="5400000">
            <a:off x="2682876" y="2524125"/>
            <a:ext cx="457200" cy="26987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54" name="Rectangle 37" descr="Horizontal dunkel"/>
          <p:cNvSpPr>
            <a:spLocks noChangeArrowheads="1"/>
          </p:cNvSpPr>
          <p:nvPr/>
        </p:nvSpPr>
        <p:spPr bwMode="auto">
          <a:xfrm rot="5400000">
            <a:off x="2178844" y="1559719"/>
            <a:ext cx="42863" cy="1692275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1655" name="Rectangle 38" descr="Horizontal dunkel"/>
          <p:cNvSpPr>
            <a:spLocks noChangeArrowheads="1"/>
          </p:cNvSpPr>
          <p:nvPr/>
        </p:nvSpPr>
        <p:spPr bwMode="auto">
          <a:xfrm rot="5400000">
            <a:off x="2178844" y="2061369"/>
            <a:ext cx="42863" cy="1692275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1656" name="Rectangle 39"/>
          <p:cNvSpPr>
            <a:spLocks noChangeArrowheads="1"/>
          </p:cNvSpPr>
          <p:nvPr/>
        </p:nvSpPr>
        <p:spPr bwMode="auto">
          <a:xfrm rot="5400000">
            <a:off x="2646363" y="2308225"/>
            <a:ext cx="42862" cy="103188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57" name="Line 40"/>
          <p:cNvSpPr>
            <a:spLocks noChangeShapeType="1"/>
          </p:cNvSpPr>
          <p:nvPr/>
        </p:nvSpPr>
        <p:spPr bwMode="auto">
          <a:xfrm rot="5400000">
            <a:off x="2649538" y="2309812"/>
            <a:ext cx="38100" cy="9842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58" name="Line 41"/>
          <p:cNvSpPr>
            <a:spLocks noChangeShapeType="1"/>
          </p:cNvSpPr>
          <p:nvPr/>
        </p:nvSpPr>
        <p:spPr bwMode="auto">
          <a:xfrm rot="5400000" flipH="1">
            <a:off x="2649538" y="2309812"/>
            <a:ext cx="38100" cy="9842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59" name="Line 42"/>
          <p:cNvSpPr>
            <a:spLocks noChangeShapeType="1"/>
          </p:cNvSpPr>
          <p:nvPr/>
        </p:nvSpPr>
        <p:spPr bwMode="auto">
          <a:xfrm>
            <a:off x="2570163" y="2430463"/>
            <a:ext cx="201612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60" name="Line 43"/>
          <p:cNvSpPr>
            <a:spLocks noChangeShapeType="1"/>
          </p:cNvSpPr>
          <p:nvPr/>
        </p:nvSpPr>
        <p:spPr bwMode="auto">
          <a:xfrm flipV="1">
            <a:off x="2570163" y="2430463"/>
            <a:ext cx="198437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61" name="Rectangle 44"/>
          <p:cNvSpPr>
            <a:spLocks noChangeArrowheads="1"/>
          </p:cNvSpPr>
          <p:nvPr/>
        </p:nvSpPr>
        <p:spPr bwMode="auto">
          <a:xfrm rot="5400000">
            <a:off x="1282700" y="2557463"/>
            <a:ext cx="457200" cy="20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62" name="Line 45"/>
          <p:cNvSpPr>
            <a:spLocks noChangeShapeType="1"/>
          </p:cNvSpPr>
          <p:nvPr/>
        </p:nvSpPr>
        <p:spPr bwMode="auto">
          <a:xfrm>
            <a:off x="1409700" y="2430463"/>
            <a:ext cx="20320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63" name="Line 46"/>
          <p:cNvSpPr>
            <a:spLocks noChangeShapeType="1"/>
          </p:cNvSpPr>
          <p:nvPr/>
        </p:nvSpPr>
        <p:spPr bwMode="auto">
          <a:xfrm flipV="1">
            <a:off x="1409700" y="2430463"/>
            <a:ext cx="200025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64" name="Rectangle 47" descr="Konturierte Raute"/>
          <p:cNvSpPr>
            <a:spLocks noChangeArrowheads="1"/>
          </p:cNvSpPr>
          <p:nvPr/>
        </p:nvSpPr>
        <p:spPr bwMode="auto">
          <a:xfrm rot="5400000">
            <a:off x="1150144" y="2634457"/>
            <a:ext cx="457200" cy="49212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65" name="Rectangle 48" descr="Krähenfüße"/>
          <p:cNvSpPr>
            <a:spLocks noChangeArrowheads="1"/>
          </p:cNvSpPr>
          <p:nvPr/>
        </p:nvSpPr>
        <p:spPr bwMode="auto">
          <a:xfrm rot="5400000">
            <a:off x="2182020" y="1466056"/>
            <a:ext cx="42862" cy="1692275"/>
          </a:xfrm>
          <a:prstGeom prst="rect">
            <a:avLst/>
          </a:prstGeom>
          <a:pattFill prst="divot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1666" name="Rectangle 49"/>
          <p:cNvSpPr>
            <a:spLocks noChangeArrowheads="1"/>
          </p:cNvSpPr>
          <p:nvPr/>
        </p:nvSpPr>
        <p:spPr bwMode="auto">
          <a:xfrm rot="5400000">
            <a:off x="1487487" y="2306638"/>
            <a:ext cx="42863" cy="103188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67" name="Line 50"/>
          <p:cNvSpPr>
            <a:spLocks noChangeShapeType="1"/>
          </p:cNvSpPr>
          <p:nvPr/>
        </p:nvSpPr>
        <p:spPr bwMode="auto">
          <a:xfrm rot="5400000">
            <a:off x="1489075" y="2309813"/>
            <a:ext cx="38100" cy="95250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68" name="Line 51"/>
          <p:cNvSpPr>
            <a:spLocks noChangeShapeType="1"/>
          </p:cNvSpPr>
          <p:nvPr/>
        </p:nvSpPr>
        <p:spPr bwMode="auto">
          <a:xfrm rot="5400000" flipH="1">
            <a:off x="1489075" y="2309813"/>
            <a:ext cx="38100" cy="95250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69" name="AutoShape 52"/>
          <p:cNvSpPr>
            <a:spLocks noChangeArrowheads="1"/>
          </p:cNvSpPr>
          <p:nvPr/>
        </p:nvSpPr>
        <p:spPr bwMode="auto">
          <a:xfrm rot="-72038">
            <a:off x="2943225" y="2203450"/>
            <a:ext cx="106363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70" name="Rectangle 53"/>
          <p:cNvSpPr>
            <a:spLocks noChangeArrowheads="1"/>
          </p:cNvSpPr>
          <p:nvPr/>
        </p:nvSpPr>
        <p:spPr bwMode="auto">
          <a:xfrm rot="-205334">
            <a:off x="2714625" y="2255838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71" name="AutoShape 54"/>
          <p:cNvSpPr>
            <a:spLocks noChangeArrowheads="1"/>
          </p:cNvSpPr>
          <p:nvPr/>
        </p:nvSpPr>
        <p:spPr bwMode="auto">
          <a:xfrm rot="-15854">
            <a:off x="2660650" y="2203450"/>
            <a:ext cx="106363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72" name="Rectangle 55"/>
          <p:cNvSpPr>
            <a:spLocks noChangeArrowheads="1"/>
          </p:cNvSpPr>
          <p:nvPr/>
        </p:nvSpPr>
        <p:spPr bwMode="auto">
          <a:xfrm rot="-205334">
            <a:off x="2432050" y="2255838"/>
            <a:ext cx="249238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73" name="AutoShape 56"/>
          <p:cNvSpPr>
            <a:spLocks noChangeArrowheads="1"/>
          </p:cNvSpPr>
          <p:nvPr/>
        </p:nvSpPr>
        <p:spPr bwMode="auto">
          <a:xfrm rot="-15854">
            <a:off x="2374900" y="2205038"/>
            <a:ext cx="106363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74" name="Rectangle 57"/>
          <p:cNvSpPr>
            <a:spLocks noChangeArrowheads="1"/>
          </p:cNvSpPr>
          <p:nvPr/>
        </p:nvSpPr>
        <p:spPr bwMode="auto">
          <a:xfrm rot="-205334">
            <a:off x="2146300" y="2257425"/>
            <a:ext cx="249238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75" name="AutoShape 58"/>
          <p:cNvSpPr>
            <a:spLocks noChangeArrowheads="1"/>
          </p:cNvSpPr>
          <p:nvPr/>
        </p:nvSpPr>
        <p:spPr bwMode="auto">
          <a:xfrm rot="-15854">
            <a:off x="2093913" y="2201863"/>
            <a:ext cx="106362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76" name="Rectangle 59"/>
          <p:cNvSpPr>
            <a:spLocks noChangeArrowheads="1"/>
          </p:cNvSpPr>
          <p:nvPr/>
        </p:nvSpPr>
        <p:spPr bwMode="auto">
          <a:xfrm rot="-205334">
            <a:off x="1865313" y="2254250"/>
            <a:ext cx="249237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77" name="AutoShape 60"/>
          <p:cNvSpPr>
            <a:spLocks noChangeArrowheads="1"/>
          </p:cNvSpPr>
          <p:nvPr/>
        </p:nvSpPr>
        <p:spPr bwMode="auto">
          <a:xfrm rot="-15854">
            <a:off x="1803400" y="2201863"/>
            <a:ext cx="106363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78" name="Rectangle 61"/>
          <p:cNvSpPr>
            <a:spLocks noChangeArrowheads="1"/>
          </p:cNvSpPr>
          <p:nvPr/>
        </p:nvSpPr>
        <p:spPr bwMode="auto">
          <a:xfrm rot="-205334">
            <a:off x="1574800" y="2254250"/>
            <a:ext cx="249238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79" name="Rectangle 62"/>
          <p:cNvSpPr>
            <a:spLocks noChangeArrowheads="1"/>
          </p:cNvSpPr>
          <p:nvPr/>
        </p:nvSpPr>
        <p:spPr bwMode="auto">
          <a:xfrm rot="5400000">
            <a:off x="7581107" y="2580481"/>
            <a:ext cx="457200" cy="20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80" name="Rectangle 63" descr="Konturierte Raute"/>
          <p:cNvSpPr>
            <a:spLocks noChangeArrowheads="1"/>
          </p:cNvSpPr>
          <p:nvPr/>
        </p:nvSpPr>
        <p:spPr bwMode="auto">
          <a:xfrm rot="-5400000">
            <a:off x="7000081" y="2207419"/>
            <a:ext cx="455613" cy="9493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81" name="Rectangle 64" descr="Konturierte Raute"/>
          <p:cNvSpPr>
            <a:spLocks noChangeArrowheads="1"/>
          </p:cNvSpPr>
          <p:nvPr/>
        </p:nvSpPr>
        <p:spPr bwMode="auto">
          <a:xfrm rot="5400000">
            <a:off x="7821613" y="2546350"/>
            <a:ext cx="457200" cy="26987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82" name="Rectangle 65" descr="Horizontal dunkel"/>
          <p:cNvSpPr>
            <a:spLocks noChangeArrowheads="1"/>
          </p:cNvSpPr>
          <p:nvPr/>
        </p:nvSpPr>
        <p:spPr bwMode="auto">
          <a:xfrm rot="5400000">
            <a:off x="7316787" y="2082801"/>
            <a:ext cx="42863" cy="1693862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1683" name="Rectangle 66"/>
          <p:cNvSpPr>
            <a:spLocks noChangeArrowheads="1"/>
          </p:cNvSpPr>
          <p:nvPr/>
        </p:nvSpPr>
        <p:spPr bwMode="auto">
          <a:xfrm rot="5400000">
            <a:off x="7781131" y="2097882"/>
            <a:ext cx="42863" cy="101600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84" name="Line 67"/>
          <p:cNvSpPr>
            <a:spLocks noChangeShapeType="1"/>
          </p:cNvSpPr>
          <p:nvPr/>
        </p:nvSpPr>
        <p:spPr bwMode="auto">
          <a:xfrm rot="5400000">
            <a:off x="7782719" y="2099469"/>
            <a:ext cx="38100" cy="96838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85" name="Line 68"/>
          <p:cNvSpPr>
            <a:spLocks noChangeShapeType="1"/>
          </p:cNvSpPr>
          <p:nvPr/>
        </p:nvSpPr>
        <p:spPr bwMode="auto">
          <a:xfrm rot="5400000" flipH="1">
            <a:off x="7782719" y="2099469"/>
            <a:ext cx="38100" cy="96838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86" name="Line 69"/>
          <p:cNvSpPr>
            <a:spLocks noChangeShapeType="1"/>
          </p:cNvSpPr>
          <p:nvPr/>
        </p:nvSpPr>
        <p:spPr bwMode="auto">
          <a:xfrm>
            <a:off x="7708900" y="2452688"/>
            <a:ext cx="201613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87" name="Line 70"/>
          <p:cNvSpPr>
            <a:spLocks noChangeShapeType="1"/>
          </p:cNvSpPr>
          <p:nvPr/>
        </p:nvSpPr>
        <p:spPr bwMode="auto">
          <a:xfrm flipV="1">
            <a:off x="7708900" y="2452688"/>
            <a:ext cx="198438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88" name="Rectangle 71"/>
          <p:cNvSpPr>
            <a:spLocks noChangeArrowheads="1"/>
          </p:cNvSpPr>
          <p:nvPr/>
        </p:nvSpPr>
        <p:spPr bwMode="auto">
          <a:xfrm rot="5400000">
            <a:off x="6419850" y="2579688"/>
            <a:ext cx="457200" cy="20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89" name="Line 72"/>
          <p:cNvSpPr>
            <a:spLocks noChangeShapeType="1"/>
          </p:cNvSpPr>
          <p:nvPr/>
        </p:nvSpPr>
        <p:spPr bwMode="auto">
          <a:xfrm>
            <a:off x="6546850" y="2452688"/>
            <a:ext cx="20320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90" name="Line 73"/>
          <p:cNvSpPr>
            <a:spLocks noChangeShapeType="1"/>
          </p:cNvSpPr>
          <p:nvPr/>
        </p:nvSpPr>
        <p:spPr bwMode="auto">
          <a:xfrm flipV="1">
            <a:off x="6546850" y="2452688"/>
            <a:ext cx="198438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91" name="Rectangle 74" descr="Konturierte Raute"/>
          <p:cNvSpPr>
            <a:spLocks noChangeArrowheads="1"/>
          </p:cNvSpPr>
          <p:nvPr/>
        </p:nvSpPr>
        <p:spPr bwMode="auto">
          <a:xfrm rot="5400000">
            <a:off x="6287294" y="2656682"/>
            <a:ext cx="457200" cy="49212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92" name="Rectangle 75" descr="Krähenfüße"/>
          <p:cNvSpPr>
            <a:spLocks noChangeArrowheads="1"/>
          </p:cNvSpPr>
          <p:nvPr/>
        </p:nvSpPr>
        <p:spPr bwMode="auto">
          <a:xfrm rot="5400000">
            <a:off x="7314406" y="1254919"/>
            <a:ext cx="42863" cy="1692275"/>
          </a:xfrm>
          <a:prstGeom prst="rect">
            <a:avLst/>
          </a:prstGeom>
          <a:pattFill prst="divot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1693" name="Rectangle 76"/>
          <p:cNvSpPr>
            <a:spLocks noChangeArrowheads="1"/>
          </p:cNvSpPr>
          <p:nvPr/>
        </p:nvSpPr>
        <p:spPr bwMode="auto">
          <a:xfrm rot="5400000">
            <a:off x="6619876" y="2095500"/>
            <a:ext cx="42862" cy="103187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94" name="Line 77"/>
          <p:cNvSpPr>
            <a:spLocks noChangeShapeType="1"/>
          </p:cNvSpPr>
          <p:nvPr/>
        </p:nvSpPr>
        <p:spPr bwMode="auto">
          <a:xfrm rot="5400000">
            <a:off x="6621463" y="2098675"/>
            <a:ext cx="38100" cy="95250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95" name="Line 78"/>
          <p:cNvSpPr>
            <a:spLocks noChangeShapeType="1"/>
          </p:cNvSpPr>
          <p:nvPr/>
        </p:nvSpPr>
        <p:spPr bwMode="auto">
          <a:xfrm rot="5400000" flipH="1">
            <a:off x="6621463" y="2098675"/>
            <a:ext cx="38100" cy="95250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96" name="AutoShape 79"/>
          <p:cNvSpPr>
            <a:spLocks noChangeArrowheads="1"/>
          </p:cNvSpPr>
          <p:nvPr/>
        </p:nvSpPr>
        <p:spPr bwMode="auto">
          <a:xfrm rot="-72038">
            <a:off x="8077200" y="1992313"/>
            <a:ext cx="107950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97" name="Rectangle 80"/>
          <p:cNvSpPr>
            <a:spLocks noChangeArrowheads="1"/>
          </p:cNvSpPr>
          <p:nvPr/>
        </p:nvSpPr>
        <p:spPr bwMode="auto">
          <a:xfrm rot="-205334">
            <a:off x="7848600" y="2044700"/>
            <a:ext cx="249238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98" name="AutoShape 81"/>
          <p:cNvSpPr>
            <a:spLocks noChangeArrowheads="1"/>
          </p:cNvSpPr>
          <p:nvPr/>
        </p:nvSpPr>
        <p:spPr bwMode="auto">
          <a:xfrm rot="-15854">
            <a:off x="7793038" y="1992313"/>
            <a:ext cx="106362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699" name="Rectangle 82"/>
          <p:cNvSpPr>
            <a:spLocks noChangeArrowheads="1"/>
          </p:cNvSpPr>
          <p:nvPr/>
        </p:nvSpPr>
        <p:spPr bwMode="auto">
          <a:xfrm rot="-205334">
            <a:off x="7564438" y="2044700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00" name="AutoShape 83"/>
          <p:cNvSpPr>
            <a:spLocks noChangeArrowheads="1"/>
          </p:cNvSpPr>
          <p:nvPr/>
        </p:nvSpPr>
        <p:spPr bwMode="auto">
          <a:xfrm rot="-15854">
            <a:off x="7507288" y="1993900"/>
            <a:ext cx="106362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01" name="Rectangle 84"/>
          <p:cNvSpPr>
            <a:spLocks noChangeArrowheads="1"/>
          </p:cNvSpPr>
          <p:nvPr/>
        </p:nvSpPr>
        <p:spPr bwMode="auto">
          <a:xfrm rot="-205334">
            <a:off x="7278688" y="2046288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02" name="AutoShape 85"/>
          <p:cNvSpPr>
            <a:spLocks noChangeArrowheads="1"/>
          </p:cNvSpPr>
          <p:nvPr/>
        </p:nvSpPr>
        <p:spPr bwMode="auto">
          <a:xfrm rot="-15854">
            <a:off x="7226300" y="1990725"/>
            <a:ext cx="106363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03" name="Rectangle 86"/>
          <p:cNvSpPr>
            <a:spLocks noChangeArrowheads="1"/>
          </p:cNvSpPr>
          <p:nvPr/>
        </p:nvSpPr>
        <p:spPr bwMode="auto">
          <a:xfrm rot="-205334">
            <a:off x="6997700" y="2043113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04" name="AutoShape 87"/>
          <p:cNvSpPr>
            <a:spLocks noChangeArrowheads="1"/>
          </p:cNvSpPr>
          <p:nvPr/>
        </p:nvSpPr>
        <p:spPr bwMode="auto">
          <a:xfrm rot="-15854">
            <a:off x="6935788" y="1990725"/>
            <a:ext cx="106362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05" name="Rectangle 88"/>
          <p:cNvSpPr>
            <a:spLocks noChangeArrowheads="1"/>
          </p:cNvSpPr>
          <p:nvPr/>
        </p:nvSpPr>
        <p:spPr bwMode="auto">
          <a:xfrm rot="-205334">
            <a:off x="6707188" y="2043113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06" name="Rectangle 89"/>
          <p:cNvSpPr>
            <a:spLocks noChangeArrowheads="1"/>
          </p:cNvSpPr>
          <p:nvPr/>
        </p:nvSpPr>
        <p:spPr bwMode="auto">
          <a:xfrm rot="5400000">
            <a:off x="3925888" y="3054350"/>
            <a:ext cx="42862" cy="103188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07" name="Line 90"/>
          <p:cNvSpPr>
            <a:spLocks noChangeShapeType="1"/>
          </p:cNvSpPr>
          <p:nvPr/>
        </p:nvSpPr>
        <p:spPr bwMode="auto">
          <a:xfrm rot="5400000">
            <a:off x="3928269" y="3056731"/>
            <a:ext cx="38100" cy="96838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08" name="Line 91"/>
          <p:cNvSpPr>
            <a:spLocks noChangeShapeType="1"/>
          </p:cNvSpPr>
          <p:nvPr/>
        </p:nvSpPr>
        <p:spPr bwMode="auto">
          <a:xfrm rot="5400000" flipH="1">
            <a:off x="3928269" y="3056731"/>
            <a:ext cx="38100" cy="96838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09" name="Rectangle 92"/>
          <p:cNvSpPr>
            <a:spLocks noChangeArrowheads="1"/>
          </p:cNvSpPr>
          <p:nvPr/>
        </p:nvSpPr>
        <p:spPr bwMode="auto">
          <a:xfrm rot="5400000">
            <a:off x="4589462" y="3049588"/>
            <a:ext cx="42863" cy="103188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10" name="Line 93"/>
          <p:cNvSpPr>
            <a:spLocks noChangeShapeType="1"/>
          </p:cNvSpPr>
          <p:nvPr/>
        </p:nvSpPr>
        <p:spPr bwMode="auto">
          <a:xfrm rot="5400000">
            <a:off x="4592638" y="3051175"/>
            <a:ext cx="38100" cy="9842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11" name="Line 94"/>
          <p:cNvSpPr>
            <a:spLocks noChangeShapeType="1"/>
          </p:cNvSpPr>
          <p:nvPr/>
        </p:nvSpPr>
        <p:spPr bwMode="auto">
          <a:xfrm rot="5400000" flipH="1">
            <a:off x="4592638" y="3051175"/>
            <a:ext cx="38100" cy="9842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12" name="Rectangle 95"/>
          <p:cNvSpPr>
            <a:spLocks noChangeArrowheads="1"/>
          </p:cNvSpPr>
          <p:nvPr/>
        </p:nvSpPr>
        <p:spPr bwMode="auto">
          <a:xfrm rot="5400000">
            <a:off x="5218112" y="3049588"/>
            <a:ext cx="42863" cy="103188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13" name="Line 96"/>
          <p:cNvSpPr>
            <a:spLocks noChangeShapeType="1"/>
          </p:cNvSpPr>
          <p:nvPr/>
        </p:nvSpPr>
        <p:spPr bwMode="auto">
          <a:xfrm rot="5400000">
            <a:off x="5221288" y="3051175"/>
            <a:ext cx="38100" cy="9842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14" name="Line 97"/>
          <p:cNvSpPr>
            <a:spLocks noChangeShapeType="1"/>
          </p:cNvSpPr>
          <p:nvPr/>
        </p:nvSpPr>
        <p:spPr bwMode="auto">
          <a:xfrm rot="5400000" flipH="1">
            <a:off x="5221288" y="3051175"/>
            <a:ext cx="38100" cy="9842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15" name="Rectangle 98" descr="Horizontal dunkel"/>
          <p:cNvSpPr>
            <a:spLocks noChangeArrowheads="1"/>
          </p:cNvSpPr>
          <p:nvPr/>
        </p:nvSpPr>
        <p:spPr bwMode="auto">
          <a:xfrm rot="5400000">
            <a:off x="4723607" y="2304256"/>
            <a:ext cx="42862" cy="1692275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1716" name="Line 99"/>
          <p:cNvSpPr>
            <a:spLocks noChangeShapeType="1"/>
          </p:cNvSpPr>
          <p:nvPr/>
        </p:nvSpPr>
        <p:spPr bwMode="auto">
          <a:xfrm flipV="1">
            <a:off x="3086100" y="2427288"/>
            <a:ext cx="1619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717" name="Line 100"/>
          <p:cNvSpPr>
            <a:spLocks noChangeShapeType="1"/>
          </p:cNvSpPr>
          <p:nvPr/>
        </p:nvSpPr>
        <p:spPr bwMode="auto">
          <a:xfrm flipV="1">
            <a:off x="3079750" y="2881313"/>
            <a:ext cx="16033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718" name="Line 101"/>
          <p:cNvSpPr>
            <a:spLocks noChangeShapeType="1"/>
          </p:cNvSpPr>
          <p:nvPr/>
        </p:nvSpPr>
        <p:spPr bwMode="auto">
          <a:xfrm>
            <a:off x="3168650" y="2428875"/>
            <a:ext cx="0" cy="45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719" name="Line 102"/>
          <p:cNvSpPr>
            <a:spLocks noChangeShapeType="1"/>
          </p:cNvSpPr>
          <p:nvPr/>
        </p:nvSpPr>
        <p:spPr bwMode="auto">
          <a:xfrm flipV="1">
            <a:off x="5621338" y="2420938"/>
            <a:ext cx="1603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720" name="Line 103"/>
          <p:cNvSpPr>
            <a:spLocks noChangeShapeType="1"/>
          </p:cNvSpPr>
          <p:nvPr/>
        </p:nvSpPr>
        <p:spPr bwMode="auto">
          <a:xfrm>
            <a:off x="5702300" y="2422525"/>
            <a:ext cx="0" cy="45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721" name="Line 104"/>
          <p:cNvSpPr>
            <a:spLocks noChangeShapeType="1"/>
          </p:cNvSpPr>
          <p:nvPr/>
        </p:nvSpPr>
        <p:spPr bwMode="auto">
          <a:xfrm flipV="1">
            <a:off x="5618163" y="3078163"/>
            <a:ext cx="1603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722" name="Line 105"/>
          <p:cNvSpPr>
            <a:spLocks noChangeShapeType="1"/>
          </p:cNvSpPr>
          <p:nvPr/>
        </p:nvSpPr>
        <p:spPr bwMode="auto">
          <a:xfrm>
            <a:off x="5702300" y="287972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723" name="Text Box 106"/>
          <p:cNvSpPr txBox="1">
            <a:spLocks noChangeArrowheads="1"/>
          </p:cNvSpPr>
          <p:nvPr/>
        </p:nvSpPr>
        <p:spPr bwMode="auto">
          <a:xfrm>
            <a:off x="5659438" y="2555875"/>
            <a:ext cx="30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d</a:t>
            </a:r>
            <a:endParaRPr lang="de-DE" sz="1600" baseline="-25000"/>
          </a:p>
        </p:txBody>
      </p:sp>
      <p:sp>
        <p:nvSpPr>
          <p:cNvPr id="111724" name="Rectangle 107" descr="Konturierte Raute"/>
          <p:cNvSpPr>
            <a:spLocks noChangeArrowheads="1"/>
          </p:cNvSpPr>
          <p:nvPr/>
        </p:nvSpPr>
        <p:spPr bwMode="auto">
          <a:xfrm rot="-5400000">
            <a:off x="7201694" y="1466057"/>
            <a:ext cx="274637" cy="1695450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1725" name="Line 108"/>
          <p:cNvSpPr>
            <a:spLocks noChangeShapeType="1"/>
          </p:cNvSpPr>
          <p:nvPr/>
        </p:nvSpPr>
        <p:spPr bwMode="auto">
          <a:xfrm flipV="1">
            <a:off x="8223250" y="2173288"/>
            <a:ext cx="16033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726" name="Line 109"/>
          <p:cNvSpPr>
            <a:spLocks noChangeShapeType="1"/>
          </p:cNvSpPr>
          <p:nvPr/>
        </p:nvSpPr>
        <p:spPr bwMode="auto">
          <a:xfrm>
            <a:off x="8307388" y="2184400"/>
            <a:ext cx="3175" cy="714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727" name="Line 110"/>
          <p:cNvSpPr>
            <a:spLocks noChangeShapeType="1"/>
          </p:cNvSpPr>
          <p:nvPr/>
        </p:nvSpPr>
        <p:spPr bwMode="auto">
          <a:xfrm flipV="1">
            <a:off x="8220075" y="2901950"/>
            <a:ext cx="16033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728" name="Text Box 111"/>
          <p:cNvSpPr txBox="1">
            <a:spLocks noChangeArrowheads="1"/>
          </p:cNvSpPr>
          <p:nvPr/>
        </p:nvSpPr>
        <p:spPr bwMode="auto">
          <a:xfrm>
            <a:off x="8266113" y="2379663"/>
            <a:ext cx="30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d</a:t>
            </a:r>
            <a:endParaRPr lang="de-DE" sz="1600" baseline="-25000"/>
          </a:p>
        </p:txBody>
      </p:sp>
      <p:sp>
        <p:nvSpPr>
          <p:cNvPr id="111729" name="Text Box 112"/>
          <p:cNvSpPr txBox="1">
            <a:spLocks noChangeArrowheads="1"/>
          </p:cNvSpPr>
          <p:nvPr/>
        </p:nvSpPr>
        <p:spPr bwMode="auto">
          <a:xfrm>
            <a:off x="3854450" y="3935413"/>
            <a:ext cx="1835150" cy="110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/>
              <a:t>Zwischen- mit zusätzlicher </a:t>
            </a:r>
            <a:r>
              <a:rPr lang="de-DE" sz="1800" b="1">
                <a:solidFill>
                  <a:srgbClr val="0000FF"/>
                </a:solidFill>
              </a:rPr>
              <a:t>Unter</a:t>
            </a:r>
            <a:r>
              <a:rPr lang="de-DE" sz="1800" b="1"/>
              <a:t>sparren-dämmung</a:t>
            </a:r>
          </a:p>
        </p:txBody>
      </p:sp>
      <p:sp>
        <p:nvSpPr>
          <p:cNvPr id="111730" name="Text Box 113"/>
          <p:cNvSpPr txBox="1">
            <a:spLocks noChangeArrowheads="1"/>
          </p:cNvSpPr>
          <p:nvPr/>
        </p:nvSpPr>
        <p:spPr bwMode="auto">
          <a:xfrm>
            <a:off x="6457950" y="3960813"/>
            <a:ext cx="1833563" cy="110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/>
              <a:t>Zwischen mit zusätzlicher </a:t>
            </a:r>
            <a:r>
              <a:rPr lang="de-DE" sz="1800" b="1">
                <a:solidFill>
                  <a:srgbClr val="0000FF"/>
                </a:solidFill>
              </a:rPr>
              <a:t>Auf</a:t>
            </a:r>
            <a:r>
              <a:rPr lang="de-DE" sz="1800" b="1"/>
              <a:t>sparren-dämmung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3263" y="609600"/>
            <a:ext cx="7737475" cy="6731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DACHKONSTRUKTION</a:t>
            </a: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 rot="5400000">
            <a:off x="4171156" y="2563019"/>
            <a:ext cx="1152525" cy="681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44" name="Rectangle 4" descr="Konturierte Raute"/>
          <p:cNvSpPr>
            <a:spLocks noChangeArrowheads="1"/>
          </p:cNvSpPr>
          <p:nvPr/>
        </p:nvSpPr>
        <p:spPr bwMode="auto">
          <a:xfrm rot="-5400000">
            <a:off x="2787650" y="1860550"/>
            <a:ext cx="1146175" cy="20923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45" name="Rectangle 5" descr="Konturierte Raute"/>
          <p:cNvSpPr>
            <a:spLocks noChangeArrowheads="1"/>
          </p:cNvSpPr>
          <p:nvPr/>
        </p:nvSpPr>
        <p:spPr bwMode="auto">
          <a:xfrm rot="5400000">
            <a:off x="4810126" y="2614612"/>
            <a:ext cx="1147762" cy="582613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46" name="Rectangle 6" descr="Horizontal dunkel"/>
          <p:cNvSpPr>
            <a:spLocks noChangeArrowheads="1"/>
          </p:cNvSpPr>
          <p:nvPr/>
        </p:nvSpPr>
        <p:spPr bwMode="auto">
          <a:xfrm rot="5400000">
            <a:off x="3356769" y="10319"/>
            <a:ext cx="104775" cy="4532313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2647" name="Rectangle 7" descr="Konturierte Raute"/>
          <p:cNvSpPr>
            <a:spLocks noChangeArrowheads="1"/>
          </p:cNvSpPr>
          <p:nvPr/>
        </p:nvSpPr>
        <p:spPr bwMode="auto">
          <a:xfrm rot="5400000">
            <a:off x="3319462" y="1341438"/>
            <a:ext cx="195263" cy="4522788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 rot="5400000">
            <a:off x="4693444" y="2008982"/>
            <a:ext cx="104775" cy="319087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 rot="5400000">
            <a:off x="4701382" y="2010569"/>
            <a:ext cx="88900" cy="312737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50" name="Line 10"/>
          <p:cNvSpPr>
            <a:spLocks noChangeShapeType="1"/>
          </p:cNvSpPr>
          <p:nvPr/>
        </p:nvSpPr>
        <p:spPr bwMode="auto">
          <a:xfrm rot="5400000" flipH="1">
            <a:off x="4698207" y="2008981"/>
            <a:ext cx="103188" cy="32067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51" name="Rectangle 11" descr="Konturierte Raute"/>
          <p:cNvSpPr>
            <a:spLocks noChangeArrowheads="1"/>
          </p:cNvSpPr>
          <p:nvPr/>
        </p:nvSpPr>
        <p:spPr bwMode="auto">
          <a:xfrm rot="5400000">
            <a:off x="804863" y="2670175"/>
            <a:ext cx="1152525" cy="4667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52" name="Rectangle 12" descr="Krähenfüße"/>
          <p:cNvSpPr>
            <a:spLocks noChangeArrowheads="1"/>
          </p:cNvSpPr>
          <p:nvPr/>
        </p:nvSpPr>
        <p:spPr bwMode="auto">
          <a:xfrm rot="5400000">
            <a:off x="3357563" y="-206375"/>
            <a:ext cx="104775" cy="4530725"/>
          </a:xfrm>
          <a:prstGeom prst="rect">
            <a:avLst/>
          </a:prstGeom>
          <a:pattFill prst="divot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2653" name="AutoShape 13"/>
          <p:cNvSpPr>
            <a:spLocks noChangeArrowheads="1"/>
          </p:cNvSpPr>
          <p:nvPr/>
        </p:nvSpPr>
        <p:spPr bwMode="auto">
          <a:xfrm rot="-72038">
            <a:off x="5264150" y="1751013"/>
            <a:ext cx="403225" cy="279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 rot="-205334">
            <a:off x="4837113" y="1908175"/>
            <a:ext cx="525462" cy="74613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55" name="Rectangle 15" descr="Horizontal dunkel"/>
          <p:cNvSpPr>
            <a:spLocks noChangeArrowheads="1"/>
          </p:cNvSpPr>
          <p:nvPr/>
        </p:nvSpPr>
        <p:spPr bwMode="auto">
          <a:xfrm rot="5400000">
            <a:off x="3375819" y="1493044"/>
            <a:ext cx="87313" cy="4524375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2656" name="Line 16"/>
          <p:cNvSpPr>
            <a:spLocks noChangeShapeType="1"/>
          </p:cNvSpPr>
          <p:nvPr/>
        </p:nvSpPr>
        <p:spPr bwMode="auto">
          <a:xfrm flipV="1">
            <a:off x="920750" y="2330450"/>
            <a:ext cx="16351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003300" y="2336800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 flipV="1">
            <a:off x="927100" y="3702050"/>
            <a:ext cx="16033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59" name="Text Box 19"/>
          <p:cNvSpPr txBox="1">
            <a:spLocks noChangeArrowheads="1"/>
          </p:cNvSpPr>
          <p:nvPr/>
        </p:nvSpPr>
        <p:spPr bwMode="auto">
          <a:xfrm>
            <a:off x="630238" y="2808288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/>
              <a:t>d</a:t>
            </a:r>
            <a:endParaRPr lang="de-DE" sz="2000" baseline="-25000"/>
          </a:p>
        </p:txBody>
      </p:sp>
      <p:sp>
        <p:nvSpPr>
          <p:cNvPr id="112660" name="AutoShape 20"/>
          <p:cNvSpPr>
            <a:spLocks noChangeArrowheads="1"/>
          </p:cNvSpPr>
          <p:nvPr/>
        </p:nvSpPr>
        <p:spPr bwMode="auto">
          <a:xfrm rot="-72038">
            <a:off x="4562475" y="1746250"/>
            <a:ext cx="400050" cy="2936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61" name="Rectangle 21"/>
          <p:cNvSpPr>
            <a:spLocks noChangeArrowheads="1"/>
          </p:cNvSpPr>
          <p:nvPr/>
        </p:nvSpPr>
        <p:spPr bwMode="auto">
          <a:xfrm rot="-205334">
            <a:off x="4143375" y="1903413"/>
            <a:ext cx="523875" cy="74612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62" name="AutoShape 22"/>
          <p:cNvSpPr>
            <a:spLocks noChangeArrowheads="1"/>
          </p:cNvSpPr>
          <p:nvPr/>
        </p:nvSpPr>
        <p:spPr bwMode="auto">
          <a:xfrm rot="-72038">
            <a:off x="3898900" y="1741488"/>
            <a:ext cx="400050" cy="2936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63" name="Rectangle 23"/>
          <p:cNvSpPr>
            <a:spLocks noChangeArrowheads="1"/>
          </p:cNvSpPr>
          <p:nvPr/>
        </p:nvSpPr>
        <p:spPr bwMode="auto">
          <a:xfrm rot="-205334">
            <a:off x="3479800" y="1903413"/>
            <a:ext cx="522288" cy="74612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64" name="AutoShape 24"/>
          <p:cNvSpPr>
            <a:spLocks noChangeArrowheads="1"/>
          </p:cNvSpPr>
          <p:nvPr/>
        </p:nvSpPr>
        <p:spPr bwMode="auto">
          <a:xfrm rot="-72038">
            <a:off x="3233738" y="1746250"/>
            <a:ext cx="400050" cy="3063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65" name="Rectangle 25"/>
          <p:cNvSpPr>
            <a:spLocks noChangeArrowheads="1"/>
          </p:cNvSpPr>
          <p:nvPr/>
        </p:nvSpPr>
        <p:spPr bwMode="auto">
          <a:xfrm rot="-205334">
            <a:off x="2806700" y="1903413"/>
            <a:ext cx="525463" cy="74612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66" name="AutoShape 26"/>
          <p:cNvSpPr>
            <a:spLocks noChangeArrowheads="1"/>
          </p:cNvSpPr>
          <p:nvPr/>
        </p:nvSpPr>
        <p:spPr bwMode="auto">
          <a:xfrm rot="-72038">
            <a:off x="2552700" y="1746250"/>
            <a:ext cx="400050" cy="3079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67" name="Rectangle 27"/>
          <p:cNvSpPr>
            <a:spLocks noChangeArrowheads="1"/>
          </p:cNvSpPr>
          <p:nvPr/>
        </p:nvSpPr>
        <p:spPr bwMode="auto">
          <a:xfrm rot="-205334">
            <a:off x="2128838" y="1908175"/>
            <a:ext cx="525462" cy="74613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68" name="Rectangle 28"/>
          <p:cNvSpPr>
            <a:spLocks noChangeArrowheads="1"/>
          </p:cNvSpPr>
          <p:nvPr/>
        </p:nvSpPr>
        <p:spPr bwMode="auto">
          <a:xfrm rot="5400000">
            <a:off x="2354262" y="2005013"/>
            <a:ext cx="104775" cy="317500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69" name="Line 29"/>
          <p:cNvSpPr>
            <a:spLocks noChangeShapeType="1"/>
          </p:cNvSpPr>
          <p:nvPr/>
        </p:nvSpPr>
        <p:spPr bwMode="auto">
          <a:xfrm rot="5400000">
            <a:off x="2361407" y="2005806"/>
            <a:ext cx="88900" cy="312737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70" name="Line 30"/>
          <p:cNvSpPr>
            <a:spLocks noChangeShapeType="1"/>
          </p:cNvSpPr>
          <p:nvPr/>
        </p:nvSpPr>
        <p:spPr bwMode="auto">
          <a:xfrm rot="5400000" flipH="1">
            <a:off x="2359025" y="2003426"/>
            <a:ext cx="103187" cy="322262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71" name="Line 31"/>
          <p:cNvSpPr>
            <a:spLocks noChangeShapeType="1"/>
          </p:cNvSpPr>
          <p:nvPr/>
        </p:nvSpPr>
        <p:spPr bwMode="auto">
          <a:xfrm flipV="1">
            <a:off x="4410075" y="2328863"/>
            <a:ext cx="676275" cy="1147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72" name="Line 32"/>
          <p:cNvSpPr>
            <a:spLocks noChangeShapeType="1"/>
          </p:cNvSpPr>
          <p:nvPr/>
        </p:nvSpPr>
        <p:spPr bwMode="auto">
          <a:xfrm>
            <a:off x="4405313" y="2333625"/>
            <a:ext cx="6905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73" name="Rectangle 33"/>
          <p:cNvSpPr>
            <a:spLocks noChangeArrowheads="1"/>
          </p:cNvSpPr>
          <p:nvPr/>
        </p:nvSpPr>
        <p:spPr bwMode="auto">
          <a:xfrm rot="5400000">
            <a:off x="1385888" y="2562225"/>
            <a:ext cx="1152525" cy="682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74" name="Line 34"/>
          <p:cNvSpPr>
            <a:spLocks noChangeShapeType="1"/>
          </p:cNvSpPr>
          <p:nvPr/>
        </p:nvSpPr>
        <p:spPr bwMode="auto">
          <a:xfrm flipV="1">
            <a:off x="1620838" y="2328863"/>
            <a:ext cx="677862" cy="1147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75" name="Line 35"/>
          <p:cNvSpPr>
            <a:spLocks noChangeShapeType="1"/>
          </p:cNvSpPr>
          <p:nvPr/>
        </p:nvSpPr>
        <p:spPr bwMode="auto">
          <a:xfrm>
            <a:off x="1617663" y="2333625"/>
            <a:ext cx="68897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76" name="Line 36"/>
          <p:cNvSpPr>
            <a:spLocks noChangeShapeType="1"/>
          </p:cNvSpPr>
          <p:nvPr/>
        </p:nvSpPr>
        <p:spPr bwMode="auto">
          <a:xfrm>
            <a:off x="1149350" y="3492500"/>
            <a:ext cx="4525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77" name="Text Box 37"/>
          <p:cNvSpPr txBox="1">
            <a:spLocks noChangeArrowheads="1"/>
          </p:cNvSpPr>
          <p:nvPr/>
        </p:nvSpPr>
        <p:spPr bwMode="auto">
          <a:xfrm>
            <a:off x="6110288" y="1590675"/>
            <a:ext cx="1584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Dachziegel</a:t>
            </a:r>
          </a:p>
        </p:txBody>
      </p:sp>
      <p:sp>
        <p:nvSpPr>
          <p:cNvPr id="112678" name="Text Box 38"/>
          <p:cNvSpPr txBox="1">
            <a:spLocks noChangeArrowheads="1"/>
          </p:cNvSpPr>
          <p:nvPr/>
        </p:nvSpPr>
        <p:spPr bwMode="auto">
          <a:xfrm>
            <a:off x="6110288" y="1762125"/>
            <a:ext cx="1584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Lattung</a:t>
            </a:r>
          </a:p>
        </p:txBody>
      </p:sp>
      <p:sp>
        <p:nvSpPr>
          <p:cNvPr id="112679" name="Text Box 39"/>
          <p:cNvSpPr txBox="1">
            <a:spLocks noChangeArrowheads="1"/>
          </p:cNvSpPr>
          <p:nvPr/>
        </p:nvSpPr>
        <p:spPr bwMode="auto">
          <a:xfrm>
            <a:off x="6172200" y="1971675"/>
            <a:ext cx="158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Konterlattung</a:t>
            </a:r>
          </a:p>
        </p:txBody>
      </p:sp>
      <p:sp>
        <p:nvSpPr>
          <p:cNvPr id="112680" name="Text Box 40"/>
          <p:cNvSpPr txBox="1">
            <a:spLocks noChangeArrowheads="1"/>
          </p:cNvSpPr>
          <p:nvPr/>
        </p:nvSpPr>
        <p:spPr bwMode="auto">
          <a:xfrm>
            <a:off x="5999163" y="2305050"/>
            <a:ext cx="21177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Holzweichfaserplatte</a:t>
            </a:r>
          </a:p>
        </p:txBody>
      </p:sp>
      <p:sp>
        <p:nvSpPr>
          <p:cNvPr id="112681" name="Text Box 41"/>
          <p:cNvSpPr txBox="1">
            <a:spLocks noChangeArrowheads="1"/>
          </p:cNvSpPr>
          <p:nvPr/>
        </p:nvSpPr>
        <p:spPr bwMode="auto">
          <a:xfrm>
            <a:off x="6075363" y="2657475"/>
            <a:ext cx="1793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Sparren/Dämmung</a:t>
            </a:r>
          </a:p>
        </p:txBody>
      </p:sp>
      <p:sp>
        <p:nvSpPr>
          <p:cNvPr id="112682" name="Text Box 42"/>
          <p:cNvSpPr txBox="1">
            <a:spLocks noChangeArrowheads="1"/>
          </p:cNvSpPr>
          <p:nvPr/>
        </p:nvSpPr>
        <p:spPr bwMode="auto">
          <a:xfrm>
            <a:off x="6135688" y="3533775"/>
            <a:ext cx="1795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Kantholz/Dämmung</a:t>
            </a:r>
          </a:p>
        </p:txBody>
      </p:sp>
      <p:sp>
        <p:nvSpPr>
          <p:cNvPr id="112683" name="Text Box 43"/>
          <p:cNvSpPr txBox="1">
            <a:spLocks noChangeArrowheads="1"/>
          </p:cNvSpPr>
          <p:nvPr/>
        </p:nvSpPr>
        <p:spPr bwMode="auto">
          <a:xfrm>
            <a:off x="6110288" y="3295650"/>
            <a:ext cx="1793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Dampfbremse</a:t>
            </a:r>
          </a:p>
        </p:txBody>
      </p:sp>
      <p:sp>
        <p:nvSpPr>
          <p:cNvPr id="112684" name="Text Box 44"/>
          <p:cNvSpPr txBox="1">
            <a:spLocks noChangeArrowheads="1"/>
          </p:cNvSpPr>
          <p:nvPr/>
        </p:nvSpPr>
        <p:spPr bwMode="auto">
          <a:xfrm>
            <a:off x="6162675" y="3819525"/>
            <a:ext cx="1793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/>
              <a:t>Gipskarton</a:t>
            </a:r>
          </a:p>
        </p:txBody>
      </p:sp>
      <p:sp>
        <p:nvSpPr>
          <p:cNvPr id="112685" name="Line 45"/>
          <p:cNvSpPr>
            <a:spLocks noChangeShapeType="1"/>
          </p:cNvSpPr>
          <p:nvPr/>
        </p:nvSpPr>
        <p:spPr bwMode="auto">
          <a:xfrm flipH="1">
            <a:off x="5667375" y="1733550"/>
            <a:ext cx="822325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86" name="Line 46"/>
          <p:cNvSpPr>
            <a:spLocks noChangeShapeType="1"/>
          </p:cNvSpPr>
          <p:nvPr/>
        </p:nvSpPr>
        <p:spPr bwMode="auto">
          <a:xfrm flipH="1">
            <a:off x="5678488" y="1924050"/>
            <a:ext cx="938212" cy="120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87" name="Line 47"/>
          <p:cNvSpPr>
            <a:spLocks noChangeShapeType="1"/>
          </p:cNvSpPr>
          <p:nvPr/>
        </p:nvSpPr>
        <p:spPr bwMode="auto">
          <a:xfrm flipH="1">
            <a:off x="5275263" y="2120900"/>
            <a:ext cx="1201737" cy="38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88" name="Line 48"/>
          <p:cNvSpPr>
            <a:spLocks noChangeShapeType="1"/>
          </p:cNvSpPr>
          <p:nvPr/>
        </p:nvSpPr>
        <p:spPr bwMode="auto">
          <a:xfrm flipH="1" flipV="1">
            <a:off x="5697538" y="2279650"/>
            <a:ext cx="514350" cy="69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89" name="Line 49"/>
          <p:cNvSpPr>
            <a:spLocks noChangeShapeType="1"/>
          </p:cNvSpPr>
          <p:nvPr/>
        </p:nvSpPr>
        <p:spPr bwMode="auto">
          <a:xfrm flipH="1">
            <a:off x="5697538" y="2819400"/>
            <a:ext cx="5508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90" name="Line 50"/>
          <p:cNvSpPr>
            <a:spLocks noChangeShapeType="1"/>
          </p:cNvSpPr>
          <p:nvPr/>
        </p:nvSpPr>
        <p:spPr bwMode="auto">
          <a:xfrm flipH="1">
            <a:off x="5691188" y="3454400"/>
            <a:ext cx="798512" cy="38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91" name="Line 51"/>
          <p:cNvSpPr>
            <a:spLocks noChangeShapeType="1"/>
          </p:cNvSpPr>
          <p:nvPr/>
        </p:nvSpPr>
        <p:spPr bwMode="auto">
          <a:xfrm flipH="1" flipV="1">
            <a:off x="5697538" y="3600450"/>
            <a:ext cx="60325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692" name="Line 52"/>
          <p:cNvSpPr>
            <a:spLocks noChangeShapeType="1"/>
          </p:cNvSpPr>
          <p:nvPr/>
        </p:nvSpPr>
        <p:spPr bwMode="auto">
          <a:xfrm flipH="1" flipV="1">
            <a:off x="5697538" y="3759200"/>
            <a:ext cx="949325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1670" name="Text Box 53"/>
          <p:cNvSpPr txBox="1">
            <a:spLocks noChangeArrowheads="1"/>
          </p:cNvSpPr>
          <p:nvPr/>
        </p:nvSpPr>
        <p:spPr bwMode="auto">
          <a:xfrm>
            <a:off x="776288" y="4441825"/>
            <a:ext cx="75707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Eine Unterdachkonstruktion mit einer </a:t>
            </a:r>
            <a:r>
              <a:rPr lang="de-DE" sz="2400" b="1" dirty="0" smtClean="0">
                <a:solidFill>
                  <a:srgbClr val="C00000"/>
                </a:solidFill>
              </a:rPr>
              <a:t>Holzweichfaserplatte</a:t>
            </a:r>
            <a:r>
              <a:rPr lang="de-DE" sz="2400" b="1" dirty="0" smtClean="0"/>
              <a:t> </a:t>
            </a: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hat viele Vorteile – sie ist: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400" b="1" dirty="0" smtClean="0">
                <a:solidFill>
                  <a:srgbClr val="C00000"/>
                </a:solidFill>
              </a:rPr>
              <a:t>stabil, dampfdiffusionsoffen, wärmedämmend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93675"/>
            <a:ext cx="3130550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U-WERT DACH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8DBD278-A38B-4A86-A111-F841D101EBB0}" type="slidenum">
              <a:rPr lang="de-DE" sz="1400" smtClean="0"/>
              <a:pPr eaLnBrk="1" hangingPunct="1"/>
              <a:t>94</a:t>
            </a:fld>
            <a:endParaRPr lang="de-DE" sz="1400" smtClean="0"/>
          </a:p>
        </p:txBody>
      </p:sp>
      <p:pic>
        <p:nvPicPr>
          <p:cNvPr id="113668" name="Picture 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928688"/>
            <a:ext cx="7939088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9" name="Text Box 4"/>
          <p:cNvSpPr txBox="1">
            <a:spLocks noChangeArrowheads="1"/>
          </p:cNvSpPr>
          <p:nvPr/>
        </p:nvSpPr>
        <p:spPr bwMode="auto">
          <a:xfrm>
            <a:off x="3968750" y="1717675"/>
            <a:ext cx="207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d</a:t>
            </a:r>
          </a:p>
        </p:txBody>
      </p:sp>
      <p:sp>
        <p:nvSpPr>
          <p:cNvPr id="113670" name="Rectangle 5"/>
          <p:cNvSpPr>
            <a:spLocks noChangeArrowheads="1"/>
          </p:cNvSpPr>
          <p:nvPr/>
        </p:nvSpPr>
        <p:spPr bwMode="auto">
          <a:xfrm rot="5400000">
            <a:off x="3299619" y="1796257"/>
            <a:ext cx="457200" cy="2016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71" name="Rectangle 6" descr="Konturierte Raute"/>
          <p:cNvSpPr>
            <a:spLocks noChangeArrowheads="1"/>
          </p:cNvSpPr>
          <p:nvPr/>
        </p:nvSpPr>
        <p:spPr bwMode="auto">
          <a:xfrm rot="-5400000">
            <a:off x="2717006" y="1423194"/>
            <a:ext cx="455613" cy="9493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72" name="Rectangle 7" descr="Konturierte Raute"/>
          <p:cNvSpPr>
            <a:spLocks noChangeArrowheads="1"/>
          </p:cNvSpPr>
          <p:nvPr/>
        </p:nvSpPr>
        <p:spPr bwMode="auto">
          <a:xfrm rot="5400000">
            <a:off x="3539332" y="1761331"/>
            <a:ext cx="457200" cy="271463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73" name="Rectangle 8" descr="Horizontal dunkel"/>
          <p:cNvSpPr>
            <a:spLocks noChangeArrowheads="1"/>
          </p:cNvSpPr>
          <p:nvPr/>
        </p:nvSpPr>
        <p:spPr bwMode="auto">
          <a:xfrm rot="5400000">
            <a:off x="3035300" y="796925"/>
            <a:ext cx="42863" cy="1693863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3674" name="Rectangle 9" descr="Horizontal dunkel"/>
          <p:cNvSpPr>
            <a:spLocks noChangeArrowheads="1"/>
          </p:cNvSpPr>
          <p:nvPr/>
        </p:nvSpPr>
        <p:spPr bwMode="auto">
          <a:xfrm rot="5400000">
            <a:off x="3035300" y="1298575"/>
            <a:ext cx="42863" cy="1693863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3675" name="Rectangle 10"/>
          <p:cNvSpPr>
            <a:spLocks noChangeArrowheads="1"/>
          </p:cNvSpPr>
          <p:nvPr/>
        </p:nvSpPr>
        <p:spPr bwMode="auto">
          <a:xfrm rot="5400000">
            <a:off x="3502819" y="1547019"/>
            <a:ext cx="42862" cy="101600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76" name="Line 11"/>
          <p:cNvSpPr>
            <a:spLocks noChangeShapeType="1"/>
          </p:cNvSpPr>
          <p:nvPr/>
        </p:nvSpPr>
        <p:spPr bwMode="auto">
          <a:xfrm rot="5400000">
            <a:off x="3505200" y="1549400"/>
            <a:ext cx="38100" cy="95250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77" name="Line 12"/>
          <p:cNvSpPr>
            <a:spLocks noChangeShapeType="1"/>
          </p:cNvSpPr>
          <p:nvPr/>
        </p:nvSpPr>
        <p:spPr bwMode="auto">
          <a:xfrm rot="5400000" flipH="1">
            <a:off x="3505200" y="1549400"/>
            <a:ext cx="38100" cy="95250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78" name="Line 13"/>
          <p:cNvSpPr>
            <a:spLocks noChangeShapeType="1"/>
          </p:cNvSpPr>
          <p:nvPr/>
        </p:nvSpPr>
        <p:spPr bwMode="auto">
          <a:xfrm>
            <a:off x="3427413" y="1668463"/>
            <a:ext cx="201612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679" name="Line 14"/>
          <p:cNvSpPr>
            <a:spLocks noChangeShapeType="1"/>
          </p:cNvSpPr>
          <p:nvPr/>
        </p:nvSpPr>
        <p:spPr bwMode="auto">
          <a:xfrm flipV="1">
            <a:off x="3427413" y="1668463"/>
            <a:ext cx="198437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680" name="Rectangle 15"/>
          <p:cNvSpPr>
            <a:spLocks noChangeArrowheads="1"/>
          </p:cNvSpPr>
          <p:nvPr/>
        </p:nvSpPr>
        <p:spPr bwMode="auto">
          <a:xfrm rot="5400000">
            <a:off x="2137569" y="1796257"/>
            <a:ext cx="457200" cy="2016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81" name="Line 16"/>
          <p:cNvSpPr>
            <a:spLocks noChangeShapeType="1"/>
          </p:cNvSpPr>
          <p:nvPr/>
        </p:nvSpPr>
        <p:spPr bwMode="auto">
          <a:xfrm>
            <a:off x="2265363" y="1668463"/>
            <a:ext cx="201612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682" name="Line 17"/>
          <p:cNvSpPr>
            <a:spLocks noChangeShapeType="1"/>
          </p:cNvSpPr>
          <p:nvPr/>
        </p:nvSpPr>
        <p:spPr bwMode="auto">
          <a:xfrm flipV="1">
            <a:off x="2265363" y="1668463"/>
            <a:ext cx="198437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683" name="Rectangle 18" descr="Konturierte Raute"/>
          <p:cNvSpPr>
            <a:spLocks noChangeArrowheads="1"/>
          </p:cNvSpPr>
          <p:nvPr/>
        </p:nvSpPr>
        <p:spPr bwMode="auto">
          <a:xfrm rot="5400000">
            <a:off x="2006600" y="1871663"/>
            <a:ext cx="457200" cy="50800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84" name="Rectangle 19" descr="Krähenfüße"/>
          <p:cNvSpPr>
            <a:spLocks noChangeArrowheads="1"/>
          </p:cNvSpPr>
          <p:nvPr/>
        </p:nvSpPr>
        <p:spPr bwMode="auto">
          <a:xfrm rot="5400000">
            <a:off x="3036888" y="703263"/>
            <a:ext cx="42862" cy="1693862"/>
          </a:xfrm>
          <a:prstGeom prst="rect">
            <a:avLst/>
          </a:prstGeom>
          <a:pattFill prst="divot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3685" name="Rectangle 20"/>
          <p:cNvSpPr>
            <a:spLocks noChangeArrowheads="1"/>
          </p:cNvSpPr>
          <p:nvPr/>
        </p:nvSpPr>
        <p:spPr bwMode="auto">
          <a:xfrm rot="5400000">
            <a:off x="2341562" y="1544638"/>
            <a:ext cx="42863" cy="103188"/>
          </a:xfrm>
          <a:prstGeom prst="rect">
            <a:avLst/>
          </a:prstGeom>
          <a:noFill/>
          <a:ln w="444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86" name="Line 21"/>
          <p:cNvSpPr>
            <a:spLocks noChangeShapeType="1"/>
          </p:cNvSpPr>
          <p:nvPr/>
        </p:nvSpPr>
        <p:spPr bwMode="auto">
          <a:xfrm rot="5400000">
            <a:off x="2344738" y="1546225"/>
            <a:ext cx="38100" cy="9842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87" name="Line 22"/>
          <p:cNvSpPr>
            <a:spLocks noChangeShapeType="1"/>
          </p:cNvSpPr>
          <p:nvPr/>
        </p:nvSpPr>
        <p:spPr bwMode="auto">
          <a:xfrm rot="5400000" flipH="1">
            <a:off x="2344738" y="1546225"/>
            <a:ext cx="38100" cy="98425"/>
          </a:xfrm>
          <a:prstGeom prst="line">
            <a:avLst/>
          </a:prstGeom>
          <a:noFill/>
          <a:ln w="444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88" name="AutoShape 23"/>
          <p:cNvSpPr>
            <a:spLocks noChangeArrowheads="1"/>
          </p:cNvSpPr>
          <p:nvPr/>
        </p:nvSpPr>
        <p:spPr bwMode="auto">
          <a:xfrm rot="-72038">
            <a:off x="3800475" y="1441450"/>
            <a:ext cx="106363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89" name="Rectangle 24"/>
          <p:cNvSpPr>
            <a:spLocks noChangeArrowheads="1"/>
          </p:cNvSpPr>
          <p:nvPr/>
        </p:nvSpPr>
        <p:spPr bwMode="auto">
          <a:xfrm rot="-205334">
            <a:off x="3571875" y="1493838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90" name="AutoShape 25"/>
          <p:cNvSpPr>
            <a:spLocks noChangeArrowheads="1"/>
          </p:cNvSpPr>
          <p:nvPr/>
        </p:nvSpPr>
        <p:spPr bwMode="auto">
          <a:xfrm rot="-15854">
            <a:off x="3514725" y="1441450"/>
            <a:ext cx="106363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91" name="Rectangle 26"/>
          <p:cNvSpPr>
            <a:spLocks noChangeArrowheads="1"/>
          </p:cNvSpPr>
          <p:nvPr/>
        </p:nvSpPr>
        <p:spPr bwMode="auto">
          <a:xfrm rot="-205334">
            <a:off x="3286125" y="1493838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92" name="AutoShape 27"/>
          <p:cNvSpPr>
            <a:spLocks noChangeArrowheads="1"/>
          </p:cNvSpPr>
          <p:nvPr/>
        </p:nvSpPr>
        <p:spPr bwMode="auto">
          <a:xfrm rot="-15854">
            <a:off x="3228975" y="1443038"/>
            <a:ext cx="106363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93" name="Rectangle 28"/>
          <p:cNvSpPr>
            <a:spLocks noChangeArrowheads="1"/>
          </p:cNvSpPr>
          <p:nvPr/>
        </p:nvSpPr>
        <p:spPr bwMode="auto">
          <a:xfrm rot="-205334">
            <a:off x="3000375" y="1495425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94" name="AutoShape 29"/>
          <p:cNvSpPr>
            <a:spLocks noChangeArrowheads="1"/>
          </p:cNvSpPr>
          <p:nvPr/>
        </p:nvSpPr>
        <p:spPr bwMode="auto">
          <a:xfrm rot="-15854">
            <a:off x="2947988" y="1439863"/>
            <a:ext cx="106362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95" name="Rectangle 30"/>
          <p:cNvSpPr>
            <a:spLocks noChangeArrowheads="1"/>
          </p:cNvSpPr>
          <p:nvPr/>
        </p:nvSpPr>
        <p:spPr bwMode="auto">
          <a:xfrm rot="-205334">
            <a:off x="2719388" y="1492250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96" name="AutoShape 31"/>
          <p:cNvSpPr>
            <a:spLocks noChangeArrowheads="1"/>
          </p:cNvSpPr>
          <p:nvPr/>
        </p:nvSpPr>
        <p:spPr bwMode="auto">
          <a:xfrm rot="-15854">
            <a:off x="2657475" y="1439863"/>
            <a:ext cx="106363" cy="88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97" name="Rectangle 32"/>
          <p:cNvSpPr>
            <a:spLocks noChangeArrowheads="1"/>
          </p:cNvSpPr>
          <p:nvPr/>
        </p:nvSpPr>
        <p:spPr bwMode="auto">
          <a:xfrm rot="-205334">
            <a:off x="2428875" y="1492250"/>
            <a:ext cx="250825" cy="22225"/>
          </a:xfrm>
          <a:prstGeom prst="rect">
            <a:avLst/>
          </a:prstGeom>
          <a:solidFill>
            <a:srgbClr val="FF66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698" name="Line 33"/>
          <p:cNvSpPr>
            <a:spLocks noChangeShapeType="1"/>
          </p:cNvSpPr>
          <p:nvPr/>
        </p:nvSpPr>
        <p:spPr bwMode="auto">
          <a:xfrm flipV="1">
            <a:off x="3941763" y="1665288"/>
            <a:ext cx="1603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699" name="Line 34"/>
          <p:cNvSpPr>
            <a:spLocks noChangeShapeType="1"/>
          </p:cNvSpPr>
          <p:nvPr/>
        </p:nvSpPr>
        <p:spPr bwMode="auto">
          <a:xfrm flipV="1">
            <a:off x="3933825" y="2119313"/>
            <a:ext cx="1619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700" name="Line 35"/>
          <p:cNvSpPr>
            <a:spLocks noChangeShapeType="1"/>
          </p:cNvSpPr>
          <p:nvPr/>
        </p:nvSpPr>
        <p:spPr bwMode="auto">
          <a:xfrm>
            <a:off x="4024313" y="1666875"/>
            <a:ext cx="0" cy="45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13701" name="Group 207"/>
          <p:cNvGrpSpPr>
            <a:grpSpLocks/>
          </p:cNvGrpSpPr>
          <p:nvPr/>
        </p:nvGrpSpPr>
        <p:grpSpPr bwMode="auto">
          <a:xfrm>
            <a:off x="5807075" y="2181225"/>
            <a:ext cx="1885950" cy="977900"/>
            <a:chOff x="2099" y="2422"/>
            <a:chExt cx="1287" cy="616"/>
          </a:xfrm>
        </p:grpSpPr>
        <p:sp>
          <p:nvSpPr>
            <p:cNvPr id="113745" name="Rectangle 36"/>
            <p:cNvSpPr>
              <a:spLocks noChangeArrowheads="1"/>
            </p:cNvSpPr>
            <p:nvPr/>
          </p:nvSpPr>
          <p:spPr bwMode="auto">
            <a:xfrm rot="5400000">
              <a:off x="2856" y="2641"/>
              <a:ext cx="288" cy="1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46" name="Rectangle 37" descr="Konturierte Raute"/>
            <p:cNvSpPr>
              <a:spLocks noChangeArrowheads="1"/>
            </p:cNvSpPr>
            <p:nvPr/>
          </p:nvSpPr>
          <p:spPr bwMode="auto">
            <a:xfrm rot="-5400000">
              <a:off x="2459" y="2387"/>
              <a:ext cx="287" cy="647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47" name="Rectangle 38" descr="Konturierte Raute"/>
            <p:cNvSpPr>
              <a:spLocks noChangeArrowheads="1"/>
            </p:cNvSpPr>
            <p:nvPr/>
          </p:nvSpPr>
          <p:spPr bwMode="auto">
            <a:xfrm rot="5400000">
              <a:off x="3020" y="2618"/>
              <a:ext cx="288" cy="184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48" name="Rectangle 39" descr="Horizontal dunkel"/>
            <p:cNvSpPr>
              <a:spLocks noChangeArrowheads="1"/>
            </p:cNvSpPr>
            <p:nvPr/>
          </p:nvSpPr>
          <p:spPr bwMode="auto">
            <a:xfrm rot="5400000">
              <a:off x="2665" y="1974"/>
              <a:ext cx="27" cy="1154"/>
            </a:xfrm>
            <a:prstGeom prst="rect">
              <a:avLst/>
            </a:prstGeom>
            <a:pattFill prst="dkHorz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749" name="Rectangle 40" descr="Konturierte Raute"/>
            <p:cNvSpPr>
              <a:spLocks noChangeArrowheads="1"/>
            </p:cNvSpPr>
            <p:nvPr/>
          </p:nvSpPr>
          <p:spPr bwMode="auto">
            <a:xfrm rot="5400000">
              <a:off x="2617" y="2342"/>
              <a:ext cx="123" cy="1154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50" name="Rectangle 41"/>
            <p:cNvSpPr>
              <a:spLocks noChangeArrowheads="1"/>
            </p:cNvSpPr>
            <p:nvPr/>
          </p:nvSpPr>
          <p:spPr bwMode="auto">
            <a:xfrm rot="5400000">
              <a:off x="2984" y="2487"/>
              <a:ext cx="27" cy="70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51" name="Line 42"/>
            <p:cNvSpPr>
              <a:spLocks noChangeShapeType="1"/>
            </p:cNvSpPr>
            <p:nvPr/>
          </p:nvSpPr>
          <p:spPr bwMode="auto">
            <a:xfrm rot="5400000">
              <a:off x="2986" y="2488"/>
              <a:ext cx="24" cy="6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52" name="Line 43"/>
            <p:cNvSpPr>
              <a:spLocks noChangeShapeType="1"/>
            </p:cNvSpPr>
            <p:nvPr/>
          </p:nvSpPr>
          <p:spPr bwMode="auto">
            <a:xfrm rot="5400000" flipH="1">
              <a:off x="2986" y="2488"/>
              <a:ext cx="24" cy="6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53" name="Line 44"/>
            <p:cNvSpPr>
              <a:spLocks noChangeShapeType="1"/>
            </p:cNvSpPr>
            <p:nvPr/>
          </p:nvSpPr>
          <p:spPr bwMode="auto">
            <a:xfrm>
              <a:off x="2931" y="2566"/>
              <a:ext cx="138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54" name="Line 45"/>
            <p:cNvSpPr>
              <a:spLocks noChangeShapeType="1"/>
            </p:cNvSpPr>
            <p:nvPr/>
          </p:nvSpPr>
          <p:spPr bwMode="auto">
            <a:xfrm flipV="1">
              <a:off x="2931" y="2566"/>
              <a:ext cx="136" cy="2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55" name="Rectangle 46"/>
            <p:cNvSpPr>
              <a:spLocks noChangeArrowheads="1"/>
            </p:cNvSpPr>
            <p:nvPr/>
          </p:nvSpPr>
          <p:spPr bwMode="auto">
            <a:xfrm rot="5400000">
              <a:off x="2064" y="2641"/>
              <a:ext cx="288" cy="1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56" name="Line 47"/>
            <p:cNvSpPr>
              <a:spLocks noChangeShapeType="1"/>
            </p:cNvSpPr>
            <p:nvPr/>
          </p:nvSpPr>
          <p:spPr bwMode="auto">
            <a:xfrm>
              <a:off x="2139" y="2566"/>
              <a:ext cx="137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57" name="Line 48"/>
            <p:cNvSpPr>
              <a:spLocks noChangeShapeType="1"/>
            </p:cNvSpPr>
            <p:nvPr/>
          </p:nvSpPr>
          <p:spPr bwMode="auto">
            <a:xfrm flipV="1">
              <a:off x="2139" y="2566"/>
              <a:ext cx="136" cy="2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58" name="Rectangle 49" descr="Konturierte Raute"/>
            <p:cNvSpPr>
              <a:spLocks noChangeArrowheads="1"/>
            </p:cNvSpPr>
            <p:nvPr/>
          </p:nvSpPr>
          <p:spPr bwMode="auto">
            <a:xfrm rot="5400000">
              <a:off x="1975" y="2693"/>
              <a:ext cx="288" cy="33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59" name="Rectangle 50" descr="Krähenfüße"/>
            <p:cNvSpPr>
              <a:spLocks noChangeArrowheads="1"/>
            </p:cNvSpPr>
            <p:nvPr/>
          </p:nvSpPr>
          <p:spPr bwMode="auto">
            <a:xfrm rot="5400000">
              <a:off x="2667" y="1914"/>
              <a:ext cx="27" cy="1156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760" name="Rectangle 51"/>
            <p:cNvSpPr>
              <a:spLocks noChangeArrowheads="1"/>
            </p:cNvSpPr>
            <p:nvPr/>
          </p:nvSpPr>
          <p:spPr bwMode="auto">
            <a:xfrm rot="5400000">
              <a:off x="2192" y="2486"/>
              <a:ext cx="27" cy="69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61" name="Line 52"/>
            <p:cNvSpPr>
              <a:spLocks noChangeShapeType="1"/>
            </p:cNvSpPr>
            <p:nvPr/>
          </p:nvSpPr>
          <p:spPr bwMode="auto">
            <a:xfrm rot="5400000">
              <a:off x="2194" y="2486"/>
              <a:ext cx="24" cy="67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62" name="Line 53"/>
            <p:cNvSpPr>
              <a:spLocks noChangeShapeType="1"/>
            </p:cNvSpPr>
            <p:nvPr/>
          </p:nvSpPr>
          <p:spPr bwMode="auto">
            <a:xfrm rot="5400000" flipH="1">
              <a:off x="2194" y="2486"/>
              <a:ext cx="24" cy="67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63" name="AutoShape 54"/>
            <p:cNvSpPr>
              <a:spLocks noChangeArrowheads="1"/>
            </p:cNvSpPr>
            <p:nvPr/>
          </p:nvSpPr>
          <p:spPr bwMode="auto">
            <a:xfrm rot="-72038">
              <a:off x="3186" y="2423"/>
              <a:ext cx="73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64" name="Rectangle 55"/>
            <p:cNvSpPr>
              <a:spLocks noChangeArrowheads="1"/>
            </p:cNvSpPr>
            <p:nvPr/>
          </p:nvSpPr>
          <p:spPr bwMode="auto">
            <a:xfrm rot="-205334">
              <a:off x="3030" y="2456"/>
              <a:ext cx="171" cy="1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65" name="AutoShape 56"/>
            <p:cNvSpPr>
              <a:spLocks noChangeArrowheads="1"/>
            </p:cNvSpPr>
            <p:nvPr/>
          </p:nvSpPr>
          <p:spPr bwMode="auto">
            <a:xfrm rot="-15854">
              <a:off x="2991" y="2423"/>
              <a:ext cx="74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66" name="Rectangle 57"/>
            <p:cNvSpPr>
              <a:spLocks noChangeArrowheads="1"/>
            </p:cNvSpPr>
            <p:nvPr/>
          </p:nvSpPr>
          <p:spPr bwMode="auto">
            <a:xfrm rot="-205334">
              <a:off x="2835" y="2456"/>
              <a:ext cx="172" cy="1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67" name="AutoShape 58"/>
            <p:cNvSpPr>
              <a:spLocks noChangeArrowheads="1"/>
            </p:cNvSpPr>
            <p:nvPr/>
          </p:nvSpPr>
          <p:spPr bwMode="auto">
            <a:xfrm rot="-15854">
              <a:off x="2796" y="2424"/>
              <a:ext cx="74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68" name="Rectangle 59"/>
            <p:cNvSpPr>
              <a:spLocks noChangeArrowheads="1"/>
            </p:cNvSpPr>
            <p:nvPr/>
          </p:nvSpPr>
          <p:spPr bwMode="auto">
            <a:xfrm rot="-205334">
              <a:off x="2640" y="2457"/>
              <a:ext cx="172" cy="1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69" name="AutoShape 60"/>
            <p:cNvSpPr>
              <a:spLocks noChangeArrowheads="1"/>
            </p:cNvSpPr>
            <p:nvPr/>
          </p:nvSpPr>
          <p:spPr bwMode="auto">
            <a:xfrm rot="-15854">
              <a:off x="2604" y="2422"/>
              <a:ext cx="74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70" name="Rectangle 61"/>
            <p:cNvSpPr>
              <a:spLocks noChangeArrowheads="1"/>
            </p:cNvSpPr>
            <p:nvPr/>
          </p:nvSpPr>
          <p:spPr bwMode="auto">
            <a:xfrm rot="-205334">
              <a:off x="2448" y="2455"/>
              <a:ext cx="172" cy="1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71" name="AutoShape 62"/>
            <p:cNvSpPr>
              <a:spLocks noChangeArrowheads="1"/>
            </p:cNvSpPr>
            <p:nvPr/>
          </p:nvSpPr>
          <p:spPr bwMode="auto">
            <a:xfrm rot="-15854">
              <a:off x="2406" y="2422"/>
              <a:ext cx="74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72" name="Rectangle 63"/>
            <p:cNvSpPr>
              <a:spLocks noChangeArrowheads="1"/>
            </p:cNvSpPr>
            <p:nvPr/>
          </p:nvSpPr>
          <p:spPr bwMode="auto">
            <a:xfrm rot="-205334">
              <a:off x="2250" y="2455"/>
              <a:ext cx="172" cy="1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73" name="Rectangle 64"/>
            <p:cNvSpPr>
              <a:spLocks noChangeArrowheads="1"/>
            </p:cNvSpPr>
            <p:nvPr/>
          </p:nvSpPr>
          <p:spPr bwMode="auto">
            <a:xfrm rot="5400000">
              <a:off x="2121" y="2961"/>
              <a:ext cx="27" cy="71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74" name="Line 65"/>
            <p:cNvSpPr>
              <a:spLocks noChangeShapeType="1"/>
            </p:cNvSpPr>
            <p:nvPr/>
          </p:nvSpPr>
          <p:spPr bwMode="auto">
            <a:xfrm rot="5400000">
              <a:off x="2123" y="2963"/>
              <a:ext cx="24" cy="6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75" name="Line 66"/>
            <p:cNvSpPr>
              <a:spLocks noChangeShapeType="1"/>
            </p:cNvSpPr>
            <p:nvPr/>
          </p:nvSpPr>
          <p:spPr bwMode="auto">
            <a:xfrm rot="5400000" flipH="1">
              <a:off x="2123" y="2963"/>
              <a:ext cx="24" cy="65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76" name="Rectangle 67"/>
            <p:cNvSpPr>
              <a:spLocks noChangeArrowheads="1"/>
            </p:cNvSpPr>
            <p:nvPr/>
          </p:nvSpPr>
          <p:spPr bwMode="auto">
            <a:xfrm rot="5400000">
              <a:off x="2573" y="2959"/>
              <a:ext cx="27" cy="70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77" name="Line 68"/>
            <p:cNvSpPr>
              <a:spLocks noChangeShapeType="1"/>
            </p:cNvSpPr>
            <p:nvPr/>
          </p:nvSpPr>
          <p:spPr bwMode="auto">
            <a:xfrm rot="5400000">
              <a:off x="2575" y="2960"/>
              <a:ext cx="24" cy="66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78" name="Line 69"/>
            <p:cNvSpPr>
              <a:spLocks noChangeShapeType="1"/>
            </p:cNvSpPr>
            <p:nvPr/>
          </p:nvSpPr>
          <p:spPr bwMode="auto">
            <a:xfrm rot="5400000" flipH="1">
              <a:off x="2575" y="2960"/>
              <a:ext cx="24" cy="66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79" name="Rectangle 70"/>
            <p:cNvSpPr>
              <a:spLocks noChangeArrowheads="1"/>
            </p:cNvSpPr>
            <p:nvPr/>
          </p:nvSpPr>
          <p:spPr bwMode="auto">
            <a:xfrm rot="5400000">
              <a:off x="3002" y="2959"/>
              <a:ext cx="27" cy="70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80" name="Line 71"/>
            <p:cNvSpPr>
              <a:spLocks noChangeShapeType="1"/>
            </p:cNvSpPr>
            <p:nvPr/>
          </p:nvSpPr>
          <p:spPr bwMode="auto">
            <a:xfrm rot="5400000">
              <a:off x="3004" y="2960"/>
              <a:ext cx="24" cy="66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81" name="Line 72"/>
            <p:cNvSpPr>
              <a:spLocks noChangeShapeType="1"/>
            </p:cNvSpPr>
            <p:nvPr/>
          </p:nvSpPr>
          <p:spPr bwMode="auto">
            <a:xfrm rot="5400000" flipH="1">
              <a:off x="3004" y="2960"/>
              <a:ext cx="24" cy="66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82" name="Rectangle 73" descr="Horizontal dunkel"/>
            <p:cNvSpPr>
              <a:spLocks noChangeArrowheads="1"/>
            </p:cNvSpPr>
            <p:nvPr/>
          </p:nvSpPr>
          <p:spPr bwMode="auto">
            <a:xfrm rot="5400000">
              <a:off x="2665" y="2448"/>
              <a:ext cx="27" cy="1154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783" name="Line 74"/>
            <p:cNvSpPr>
              <a:spLocks noChangeShapeType="1"/>
            </p:cNvSpPr>
            <p:nvPr/>
          </p:nvSpPr>
          <p:spPr bwMode="auto">
            <a:xfrm flipV="1">
              <a:off x="3276" y="2535"/>
              <a:ext cx="11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84" name="Line 75"/>
            <p:cNvSpPr>
              <a:spLocks noChangeShapeType="1"/>
            </p:cNvSpPr>
            <p:nvPr/>
          </p:nvSpPr>
          <p:spPr bwMode="auto">
            <a:xfrm>
              <a:off x="3332" y="2539"/>
              <a:ext cx="0" cy="3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85" name="Line 76"/>
            <p:cNvSpPr>
              <a:spLocks noChangeShapeType="1"/>
            </p:cNvSpPr>
            <p:nvPr/>
          </p:nvSpPr>
          <p:spPr bwMode="auto">
            <a:xfrm flipV="1">
              <a:off x="3273" y="2979"/>
              <a:ext cx="11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86" name="Line 77"/>
            <p:cNvSpPr>
              <a:spLocks noChangeShapeType="1"/>
            </p:cNvSpPr>
            <p:nvPr/>
          </p:nvSpPr>
          <p:spPr bwMode="auto">
            <a:xfrm>
              <a:off x="3332" y="2854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3702" name="Text Box 78"/>
          <p:cNvSpPr txBox="1">
            <a:spLocks noChangeArrowheads="1"/>
          </p:cNvSpPr>
          <p:nvPr/>
        </p:nvSpPr>
        <p:spPr bwMode="auto">
          <a:xfrm>
            <a:off x="7593013" y="2555875"/>
            <a:ext cx="303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600"/>
              <a:t>d</a:t>
            </a:r>
            <a:endParaRPr lang="de-DE" sz="1600" baseline="-25000"/>
          </a:p>
        </p:txBody>
      </p:sp>
      <p:sp>
        <p:nvSpPr>
          <p:cNvPr id="113703" name="Oval 79"/>
          <p:cNvSpPr>
            <a:spLocks noChangeArrowheads="1"/>
          </p:cNvSpPr>
          <p:nvPr/>
        </p:nvSpPr>
        <p:spPr bwMode="auto">
          <a:xfrm>
            <a:off x="2063750" y="1181100"/>
            <a:ext cx="2346325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704" name="Oval 80"/>
          <p:cNvSpPr>
            <a:spLocks noChangeArrowheads="1"/>
          </p:cNvSpPr>
          <p:nvPr/>
        </p:nvSpPr>
        <p:spPr bwMode="auto">
          <a:xfrm>
            <a:off x="2378075" y="4000500"/>
            <a:ext cx="2581275" cy="1473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705" name="Oval 113"/>
          <p:cNvSpPr>
            <a:spLocks noChangeArrowheads="1"/>
          </p:cNvSpPr>
          <p:nvPr/>
        </p:nvSpPr>
        <p:spPr bwMode="auto">
          <a:xfrm>
            <a:off x="5429250" y="1955800"/>
            <a:ext cx="2541588" cy="1473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3706" name="Line 115"/>
          <p:cNvSpPr>
            <a:spLocks noChangeShapeType="1"/>
          </p:cNvSpPr>
          <p:nvPr/>
        </p:nvSpPr>
        <p:spPr bwMode="auto">
          <a:xfrm flipH="1">
            <a:off x="4852988" y="3136900"/>
            <a:ext cx="738187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707" name="Text Box 117"/>
          <p:cNvSpPr txBox="1">
            <a:spLocks noChangeArrowheads="1"/>
          </p:cNvSpPr>
          <p:nvPr/>
        </p:nvSpPr>
        <p:spPr bwMode="auto">
          <a:xfrm>
            <a:off x="796925" y="6248400"/>
            <a:ext cx="60023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 b="1">
                <a:solidFill>
                  <a:srgbClr val="C00000"/>
                </a:solidFill>
              </a:rPr>
              <a:t>Annahme: Dämmstoff mit </a:t>
            </a:r>
            <a:r>
              <a:rPr lang="el-GR" sz="1200" b="1">
                <a:solidFill>
                  <a:srgbClr val="C00000"/>
                </a:solidFill>
                <a:cs typeface="Arial" pitchFamily="34" charset="0"/>
              </a:rPr>
              <a:t>λ</a:t>
            </a:r>
            <a:r>
              <a:rPr lang="de-DE" sz="1200" b="1">
                <a:solidFill>
                  <a:srgbClr val="C00000"/>
                </a:solidFill>
                <a:cs typeface="Arial" pitchFamily="34" charset="0"/>
              </a:rPr>
              <a:t>=0,035 W/(mK), Sparrenanteil 15 %</a:t>
            </a:r>
            <a:endParaRPr lang="el-GR" sz="1200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113708" name="Group 212"/>
          <p:cNvGrpSpPr>
            <a:grpSpLocks/>
          </p:cNvGrpSpPr>
          <p:nvPr/>
        </p:nvGrpSpPr>
        <p:grpSpPr bwMode="auto">
          <a:xfrm>
            <a:off x="2797175" y="4251325"/>
            <a:ext cx="2076450" cy="960438"/>
            <a:chOff x="4005" y="1462"/>
            <a:chExt cx="1417" cy="605"/>
          </a:xfrm>
        </p:grpSpPr>
        <p:sp>
          <p:nvSpPr>
            <p:cNvPr id="113711" name="Rectangle 81"/>
            <p:cNvSpPr>
              <a:spLocks noChangeArrowheads="1"/>
            </p:cNvSpPr>
            <p:nvPr/>
          </p:nvSpPr>
          <p:spPr bwMode="auto">
            <a:xfrm rot="5400000">
              <a:off x="4762" y="1827"/>
              <a:ext cx="288" cy="1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12" name="Rectangle 82" descr="Konturierte Raute"/>
            <p:cNvSpPr>
              <a:spLocks noChangeArrowheads="1"/>
            </p:cNvSpPr>
            <p:nvPr/>
          </p:nvSpPr>
          <p:spPr bwMode="auto">
            <a:xfrm rot="-5400000">
              <a:off x="4365" y="1574"/>
              <a:ext cx="287" cy="647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13" name="Rectangle 83" descr="Konturierte Raute"/>
            <p:cNvSpPr>
              <a:spLocks noChangeArrowheads="1"/>
            </p:cNvSpPr>
            <p:nvPr/>
          </p:nvSpPr>
          <p:spPr bwMode="auto">
            <a:xfrm rot="5400000">
              <a:off x="4926" y="1805"/>
              <a:ext cx="288" cy="183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14" name="Rectangle 84" descr="Horizontal dunkel"/>
            <p:cNvSpPr>
              <a:spLocks noChangeArrowheads="1"/>
            </p:cNvSpPr>
            <p:nvPr/>
          </p:nvSpPr>
          <p:spPr bwMode="auto">
            <a:xfrm rot="5400000">
              <a:off x="4569" y="1476"/>
              <a:ext cx="27" cy="1156"/>
            </a:xfrm>
            <a:prstGeom prst="rect">
              <a:avLst/>
            </a:prstGeom>
            <a:pattFill prst="dkHorz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715" name="Rectangle 85"/>
            <p:cNvSpPr>
              <a:spLocks noChangeArrowheads="1"/>
            </p:cNvSpPr>
            <p:nvPr/>
          </p:nvSpPr>
          <p:spPr bwMode="auto">
            <a:xfrm rot="5400000">
              <a:off x="4887" y="1526"/>
              <a:ext cx="27" cy="71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16" name="Line 86"/>
            <p:cNvSpPr>
              <a:spLocks noChangeShapeType="1"/>
            </p:cNvSpPr>
            <p:nvPr/>
          </p:nvSpPr>
          <p:spPr bwMode="auto">
            <a:xfrm rot="5400000">
              <a:off x="4888" y="1527"/>
              <a:ext cx="24" cy="67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17" name="Line 87"/>
            <p:cNvSpPr>
              <a:spLocks noChangeShapeType="1"/>
            </p:cNvSpPr>
            <p:nvPr/>
          </p:nvSpPr>
          <p:spPr bwMode="auto">
            <a:xfrm rot="5400000" flipH="1">
              <a:off x="4888" y="1527"/>
              <a:ext cx="24" cy="67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18" name="Line 88"/>
            <p:cNvSpPr>
              <a:spLocks noChangeShapeType="1"/>
            </p:cNvSpPr>
            <p:nvPr/>
          </p:nvSpPr>
          <p:spPr bwMode="auto">
            <a:xfrm>
              <a:off x="4836" y="1753"/>
              <a:ext cx="139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19" name="Line 89"/>
            <p:cNvSpPr>
              <a:spLocks noChangeShapeType="1"/>
            </p:cNvSpPr>
            <p:nvPr/>
          </p:nvSpPr>
          <p:spPr bwMode="auto">
            <a:xfrm flipV="1">
              <a:off x="4836" y="1753"/>
              <a:ext cx="136" cy="2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20" name="Line 91"/>
            <p:cNvSpPr>
              <a:spLocks noChangeShapeType="1"/>
            </p:cNvSpPr>
            <p:nvPr/>
          </p:nvSpPr>
          <p:spPr bwMode="auto">
            <a:xfrm>
              <a:off x="4044" y="1753"/>
              <a:ext cx="138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21" name="Line 92"/>
            <p:cNvSpPr>
              <a:spLocks noChangeShapeType="1"/>
            </p:cNvSpPr>
            <p:nvPr/>
          </p:nvSpPr>
          <p:spPr bwMode="auto">
            <a:xfrm flipV="1">
              <a:off x="4044" y="1753"/>
              <a:ext cx="136" cy="2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22" name="Rectangle 93" descr="Konturierte Raute"/>
            <p:cNvSpPr>
              <a:spLocks noChangeArrowheads="1"/>
            </p:cNvSpPr>
            <p:nvPr/>
          </p:nvSpPr>
          <p:spPr bwMode="auto">
            <a:xfrm rot="5400000">
              <a:off x="3879" y="1879"/>
              <a:ext cx="288" cy="35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23" name="Rectangle 94" descr="Krähenfüße"/>
            <p:cNvSpPr>
              <a:spLocks noChangeArrowheads="1"/>
            </p:cNvSpPr>
            <p:nvPr/>
          </p:nvSpPr>
          <p:spPr bwMode="auto">
            <a:xfrm rot="5400000">
              <a:off x="4569" y="954"/>
              <a:ext cx="27" cy="1155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724" name="Rectangle 95"/>
            <p:cNvSpPr>
              <a:spLocks noChangeArrowheads="1"/>
            </p:cNvSpPr>
            <p:nvPr/>
          </p:nvSpPr>
          <p:spPr bwMode="auto">
            <a:xfrm rot="5400000">
              <a:off x="4094" y="1526"/>
              <a:ext cx="27" cy="70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25" name="Line 96"/>
            <p:cNvSpPr>
              <a:spLocks noChangeShapeType="1"/>
            </p:cNvSpPr>
            <p:nvPr/>
          </p:nvSpPr>
          <p:spPr bwMode="auto">
            <a:xfrm rot="5400000">
              <a:off x="4096" y="1527"/>
              <a:ext cx="24" cy="66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26" name="Line 97"/>
            <p:cNvSpPr>
              <a:spLocks noChangeShapeType="1"/>
            </p:cNvSpPr>
            <p:nvPr/>
          </p:nvSpPr>
          <p:spPr bwMode="auto">
            <a:xfrm rot="5400000" flipH="1">
              <a:off x="4096" y="1527"/>
              <a:ext cx="24" cy="66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27" name="AutoShape 98"/>
            <p:cNvSpPr>
              <a:spLocks noChangeArrowheads="1"/>
            </p:cNvSpPr>
            <p:nvPr/>
          </p:nvSpPr>
          <p:spPr bwMode="auto">
            <a:xfrm rot="-72038">
              <a:off x="5087" y="1463"/>
              <a:ext cx="74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28" name="Rectangle 99"/>
            <p:cNvSpPr>
              <a:spLocks noChangeArrowheads="1"/>
            </p:cNvSpPr>
            <p:nvPr/>
          </p:nvSpPr>
          <p:spPr bwMode="auto">
            <a:xfrm rot="-205334">
              <a:off x="4931" y="1496"/>
              <a:ext cx="172" cy="1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29" name="AutoShape 100"/>
            <p:cNvSpPr>
              <a:spLocks noChangeArrowheads="1"/>
            </p:cNvSpPr>
            <p:nvPr/>
          </p:nvSpPr>
          <p:spPr bwMode="auto">
            <a:xfrm rot="-15854">
              <a:off x="4894" y="1463"/>
              <a:ext cx="73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30" name="Rectangle 101"/>
            <p:cNvSpPr>
              <a:spLocks noChangeArrowheads="1"/>
            </p:cNvSpPr>
            <p:nvPr/>
          </p:nvSpPr>
          <p:spPr bwMode="auto">
            <a:xfrm rot="-205334">
              <a:off x="4738" y="1496"/>
              <a:ext cx="172" cy="1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31" name="AutoShape 102"/>
            <p:cNvSpPr>
              <a:spLocks noChangeArrowheads="1"/>
            </p:cNvSpPr>
            <p:nvPr/>
          </p:nvSpPr>
          <p:spPr bwMode="auto">
            <a:xfrm rot="-15854">
              <a:off x="4699" y="1464"/>
              <a:ext cx="73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32" name="Rectangle 103"/>
            <p:cNvSpPr>
              <a:spLocks noChangeArrowheads="1"/>
            </p:cNvSpPr>
            <p:nvPr/>
          </p:nvSpPr>
          <p:spPr bwMode="auto">
            <a:xfrm rot="-205334">
              <a:off x="4543" y="1497"/>
              <a:ext cx="172" cy="1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33" name="AutoShape 104"/>
            <p:cNvSpPr>
              <a:spLocks noChangeArrowheads="1"/>
            </p:cNvSpPr>
            <p:nvPr/>
          </p:nvSpPr>
          <p:spPr bwMode="auto">
            <a:xfrm rot="-15854">
              <a:off x="4507" y="1462"/>
              <a:ext cx="73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34" name="Rectangle 105"/>
            <p:cNvSpPr>
              <a:spLocks noChangeArrowheads="1"/>
            </p:cNvSpPr>
            <p:nvPr/>
          </p:nvSpPr>
          <p:spPr bwMode="auto">
            <a:xfrm rot="-205334">
              <a:off x="4351" y="1495"/>
              <a:ext cx="172" cy="1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35" name="AutoShape 106"/>
            <p:cNvSpPr>
              <a:spLocks noChangeArrowheads="1"/>
            </p:cNvSpPr>
            <p:nvPr/>
          </p:nvSpPr>
          <p:spPr bwMode="auto">
            <a:xfrm rot="-15854">
              <a:off x="4309" y="1462"/>
              <a:ext cx="73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36" name="Rectangle 107"/>
            <p:cNvSpPr>
              <a:spLocks noChangeArrowheads="1"/>
            </p:cNvSpPr>
            <p:nvPr/>
          </p:nvSpPr>
          <p:spPr bwMode="auto">
            <a:xfrm rot="-205334">
              <a:off x="4153" y="1495"/>
              <a:ext cx="172" cy="14"/>
            </a:xfrm>
            <a:prstGeom prst="rect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37" name="Rectangle 108" descr="Konturierte Raute"/>
            <p:cNvSpPr>
              <a:spLocks noChangeArrowheads="1"/>
            </p:cNvSpPr>
            <p:nvPr/>
          </p:nvSpPr>
          <p:spPr bwMode="auto">
            <a:xfrm rot="-5400000">
              <a:off x="4497" y="1087"/>
              <a:ext cx="173" cy="1157"/>
            </a:xfrm>
            <a:prstGeom prst="rect">
              <a:avLst/>
            </a:prstGeom>
            <a:pattFill prst="openDmnd">
              <a:fgClr>
                <a:srgbClr val="FFCC66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38" name="Line 109"/>
            <p:cNvSpPr>
              <a:spLocks noChangeShapeType="1"/>
            </p:cNvSpPr>
            <p:nvPr/>
          </p:nvSpPr>
          <p:spPr bwMode="auto">
            <a:xfrm flipV="1">
              <a:off x="5188" y="1577"/>
              <a:ext cx="11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39" name="Line 110"/>
            <p:cNvSpPr>
              <a:spLocks noChangeShapeType="1"/>
            </p:cNvSpPr>
            <p:nvPr/>
          </p:nvSpPr>
          <p:spPr bwMode="auto">
            <a:xfrm>
              <a:off x="5245" y="1584"/>
              <a:ext cx="3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40" name="Line 111"/>
            <p:cNvSpPr>
              <a:spLocks noChangeShapeType="1"/>
            </p:cNvSpPr>
            <p:nvPr/>
          </p:nvSpPr>
          <p:spPr bwMode="auto">
            <a:xfrm flipV="1">
              <a:off x="5186" y="2036"/>
              <a:ext cx="10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41" name="Text Box 112"/>
            <p:cNvSpPr txBox="1">
              <a:spLocks noChangeArrowheads="1"/>
            </p:cNvSpPr>
            <p:nvPr/>
          </p:nvSpPr>
          <p:spPr bwMode="auto">
            <a:xfrm>
              <a:off x="5217" y="1707"/>
              <a:ext cx="20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d</a:t>
              </a:r>
              <a:endParaRPr lang="de-DE" sz="1600" baseline="-25000"/>
            </a:p>
          </p:txBody>
        </p:sp>
        <p:sp>
          <p:nvSpPr>
            <p:cNvPr id="113742" name="Rectangle 90"/>
            <p:cNvSpPr>
              <a:spLocks noChangeArrowheads="1"/>
            </p:cNvSpPr>
            <p:nvPr/>
          </p:nvSpPr>
          <p:spPr bwMode="auto">
            <a:xfrm rot="5400000">
              <a:off x="3969" y="1828"/>
              <a:ext cx="288" cy="1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743" name="Line 202"/>
            <p:cNvSpPr>
              <a:spLocks noChangeShapeType="1"/>
            </p:cNvSpPr>
            <p:nvPr/>
          </p:nvSpPr>
          <p:spPr bwMode="auto">
            <a:xfrm flipV="1">
              <a:off x="4040" y="1754"/>
              <a:ext cx="136" cy="2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13744" name="Line 203"/>
            <p:cNvSpPr>
              <a:spLocks noChangeShapeType="1"/>
            </p:cNvSpPr>
            <p:nvPr/>
          </p:nvSpPr>
          <p:spPr bwMode="auto">
            <a:xfrm>
              <a:off x="4042" y="1753"/>
              <a:ext cx="139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3709" name="Line 216"/>
          <p:cNvSpPr>
            <a:spLocks noChangeShapeType="1"/>
          </p:cNvSpPr>
          <p:nvPr/>
        </p:nvSpPr>
        <p:spPr bwMode="auto">
          <a:xfrm flipH="1">
            <a:off x="1804988" y="1905000"/>
            <a:ext cx="269875" cy="6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3710" name="Line 226"/>
          <p:cNvSpPr>
            <a:spLocks noChangeShapeType="1"/>
          </p:cNvSpPr>
          <p:nvPr/>
        </p:nvSpPr>
        <p:spPr bwMode="auto">
          <a:xfrm flipV="1">
            <a:off x="5018088" y="3975100"/>
            <a:ext cx="174625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8175" y="327025"/>
            <a:ext cx="7756525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DACHTRAUFE </a:t>
            </a:r>
            <a:b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beim Sparrendach Mit </a:t>
            </a:r>
            <a:r>
              <a:rPr lang="de-DE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Abseitenwand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328738"/>
            <a:ext cx="4848225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2" name="Text Box 118"/>
          <p:cNvSpPr txBox="1">
            <a:spLocks noChangeArrowheads="1"/>
          </p:cNvSpPr>
          <p:nvPr/>
        </p:nvSpPr>
        <p:spPr bwMode="auto">
          <a:xfrm>
            <a:off x="5453063" y="2366963"/>
            <a:ext cx="3586162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Die Dämmung muss lückenlos aneinander anschließen</a:t>
            </a:r>
            <a:endParaRPr lang="de-DE" sz="2400" b="1">
              <a:solidFill>
                <a:srgbClr val="0000FF"/>
              </a:solidFill>
            </a:endParaRPr>
          </a:p>
        </p:txBody>
      </p:sp>
      <p:sp>
        <p:nvSpPr>
          <p:cNvPr id="114693" name="Rectangle 119"/>
          <p:cNvSpPr>
            <a:spLocks noChangeArrowheads="1"/>
          </p:cNvSpPr>
          <p:nvPr/>
        </p:nvSpPr>
        <p:spPr bwMode="auto">
          <a:xfrm>
            <a:off x="3416300" y="2743200"/>
            <a:ext cx="1379538" cy="900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4694" name="Rectangle 120"/>
          <p:cNvSpPr>
            <a:spLocks noChangeArrowheads="1"/>
          </p:cNvSpPr>
          <p:nvPr/>
        </p:nvSpPr>
        <p:spPr bwMode="auto">
          <a:xfrm>
            <a:off x="3135313" y="4616450"/>
            <a:ext cx="1381125" cy="900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4695" name="Rectangle 121"/>
          <p:cNvSpPr>
            <a:spLocks noChangeArrowheads="1"/>
          </p:cNvSpPr>
          <p:nvPr/>
        </p:nvSpPr>
        <p:spPr bwMode="auto">
          <a:xfrm>
            <a:off x="588963" y="4964113"/>
            <a:ext cx="1044575" cy="900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4696" name="Text Box 122"/>
          <p:cNvSpPr txBox="1">
            <a:spLocks noChangeArrowheads="1"/>
          </p:cNvSpPr>
          <p:nvPr/>
        </p:nvSpPr>
        <p:spPr bwMode="auto">
          <a:xfrm>
            <a:off x="492125" y="6070600"/>
            <a:ext cx="4194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Bildquelle: Wärmebrückenkatalog, Ingenieurbüro Hauser, Kassel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0813" y="415925"/>
            <a:ext cx="7758112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ORTGANG BEIM SPARRENDACH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5715" name="Group 1029"/>
          <p:cNvGrpSpPr>
            <a:grpSpLocks/>
          </p:cNvGrpSpPr>
          <p:nvPr/>
        </p:nvGrpSpPr>
        <p:grpSpPr bwMode="auto">
          <a:xfrm>
            <a:off x="460375" y="1631950"/>
            <a:ext cx="7874000" cy="5413375"/>
            <a:chOff x="314" y="705"/>
            <a:chExt cx="5373" cy="3410"/>
          </a:xfrm>
        </p:grpSpPr>
        <p:sp>
          <p:nvSpPr>
            <p:cNvPr id="115716" name="Text Box 4"/>
            <p:cNvSpPr txBox="1">
              <a:spLocks noChangeArrowheads="1"/>
            </p:cNvSpPr>
            <p:nvPr/>
          </p:nvSpPr>
          <p:spPr bwMode="auto">
            <a:xfrm>
              <a:off x="3721" y="1491"/>
              <a:ext cx="1966" cy="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187325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tabLst>
                  <a:tab pos="187325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tabLst>
                  <a:tab pos="187325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tabLst>
                  <a:tab pos="187325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tabLst>
                  <a:tab pos="187325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87325" algn="l"/>
                </a:tabLs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Clr>
                  <a:srgbClr val="FF0000"/>
                </a:buClr>
                <a:buFont typeface="Wingdings" pitchFamily="2" charset="2"/>
                <a:buChar char="§"/>
              </a:pPr>
              <a:r>
                <a:rPr lang="de-DE" b="1"/>
                <a:t>Die Dämmung 		muss lückenlos 	aneinander 	anschließen</a:t>
              </a:r>
              <a:endParaRPr lang="de-DE" b="1">
                <a:solidFill>
                  <a:srgbClr val="0000FF"/>
                </a:solidFill>
              </a:endParaRPr>
            </a:p>
          </p:txBody>
        </p:sp>
        <p:sp>
          <p:nvSpPr>
            <p:cNvPr id="115717" name="Rectangle 5"/>
            <p:cNvSpPr>
              <a:spLocks noChangeArrowheads="1"/>
            </p:cNvSpPr>
            <p:nvPr/>
          </p:nvSpPr>
          <p:spPr bwMode="auto">
            <a:xfrm>
              <a:off x="2331" y="1728"/>
              <a:ext cx="942" cy="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718" name="Rectangle 6"/>
            <p:cNvSpPr>
              <a:spLocks noChangeArrowheads="1"/>
            </p:cNvSpPr>
            <p:nvPr/>
          </p:nvSpPr>
          <p:spPr bwMode="auto">
            <a:xfrm>
              <a:off x="2140" y="2908"/>
              <a:ext cx="942" cy="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719" name="Rectangle 7"/>
            <p:cNvSpPr>
              <a:spLocks noChangeArrowheads="1"/>
            </p:cNvSpPr>
            <p:nvPr/>
          </p:nvSpPr>
          <p:spPr bwMode="auto">
            <a:xfrm>
              <a:off x="402" y="3127"/>
              <a:ext cx="713" cy="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1572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" y="705"/>
              <a:ext cx="3328" cy="3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5721" name="Rectangle 9"/>
            <p:cNvSpPr>
              <a:spLocks noChangeArrowheads="1"/>
            </p:cNvSpPr>
            <p:nvPr/>
          </p:nvSpPr>
          <p:spPr bwMode="auto">
            <a:xfrm>
              <a:off x="2043" y="1961"/>
              <a:ext cx="1016" cy="9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722" name="Rectangle 10"/>
            <p:cNvSpPr>
              <a:spLocks noChangeArrowheads="1"/>
            </p:cNvSpPr>
            <p:nvPr/>
          </p:nvSpPr>
          <p:spPr bwMode="auto">
            <a:xfrm>
              <a:off x="351" y="2656"/>
              <a:ext cx="713" cy="5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723" name="Text Box 11"/>
            <p:cNvSpPr txBox="1">
              <a:spLocks noChangeArrowheads="1"/>
            </p:cNvSpPr>
            <p:nvPr/>
          </p:nvSpPr>
          <p:spPr bwMode="auto">
            <a:xfrm>
              <a:off x="336" y="3824"/>
              <a:ext cx="286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de-DE" sz="1200"/>
                <a:t>Bildquelle: Wärmebrückenkatalog, Ingenieurbüro Hauser, Kassel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549275"/>
            <a:ext cx="7759700" cy="609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INNENWAND IM DACH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5464175" y="2178050"/>
            <a:ext cx="32035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Die Innenwand, die in die Dachfläche reicht, braucht eine </a:t>
            </a:r>
            <a:r>
              <a:rPr lang="de-DE" sz="2400" b="1">
                <a:solidFill>
                  <a:srgbClr val="C00000"/>
                </a:solidFill>
              </a:rPr>
              <a:t>Kopfdämmung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3416300" y="2743200"/>
            <a:ext cx="1379538" cy="900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3135313" y="4616450"/>
            <a:ext cx="1381125" cy="900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588963" y="4964113"/>
            <a:ext cx="1044575" cy="900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6743" name="Rectangle 8"/>
          <p:cNvSpPr>
            <a:spLocks noChangeArrowheads="1"/>
          </p:cNvSpPr>
          <p:nvPr/>
        </p:nvSpPr>
        <p:spPr bwMode="auto">
          <a:xfrm>
            <a:off x="2994025" y="3113088"/>
            <a:ext cx="1489075" cy="15827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6744" name="Rectangle 9"/>
          <p:cNvSpPr>
            <a:spLocks noChangeArrowheads="1"/>
          </p:cNvSpPr>
          <p:nvPr/>
        </p:nvSpPr>
        <p:spPr bwMode="auto">
          <a:xfrm>
            <a:off x="514350" y="4216400"/>
            <a:ext cx="1044575" cy="900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1674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158875"/>
            <a:ext cx="4989513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6" name="Rectangle 12"/>
          <p:cNvSpPr>
            <a:spLocks noChangeArrowheads="1"/>
          </p:cNvSpPr>
          <p:nvPr/>
        </p:nvSpPr>
        <p:spPr bwMode="auto">
          <a:xfrm>
            <a:off x="3241675" y="3452813"/>
            <a:ext cx="1489075" cy="16843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6747" name="Rectangle 13"/>
          <p:cNvSpPr>
            <a:spLocks noChangeArrowheads="1"/>
          </p:cNvSpPr>
          <p:nvPr/>
        </p:nvSpPr>
        <p:spPr bwMode="auto">
          <a:xfrm>
            <a:off x="769938" y="3444875"/>
            <a:ext cx="1487487" cy="1684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6748" name="Rectangle 14"/>
          <p:cNvSpPr>
            <a:spLocks noChangeArrowheads="1"/>
          </p:cNvSpPr>
          <p:nvPr/>
        </p:nvSpPr>
        <p:spPr bwMode="auto">
          <a:xfrm>
            <a:off x="2054225" y="1298575"/>
            <a:ext cx="1489075" cy="725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6749" name="Rectangle 15"/>
          <p:cNvSpPr>
            <a:spLocks noChangeArrowheads="1"/>
          </p:cNvSpPr>
          <p:nvPr/>
        </p:nvSpPr>
        <p:spPr bwMode="auto">
          <a:xfrm>
            <a:off x="388938" y="6154738"/>
            <a:ext cx="5130800" cy="231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6750" name="Text Box 16"/>
          <p:cNvSpPr txBox="1">
            <a:spLocks noChangeArrowheads="1"/>
          </p:cNvSpPr>
          <p:nvPr/>
        </p:nvSpPr>
        <p:spPr bwMode="auto">
          <a:xfrm>
            <a:off x="492125" y="6070600"/>
            <a:ext cx="4194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Bildquelle: Wärmebrückenkatalog, Ingenieurbüro Hauser, Kassel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28888"/>
            <a:ext cx="9144000" cy="15605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de-DE" altLang="de-DE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76300" y="2074863"/>
            <a:ext cx="6924675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3300"/>
              </a:buClr>
              <a:defRPr/>
            </a:pPr>
            <a:r>
              <a:rPr lang="de-DE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Keller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18"/>
          <p:cNvSpPr txBox="1">
            <a:spLocks noChangeArrowheads="1"/>
          </p:cNvSpPr>
          <p:nvPr/>
        </p:nvSpPr>
        <p:spPr bwMode="auto">
          <a:xfrm>
            <a:off x="5492750" y="2344738"/>
            <a:ext cx="342265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Keller </a:t>
            </a:r>
            <a:r>
              <a:rPr lang="de-DE" sz="2400" b="1">
                <a:solidFill>
                  <a:srgbClr val="C00000"/>
                </a:solidFill>
              </a:rPr>
              <a:t>unbeheizt</a:t>
            </a:r>
          </a:p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Wand und Kellerdecke</a:t>
            </a:r>
          </a:p>
          <a:p>
            <a:pPr algn="l" eaLnBrk="1" hangingPunct="1"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de-DE" sz="2400" b="1"/>
              <a:t>außengedämmt</a:t>
            </a:r>
          </a:p>
        </p:txBody>
      </p:sp>
      <p:sp>
        <p:nvSpPr>
          <p:cNvPr id="118787" name="Rectangle 120"/>
          <p:cNvSpPr>
            <a:spLocks noChangeArrowheads="1"/>
          </p:cNvSpPr>
          <p:nvPr/>
        </p:nvSpPr>
        <p:spPr bwMode="auto">
          <a:xfrm>
            <a:off x="3228975" y="2176463"/>
            <a:ext cx="1312863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8788" name="Rectangle 121"/>
          <p:cNvSpPr>
            <a:spLocks noChangeArrowheads="1"/>
          </p:cNvSpPr>
          <p:nvPr/>
        </p:nvSpPr>
        <p:spPr bwMode="auto">
          <a:xfrm>
            <a:off x="3556000" y="4913313"/>
            <a:ext cx="1312863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8789" name="Rectangle 122"/>
          <p:cNvSpPr>
            <a:spLocks noChangeArrowheads="1"/>
          </p:cNvSpPr>
          <p:nvPr/>
        </p:nvSpPr>
        <p:spPr bwMode="auto">
          <a:xfrm>
            <a:off x="401638" y="2278063"/>
            <a:ext cx="1312862" cy="769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8790" name="Rectangle 123"/>
          <p:cNvSpPr>
            <a:spLocks noChangeArrowheads="1"/>
          </p:cNvSpPr>
          <p:nvPr/>
        </p:nvSpPr>
        <p:spPr bwMode="auto">
          <a:xfrm>
            <a:off x="869950" y="5197475"/>
            <a:ext cx="669925" cy="40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18791" name="Picture 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133475"/>
            <a:ext cx="5010150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92" name="Rectangle 125"/>
          <p:cNvSpPr>
            <a:spLocks noChangeArrowheads="1"/>
          </p:cNvSpPr>
          <p:nvPr/>
        </p:nvSpPr>
        <p:spPr bwMode="auto">
          <a:xfrm>
            <a:off x="3121025" y="1916113"/>
            <a:ext cx="1381125" cy="900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8793" name="Rectangle 126"/>
          <p:cNvSpPr>
            <a:spLocks noChangeArrowheads="1"/>
          </p:cNvSpPr>
          <p:nvPr/>
        </p:nvSpPr>
        <p:spPr bwMode="auto">
          <a:xfrm>
            <a:off x="3436938" y="4492625"/>
            <a:ext cx="1379537" cy="900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8794" name="Rectangle 127"/>
          <p:cNvSpPr>
            <a:spLocks noChangeArrowheads="1"/>
          </p:cNvSpPr>
          <p:nvPr/>
        </p:nvSpPr>
        <p:spPr bwMode="auto">
          <a:xfrm>
            <a:off x="501650" y="1938338"/>
            <a:ext cx="1139825" cy="812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8795" name="Rectangle 128"/>
          <p:cNvSpPr>
            <a:spLocks noChangeArrowheads="1"/>
          </p:cNvSpPr>
          <p:nvPr/>
        </p:nvSpPr>
        <p:spPr bwMode="auto">
          <a:xfrm>
            <a:off x="957263" y="4665663"/>
            <a:ext cx="576262" cy="50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8796" name="Text Box 129"/>
          <p:cNvSpPr txBox="1">
            <a:spLocks noChangeArrowheads="1"/>
          </p:cNvSpPr>
          <p:nvPr/>
        </p:nvSpPr>
        <p:spPr bwMode="auto">
          <a:xfrm>
            <a:off x="492125" y="6070600"/>
            <a:ext cx="4194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sz="1200"/>
              <a:t>Bildquelle: Wärmebrückenkatalog, Ingenieurbüro Hauser, Kassel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12788" y="512763"/>
            <a:ext cx="5735637" cy="100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BEISPIEL EINER BODENPLATTE</a:t>
            </a: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C703EEF7-46AC-4948-ADE7-7EC829D4911C}"/>
    </a:ext>
  </a:extLst>
</a:theme>
</file>

<file path=ppt/theme/theme2.xml><?xml version="1.0" encoding="utf-8"?>
<a:theme xmlns:a="http://schemas.openxmlformats.org/drawingml/2006/main" name="1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C703EEF7-46AC-4948-ADE7-7EC829D4911C}"/>
    </a:ext>
  </a:extLst>
</a:theme>
</file>

<file path=ppt/theme/theme3.xml><?xml version="1.0" encoding="utf-8"?>
<a:theme xmlns:a="http://schemas.openxmlformats.org/drawingml/2006/main" name="4_Text-Fol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aesentation_Vorlage_Dachmarke [Kompatibilitätsmodus]" id="{3BEC01EE-BEA0-4F7F-88FF-382B2949FEC8}" vid="{C703EEF7-46AC-4948-ADE7-7EC829D4911C}"/>
    </a:ext>
  </a:extLst>
</a:theme>
</file>

<file path=ppt/theme/theme4.xml><?xml version="1.0" encoding="utf-8"?>
<a:theme xmlns:a="http://schemas.openxmlformats.org/drawingml/2006/main" name="1_2015-02-20_Powerpoint-Präsentation_VZEB_mit_Identfeld VZ-RL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aesentation_Vorlage_Dachmarke [Kompatibilitätsmodus]" id="{3BEC01EE-BEA0-4F7F-88FF-382B2949FEC8}" vid="{7380EC06-631E-45D3-AC3E-B9DDFBF3E380}"/>
    </a:ext>
  </a:ext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C:\WINDOWS\Anwendungsdaten\Microsoft\Vorlagen\Folienvorlage VZ.pot</Template>
  <TotalTime>0</TotalTime>
  <Words>4524</Words>
  <Application>Microsoft Office PowerPoint</Application>
  <PresentationFormat>Bildschirmpräsentation (4:3)</PresentationFormat>
  <Paragraphs>1379</Paragraphs>
  <Slides>211</Slides>
  <Notes>8</Notes>
  <HiddenSlides>0</HiddenSlides>
  <MMClips>0</MMClips>
  <ScaleCrop>false</ScaleCrop>
  <HeadingPairs>
    <vt:vector size="6" baseType="variant">
      <vt:variant>
        <vt:lpstr>Design</vt:lpstr>
      </vt:variant>
      <vt:variant>
        <vt:i4>4</vt:i4>
      </vt:variant>
      <vt:variant>
        <vt:lpstr>Eingebettete OLE-Server</vt:lpstr>
      </vt:variant>
      <vt:variant>
        <vt:i4>5</vt:i4>
      </vt:variant>
      <vt:variant>
        <vt:lpstr>Folientitel</vt:lpstr>
      </vt:variant>
      <vt:variant>
        <vt:i4>211</vt:i4>
      </vt:variant>
    </vt:vector>
  </HeadingPairs>
  <TitlesOfParts>
    <vt:vector size="220" baseType="lpstr">
      <vt:lpstr>Text-Folien</vt:lpstr>
      <vt:lpstr>1_Text-Folien</vt:lpstr>
      <vt:lpstr>4_Text-Folien</vt:lpstr>
      <vt:lpstr>1_2015-02-20_Powerpoint-Präsentation_VZEB_mit_Identfeld VZ-RLP</vt:lpstr>
      <vt:lpstr>Microsoft Excel-Diagramm</vt:lpstr>
      <vt:lpstr>Diagramm</vt:lpstr>
      <vt:lpstr>CPaint5</vt:lpstr>
      <vt:lpstr>Dokument</vt:lpstr>
      <vt:lpstr>Folie</vt:lpstr>
      <vt:lpstr>PowerPoint-Präsentation</vt:lpstr>
      <vt:lpstr>ÜBERBLICK</vt:lpstr>
      <vt:lpstr>WAS IST EIN...</vt:lpstr>
      <vt:lpstr>INNERE QUALITÄTEN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ENDENERGIEVERBRAUCH PRIVATER HAUSHALTE</vt:lpstr>
      <vt:lpstr>ENDENERGIEVERBRAUCH  Prozentual Verteilung</vt:lpstr>
      <vt:lpstr>PROZENTUALE KOSTENVERTEILUNG</vt:lpstr>
      <vt:lpstr>STATISCHE REICHWEITE  der klassischen Energieträger</vt:lpstr>
      <vt:lpstr>BEWERTUNGSKRITERIUM FÜR GEBÄUDE: Der Energiekennwert</vt:lpstr>
      <vt:lpstr>ENDENERGIEKENNWERTE  verschiedener Gebäudestandards</vt:lpstr>
      <vt:lpstr>ENERGIEKENNWERT  Frühzeitig planen</vt:lpstr>
      <vt:lpstr>AUßENEINFLÜSSE AUF EIN GEBÄUDE</vt:lpstr>
      <vt:lpstr>THERMISCHE BEHAGLICHKEIT</vt:lpstr>
      <vt:lpstr>Der Energiebedarf eines Wohngebäudes </vt:lpstr>
      <vt:lpstr>EINFLUSSGRÖßEN Energieverbrauch eines Wohngebäudes</vt:lpstr>
      <vt:lpstr>GEWINNE UND VERLUSTE</vt:lpstr>
      <vt:lpstr>PowerPoint-Präsentation</vt:lpstr>
      <vt:lpstr>DEFINITIONEN</vt:lpstr>
      <vt:lpstr>ENERGIEBILANZ EINES GEBÄUDES</vt:lpstr>
      <vt:lpstr>KENNZEICHEN ENERGIESPARENDER GEBÄUDE</vt:lpstr>
      <vt:lpstr>GEBÄUDEPLANUNG</vt:lpstr>
      <vt:lpstr>GRUNDSATZENTSCHEIDUNGEN  bei Vorentwurf und Vorplanung</vt:lpstr>
      <vt:lpstr>Grundsatzentscheidungen bei Vorentwurf und Vorplanung</vt:lpstr>
      <vt:lpstr>PowerPoint-Präsentation</vt:lpstr>
      <vt:lpstr>AUFTRAGSVERGABE, AUSFÜHRUNG, ABNAHME, DOKUMENTATION</vt:lpstr>
      <vt:lpstr>FESTLEGUNG DES ZIELWERTES</vt:lpstr>
      <vt:lpstr>PowerPoint-Präsentation</vt:lpstr>
      <vt:lpstr>Zentrale Anforderungen der Energieeinsparverordnung 2014 (EnEV)</vt:lpstr>
      <vt:lpstr>BERECHNUNG  der maximal zulässigen Werte</vt:lpstr>
      <vt:lpstr>Berechnung der maximal zulässigen Werte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Beheizten Bereich genau identifizieren</vt:lpstr>
      <vt:lpstr>Beheizten Bereich genau identifizieren</vt:lpstr>
      <vt:lpstr>Direkt oder indirekt beheizter Bereich</vt:lpstr>
      <vt:lpstr>Direkt oder indirekt beheizter Bereich</vt:lpstr>
      <vt:lpstr>Direkt oder indirekt beheizter Bereich</vt:lpstr>
      <vt:lpstr>TRANSMISSIONSWÄRMEVERLUSTE </vt:lpstr>
      <vt:lpstr>WÄRMEDÄMMUNG</vt:lpstr>
      <vt:lpstr>WICHTIGE KENNGRÖßEN</vt:lpstr>
      <vt:lpstr>WÄRMEDÄMMSTANDARDS im Vergleich</vt:lpstr>
      <vt:lpstr>WÄRMEDÄMMSTANDARDS  im Vergleich</vt:lpstr>
      <vt:lpstr>Kann eine Wand atmen, ob gedämmt oder ungedämmt?</vt:lpstr>
      <vt:lpstr>Aus Meyers Lexikon  Atmung: Gasaustausch der Lebewesen mit ihrer Umwelt  Atem: der Luftstrom, der beim Ausatmen der Lunge entweicht. </vt:lpstr>
      <vt:lpstr>Auch Wohngebäude brauchen einen regelmäßigen Luftaustausch, um Gerüche, CO2 und Feuchtigkeit nach draußen zu transportieren.  Wie viel geht davon durch  die Wand? </vt:lpstr>
      <vt:lpstr>Massive verputzte Wände – ob gedämmt oder ungedämmt – sind nicht luftdurchlässig !!  Es findet lediglich eine Diffusion von Wasserdampf statt – auch dann, wenn die Wand gedämmt ist! </vt:lpstr>
      <vt:lpstr>Im Winter wandern maximal 3 % der Feuchtigkeit, die insgesamt nach draußen transportiert wird, durch die Gebäudehülle. Bei einem EFH sind dies ca. 50 Liter in der Heizperiode.  97 % der Feuchtigkeit gehen durch die Lüftung nach draußen – ca. 1.500 bis 2.000 Liter !!</vt:lpstr>
      <vt:lpstr>Verursacht Wärmedämmung eine Schimmelbildung in den Innenräumen?  Nein – im Gegenteil. Sie schützt davor.</vt:lpstr>
      <vt:lpstr>PowerPoint-Präsentation</vt:lpstr>
      <vt:lpstr>PowerPoint-Präsentation</vt:lpstr>
      <vt:lpstr>PowerPoint-Präsentation</vt:lpstr>
      <vt:lpstr>PowerPoint-Präsentation</vt:lpstr>
      <vt:lpstr>AUßENWANDKONSTRUKTIONEN</vt:lpstr>
      <vt:lpstr>U-Werte im Vergleich</vt:lpstr>
      <vt:lpstr>U-Wert</vt:lpstr>
      <vt:lpstr>PowerPoint-Präsentation</vt:lpstr>
      <vt:lpstr>VERGLASUNG</vt:lpstr>
      <vt:lpstr>VERGLASUNG</vt:lpstr>
      <vt:lpstr>FENSTER</vt:lpstr>
      <vt:lpstr>Spektrum von Uf-Werten</vt:lpstr>
      <vt:lpstr>FENSTER IM PASSIVHAUS</vt:lpstr>
      <vt:lpstr>FENSTER IM PASSIVHAUS</vt:lpstr>
      <vt:lpstr>WECHSELWIRKUNG  Fenstergröße, Abstandhalter und Glasqualität</vt:lpstr>
      <vt:lpstr>EINBAU VON FENSTERN</vt:lpstr>
      <vt:lpstr>FENSTER mit hohem Wärmeschutz WAND mit geringer Wärmedämmung</vt:lpstr>
      <vt:lpstr>FENSTER LUFTDICHT EINBAUEN</vt:lpstr>
      <vt:lpstr>PowerPoint-Präsentation</vt:lpstr>
      <vt:lpstr>PowerPoint-Präsentation</vt:lpstr>
      <vt:lpstr>PowerPoint-Präsentation</vt:lpstr>
      <vt:lpstr>DACHKONSTRUKTIONEN</vt:lpstr>
      <vt:lpstr>DACHKONSTRUKTION</vt:lpstr>
      <vt:lpstr>U-WERT DACH</vt:lpstr>
      <vt:lpstr>DACHTRAUFE  beim Sparrendach Mit Abseitenwand</vt:lpstr>
      <vt:lpstr>ORTGANG BEIM SPARRENDACH</vt:lpstr>
      <vt:lpstr>INNENWAND IM DACH</vt:lpstr>
      <vt:lpstr>PowerPoint-Präsentation</vt:lpstr>
      <vt:lpstr>PowerPoint-Präsentation</vt:lpstr>
      <vt:lpstr>PowerPoint-Präsentation</vt:lpstr>
      <vt:lpstr>PowerPoint-Präsentation</vt:lpstr>
      <vt:lpstr>Beispiel einer Bodenplatte</vt:lpstr>
      <vt:lpstr>PowerPoint-Präsentation</vt:lpstr>
      <vt:lpstr>THERMOGRAFIE UND REALAUFNAHME Fachwerkhaus-Neubau </vt:lpstr>
      <vt:lpstr>THERMOGRAFIE UND REALAUFNAHME Mehrfamilienhaus-Neubau </vt:lpstr>
      <vt:lpstr>THERMOGRAFIE UND REALAUFNAHME Dachgaube </vt:lpstr>
      <vt:lpstr>THERMOGRAFIE UND REALAUFNAHME  auskragender Betonboden</vt:lpstr>
      <vt:lpstr>WÄRMEBRÜCKEN</vt:lpstr>
      <vt:lpstr>WÄRMEBRÜCKEN</vt:lpstr>
      <vt:lpstr>WÄRMEBRÜCKEN</vt:lpstr>
      <vt:lpstr>WÄRMEBRÜCKEN</vt:lpstr>
      <vt:lpstr>BEISPIEL: DECKENANSCHLUSS  monolithische Bauweise</vt:lpstr>
      <vt:lpstr>Mauerkronen von Innen- und Trennwänden</vt:lpstr>
      <vt:lpstr>Kopfdämmung von Innen- und Trennwänden</vt:lpstr>
      <vt:lpstr>WÄRMEBRÜCKEN</vt:lpstr>
      <vt:lpstr>PowerPoint-Präsentation</vt:lpstr>
      <vt:lpstr>GUTER WÄRMESCHUTZ  Qualität, die man sieht</vt:lpstr>
      <vt:lpstr>PowerPoint-Präsentation</vt:lpstr>
      <vt:lpstr>§6 EnEV 2014</vt:lpstr>
      <vt:lpstr>EnEV, Anlage 4 Nr. 2</vt:lpstr>
      <vt:lpstr>PowerPoint-Präsentation</vt:lpstr>
      <vt:lpstr>Gründe für eine luftdichte Gebäudehülle</vt:lpstr>
      <vt:lpstr>LÜFTUNGSWÄRMEVERLUSTE - Kontrollierte und unkontrollierte</vt:lpstr>
      <vt:lpstr>LUFTDICHTHEITSEBENE </vt:lpstr>
      <vt:lpstr>LUFTUNDICHTHEITEN </vt:lpstr>
      <vt:lpstr>LUFTDICHTHEITSEBENE </vt:lpstr>
      <vt:lpstr>LUFTDICHTHEITSTEST  bzw. Blower-Door-Test</vt:lpstr>
      <vt:lpstr>UNTERDRUCKTHERMOGRAFIE  einer Dachwohnung</vt:lpstr>
      <vt:lpstr>THERMOGRAFIE  eines Dachflächenfensters</vt:lpstr>
      <vt:lpstr>THERMOGRAFIE  einer Dachbodenluke</vt:lpstr>
      <vt:lpstr>UNTERDRUCKTHERMOGRAFIE  einer Außenwand im EG</vt:lpstr>
      <vt:lpstr>LUFTDICHTHEIT UND WINDDICHTHEIT</vt:lpstr>
      <vt:lpstr>WASSERDAMPFSTROM  durch Fugen und Ritze im Dach</vt:lpstr>
      <vt:lpstr>PowerPoint-Präsentation</vt:lpstr>
      <vt:lpstr>UNDICHTHEIT  am Anschluss Dach-Außenwand</vt:lpstr>
      <vt:lpstr>VORPROGRAMMIERTER  FEUCHTESCHADEN</vt:lpstr>
      <vt:lpstr>PLANUNGSFEHLER</vt:lpstr>
      <vt:lpstr>Werkseitig eingebauter Folienkragen für Dachflächenfenster </vt:lpstr>
      <vt:lpstr>LUFTDICHTER FENSTEREINBAU</vt:lpstr>
      <vt:lpstr>LUFTDICHTER FENSTEREINBAU</vt:lpstr>
      <vt:lpstr>Mit PE-Folie  luftdicht verklebte Fläche</vt:lpstr>
      <vt:lpstr>Luftdicht verklebte Fläche mit  Kraftpapier und Latexkleber </vt:lpstr>
      <vt:lpstr>PowerPoint-Präsentation</vt:lpstr>
      <vt:lpstr>PowerPoint-Präsentation</vt:lpstr>
      <vt:lpstr>PLANUNGSOPTIMIERUNG Grundlagen</vt:lpstr>
      <vt:lpstr>PowerPoint-Präsentation</vt:lpstr>
      <vt:lpstr>PowerPoint-Präsentation</vt:lpstr>
      <vt:lpstr>TYPISCHE PROBLEMPUNKTE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LUFTENTFEUCHTUNG  durch einfachverglaste Fenster </vt:lpstr>
      <vt:lpstr>GUTE RAUMLUFTQUALITÄT DURCH</vt:lpstr>
      <vt:lpstr>LÜFTUNGSDAUER BEI FENSTERLÜFTUNG  abhängig von der Außentemperatur</vt:lpstr>
      <vt:lpstr>FENSTERLÜFTUNG HAT MÄNGEL</vt:lpstr>
      <vt:lpstr>MECHANISCHE ABLUFTANLAGE</vt:lpstr>
      <vt:lpstr>Lüftungsanlage mit Wärmerück-gewinnung</vt:lpstr>
      <vt:lpstr>VORTEILE EINER LÜFTUNGSANLAGE</vt:lpstr>
      <vt:lpstr>ZUTATEN FÜR ENERGIESPARHÄUSER</vt:lpstr>
      <vt:lpstr>PowerPoint-Präsentation</vt:lpstr>
      <vt:lpstr>BESTANDTEILE EINER HEIZUNGSANLAGE</vt:lpstr>
      <vt:lpstr>DER ENERGIEWANDLER  und die Versorgungsalternativen</vt:lpstr>
      <vt:lpstr>PREISENTWICKLUNG VON BRENNSTOFFEN</vt:lpstr>
      <vt:lpstr>PowerPoint-Präsentation</vt:lpstr>
      <vt:lpstr>HEIZUNGEN  von gestern und heute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BEISPIELHAUS</vt:lpstr>
      <vt:lpstr>MUSTERHAUS (OPT.)  Kaminofen mit Wärmetauscher</vt:lpstr>
      <vt:lpstr>MUSTERHAUS (OPT.)  Kaminofen m. Wärmetauscher u. Solaranlage</vt:lpstr>
      <vt:lpstr>ERDGAS / (BIOGAS)  Aufstellort außerhalb der beheizten Hülle</vt:lpstr>
      <vt:lpstr>ERDGAS / (BIOGAS)  Aufstellort innerhalb der beheizten Hülle</vt:lpstr>
      <vt:lpstr>Erdgas / (Biogas)  Aufstellort innerhalb der beheizten Hülle</vt:lpstr>
      <vt:lpstr>ANLAGENTECHNIK Anforderungen</vt:lpstr>
      <vt:lpstr>HEIZUNGSKONZEPT</vt:lpstr>
      <vt:lpstr>PowerPoint-Präsentation</vt:lpstr>
      <vt:lpstr>PowerPoint-Präsentation</vt:lpstr>
      <vt:lpstr>PowerPoint-Präsentation</vt:lpstr>
      <vt:lpstr>BRENNWERTKESSEL</vt:lpstr>
      <vt:lpstr>WÄRMEPUMPEN mit Erdwärmekollektor mit Erdwärmesonde</vt:lpstr>
      <vt:lpstr>WÄRMEPUMPEN</vt:lpstr>
      <vt:lpstr>WÄRMEPUMPEN</vt:lpstr>
      <vt:lpstr>PELLETHEIZUNG</vt:lpstr>
      <vt:lpstr>PowerPoint-Präsentation</vt:lpstr>
      <vt:lpstr>PowerPoint-Präsentation</vt:lpstr>
      <vt:lpstr>PowerPoint-Präsentation</vt:lpstr>
      <vt:lpstr>PowerPoint-Präsentation</vt:lpstr>
      <vt:lpstr>MEHRKOSTEN  für Energieeffizienzhäuser</vt:lpstr>
      <vt:lpstr>WIRTSCHAFTLICHKEITSBETRACHTUNG beim ESH</vt:lpstr>
      <vt:lpstr>WIRTSCHAFTLICHKEITSBETRACHTUNG beim ESH</vt:lpstr>
      <vt:lpstr>PowerPoint-Präsentation</vt:lpstr>
      <vt:lpstr>DAS ENERGIEEFFIZIENZ- ODER PASSIVHAUS ist einfach das bessere Haus</vt:lpstr>
      <vt:lpstr>PowerPoint-Präsentation</vt:lpstr>
      <vt:lpstr>FÖRDERPROGRAMM  „Erneuerbare Energien“ des BMU Innovationsförderung auch für Neubauten </vt:lpstr>
      <vt:lpstr>Förderprogramme </vt:lpstr>
      <vt:lpstr>PowerPoint-Präsentation</vt:lpstr>
      <vt:lpstr>Noch Fragen? </vt:lpstr>
      <vt:lpstr>PowerPoint-Präsentation</vt:lpstr>
      <vt:lpstr>PowerPoint-Präsentation</vt:lpstr>
      <vt:lpstr>Vielen dank für ihre Aufmerksamkeit</vt:lpstr>
    </vt:vector>
  </TitlesOfParts>
  <Company>Computersysteme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Einführungsveranstaltung im Rahmen des Projekts „Energieberatung für Bauherren“ im Kreis Mayen-Koblenz</dc:title>
  <dc:creator>SCCS Schwarz</dc:creator>
  <cp:lastModifiedBy>Windows-Benutzer</cp:lastModifiedBy>
  <cp:revision>237</cp:revision>
  <cp:lastPrinted>2015-07-28T12:08:24Z</cp:lastPrinted>
  <dcterms:created xsi:type="dcterms:W3CDTF">2001-11-08T09:53:31Z</dcterms:created>
  <dcterms:modified xsi:type="dcterms:W3CDTF">2015-09-10T09:47:19Z</dcterms:modified>
</cp:coreProperties>
</file>